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29"/>
  </p:notesMasterIdLst>
  <p:sldIdLst>
    <p:sldId id="1036" r:id="rId2"/>
    <p:sldId id="1129" r:id="rId3"/>
    <p:sldId id="1311" r:id="rId4"/>
    <p:sldId id="1183" r:id="rId5"/>
    <p:sldId id="856" r:id="rId6"/>
    <p:sldId id="1139" r:id="rId7"/>
    <p:sldId id="1141" r:id="rId8"/>
    <p:sldId id="1143" r:id="rId9"/>
    <p:sldId id="1294" r:id="rId10"/>
    <p:sldId id="1222" r:id="rId11"/>
    <p:sldId id="1224" r:id="rId12"/>
    <p:sldId id="1277" r:id="rId13"/>
    <p:sldId id="1144" r:id="rId14"/>
    <p:sldId id="1146" r:id="rId15"/>
    <p:sldId id="1147" r:id="rId16"/>
    <p:sldId id="1346" r:id="rId17"/>
    <p:sldId id="1148" r:id="rId18"/>
    <p:sldId id="1149" r:id="rId19"/>
    <p:sldId id="1150" r:id="rId20"/>
    <p:sldId id="1151" r:id="rId21"/>
    <p:sldId id="1152" r:id="rId22"/>
    <p:sldId id="1173" r:id="rId23"/>
    <p:sldId id="1377" r:id="rId24"/>
    <p:sldId id="1174" r:id="rId25"/>
    <p:sldId id="1175" r:id="rId26"/>
    <p:sldId id="1164" r:id="rId27"/>
    <p:sldId id="1165" r:id="rId28"/>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66"/>
    <a:srgbClr val="99C5B4"/>
    <a:srgbClr val="FF66FF"/>
    <a:srgbClr val="F9FBE5"/>
    <a:srgbClr val="008000"/>
    <a:srgbClr val="000099"/>
    <a:srgbClr val="99A61A"/>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83" autoAdjust="0"/>
  </p:normalViewPr>
  <p:slideViewPr>
    <p:cSldViewPr>
      <p:cViewPr varScale="1">
        <p:scale>
          <a:sx n="46" d="100"/>
          <a:sy n="46" d="100"/>
        </p:scale>
        <p:origin x="-16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1" sz="1200">
                <a:latin typeface="Times New Roman" pitchFamily="18" charset="0"/>
              </a:defRPr>
            </a:lvl1pPr>
          </a:lstStyle>
          <a:p>
            <a:pPr>
              <a:defRPr/>
            </a:pPr>
            <a:endParaRPr lang="en-US" altLang="zh-CN"/>
          </a:p>
        </p:txBody>
      </p:sp>
      <p:sp>
        <p:nvSpPr>
          <p:cNvPr id="4505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1" sz="1200">
                <a:latin typeface="Times New Roman" pitchFamily="18" charset="0"/>
              </a:defRPr>
            </a:lvl1pPr>
          </a:lstStyle>
          <a:p>
            <a:pPr>
              <a:defRPr/>
            </a:pPr>
            <a:endParaRPr lang="en-US" altLang="zh-CN"/>
          </a:p>
        </p:txBody>
      </p:sp>
      <p:sp>
        <p:nvSpPr>
          <p:cNvPr id="3072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4506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1" sz="1200">
                <a:latin typeface="Times New Roman" pitchFamily="18" charset="0"/>
              </a:defRPr>
            </a:lvl1pPr>
          </a:lstStyle>
          <a:p>
            <a:pPr>
              <a:defRPr/>
            </a:pPr>
            <a:endParaRPr lang="en-US" altLang="zh-CN"/>
          </a:p>
        </p:txBody>
      </p:sp>
      <p:sp>
        <p:nvSpPr>
          <p:cNvPr id="4506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1" sz="1200">
                <a:latin typeface="Times New Roman" pitchFamily="18" charset="0"/>
              </a:defRPr>
            </a:lvl1pPr>
          </a:lstStyle>
          <a:p>
            <a:pPr>
              <a:defRPr/>
            </a:pPr>
            <a:fld id="{0437F7EC-63B2-494B-8164-828D4C81EA27}" type="slidenum">
              <a:rPr lang="en-US" altLang="zh-CN"/>
              <a:pPr>
                <a:defRPr/>
              </a:pPr>
              <a:t>‹#›</a:t>
            </a:fld>
            <a:endParaRPr lang="en-US" altLang="zh-CN"/>
          </a:p>
        </p:txBody>
      </p:sp>
    </p:spTree>
    <p:extLst>
      <p:ext uri="{BB962C8B-B14F-4D97-AF65-F5344CB8AC3E}">
        <p14:creationId xmlns:p14="http://schemas.microsoft.com/office/powerpoint/2010/main" val="8822753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488B1587-13DF-44A4-A3E3-62F02AEE690B}" type="slidenum">
              <a:rPr lang="en-US" altLang="zh-CN" smtClean="0">
                <a:latin typeface="Times New Roman" pitchFamily="18" charset="0"/>
              </a:rPr>
              <a:pPr eaLnBrk="1" hangingPunct="1"/>
              <a:t>1</a:t>
            </a:fld>
            <a:endParaRPr lang="en-US" altLang="zh-CN" smtClean="0">
              <a:latin typeface="Times New Roman" pitchFamily="18" charset="0"/>
            </a:endParaRPr>
          </a:p>
        </p:txBody>
      </p:sp>
      <p:sp>
        <p:nvSpPr>
          <p:cNvPr id="31747" name="Rectangle 2"/>
          <p:cNvSpPr>
            <a:spLocks noRo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FB2C509C-B068-41A9-8F72-147007B65AC3}" type="slidenum">
              <a:rPr lang="en-US" altLang="zh-CN" smtClean="0">
                <a:latin typeface="Times New Roman" pitchFamily="18" charset="0"/>
              </a:rPr>
              <a:pPr eaLnBrk="1" hangingPunct="1"/>
              <a:t>2</a:t>
            </a:fld>
            <a:endParaRPr lang="en-US" altLang="zh-CN" smtClean="0">
              <a:latin typeface="Times New Roman" pitchFamily="18" charset="0"/>
            </a:endParaRPr>
          </a:p>
        </p:txBody>
      </p:sp>
      <p:sp>
        <p:nvSpPr>
          <p:cNvPr id="32771" name="Rectangle 2"/>
          <p:cNvSpPr>
            <a:spLocks noRo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542A6366-5863-4007-8F29-37A3A9C925E2}" type="slidenum">
              <a:rPr lang="en-US" altLang="zh-CN" smtClean="0">
                <a:latin typeface="Times New Roman" pitchFamily="18" charset="0"/>
              </a:rPr>
              <a:pPr eaLnBrk="1" hangingPunct="1"/>
              <a:t>3</a:t>
            </a:fld>
            <a:endParaRPr lang="en-US" altLang="zh-CN" smtClean="0">
              <a:latin typeface="Times New Roman" pitchFamily="18" charset="0"/>
            </a:endParaRPr>
          </a:p>
        </p:txBody>
      </p:sp>
      <p:sp>
        <p:nvSpPr>
          <p:cNvPr id="33795" name="Rectangle 2"/>
          <p:cNvSpPr>
            <a:spLocks noRo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778EC3C4-44AF-4E60-BC13-B9EF10E148A0}" type="slidenum">
              <a:rPr lang="en-US" altLang="zh-CN" smtClean="0">
                <a:latin typeface="Times New Roman" pitchFamily="18" charset="0"/>
              </a:rPr>
              <a:pPr eaLnBrk="1" hangingPunct="1"/>
              <a:t>27</a:t>
            </a:fld>
            <a:endParaRPr lang="en-US" altLang="zh-CN" smtClean="0">
              <a:latin typeface="Times New Roman" pitchFamily="18" charset="0"/>
            </a:endParaRPr>
          </a:p>
        </p:txBody>
      </p:sp>
      <p:sp>
        <p:nvSpPr>
          <p:cNvPr id="34819" name="Rectangle 2"/>
          <p:cNvSpPr>
            <a:spLocks noRo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Freeform 2"/>
          <p:cNvSpPr>
            <a:spLocks/>
          </p:cNvSpPr>
          <p:nvPr/>
        </p:nvSpPr>
        <p:spPr bwMode="auto">
          <a:xfrm>
            <a:off x="4760913" y="20638"/>
            <a:ext cx="4438650" cy="4038600"/>
          </a:xfrm>
          <a:custGeom>
            <a:avLst/>
            <a:gdLst/>
            <a:ahLst/>
            <a:cxnLst>
              <a:cxn ang="0">
                <a:pos x="23" y="4"/>
              </a:cxn>
              <a:cxn ang="0">
                <a:pos x="11" y="71"/>
              </a:cxn>
              <a:cxn ang="0">
                <a:pos x="25" y="393"/>
              </a:cxn>
              <a:cxn ang="0">
                <a:pos x="54" y="457"/>
              </a:cxn>
              <a:cxn ang="0">
                <a:pos x="158" y="482"/>
              </a:cxn>
              <a:cxn ang="0">
                <a:pos x="204" y="495"/>
              </a:cxn>
              <a:cxn ang="0">
                <a:pos x="520" y="475"/>
              </a:cxn>
              <a:cxn ang="0">
                <a:pos x="533" y="167"/>
              </a:cxn>
              <a:cxn ang="0">
                <a:pos x="369" y="16"/>
              </a:cxn>
              <a:cxn ang="0">
                <a:pos x="249" y="29"/>
              </a:cxn>
              <a:cxn ang="0">
                <a:pos x="198" y="11"/>
              </a:cxn>
              <a:cxn ang="0">
                <a:pos x="151" y="2"/>
              </a:cxn>
              <a:cxn ang="0">
                <a:pos x="23" y="4"/>
              </a:cxn>
            </a:cxnLst>
            <a:rect l="0" t="0" r="r" b="b"/>
            <a:pathLst>
              <a:path w="546" h="497">
                <a:moveTo>
                  <a:pt x="23" y="4"/>
                </a:moveTo>
                <a:cubicBezTo>
                  <a:pt x="23" y="4"/>
                  <a:pt x="0" y="34"/>
                  <a:pt x="11" y="71"/>
                </a:cubicBezTo>
                <a:cubicBezTo>
                  <a:pt x="19" y="100"/>
                  <a:pt x="25" y="393"/>
                  <a:pt x="25" y="393"/>
                </a:cubicBezTo>
                <a:cubicBezTo>
                  <a:pt x="25" y="393"/>
                  <a:pt x="42" y="452"/>
                  <a:pt x="54" y="457"/>
                </a:cubicBezTo>
                <a:cubicBezTo>
                  <a:pt x="66" y="462"/>
                  <a:pt x="158" y="482"/>
                  <a:pt x="158" y="482"/>
                </a:cubicBezTo>
                <a:cubicBezTo>
                  <a:pt x="158" y="482"/>
                  <a:pt x="191" y="497"/>
                  <a:pt x="204" y="495"/>
                </a:cubicBezTo>
                <a:cubicBezTo>
                  <a:pt x="217" y="494"/>
                  <a:pt x="506" y="487"/>
                  <a:pt x="520" y="475"/>
                </a:cubicBezTo>
                <a:cubicBezTo>
                  <a:pt x="533" y="463"/>
                  <a:pt x="546" y="218"/>
                  <a:pt x="533" y="167"/>
                </a:cubicBezTo>
                <a:cubicBezTo>
                  <a:pt x="520" y="117"/>
                  <a:pt x="404" y="14"/>
                  <a:pt x="369" y="16"/>
                </a:cubicBezTo>
                <a:cubicBezTo>
                  <a:pt x="335" y="17"/>
                  <a:pt x="249" y="29"/>
                  <a:pt x="249" y="29"/>
                </a:cubicBezTo>
                <a:lnTo>
                  <a:pt x="198" y="11"/>
                </a:lnTo>
                <a:lnTo>
                  <a:pt x="151" y="2"/>
                </a:lnTo>
                <a:cubicBezTo>
                  <a:pt x="151" y="2"/>
                  <a:pt x="79" y="0"/>
                  <a:pt x="23" y="4"/>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grpSp>
        <p:nvGrpSpPr>
          <p:cNvPr id="5" name="Group 3"/>
          <p:cNvGrpSpPr>
            <a:grpSpLocks/>
          </p:cNvGrpSpPr>
          <p:nvPr/>
        </p:nvGrpSpPr>
        <p:grpSpPr bwMode="auto">
          <a:xfrm>
            <a:off x="4572000" y="28575"/>
            <a:ext cx="4756150" cy="4338638"/>
            <a:chOff x="2918" y="18"/>
            <a:chExt cx="2958" cy="2699"/>
          </a:xfrm>
        </p:grpSpPr>
        <p:sp>
          <p:nvSpPr>
            <p:cNvPr id="6" name="Freeform 4"/>
            <p:cNvSpPr>
              <a:spLocks/>
            </p:cNvSpPr>
            <p:nvPr/>
          </p:nvSpPr>
          <p:spPr bwMode="auto">
            <a:xfrm>
              <a:off x="3060" y="18"/>
              <a:ext cx="490" cy="187"/>
            </a:xfrm>
            <a:custGeom>
              <a:avLst/>
              <a:gdLst/>
              <a:ahLst/>
              <a:cxnLst>
                <a:cxn ang="0">
                  <a:pos x="71" y="25"/>
                </a:cxn>
                <a:cxn ang="0">
                  <a:pos x="91" y="20"/>
                </a:cxn>
                <a:cxn ang="0">
                  <a:pos x="92" y="17"/>
                </a:cxn>
                <a:cxn ang="0">
                  <a:pos x="88" y="0"/>
                </a:cxn>
                <a:cxn ang="0">
                  <a:pos x="25" y="0"/>
                </a:cxn>
                <a:cxn ang="0">
                  <a:pos x="10" y="22"/>
                </a:cxn>
                <a:cxn ang="0">
                  <a:pos x="71" y="25"/>
                </a:cxn>
              </a:cxnLst>
              <a:rect l="0" t="0" r="r" b="b"/>
              <a:pathLst>
                <a:path w="97" h="37">
                  <a:moveTo>
                    <a:pt x="71" y="25"/>
                  </a:moveTo>
                  <a:cubicBezTo>
                    <a:pt x="81" y="22"/>
                    <a:pt x="87" y="21"/>
                    <a:pt x="91" y="20"/>
                  </a:cubicBezTo>
                  <a:cubicBezTo>
                    <a:pt x="91" y="19"/>
                    <a:pt x="91" y="19"/>
                    <a:pt x="92" y="17"/>
                  </a:cubicBezTo>
                  <a:cubicBezTo>
                    <a:pt x="97" y="11"/>
                    <a:pt x="95" y="4"/>
                    <a:pt x="88" y="0"/>
                  </a:cubicBezTo>
                  <a:lnTo>
                    <a:pt x="25" y="0"/>
                  </a:lnTo>
                  <a:cubicBezTo>
                    <a:pt x="10" y="3"/>
                    <a:pt x="0" y="10"/>
                    <a:pt x="10" y="22"/>
                  </a:cubicBezTo>
                  <a:cubicBezTo>
                    <a:pt x="10" y="22"/>
                    <a:pt x="28" y="37"/>
                    <a:pt x="71" y="25"/>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7" name="Freeform 5"/>
            <p:cNvSpPr>
              <a:spLocks noEditPoints="1"/>
            </p:cNvSpPr>
            <p:nvPr/>
          </p:nvSpPr>
          <p:spPr bwMode="auto">
            <a:xfrm>
              <a:off x="2918" y="18"/>
              <a:ext cx="2958" cy="2699"/>
            </a:xfrm>
            <a:custGeom>
              <a:avLst/>
              <a:gdLst/>
              <a:ahLst/>
              <a:cxnLst>
                <a:cxn ang="0">
                  <a:pos x="504" y="1"/>
                </a:cxn>
                <a:cxn ang="0">
                  <a:pos x="157" y="0"/>
                </a:cxn>
                <a:cxn ang="0">
                  <a:pos x="225" y="21"/>
                </a:cxn>
                <a:cxn ang="0">
                  <a:pos x="174" y="39"/>
                </a:cxn>
                <a:cxn ang="0">
                  <a:pos x="207" y="71"/>
                </a:cxn>
                <a:cxn ang="0">
                  <a:pos x="74" y="60"/>
                </a:cxn>
                <a:cxn ang="0">
                  <a:pos x="26" y="63"/>
                </a:cxn>
                <a:cxn ang="0">
                  <a:pos x="199" y="487"/>
                </a:cxn>
                <a:cxn ang="0">
                  <a:pos x="144" y="341"/>
                </a:cxn>
                <a:cxn ang="0">
                  <a:pos x="105" y="376"/>
                </a:cxn>
                <a:cxn ang="0">
                  <a:pos x="94" y="435"/>
                </a:cxn>
                <a:cxn ang="0">
                  <a:pos x="124" y="265"/>
                </a:cxn>
                <a:cxn ang="0">
                  <a:pos x="153" y="228"/>
                </a:cxn>
                <a:cxn ang="0">
                  <a:pos x="209" y="237"/>
                </a:cxn>
                <a:cxn ang="0">
                  <a:pos x="188" y="306"/>
                </a:cxn>
                <a:cxn ang="0">
                  <a:pos x="192" y="395"/>
                </a:cxn>
                <a:cxn ang="0">
                  <a:pos x="515" y="483"/>
                </a:cxn>
                <a:cxn ang="0">
                  <a:pos x="454" y="427"/>
                </a:cxn>
                <a:cxn ang="0">
                  <a:pos x="425" y="345"/>
                </a:cxn>
                <a:cxn ang="0">
                  <a:pos x="396" y="270"/>
                </a:cxn>
                <a:cxn ang="0">
                  <a:pos x="460" y="256"/>
                </a:cxn>
                <a:cxn ang="0">
                  <a:pos x="407" y="223"/>
                </a:cxn>
                <a:cxn ang="0">
                  <a:pos x="439" y="226"/>
                </a:cxn>
                <a:cxn ang="0">
                  <a:pos x="438" y="209"/>
                </a:cxn>
                <a:cxn ang="0">
                  <a:pos x="376" y="211"/>
                </a:cxn>
                <a:cxn ang="0">
                  <a:pos x="357" y="343"/>
                </a:cxn>
                <a:cxn ang="0">
                  <a:pos x="347" y="230"/>
                </a:cxn>
                <a:cxn ang="0">
                  <a:pos x="331" y="182"/>
                </a:cxn>
                <a:cxn ang="0">
                  <a:pos x="347" y="136"/>
                </a:cxn>
                <a:cxn ang="0">
                  <a:pos x="339" y="99"/>
                </a:cxn>
                <a:cxn ang="0">
                  <a:pos x="331" y="62"/>
                </a:cxn>
                <a:cxn ang="0">
                  <a:pos x="369" y="103"/>
                </a:cxn>
                <a:cxn ang="0">
                  <a:pos x="415" y="47"/>
                </a:cxn>
                <a:cxn ang="0">
                  <a:pos x="409" y="95"/>
                </a:cxn>
                <a:cxn ang="0">
                  <a:pos x="401" y="130"/>
                </a:cxn>
                <a:cxn ang="0">
                  <a:pos x="401" y="181"/>
                </a:cxn>
                <a:cxn ang="0">
                  <a:pos x="558" y="181"/>
                </a:cxn>
                <a:cxn ang="0">
                  <a:pos x="554" y="76"/>
                </a:cxn>
                <a:cxn ang="0">
                  <a:pos x="249" y="69"/>
                </a:cxn>
                <a:cxn ang="0">
                  <a:pos x="293" y="93"/>
                </a:cxn>
                <a:cxn ang="0">
                  <a:pos x="171" y="195"/>
                </a:cxn>
                <a:cxn ang="0">
                  <a:pos x="69" y="98"/>
                </a:cxn>
                <a:cxn ang="0">
                  <a:pos x="191" y="106"/>
                </a:cxn>
                <a:cxn ang="0">
                  <a:pos x="220" y="105"/>
                </a:cxn>
                <a:cxn ang="0">
                  <a:pos x="302" y="121"/>
                </a:cxn>
                <a:cxn ang="0">
                  <a:pos x="276" y="256"/>
                </a:cxn>
                <a:cxn ang="0">
                  <a:pos x="260" y="137"/>
                </a:cxn>
                <a:cxn ang="0">
                  <a:pos x="171" y="195"/>
                </a:cxn>
                <a:cxn ang="0">
                  <a:pos x="223" y="225"/>
                </a:cxn>
                <a:cxn ang="0">
                  <a:pos x="247" y="158"/>
                </a:cxn>
                <a:cxn ang="0">
                  <a:pos x="326" y="292"/>
                </a:cxn>
                <a:cxn ang="0">
                  <a:pos x="215" y="321"/>
                </a:cxn>
                <a:cxn ang="0">
                  <a:pos x="309" y="277"/>
                </a:cxn>
                <a:cxn ang="0">
                  <a:pos x="318" y="133"/>
                </a:cxn>
                <a:cxn ang="0">
                  <a:pos x="313" y="213"/>
                </a:cxn>
                <a:cxn ang="0">
                  <a:pos x="299" y="144"/>
                </a:cxn>
                <a:cxn ang="0">
                  <a:pos x="507" y="179"/>
                </a:cxn>
                <a:cxn ang="0">
                  <a:pos x="461" y="162"/>
                </a:cxn>
              </a:cxnLst>
              <a:rect l="0" t="0" r="r" b="b"/>
              <a:pathLst>
                <a:path w="585" h="534">
                  <a:moveTo>
                    <a:pt x="554" y="76"/>
                  </a:moveTo>
                  <a:cubicBezTo>
                    <a:pt x="551" y="32"/>
                    <a:pt x="543" y="9"/>
                    <a:pt x="504" y="1"/>
                  </a:cubicBezTo>
                  <a:cubicBezTo>
                    <a:pt x="500" y="1"/>
                    <a:pt x="494" y="0"/>
                    <a:pt x="486" y="0"/>
                  </a:cubicBezTo>
                  <a:lnTo>
                    <a:pt x="157" y="0"/>
                  </a:lnTo>
                  <a:cubicBezTo>
                    <a:pt x="156" y="5"/>
                    <a:pt x="153" y="17"/>
                    <a:pt x="158" y="17"/>
                  </a:cubicBezTo>
                  <a:cubicBezTo>
                    <a:pt x="171" y="17"/>
                    <a:pt x="223" y="21"/>
                    <a:pt x="225" y="21"/>
                  </a:cubicBezTo>
                  <a:cubicBezTo>
                    <a:pt x="226" y="21"/>
                    <a:pt x="250" y="16"/>
                    <a:pt x="237" y="28"/>
                  </a:cubicBezTo>
                  <a:cubicBezTo>
                    <a:pt x="223" y="41"/>
                    <a:pt x="192" y="41"/>
                    <a:pt x="174" y="39"/>
                  </a:cubicBezTo>
                  <a:cubicBezTo>
                    <a:pt x="131" y="36"/>
                    <a:pt x="152" y="56"/>
                    <a:pt x="168" y="56"/>
                  </a:cubicBezTo>
                  <a:cubicBezTo>
                    <a:pt x="218" y="56"/>
                    <a:pt x="228" y="68"/>
                    <a:pt x="207" y="71"/>
                  </a:cubicBezTo>
                  <a:cubicBezTo>
                    <a:pt x="186" y="74"/>
                    <a:pt x="182" y="73"/>
                    <a:pt x="162" y="76"/>
                  </a:cubicBezTo>
                  <a:cubicBezTo>
                    <a:pt x="7" y="101"/>
                    <a:pt x="59" y="60"/>
                    <a:pt x="74" y="60"/>
                  </a:cubicBezTo>
                  <a:cubicBezTo>
                    <a:pt x="139" y="59"/>
                    <a:pt x="123" y="37"/>
                    <a:pt x="107" y="42"/>
                  </a:cubicBezTo>
                  <a:cubicBezTo>
                    <a:pt x="91" y="46"/>
                    <a:pt x="34" y="27"/>
                    <a:pt x="26" y="63"/>
                  </a:cubicBezTo>
                  <a:cubicBezTo>
                    <a:pt x="19" y="100"/>
                    <a:pt x="42" y="282"/>
                    <a:pt x="36" y="317"/>
                  </a:cubicBezTo>
                  <a:cubicBezTo>
                    <a:pt x="0" y="534"/>
                    <a:pt x="199" y="487"/>
                    <a:pt x="199" y="487"/>
                  </a:cubicBezTo>
                  <a:cubicBezTo>
                    <a:pt x="156" y="453"/>
                    <a:pt x="174" y="421"/>
                    <a:pt x="171" y="403"/>
                  </a:cubicBezTo>
                  <a:cubicBezTo>
                    <a:pt x="161" y="345"/>
                    <a:pt x="154" y="337"/>
                    <a:pt x="144" y="341"/>
                  </a:cubicBezTo>
                  <a:cubicBezTo>
                    <a:pt x="121" y="352"/>
                    <a:pt x="123" y="358"/>
                    <a:pt x="126" y="367"/>
                  </a:cubicBezTo>
                  <a:cubicBezTo>
                    <a:pt x="142" y="416"/>
                    <a:pt x="105" y="376"/>
                    <a:pt x="105" y="376"/>
                  </a:cubicBezTo>
                  <a:cubicBezTo>
                    <a:pt x="98" y="380"/>
                    <a:pt x="95" y="390"/>
                    <a:pt x="99" y="399"/>
                  </a:cubicBezTo>
                  <a:cubicBezTo>
                    <a:pt x="131" y="463"/>
                    <a:pt x="101" y="446"/>
                    <a:pt x="94" y="435"/>
                  </a:cubicBezTo>
                  <a:cubicBezTo>
                    <a:pt x="61" y="390"/>
                    <a:pt x="92" y="366"/>
                    <a:pt x="88" y="352"/>
                  </a:cubicBezTo>
                  <a:cubicBezTo>
                    <a:pt x="75" y="295"/>
                    <a:pt x="118" y="274"/>
                    <a:pt x="124" y="265"/>
                  </a:cubicBezTo>
                  <a:cubicBezTo>
                    <a:pt x="130" y="256"/>
                    <a:pt x="127" y="253"/>
                    <a:pt x="129" y="234"/>
                  </a:cubicBezTo>
                  <a:cubicBezTo>
                    <a:pt x="136" y="195"/>
                    <a:pt x="155" y="216"/>
                    <a:pt x="153" y="228"/>
                  </a:cubicBezTo>
                  <a:cubicBezTo>
                    <a:pt x="148" y="274"/>
                    <a:pt x="176" y="242"/>
                    <a:pt x="186" y="228"/>
                  </a:cubicBezTo>
                  <a:cubicBezTo>
                    <a:pt x="218" y="186"/>
                    <a:pt x="214" y="229"/>
                    <a:pt x="209" y="237"/>
                  </a:cubicBezTo>
                  <a:cubicBezTo>
                    <a:pt x="203" y="244"/>
                    <a:pt x="198" y="255"/>
                    <a:pt x="200" y="260"/>
                  </a:cubicBezTo>
                  <a:cubicBezTo>
                    <a:pt x="208" y="283"/>
                    <a:pt x="193" y="305"/>
                    <a:pt x="188" y="306"/>
                  </a:cubicBezTo>
                  <a:cubicBezTo>
                    <a:pt x="184" y="308"/>
                    <a:pt x="170" y="314"/>
                    <a:pt x="170" y="332"/>
                  </a:cubicBezTo>
                  <a:cubicBezTo>
                    <a:pt x="171" y="350"/>
                    <a:pt x="192" y="382"/>
                    <a:pt x="192" y="395"/>
                  </a:cubicBezTo>
                  <a:cubicBezTo>
                    <a:pt x="193" y="492"/>
                    <a:pt x="236" y="499"/>
                    <a:pt x="255" y="497"/>
                  </a:cubicBezTo>
                  <a:cubicBezTo>
                    <a:pt x="275" y="496"/>
                    <a:pt x="445" y="490"/>
                    <a:pt x="515" y="483"/>
                  </a:cubicBezTo>
                  <a:cubicBezTo>
                    <a:pt x="585" y="477"/>
                    <a:pt x="538" y="458"/>
                    <a:pt x="518" y="458"/>
                  </a:cubicBezTo>
                  <a:cubicBezTo>
                    <a:pt x="467" y="458"/>
                    <a:pt x="454" y="427"/>
                    <a:pt x="454" y="427"/>
                  </a:cubicBezTo>
                  <a:cubicBezTo>
                    <a:pt x="454" y="427"/>
                    <a:pt x="453" y="405"/>
                    <a:pt x="431" y="400"/>
                  </a:cubicBezTo>
                  <a:cubicBezTo>
                    <a:pt x="376" y="385"/>
                    <a:pt x="411" y="353"/>
                    <a:pt x="425" y="345"/>
                  </a:cubicBezTo>
                  <a:cubicBezTo>
                    <a:pt x="438" y="338"/>
                    <a:pt x="430" y="335"/>
                    <a:pt x="420" y="329"/>
                  </a:cubicBezTo>
                  <a:cubicBezTo>
                    <a:pt x="398" y="316"/>
                    <a:pt x="394" y="300"/>
                    <a:pt x="396" y="270"/>
                  </a:cubicBezTo>
                  <a:cubicBezTo>
                    <a:pt x="397" y="240"/>
                    <a:pt x="416" y="249"/>
                    <a:pt x="416" y="249"/>
                  </a:cubicBezTo>
                  <a:cubicBezTo>
                    <a:pt x="416" y="249"/>
                    <a:pt x="448" y="262"/>
                    <a:pt x="460" y="256"/>
                  </a:cubicBezTo>
                  <a:cubicBezTo>
                    <a:pt x="472" y="250"/>
                    <a:pt x="467" y="239"/>
                    <a:pt x="461" y="244"/>
                  </a:cubicBezTo>
                  <a:cubicBezTo>
                    <a:pt x="455" y="248"/>
                    <a:pt x="412" y="244"/>
                    <a:pt x="407" y="223"/>
                  </a:cubicBezTo>
                  <a:cubicBezTo>
                    <a:pt x="403" y="202"/>
                    <a:pt x="418" y="213"/>
                    <a:pt x="422" y="214"/>
                  </a:cubicBezTo>
                  <a:cubicBezTo>
                    <a:pt x="427" y="216"/>
                    <a:pt x="427" y="220"/>
                    <a:pt x="439" y="226"/>
                  </a:cubicBezTo>
                  <a:cubicBezTo>
                    <a:pt x="468" y="241"/>
                    <a:pt x="454" y="224"/>
                    <a:pt x="454" y="224"/>
                  </a:cubicBezTo>
                  <a:cubicBezTo>
                    <a:pt x="454" y="224"/>
                    <a:pt x="454" y="224"/>
                    <a:pt x="438" y="209"/>
                  </a:cubicBezTo>
                  <a:cubicBezTo>
                    <a:pt x="423" y="194"/>
                    <a:pt x="406" y="199"/>
                    <a:pt x="389" y="199"/>
                  </a:cubicBezTo>
                  <a:cubicBezTo>
                    <a:pt x="373" y="199"/>
                    <a:pt x="376" y="211"/>
                    <a:pt x="376" y="211"/>
                  </a:cubicBezTo>
                  <a:cubicBezTo>
                    <a:pt x="376" y="211"/>
                    <a:pt x="373" y="242"/>
                    <a:pt x="370" y="291"/>
                  </a:cubicBezTo>
                  <a:cubicBezTo>
                    <a:pt x="368" y="341"/>
                    <a:pt x="360" y="347"/>
                    <a:pt x="357" y="343"/>
                  </a:cubicBezTo>
                  <a:cubicBezTo>
                    <a:pt x="354" y="338"/>
                    <a:pt x="350" y="313"/>
                    <a:pt x="350" y="305"/>
                  </a:cubicBezTo>
                  <a:cubicBezTo>
                    <a:pt x="350" y="298"/>
                    <a:pt x="345" y="264"/>
                    <a:pt x="347" y="230"/>
                  </a:cubicBezTo>
                  <a:cubicBezTo>
                    <a:pt x="350" y="195"/>
                    <a:pt x="356" y="210"/>
                    <a:pt x="334" y="201"/>
                  </a:cubicBezTo>
                  <a:cubicBezTo>
                    <a:pt x="311" y="192"/>
                    <a:pt x="323" y="182"/>
                    <a:pt x="331" y="182"/>
                  </a:cubicBezTo>
                  <a:cubicBezTo>
                    <a:pt x="338" y="182"/>
                    <a:pt x="350" y="189"/>
                    <a:pt x="352" y="181"/>
                  </a:cubicBezTo>
                  <a:cubicBezTo>
                    <a:pt x="356" y="160"/>
                    <a:pt x="359" y="141"/>
                    <a:pt x="347" y="136"/>
                  </a:cubicBezTo>
                  <a:cubicBezTo>
                    <a:pt x="322" y="127"/>
                    <a:pt x="332" y="121"/>
                    <a:pt x="341" y="118"/>
                  </a:cubicBezTo>
                  <a:cubicBezTo>
                    <a:pt x="350" y="115"/>
                    <a:pt x="352" y="94"/>
                    <a:pt x="339" y="99"/>
                  </a:cubicBezTo>
                  <a:cubicBezTo>
                    <a:pt x="313" y="107"/>
                    <a:pt x="316" y="85"/>
                    <a:pt x="321" y="82"/>
                  </a:cubicBezTo>
                  <a:cubicBezTo>
                    <a:pt x="325" y="79"/>
                    <a:pt x="334" y="83"/>
                    <a:pt x="331" y="62"/>
                  </a:cubicBezTo>
                  <a:cubicBezTo>
                    <a:pt x="328" y="41"/>
                    <a:pt x="347" y="34"/>
                    <a:pt x="351" y="53"/>
                  </a:cubicBezTo>
                  <a:cubicBezTo>
                    <a:pt x="354" y="73"/>
                    <a:pt x="363" y="112"/>
                    <a:pt x="369" y="103"/>
                  </a:cubicBezTo>
                  <a:cubicBezTo>
                    <a:pt x="375" y="94"/>
                    <a:pt x="385" y="57"/>
                    <a:pt x="395" y="41"/>
                  </a:cubicBezTo>
                  <a:cubicBezTo>
                    <a:pt x="406" y="24"/>
                    <a:pt x="418" y="38"/>
                    <a:pt x="415" y="47"/>
                  </a:cubicBezTo>
                  <a:cubicBezTo>
                    <a:pt x="401" y="88"/>
                    <a:pt x="426" y="90"/>
                    <a:pt x="426" y="90"/>
                  </a:cubicBezTo>
                  <a:cubicBezTo>
                    <a:pt x="426" y="90"/>
                    <a:pt x="423" y="96"/>
                    <a:pt x="409" y="95"/>
                  </a:cubicBezTo>
                  <a:cubicBezTo>
                    <a:pt x="382" y="92"/>
                    <a:pt x="393" y="110"/>
                    <a:pt x="405" y="115"/>
                  </a:cubicBezTo>
                  <a:cubicBezTo>
                    <a:pt x="431" y="124"/>
                    <a:pt x="414" y="130"/>
                    <a:pt x="401" y="130"/>
                  </a:cubicBezTo>
                  <a:cubicBezTo>
                    <a:pt x="387" y="130"/>
                    <a:pt x="381" y="134"/>
                    <a:pt x="378" y="148"/>
                  </a:cubicBezTo>
                  <a:cubicBezTo>
                    <a:pt x="369" y="191"/>
                    <a:pt x="401" y="181"/>
                    <a:pt x="401" y="181"/>
                  </a:cubicBezTo>
                  <a:cubicBezTo>
                    <a:pt x="452" y="195"/>
                    <a:pt x="528" y="188"/>
                    <a:pt x="528" y="188"/>
                  </a:cubicBezTo>
                  <a:cubicBezTo>
                    <a:pt x="543" y="192"/>
                    <a:pt x="552" y="189"/>
                    <a:pt x="558" y="181"/>
                  </a:cubicBezTo>
                  <a:lnTo>
                    <a:pt x="558" y="103"/>
                  </a:lnTo>
                  <a:cubicBezTo>
                    <a:pt x="556" y="93"/>
                    <a:pt x="555" y="84"/>
                    <a:pt x="554" y="76"/>
                  </a:cubicBezTo>
                  <a:close/>
                  <a:moveTo>
                    <a:pt x="231" y="77"/>
                  </a:moveTo>
                  <a:cubicBezTo>
                    <a:pt x="233" y="65"/>
                    <a:pt x="249" y="69"/>
                    <a:pt x="249" y="69"/>
                  </a:cubicBezTo>
                  <a:cubicBezTo>
                    <a:pt x="249" y="69"/>
                    <a:pt x="278" y="79"/>
                    <a:pt x="290" y="78"/>
                  </a:cubicBezTo>
                  <a:cubicBezTo>
                    <a:pt x="301" y="76"/>
                    <a:pt x="318" y="93"/>
                    <a:pt x="293" y="93"/>
                  </a:cubicBezTo>
                  <a:cubicBezTo>
                    <a:pt x="267" y="93"/>
                    <a:pt x="228" y="104"/>
                    <a:pt x="231" y="77"/>
                  </a:cubicBezTo>
                  <a:close/>
                  <a:moveTo>
                    <a:pt x="171" y="195"/>
                  </a:moveTo>
                  <a:cubicBezTo>
                    <a:pt x="153" y="195"/>
                    <a:pt x="46" y="237"/>
                    <a:pt x="45" y="128"/>
                  </a:cubicBezTo>
                  <a:cubicBezTo>
                    <a:pt x="45" y="104"/>
                    <a:pt x="39" y="83"/>
                    <a:pt x="69" y="98"/>
                  </a:cubicBezTo>
                  <a:cubicBezTo>
                    <a:pt x="99" y="112"/>
                    <a:pt x="72" y="111"/>
                    <a:pt x="137" y="108"/>
                  </a:cubicBezTo>
                  <a:cubicBezTo>
                    <a:pt x="137" y="108"/>
                    <a:pt x="184" y="110"/>
                    <a:pt x="191" y="106"/>
                  </a:cubicBezTo>
                  <a:cubicBezTo>
                    <a:pt x="199" y="101"/>
                    <a:pt x="192" y="91"/>
                    <a:pt x="207" y="91"/>
                  </a:cubicBezTo>
                  <a:cubicBezTo>
                    <a:pt x="222" y="90"/>
                    <a:pt x="220" y="105"/>
                    <a:pt x="220" y="105"/>
                  </a:cubicBezTo>
                  <a:cubicBezTo>
                    <a:pt x="220" y="105"/>
                    <a:pt x="207" y="124"/>
                    <a:pt x="305" y="111"/>
                  </a:cubicBezTo>
                  <a:cubicBezTo>
                    <a:pt x="317" y="109"/>
                    <a:pt x="327" y="121"/>
                    <a:pt x="302" y="121"/>
                  </a:cubicBezTo>
                  <a:cubicBezTo>
                    <a:pt x="290" y="122"/>
                    <a:pt x="272" y="128"/>
                    <a:pt x="278" y="143"/>
                  </a:cubicBezTo>
                  <a:cubicBezTo>
                    <a:pt x="284" y="158"/>
                    <a:pt x="276" y="256"/>
                    <a:pt x="276" y="256"/>
                  </a:cubicBezTo>
                  <a:cubicBezTo>
                    <a:pt x="276" y="256"/>
                    <a:pt x="271" y="274"/>
                    <a:pt x="262" y="245"/>
                  </a:cubicBezTo>
                  <a:cubicBezTo>
                    <a:pt x="259" y="235"/>
                    <a:pt x="262" y="144"/>
                    <a:pt x="260" y="137"/>
                  </a:cubicBezTo>
                  <a:cubicBezTo>
                    <a:pt x="259" y="129"/>
                    <a:pt x="217" y="122"/>
                    <a:pt x="215" y="154"/>
                  </a:cubicBezTo>
                  <a:cubicBezTo>
                    <a:pt x="214" y="185"/>
                    <a:pt x="205" y="195"/>
                    <a:pt x="171" y="195"/>
                  </a:cubicBezTo>
                  <a:close/>
                  <a:moveTo>
                    <a:pt x="237" y="231"/>
                  </a:moveTo>
                  <a:cubicBezTo>
                    <a:pt x="230" y="240"/>
                    <a:pt x="219" y="247"/>
                    <a:pt x="223" y="225"/>
                  </a:cubicBezTo>
                  <a:cubicBezTo>
                    <a:pt x="228" y="202"/>
                    <a:pt x="232" y="170"/>
                    <a:pt x="232" y="155"/>
                  </a:cubicBezTo>
                  <a:cubicBezTo>
                    <a:pt x="232" y="155"/>
                    <a:pt x="244" y="135"/>
                    <a:pt x="247" y="158"/>
                  </a:cubicBezTo>
                  <a:cubicBezTo>
                    <a:pt x="250" y="181"/>
                    <a:pt x="244" y="221"/>
                    <a:pt x="237" y="231"/>
                  </a:cubicBezTo>
                  <a:close/>
                  <a:moveTo>
                    <a:pt x="326" y="292"/>
                  </a:moveTo>
                  <a:cubicBezTo>
                    <a:pt x="327" y="320"/>
                    <a:pt x="355" y="400"/>
                    <a:pt x="286" y="399"/>
                  </a:cubicBezTo>
                  <a:cubicBezTo>
                    <a:pt x="217" y="398"/>
                    <a:pt x="214" y="409"/>
                    <a:pt x="215" y="321"/>
                  </a:cubicBezTo>
                  <a:cubicBezTo>
                    <a:pt x="216" y="236"/>
                    <a:pt x="225" y="253"/>
                    <a:pt x="230" y="264"/>
                  </a:cubicBezTo>
                  <a:cubicBezTo>
                    <a:pt x="230" y="264"/>
                    <a:pt x="253" y="318"/>
                    <a:pt x="309" y="277"/>
                  </a:cubicBezTo>
                  <a:cubicBezTo>
                    <a:pt x="319" y="269"/>
                    <a:pt x="324" y="263"/>
                    <a:pt x="326" y="292"/>
                  </a:cubicBezTo>
                  <a:close/>
                  <a:moveTo>
                    <a:pt x="318" y="133"/>
                  </a:moveTo>
                  <a:cubicBezTo>
                    <a:pt x="338" y="148"/>
                    <a:pt x="316" y="165"/>
                    <a:pt x="316" y="165"/>
                  </a:cubicBezTo>
                  <a:cubicBezTo>
                    <a:pt x="316" y="165"/>
                    <a:pt x="302" y="189"/>
                    <a:pt x="313" y="213"/>
                  </a:cubicBezTo>
                  <a:cubicBezTo>
                    <a:pt x="324" y="237"/>
                    <a:pt x="324" y="265"/>
                    <a:pt x="301" y="239"/>
                  </a:cubicBezTo>
                  <a:cubicBezTo>
                    <a:pt x="279" y="214"/>
                    <a:pt x="293" y="156"/>
                    <a:pt x="299" y="144"/>
                  </a:cubicBezTo>
                  <a:cubicBezTo>
                    <a:pt x="299" y="144"/>
                    <a:pt x="299" y="118"/>
                    <a:pt x="318" y="133"/>
                  </a:cubicBezTo>
                  <a:close/>
                  <a:moveTo>
                    <a:pt x="507" y="179"/>
                  </a:moveTo>
                  <a:cubicBezTo>
                    <a:pt x="498" y="185"/>
                    <a:pt x="507" y="179"/>
                    <a:pt x="465" y="177"/>
                  </a:cubicBezTo>
                  <a:cubicBezTo>
                    <a:pt x="423" y="176"/>
                    <a:pt x="461" y="162"/>
                    <a:pt x="461" y="162"/>
                  </a:cubicBezTo>
                  <a:cubicBezTo>
                    <a:pt x="565" y="166"/>
                    <a:pt x="516" y="173"/>
                    <a:pt x="507" y="179"/>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8" name="Freeform 6"/>
            <p:cNvSpPr>
              <a:spLocks/>
            </p:cNvSpPr>
            <p:nvPr/>
          </p:nvSpPr>
          <p:spPr bwMode="auto">
            <a:xfrm>
              <a:off x="3621" y="1287"/>
              <a:ext cx="238" cy="283"/>
            </a:xfrm>
            <a:custGeom>
              <a:avLst/>
              <a:gdLst/>
              <a:ahLst/>
              <a:cxnLst>
                <a:cxn ang="0">
                  <a:pos x="40" y="15"/>
                </a:cxn>
                <a:cxn ang="0">
                  <a:pos x="27" y="56"/>
                </a:cxn>
                <a:cxn ang="0">
                  <a:pos x="40" y="15"/>
                </a:cxn>
              </a:cxnLst>
              <a:rect l="0" t="0" r="r" b="b"/>
              <a:pathLst>
                <a:path w="47" h="56">
                  <a:moveTo>
                    <a:pt x="40" y="15"/>
                  </a:moveTo>
                  <a:cubicBezTo>
                    <a:pt x="37" y="0"/>
                    <a:pt x="0" y="23"/>
                    <a:pt x="27" y="56"/>
                  </a:cubicBezTo>
                  <a:cubicBezTo>
                    <a:pt x="27" y="56"/>
                    <a:pt x="47" y="49"/>
                    <a:pt x="40" y="15"/>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9" name="Freeform 7"/>
            <p:cNvSpPr>
              <a:spLocks/>
            </p:cNvSpPr>
            <p:nvPr/>
          </p:nvSpPr>
          <p:spPr bwMode="auto">
            <a:xfrm>
              <a:off x="3403" y="1403"/>
              <a:ext cx="208" cy="379"/>
            </a:xfrm>
            <a:custGeom>
              <a:avLst/>
              <a:gdLst/>
              <a:ahLst/>
              <a:cxnLst>
                <a:cxn ang="0">
                  <a:pos x="19" y="27"/>
                </a:cxn>
                <a:cxn ang="0">
                  <a:pos x="12" y="69"/>
                </a:cxn>
                <a:cxn ang="0">
                  <a:pos x="40" y="45"/>
                </a:cxn>
                <a:cxn ang="0">
                  <a:pos x="37" y="24"/>
                </a:cxn>
                <a:cxn ang="0">
                  <a:pos x="19" y="27"/>
                </a:cxn>
              </a:cxnLst>
              <a:rect l="0" t="0" r="r" b="b"/>
              <a:pathLst>
                <a:path w="41" h="75">
                  <a:moveTo>
                    <a:pt x="19" y="27"/>
                  </a:moveTo>
                  <a:cubicBezTo>
                    <a:pt x="0" y="54"/>
                    <a:pt x="6" y="63"/>
                    <a:pt x="12" y="69"/>
                  </a:cubicBezTo>
                  <a:cubicBezTo>
                    <a:pt x="18" y="75"/>
                    <a:pt x="30" y="74"/>
                    <a:pt x="40" y="45"/>
                  </a:cubicBezTo>
                  <a:cubicBezTo>
                    <a:pt x="40" y="45"/>
                    <a:pt x="32" y="31"/>
                    <a:pt x="37" y="24"/>
                  </a:cubicBezTo>
                  <a:cubicBezTo>
                    <a:pt x="41" y="16"/>
                    <a:pt x="38" y="0"/>
                    <a:pt x="19" y="27"/>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10" name="Freeform 8"/>
            <p:cNvSpPr>
              <a:spLocks/>
            </p:cNvSpPr>
            <p:nvPr/>
          </p:nvSpPr>
          <p:spPr bwMode="auto">
            <a:xfrm>
              <a:off x="3272" y="645"/>
              <a:ext cx="680" cy="318"/>
            </a:xfrm>
            <a:custGeom>
              <a:avLst/>
              <a:gdLst/>
              <a:ahLst/>
              <a:cxnLst>
                <a:cxn ang="0">
                  <a:pos x="112" y="4"/>
                </a:cxn>
                <a:cxn ang="0">
                  <a:pos x="24" y="4"/>
                </a:cxn>
                <a:cxn ang="0">
                  <a:pos x="2" y="25"/>
                </a:cxn>
                <a:cxn ang="0">
                  <a:pos x="60" y="58"/>
                </a:cxn>
                <a:cxn ang="0">
                  <a:pos x="96" y="54"/>
                </a:cxn>
                <a:cxn ang="0">
                  <a:pos x="113" y="53"/>
                </a:cxn>
                <a:cxn ang="0">
                  <a:pos x="112" y="4"/>
                </a:cxn>
              </a:cxnLst>
              <a:rect l="0" t="0" r="r" b="b"/>
              <a:pathLst>
                <a:path w="135" h="63">
                  <a:moveTo>
                    <a:pt x="112" y="4"/>
                  </a:moveTo>
                  <a:cubicBezTo>
                    <a:pt x="105" y="9"/>
                    <a:pt x="24" y="4"/>
                    <a:pt x="24" y="4"/>
                  </a:cubicBezTo>
                  <a:cubicBezTo>
                    <a:pt x="15" y="4"/>
                    <a:pt x="3" y="1"/>
                    <a:pt x="2" y="25"/>
                  </a:cubicBezTo>
                  <a:cubicBezTo>
                    <a:pt x="0" y="63"/>
                    <a:pt x="48" y="58"/>
                    <a:pt x="60" y="58"/>
                  </a:cubicBezTo>
                  <a:cubicBezTo>
                    <a:pt x="72" y="58"/>
                    <a:pt x="84" y="48"/>
                    <a:pt x="96" y="54"/>
                  </a:cubicBezTo>
                  <a:cubicBezTo>
                    <a:pt x="96" y="54"/>
                    <a:pt x="107" y="63"/>
                    <a:pt x="113" y="53"/>
                  </a:cubicBezTo>
                  <a:cubicBezTo>
                    <a:pt x="135" y="13"/>
                    <a:pt x="120" y="0"/>
                    <a:pt x="112" y="4"/>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11" name="Freeform 9"/>
            <p:cNvSpPr>
              <a:spLocks/>
            </p:cNvSpPr>
            <p:nvPr/>
          </p:nvSpPr>
          <p:spPr bwMode="auto">
            <a:xfrm>
              <a:off x="4046" y="1545"/>
              <a:ext cx="493" cy="516"/>
            </a:xfrm>
            <a:custGeom>
              <a:avLst/>
              <a:gdLst/>
              <a:ahLst/>
              <a:cxnLst>
                <a:cxn ang="0">
                  <a:pos x="67" y="5"/>
                </a:cxn>
                <a:cxn ang="0">
                  <a:pos x="31" y="5"/>
                </a:cxn>
                <a:cxn ang="0">
                  <a:pos x="12" y="57"/>
                </a:cxn>
                <a:cxn ang="0">
                  <a:pos x="79" y="62"/>
                </a:cxn>
                <a:cxn ang="0">
                  <a:pos x="67" y="5"/>
                </a:cxn>
              </a:cxnLst>
              <a:rect l="0" t="0" r="r" b="b"/>
              <a:pathLst>
                <a:path w="97" h="102">
                  <a:moveTo>
                    <a:pt x="67" y="5"/>
                  </a:moveTo>
                  <a:cubicBezTo>
                    <a:pt x="55" y="10"/>
                    <a:pt x="31" y="5"/>
                    <a:pt x="31" y="5"/>
                  </a:cubicBezTo>
                  <a:cubicBezTo>
                    <a:pt x="0" y="6"/>
                    <a:pt x="16" y="39"/>
                    <a:pt x="12" y="57"/>
                  </a:cubicBezTo>
                  <a:cubicBezTo>
                    <a:pt x="8" y="76"/>
                    <a:pt x="63" y="102"/>
                    <a:pt x="79" y="62"/>
                  </a:cubicBezTo>
                  <a:cubicBezTo>
                    <a:pt x="97" y="20"/>
                    <a:pt x="79" y="0"/>
                    <a:pt x="67" y="5"/>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12" name="Freeform 10"/>
            <p:cNvSpPr>
              <a:spLocks/>
            </p:cNvSpPr>
            <p:nvPr/>
          </p:nvSpPr>
          <p:spPr bwMode="auto">
            <a:xfrm>
              <a:off x="5173" y="1024"/>
              <a:ext cx="501" cy="96"/>
            </a:xfrm>
            <a:custGeom>
              <a:avLst/>
              <a:gdLst/>
              <a:ahLst/>
              <a:cxnLst>
                <a:cxn ang="0">
                  <a:pos x="15" y="0"/>
                </a:cxn>
                <a:cxn ang="0">
                  <a:pos x="40" y="15"/>
                </a:cxn>
                <a:cxn ang="0">
                  <a:pos x="15" y="0"/>
                </a:cxn>
              </a:cxnLst>
              <a:rect l="0" t="0" r="r" b="b"/>
              <a:pathLst>
                <a:path w="99" h="19">
                  <a:moveTo>
                    <a:pt x="15" y="0"/>
                  </a:moveTo>
                  <a:cubicBezTo>
                    <a:pt x="0" y="0"/>
                    <a:pt x="19" y="19"/>
                    <a:pt x="40" y="15"/>
                  </a:cubicBezTo>
                  <a:cubicBezTo>
                    <a:pt x="99" y="1"/>
                    <a:pt x="15" y="0"/>
                    <a:pt x="15" y="0"/>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13" name="Freeform 11"/>
            <p:cNvSpPr>
              <a:spLocks/>
            </p:cNvSpPr>
            <p:nvPr/>
          </p:nvSpPr>
          <p:spPr bwMode="auto">
            <a:xfrm>
              <a:off x="5340" y="1004"/>
              <a:ext cx="385" cy="237"/>
            </a:xfrm>
            <a:custGeom>
              <a:avLst/>
              <a:gdLst/>
              <a:ahLst/>
              <a:cxnLst>
                <a:cxn ang="0">
                  <a:pos x="21" y="37"/>
                </a:cxn>
                <a:cxn ang="0">
                  <a:pos x="70" y="17"/>
                </a:cxn>
                <a:cxn ang="0">
                  <a:pos x="48" y="3"/>
                </a:cxn>
                <a:cxn ang="0">
                  <a:pos x="19" y="32"/>
                </a:cxn>
                <a:cxn ang="0">
                  <a:pos x="21" y="37"/>
                </a:cxn>
              </a:cxnLst>
              <a:rect l="0" t="0" r="r" b="b"/>
              <a:pathLst>
                <a:path w="76" h="47">
                  <a:moveTo>
                    <a:pt x="21" y="37"/>
                  </a:moveTo>
                  <a:cubicBezTo>
                    <a:pt x="21" y="37"/>
                    <a:pt x="50" y="47"/>
                    <a:pt x="70" y="17"/>
                  </a:cubicBezTo>
                  <a:cubicBezTo>
                    <a:pt x="76" y="7"/>
                    <a:pt x="65" y="0"/>
                    <a:pt x="48" y="3"/>
                  </a:cubicBezTo>
                  <a:cubicBezTo>
                    <a:pt x="39" y="5"/>
                    <a:pt x="39" y="32"/>
                    <a:pt x="19" y="32"/>
                  </a:cubicBezTo>
                  <a:cubicBezTo>
                    <a:pt x="0" y="32"/>
                    <a:pt x="21" y="37"/>
                    <a:pt x="21" y="37"/>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14" name="Freeform 12"/>
            <p:cNvSpPr>
              <a:spLocks/>
            </p:cNvSpPr>
            <p:nvPr/>
          </p:nvSpPr>
          <p:spPr bwMode="auto">
            <a:xfrm>
              <a:off x="5325" y="1201"/>
              <a:ext cx="415" cy="187"/>
            </a:xfrm>
            <a:custGeom>
              <a:avLst/>
              <a:gdLst/>
              <a:ahLst/>
              <a:cxnLst>
                <a:cxn ang="0">
                  <a:pos x="72" y="6"/>
                </a:cxn>
                <a:cxn ang="0">
                  <a:pos x="24" y="17"/>
                </a:cxn>
                <a:cxn ang="0">
                  <a:pos x="17" y="26"/>
                </a:cxn>
                <a:cxn ang="0">
                  <a:pos x="76" y="23"/>
                </a:cxn>
                <a:cxn ang="0">
                  <a:pos x="82" y="20"/>
                </a:cxn>
                <a:cxn ang="0">
                  <a:pos x="82" y="0"/>
                </a:cxn>
                <a:cxn ang="0">
                  <a:pos x="72" y="6"/>
                </a:cxn>
              </a:cxnLst>
              <a:rect l="0" t="0" r="r" b="b"/>
              <a:pathLst>
                <a:path w="82" h="37">
                  <a:moveTo>
                    <a:pt x="72" y="6"/>
                  </a:moveTo>
                  <a:cubicBezTo>
                    <a:pt x="57" y="23"/>
                    <a:pt x="24" y="17"/>
                    <a:pt x="24" y="17"/>
                  </a:cubicBezTo>
                  <a:cubicBezTo>
                    <a:pt x="24" y="17"/>
                    <a:pt x="0" y="16"/>
                    <a:pt x="17" y="26"/>
                  </a:cubicBezTo>
                  <a:cubicBezTo>
                    <a:pt x="33" y="37"/>
                    <a:pt x="53" y="32"/>
                    <a:pt x="76" y="23"/>
                  </a:cubicBezTo>
                  <a:cubicBezTo>
                    <a:pt x="78" y="22"/>
                    <a:pt x="80" y="21"/>
                    <a:pt x="82" y="20"/>
                  </a:cubicBezTo>
                  <a:lnTo>
                    <a:pt x="82" y="0"/>
                  </a:lnTo>
                  <a:cubicBezTo>
                    <a:pt x="79" y="1"/>
                    <a:pt x="75" y="2"/>
                    <a:pt x="72" y="6"/>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15" name="Freeform 13"/>
            <p:cNvSpPr>
              <a:spLocks/>
            </p:cNvSpPr>
            <p:nvPr/>
          </p:nvSpPr>
          <p:spPr bwMode="auto">
            <a:xfrm>
              <a:off x="5001" y="1378"/>
              <a:ext cx="698" cy="167"/>
            </a:xfrm>
            <a:custGeom>
              <a:avLst/>
              <a:gdLst/>
              <a:ahLst/>
              <a:cxnLst>
                <a:cxn ang="0">
                  <a:pos x="21" y="1"/>
                </a:cxn>
                <a:cxn ang="0">
                  <a:pos x="8" y="14"/>
                </a:cxn>
                <a:cxn ang="0">
                  <a:pos x="57" y="22"/>
                </a:cxn>
                <a:cxn ang="0">
                  <a:pos x="117" y="23"/>
                </a:cxn>
                <a:cxn ang="0">
                  <a:pos x="114" y="8"/>
                </a:cxn>
                <a:cxn ang="0">
                  <a:pos x="82" y="3"/>
                </a:cxn>
                <a:cxn ang="0">
                  <a:pos x="21" y="1"/>
                </a:cxn>
              </a:cxnLst>
              <a:rect l="0" t="0" r="r" b="b"/>
              <a:pathLst>
                <a:path w="138" h="33">
                  <a:moveTo>
                    <a:pt x="21" y="1"/>
                  </a:moveTo>
                  <a:cubicBezTo>
                    <a:pt x="21" y="1"/>
                    <a:pt x="0" y="8"/>
                    <a:pt x="8" y="14"/>
                  </a:cubicBezTo>
                  <a:cubicBezTo>
                    <a:pt x="15" y="20"/>
                    <a:pt x="48" y="22"/>
                    <a:pt x="57" y="22"/>
                  </a:cubicBezTo>
                  <a:cubicBezTo>
                    <a:pt x="66" y="22"/>
                    <a:pt x="96" y="33"/>
                    <a:pt x="117" y="23"/>
                  </a:cubicBezTo>
                  <a:cubicBezTo>
                    <a:pt x="138" y="12"/>
                    <a:pt x="123" y="9"/>
                    <a:pt x="114" y="8"/>
                  </a:cubicBezTo>
                  <a:cubicBezTo>
                    <a:pt x="105" y="6"/>
                    <a:pt x="102" y="0"/>
                    <a:pt x="82" y="3"/>
                  </a:cubicBezTo>
                  <a:cubicBezTo>
                    <a:pt x="37" y="11"/>
                    <a:pt x="21" y="1"/>
                    <a:pt x="21" y="1"/>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16" name="Freeform 14"/>
            <p:cNvSpPr>
              <a:spLocks/>
            </p:cNvSpPr>
            <p:nvPr/>
          </p:nvSpPr>
          <p:spPr bwMode="auto">
            <a:xfrm>
              <a:off x="5077" y="1540"/>
              <a:ext cx="567" cy="146"/>
            </a:xfrm>
            <a:custGeom>
              <a:avLst/>
              <a:gdLst/>
              <a:ahLst/>
              <a:cxnLst>
                <a:cxn ang="0">
                  <a:pos x="98" y="19"/>
                </a:cxn>
                <a:cxn ang="0">
                  <a:pos x="103" y="4"/>
                </a:cxn>
                <a:cxn ang="0">
                  <a:pos x="74" y="10"/>
                </a:cxn>
                <a:cxn ang="0">
                  <a:pos x="36" y="6"/>
                </a:cxn>
                <a:cxn ang="0">
                  <a:pos x="2" y="4"/>
                </a:cxn>
                <a:cxn ang="0">
                  <a:pos x="98" y="19"/>
                </a:cxn>
              </a:cxnLst>
              <a:rect l="0" t="0" r="r" b="b"/>
              <a:pathLst>
                <a:path w="112" h="29">
                  <a:moveTo>
                    <a:pt x="98" y="19"/>
                  </a:moveTo>
                  <a:cubicBezTo>
                    <a:pt x="112" y="13"/>
                    <a:pt x="111" y="0"/>
                    <a:pt x="103" y="4"/>
                  </a:cubicBezTo>
                  <a:cubicBezTo>
                    <a:pt x="96" y="9"/>
                    <a:pt x="83" y="10"/>
                    <a:pt x="74" y="10"/>
                  </a:cubicBezTo>
                  <a:cubicBezTo>
                    <a:pt x="65" y="11"/>
                    <a:pt x="45" y="3"/>
                    <a:pt x="36" y="6"/>
                  </a:cubicBezTo>
                  <a:cubicBezTo>
                    <a:pt x="27" y="9"/>
                    <a:pt x="2" y="4"/>
                    <a:pt x="2" y="4"/>
                  </a:cubicBezTo>
                  <a:cubicBezTo>
                    <a:pt x="0" y="29"/>
                    <a:pt x="83" y="25"/>
                    <a:pt x="98" y="19"/>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17" name="Freeform 15"/>
            <p:cNvSpPr>
              <a:spLocks/>
            </p:cNvSpPr>
            <p:nvPr/>
          </p:nvSpPr>
          <p:spPr bwMode="auto">
            <a:xfrm>
              <a:off x="5042" y="1656"/>
              <a:ext cx="584" cy="480"/>
            </a:xfrm>
            <a:custGeom>
              <a:avLst/>
              <a:gdLst/>
              <a:ahLst/>
              <a:cxnLst>
                <a:cxn ang="0">
                  <a:pos x="3" y="53"/>
                </a:cxn>
                <a:cxn ang="0">
                  <a:pos x="26" y="54"/>
                </a:cxn>
                <a:cxn ang="0">
                  <a:pos x="50" y="77"/>
                </a:cxn>
                <a:cxn ang="0">
                  <a:pos x="59" y="84"/>
                </a:cxn>
                <a:cxn ang="0">
                  <a:pos x="81" y="52"/>
                </a:cxn>
                <a:cxn ang="0">
                  <a:pos x="111" y="52"/>
                </a:cxn>
                <a:cxn ang="0">
                  <a:pos x="79" y="27"/>
                </a:cxn>
                <a:cxn ang="0">
                  <a:pos x="37" y="16"/>
                </a:cxn>
                <a:cxn ang="0">
                  <a:pos x="12" y="41"/>
                </a:cxn>
                <a:cxn ang="0">
                  <a:pos x="3" y="53"/>
                </a:cxn>
              </a:cxnLst>
              <a:rect l="0" t="0" r="r" b="b"/>
              <a:pathLst>
                <a:path w="115" h="95">
                  <a:moveTo>
                    <a:pt x="3" y="53"/>
                  </a:moveTo>
                  <a:cubicBezTo>
                    <a:pt x="5" y="60"/>
                    <a:pt x="14" y="68"/>
                    <a:pt x="26" y="54"/>
                  </a:cubicBezTo>
                  <a:cubicBezTo>
                    <a:pt x="48" y="29"/>
                    <a:pt x="48" y="72"/>
                    <a:pt x="50" y="77"/>
                  </a:cubicBezTo>
                  <a:cubicBezTo>
                    <a:pt x="51" y="81"/>
                    <a:pt x="54" y="95"/>
                    <a:pt x="59" y="84"/>
                  </a:cubicBezTo>
                  <a:cubicBezTo>
                    <a:pt x="63" y="74"/>
                    <a:pt x="70" y="39"/>
                    <a:pt x="81" y="52"/>
                  </a:cubicBezTo>
                  <a:cubicBezTo>
                    <a:pt x="100" y="76"/>
                    <a:pt x="115" y="54"/>
                    <a:pt x="111" y="52"/>
                  </a:cubicBezTo>
                  <a:cubicBezTo>
                    <a:pt x="106" y="51"/>
                    <a:pt x="79" y="37"/>
                    <a:pt x="79" y="27"/>
                  </a:cubicBezTo>
                  <a:cubicBezTo>
                    <a:pt x="79" y="16"/>
                    <a:pt x="42" y="0"/>
                    <a:pt x="37" y="16"/>
                  </a:cubicBezTo>
                  <a:cubicBezTo>
                    <a:pt x="33" y="33"/>
                    <a:pt x="12" y="41"/>
                    <a:pt x="12" y="41"/>
                  </a:cubicBezTo>
                  <a:cubicBezTo>
                    <a:pt x="0" y="44"/>
                    <a:pt x="2" y="45"/>
                    <a:pt x="3" y="53"/>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18" name="Freeform 16"/>
            <p:cNvSpPr>
              <a:spLocks/>
            </p:cNvSpPr>
            <p:nvPr/>
          </p:nvSpPr>
          <p:spPr bwMode="auto">
            <a:xfrm>
              <a:off x="5421" y="1464"/>
              <a:ext cx="329" cy="854"/>
            </a:xfrm>
            <a:custGeom>
              <a:avLst/>
              <a:gdLst/>
              <a:ahLst/>
              <a:cxnLst>
                <a:cxn ang="0">
                  <a:pos x="51" y="40"/>
                </a:cxn>
                <a:cxn ang="0">
                  <a:pos x="22" y="49"/>
                </a:cxn>
                <a:cxn ang="0">
                  <a:pos x="22" y="59"/>
                </a:cxn>
                <a:cxn ang="0">
                  <a:pos x="50" y="90"/>
                </a:cxn>
                <a:cxn ang="0">
                  <a:pos x="34" y="118"/>
                </a:cxn>
                <a:cxn ang="0">
                  <a:pos x="0" y="148"/>
                </a:cxn>
                <a:cxn ang="0">
                  <a:pos x="17" y="155"/>
                </a:cxn>
                <a:cxn ang="0">
                  <a:pos x="47" y="166"/>
                </a:cxn>
                <a:cxn ang="0">
                  <a:pos x="63" y="162"/>
                </a:cxn>
                <a:cxn ang="0">
                  <a:pos x="65" y="0"/>
                </a:cxn>
                <a:cxn ang="0">
                  <a:pos x="51" y="40"/>
                </a:cxn>
              </a:cxnLst>
              <a:rect l="0" t="0" r="r" b="b"/>
              <a:pathLst>
                <a:path w="65" h="169">
                  <a:moveTo>
                    <a:pt x="51" y="40"/>
                  </a:moveTo>
                  <a:cubicBezTo>
                    <a:pt x="44" y="46"/>
                    <a:pt x="30" y="49"/>
                    <a:pt x="22" y="49"/>
                  </a:cubicBezTo>
                  <a:cubicBezTo>
                    <a:pt x="13" y="48"/>
                    <a:pt x="14" y="56"/>
                    <a:pt x="22" y="59"/>
                  </a:cubicBezTo>
                  <a:cubicBezTo>
                    <a:pt x="30" y="62"/>
                    <a:pt x="49" y="75"/>
                    <a:pt x="50" y="90"/>
                  </a:cubicBezTo>
                  <a:cubicBezTo>
                    <a:pt x="50" y="104"/>
                    <a:pt x="51" y="115"/>
                    <a:pt x="34" y="118"/>
                  </a:cubicBezTo>
                  <a:cubicBezTo>
                    <a:pt x="18" y="122"/>
                    <a:pt x="3" y="124"/>
                    <a:pt x="0" y="148"/>
                  </a:cubicBezTo>
                  <a:cubicBezTo>
                    <a:pt x="0" y="148"/>
                    <a:pt x="10" y="154"/>
                    <a:pt x="17" y="155"/>
                  </a:cubicBezTo>
                  <a:cubicBezTo>
                    <a:pt x="23" y="155"/>
                    <a:pt x="42" y="163"/>
                    <a:pt x="47" y="166"/>
                  </a:cubicBezTo>
                  <a:cubicBezTo>
                    <a:pt x="51" y="169"/>
                    <a:pt x="58" y="167"/>
                    <a:pt x="63" y="162"/>
                  </a:cubicBezTo>
                  <a:lnTo>
                    <a:pt x="65" y="0"/>
                  </a:lnTo>
                  <a:cubicBezTo>
                    <a:pt x="64" y="8"/>
                    <a:pt x="58" y="36"/>
                    <a:pt x="51" y="40"/>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grpSp>
      <p:grpSp>
        <p:nvGrpSpPr>
          <p:cNvPr id="19" name="Group 17"/>
          <p:cNvGrpSpPr>
            <a:grpSpLocks/>
          </p:cNvGrpSpPr>
          <p:nvPr/>
        </p:nvGrpSpPr>
        <p:grpSpPr bwMode="auto">
          <a:xfrm>
            <a:off x="554038" y="36513"/>
            <a:ext cx="7891462" cy="6821487"/>
            <a:chOff x="349" y="23"/>
            <a:chExt cx="4971" cy="4297"/>
          </a:xfrm>
        </p:grpSpPr>
        <p:sp>
          <p:nvSpPr>
            <p:cNvPr id="20" name="Rectangle 18"/>
            <p:cNvSpPr>
              <a:spLocks noChangeArrowheads="1"/>
            </p:cNvSpPr>
            <p:nvPr/>
          </p:nvSpPr>
          <p:spPr bwMode="auto">
            <a:xfrm>
              <a:off x="384" y="23"/>
              <a:ext cx="21" cy="10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21" name="Freeform 19"/>
            <p:cNvSpPr>
              <a:spLocks noEditPoints="1"/>
            </p:cNvSpPr>
            <p:nvPr/>
          </p:nvSpPr>
          <p:spPr bwMode="auto">
            <a:xfrm>
              <a:off x="384" y="22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22" name="Freeform 20"/>
            <p:cNvSpPr>
              <a:spLocks noEditPoints="1"/>
            </p:cNvSpPr>
            <p:nvPr/>
          </p:nvSpPr>
          <p:spPr bwMode="auto">
            <a:xfrm>
              <a:off x="384" y="63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23" name="Freeform 21"/>
            <p:cNvSpPr>
              <a:spLocks noEditPoints="1"/>
            </p:cNvSpPr>
            <p:nvPr/>
          </p:nvSpPr>
          <p:spPr bwMode="auto">
            <a:xfrm>
              <a:off x="384" y="1034"/>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24" name="Freeform 22"/>
            <p:cNvSpPr>
              <a:spLocks noEditPoints="1"/>
            </p:cNvSpPr>
            <p:nvPr/>
          </p:nvSpPr>
          <p:spPr bwMode="auto">
            <a:xfrm>
              <a:off x="384" y="1438"/>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25" name="Freeform 23"/>
            <p:cNvSpPr>
              <a:spLocks noEditPoints="1"/>
            </p:cNvSpPr>
            <p:nvPr/>
          </p:nvSpPr>
          <p:spPr bwMode="auto">
            <a:xfrm>
              <a:off x="384" y="184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26" name="Freeform 24"/>
            <p:cNvSpPr>
              <a:spLocks noEditPoints="1"/>
            </p:cNvSpPr>
            <p:nvPr/>
          </p:nvSpPr>
          <p:spPr bwMode="auto">
            <a:xfrm>
              <a:off x="384" y="2247"/>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27" name="Freeform 25"/>
            <p:cNvSpPr>
              <a:spLocks noEditPoints="1"/>
            </p:cNvSpPr>
            <p:nvPr/>
          </p:nvSpPr>
          <p:spPr bwMode="auto">
            <a:xfrm>
              <a:off x="384" y="265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28" name="Freeform 26"/>
            <p:cNvSpPr>
              <a:spLocks noEditPoints="1"/>
            </p:cNvSpPr>
            <p:nvPr/>
          </p:nvSpPr>
          <p:spPr bwMode="auto">
            <a:xfrm>
              <a:off x="384" y="3056"/>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29" name="Freeform 27"/>
            <p:cNvSpPr>
              <a:spLocks noEditPoints="1"/>
            </p:cNvSpPr>
            <p:nvPr/>
          </p:nvSpPr>
          <p:spPr bwMode="auto">
            <a:xfrm>
              <a:off x="384" y="346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30" name="Freeform 28"/>
            <p:cNvSpPr>
              <a:spLocks noEditPoints="1"/>
            </p:cNvSpPr>
            <p:nvPr/>
          </p:nvSpPr>
          <p:spPr bwMode="auto">
            <a:xfrm>
              <a:off x="384" y="3865"/>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31" name="Rectangle 29"/>
            <p:cNvSpPr>
              <a:spLocks noChangeArrowheads="1"/>
            </p:cNvSpPr>
            <p:nvPr/>
          </p:nvSpPr>
          <p:spPr bwMode="auto">
            <a:xfrm>
              <a:off x="384" y="4269"/>
              <a:ext cx="21" cy="5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32" name="Rectangle 30"/>
            <p:cNvSpPr>
              <a:spLocks noChangeArrowheads="1"/>
            </p:cNvSpPr>
            <p:nvPr/>
          </p:nvSpPr>
          <p:spPr bwMode="auto">
            <a:xfrm>
              <a:off x="829" y="23"/>
              <a:ext cx="21" cy="10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33" name="Freeform 31"/>
            <p:cNvSpPr>
              <a:spLocks noEditPoints="1"/>
            </p:cNvSpPr>
            <p:nvPr/>
          </p:nvSpPr>
          <p:spPr bwMode="auto">
            <a:xfrm>
              <a:off x="829" y="22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34" name="Freeform 32"/>
            <p:cNvSpPr>
              <a:spLocks noEditPoints="1"/>
            </p:cNvSpPr>
            <p:nvPr/>
          </p:nvSpPr>
          <p:spPr bwMode="auto">
            <a:xfrm>
              <a:off x="829" y="63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35" name="Freeform 33"/>
            <p:cNvSpPr>
              <a:spLocks noEditPoints="1"/>
            </p:cNvSpPr>
            <p:nvPr/>
          </p:nvSpPr>
          <p:spPr bwMode="auto">
            <a:xfrm>
              <a:off x="829" y="1034"/>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36" name="Freeform 34"/>
            <p:cNvSpPr>
              <a:spLocks noEditPoints="1"/>
            </p:cNvSpPr>
            <p:nvPr/>
          </p:nvSpPr>
          <p:spPr bwMode="auto">
            <a:xfrm>
              <a:off x="829" y="1438"/>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37" name="Freeform 35"/>
            <p:cNvSpPr>
              <a:spLocks noEditPoints="1"/>
            </p:cNvSpPr>
            <p:nvPr/>
          </p:nvSpPr>
          <p:spPr bwMode="auto">
            <a:xfrm>
              <a:off x="829" y="184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38" name="Freeform 36"/>
            <p:cNvSpPr>
              <a:spLocks noEditPoints="1"/>
            </p:cNvSpPr>
            <p:nvPr/>
          </p:nvSpPr>
          <p:spPr bwMode="auto">
            <a:xfrm>
              <a:off x="829" y="2247"/>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39" name="Freeform 37"/>
            <p:cNvSpPr>
              <a:spLocks noEditPoints="1"/>
            </p:cNvSpPr>
            <p:nvPr/>
          </p:nvSpPr>
          <p:spPr bwMode="auto">
            <a:xfrm>
              <a:off x="829" y="265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40" name="Freeform 38"/>
            <p:cNvSpPr>
              <a:spLocks noEditPoints="1"/>
            </p:cNvSpPr>
            <p:nvPr/>
          </p:nvSpPr>
          <p:spPr bwMode="auto">
            <a:xfrm>
              <a:off x="829" y="3056"/>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41" name="Freeform 39"/>
            <p:cNvSpPr>
              <a:spLocks noEditPoints="1"/>
            </p:cNvSpPr>
            <p:nvPr/>
          </p:nvSpPr>
          <p:spPr bwMode="auto">
            <a:xfrm>
              <a:off x="829" y="346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42" name="Freeform 40"/>
            <p:cNvSpPr>
              <a:spLocks noEditPoints="1"/>
            </p:cNvSpPr>
            <p:nvPr/>
          </p:nvSpPr>
          <p:spPr bwMode="auto">
            <a:xfrm>
              <a:off x="829" y="3865"/>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43" name="Rectangle 41"/>
            <p:cNvSpPr>
              <a:spLocks noChangeArrowheads="1"/>
            </p:cNvSpPr>
            <p:nvPr/>
          </p:nvSpPr>
          <p:spPr bwMode="auto">
            <a:xfrm>
              <a:off x="829" y="4269"/>
              <a:ext cx="21" cy="5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44" name="Rectangle 42"/>
            <p:cNvSpPr>
              <a:spLocks noChangeArrowheads="1"/>
            </p:cNvSpPr>
            <p:nvPr/>
          </p:nvSpPr>
          <p:spPr bwMode="auto">
            <a:xfrm>
              <a:off x="1279" y="23"/>
              <a:ext cx="21" cy="10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45" name="Freeform 43"/>
            <p:cNvSpPr>
              <a:spLocks noEditPoints="1"/>
            </p:cNvSpPr>
            <p:nvPr/>
          </p:nvSpPr>
          <p:spPr bwMode="auto">
            <a:xfrm>
              <a:off x="1279" y="22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46" name="Freeform 44"/>
            <p:cNvSpPr>
              <a:spLocks noEditPoints="1"/>
            </p:cNvSpPr>
            <p:nvPr/>
          </p:nvSpPr>
          <p:spPr bwMode="auto">
            <a:xfrm>
              <a:off x="1279" y="63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47" name="Freeform 45"/>
            <p:cNvSpPr>
              <a:spLocks noEditPoints="1"/>
            </p:cNvSpPr>
            <p:nvPr/>
          </p:nvSpPr>
          <p:spPr bwMode="auto">
            <a:xfrm>
              <a:off x="1279" y="1034"/>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48" name="Freeform 46"/>
            <p:cNvSpPr>
              <a:spLocks noEditPoints="1"/>
            </p:cNvSpPr>
            <p:nvPr/>
          </p:nvSpPr>
          <p:spPr bwMode="auto">
            <a:xfrm>
              <a:off x="1279" y="1438"/>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49" name="Freeform 47"/>
            <p:cNvSpPr>
              <a:spLocks noEditPoints="1"/>
            </p:cNvSpPr>
            <p:nvPr/>
          </p:nvSpPr>
          <p:spPr bwMode="auto">
            <a:xfrm>
              <a:off x="1279" y="184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50" name="Freeform 48"/>
            <p:cNvSpPr>
              <a:spLocks noEditPoints="1"/>
            </p:cNvSpPr>
            <p:nvPr/>
          </p:nvSpPr>
          <p:spPr bwMode="auto">
            <a:xfrm>
              <a:off x="1279" y="2247"/>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51" name="Freeform 49"/>
            <p:cNvSpPr>
              <a:spLocks noEditPoints="1"/>
            </p:cNvSpPr>
            <p:nvPr/>
          </p:nvSpPr>
          <p:spPr bwMode="auto">
            <a:xfrm>
              <a:off x="1279" y="265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52" name="Freeform 50"/>
            <p:cNvSpPr>
              <a:spLocks noEditPoints="1"/>
            </p:cNvSpPr>
            <p:nvPr/>
          </p:nvSpPr>
          <p:spPr bwMode="auto">
            <a:xfrm>
              <a:off x="1279" y="3056"/>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53" name="Freeform 51"/>
            <p:cNvSpPr>
              <a:spLocks noEditPoints="1"/>
            </p:cNvSpPr>
            <p:nvPr/>
          </p:nvSpPr>
          <p:spPr bwMode="auto">
            <a:xfrm>
              <a:off x="1279" y="346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54" name="Freeform 52"/>
            <p:cNvSpPr>
              <a:spLocks noEditPoints="1"/>
            </p:cNvSpPr>
            <p:nvPr/>
          </p:nvSpPr>
          <p:spPr bwMode="auto">
            <a:xfrm>
              <a:off x="1279" y="3865"/>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55" name="Rectangle 53"/>
            <p:cNvSpPr>
              <a:spLocks noChangeArrowheads="1"/>
            </p:cNvSpPr>
            <p:nvPr/>
          </p:nvSpPr>
          <p:spPr bwMode="auto">
            <a:xfrm>
              <a:off x="1279" y="4269"/>
              <a:ext cx="21" cy="5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56" name="Rectangle 54"/>
            <p:cNvSpPr>
              <a:spLocks noChangeArrowheads="1"/>
            </p:cNvSpPr>
            <p:nvPr/>
          </p:nvSpPr>
          <p:spPr bwMode="auto">
            <a:xfrm>
              <a:off x="1724" y="23"/>
              <a:ext cx="21" cy="10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57" name="Freeform 55"/>
            <p:cNvSpPr>
              <a:spLocks noEditPoints="1"/>
            </p:cNvSpPr>
            <p:nvPr/>
          </p:nvSpPr>
          <p:spPr bwMode="auto">
            <a:xfrm>
              <a:off x="1724" y="22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58" name="Freeform 56"/>
            <p:cNvSpPr>
              <a:spLocks noEditPoints="1"/>
            </p:cNvSpPr>
            <p:nvPr/>
          </p:nvSpPr>
          <p:spPr bwMode="auto">
            <a:xfrm>
              <a:off x="1724" y="63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59" name="Freeform 57"/>
            <p:cNvSpPr>
              <a:spLocks noEditPoints="1"/>
            </p:cNvSpPr>
            <p:nvPr/>
          </p:nvSpPr>
          <p:spPr bwMode="auto">
            <a:xfrm>
              <a:off x="1724" y="1034"/>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60" name="Freeform 58"/>
            <p:cNvSpPr>
              <a:spLocks noEditPoints="1"/>
            </p:cNvSpPr>
            <p:nvPr/>
          </p:nvSpPr>
          <p:spPr bwMode="auto">
            <a:xfrm>
              <a:off x="1724" y="1438"/>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61" name="Freeform 59"/>
            <p:cNvSpPr>
              <a:spLocks noEditPoints="1"/>
            </p:cNvSpPr>
            <p:nvPr/>
          </p:nvSpPr>
          <p:spPr bwMode="auto">
            <a:xfrm>
              <a:off x="1724" y="184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62" name="Freeform 60"/>
            <p:cNvSpPr>
              <a:spLocks noEditPoints="1"/>
            </p:cNvSpPr>
            <p:nvPr/>
          </p:nvSpPr>
          <p:spPr bwMode="auto">
            <a:xfrm>
              <a:off x="1724" y="2247"/>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63" name="Freeform 61"/>
            <p:cNvSpPr>
              <a:spLocks noEditPoints="1"/>
            </p:cNvSpPr>
            <p:nvPr/>
          </p:nvSpPr>
          <p:spPr bwMode="auto">
            <a:xfrm>
              <a:off x="1724" y="265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64" name="Freeform 62"/>
            <p:cNvSpPr>
              <a:spLocks noEditPoints="1"/>
            </p:cNvSpPr>
            <p:nvPr/>
          </p:nvSpPr>
          <p:spPr bwMode="auto">
            <a:xfrm>
              <a:off x="1724" y="3056"/>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65" name="Freeform 63"/>
            <p:cNvSpPr>
              <a:spLocks noEditPoints="1"/>
            </p:cNvSpPr>
            <p:nvPr/>
          </p:nvSpPr>
          <p:spPr bwMode="auto">
            <a:xfrm>
              <a:off x="1724" y="346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66" name="Freeform 64"/>
            <p:cNvSpPr>
              <a:spLocks noEditPoints="1"/>
            </p:cNvSpPr>
            <p:nvPr/>
          </p:nvSpPr>
          <p:spPr bwMode="auto">
            <a:xfrm>
              <a:off x="1724" y="3865"/>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67" name="Rectangle 65"/>
            <p:cNvSpPr>
              <a:spLocks noChangeArrowheads="1"/>
            </p:cNvSpPr>
            <p:nvPr/>
          </p:nvSpPr>
          <p:spPr bwMode="auto">
            <a:xfrm>
              <a:off x="1724" y="4269"/>
              <a:ext cx="21" cy="5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68" name="Rectangle 66"/>
            <p:cNvSpPr>
              <a:spLocks noChangeArrowheads="1"/>
            </p:cNvSpPr>
            <p:nvPr/>
          </p:nvSpPr>
          <p:spPr bwMode="auto">
            <a:xfrm>
              <a:off x="2169" y="23"/>
              <a:ext cx="21" cy="10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69" name="Freeform 67"/>
            <p:cNvSpPr>
              <a:spLocks noEditPoints="1"/>
            </p:cNvSpPr>
            <p:nvPr/>
          </p:nvSpPr>
          <p:spPr bwMode="auto">
            <a:xfrm>
              <a:off x="2169" y="22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70" name="Freeform 68"/>
            <p:cNvSpPr>
              <a:spLocks noEditPoints="1"/>
            </p:cNvSpPr>
            <p:nvPr/>
          </p:nvSpPr>
          <p:spPr bwMode="auto">
            <a:xfrm>
              <a:off x="2169" y="63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71" name="Freeform 69"/>
            <p:cNvSpPr>
              <a:spLocks noEditPoints="1"/>
            </p:cNvSpPr>
            <p:nvPr/>
          </p:nvSpPr>
          <p:spPr bwMode="auto">
            <a:xfrm>
              <a:off x="2169" y="1034"/>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72" name="Freeform 70"/>
            <p:cNvSpPr>
              <a:spLocks noEditPoints="1"/>
            </p:cNvSpPr>
            <p:nvPr/>
          </p:nvSpPr>
          <p:spPr bwMode="auto">
            <a:xfrm>
              <a:off x="2169" y="1438"/>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73" name="Freeform 71"/>
            <p:cNvSpPr>
              <a:spLocks noEditPoints="1"/>
            </p:cNvSpPr>
            <p:nvPr/>
          </p:nvSpPr>
          <p:spPr bwMode="auto">
            <a:xfrm>
              <a:off x="2169" y="184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74" name="Freeform 72"/>
            <p:cNvSpPr>
              <a:spLocks noEditPoints="1"/>
            </p:cNvSpPr>
            <p:nvPr/>
          </p:nvSpPr>
          <p:spPr bwMode="auto">
            <a:xfrm>
              <a:off x="2169" y="2247"/>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75" name="Freeform 73"/>
            <p:cNvSpPr>
              <a:spLocks noEditPoints="1"/>
            </p:cNvSpPr>
            <p:nvPr/>
          </p:nvSpPr>
          <p:spPr bwMode="auto">
            <a:xfrm>
              <a:off x="2169" y="265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76" name="Freeform 74"/>
            <p:cNvSpPr>
              <a:spLocks noEditPoints="1"/>
            </p:cNvSpPr>
            <p:nvPr/>
          </p:nvSpPr>
          <p:spPr bwMode="auto">
            <a:xfrm>
              <a:off x="2169" y="3056"/>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77" name="Freeform 75"/>
            <p:cNvSpPr>
              <a:spLocks noEditPoints="1"/>
            </p:cNvSpPr>
            <p:nvPr/>
          </p:nvSpPr>
          <p:spPr bwMode="auto">
            <a:xfrm>
              <a:off x="2169" y="346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78" name="Freeform 76"/>
            <p:cNvSpPr>
              <a:spLocks noEditPoints="1"/>
            </p:cNvSpPr>
            <p:nvPr/>
          </p:nvSpPr>
          <p:spPr bwMode="auto">
            <a:xfrm>
              <a:off x="2169" y="3865"/>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79" name="Rectangle 77"/>
            <p:cNvSpPr>
              <a:spLocks noChangeArrowheads="1"/>
            </p:cNvSpPr>
            <p:nvPr/>
          </p:nvSpPr>
          <p:spPr bwMode="auto">
            <a:xfrm>
              <a:off x="2169" y="4269"/>
              <a:ext cx="21" cy="5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80" name="Rectangle 78"/>
            <p:cNvSpPr>
              <a:spLocks noChangeArrowheads="1"/>
            </p:cNvSpPr>
            <p:nvPr/>
          </p:nvSpPr>
          <p:spPr bwMode="auto">
            <a:xfrm>
              <a:off x="2620" y="23"/>
              <a:ext cx="20" cy="10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81" name="Freeform 79"/>
            <p:cNvSpPr>
              <a:spLocks noEditPoints="1"/>
            </p:cNvSpPr>
            <p:nvPr/>
          </p:nvSpPr>
          <p:spPr bwMode="auto">
            <a:xfrm>
              <a:off x="2620" y="22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82" name="Freeform 80"/>
            <p:cNvSpPr>
              <a:spLocks noEditPoints="1"/>
            </p:cNvSpPr>
            <p:nvPr/>
          </p:nvSpPr>
          <p:spPr bwMode="auto">
            <a:xfrm>
              <a:off x="2620" y="63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83" name="Freeform 81"/>
            <p:cNvSpPr>
              <a:spLocks noEditPoints="1"/>
            </p:cNvSpPr>
            <p:nvPr/>
          </p:nvSpPr>
          <p:spPr bwMode="auto">
            <a:xfrm>
              <a:off x="2620" y="1034"/>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84" name="Freeform 82"/>
            <p:cNvSpPr>
              <a:spLocks noEditPoints="1"/>
            </p:cNvSpPr>
            <p:nvPr/>
          </p:nvSpPr>
          <p:spPr bwMode="auto">
            <a:xfrm>
              <a:off x="2620" y="1438"/>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85" name="Freeform 83"/>
            <p:cNvSpPr>
              <a:spLocks noEditPoints="1"/>
            </p:cNvSpPr>
            <p:nvPr/>
          </p:nvSpPr>
          <p:spPr bwMode="auto">
            <a:xfrm>
              <a:off x="2620" y="184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86" name="Freeform 84"/>
            <p:cNvSpPr>
              <a:spLocks noEditPoints="1"/>
            </p:cNvSpPr>
            <p:nvPr/>
          </p:nvSpPr>
          <p:spPr bwMode="auto">
            <a:xfrm>
              <a:off x="2620" y="2247"/>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87" name="Freeform 85"/>
            <p:cNvSpPr>
              <a:spLocks noEditPoints="1"/>
            </p:cNvSpPr>
            <p:nvPr/>
          </p:nvSpPr>
          <p:spPr bwMode="auto">
            <a:xfrm>
              <a:off x="2620" y="265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88" name="Freeform 86"/>
            <p:cNvSpPr>
              <a:spLocks noEditPoints="1"/>
            </p:cNvSpPr>
            <p:nvPr/>
          </p:nvSpPr>
          <p:spPr bwMode="auto">
            <a:xfrm>
              <a:off x="2620" y="3056"/>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89" name="Freeform 87"/>
            <p:cNvSpPr>
              <a:spLocks noEditPoints="1"/>
            </p:cNvSpPr>
            <p:nvPr/>
          </p:nvSpPr>
          <p:spPr bwMode="auto">
            <a:xfrm>
              <a:off x="2620" y="346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90" name="Freeform 88"/>
            <p:cNvSpPr>
              <a:spLocks noEditPoints="1"/>
            </p:cNvSpPr>
            <p:nvPr/>
          </p:nvSpPr>
          <p:spPr bwMode="auto">
            <a:xfrm>
              <a:off x="2620" y="3865"/>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91" name="Rectangle 89"/>
            <p:cNvSpPr>
              <a:spLocks noChangeArrowheads="1"/>
            </p:cNvSpPr>
            <p:nvPr/>
          </p:nvSpPr>
          <p:spPr bwMode="auto">
            <a:xfrm>
              <a:off x="2620" y="4269"/>
              <a:ext cx="20" cy="5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92" name="Rectangle 90"/>
            <p:cNvSpPr>
              <a:spLocks noChangeArrowheads="1"/>
            </p:cNvSpPr>
            <p:nvPr/>
          </p:nvSpPr>
          <p:spPr bwMode="auto">
            <a:xfrm>
              <a:off x="3065" y="23"/>
              <a:ext cx="20" cy="10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93" name="Freeform 91"/>
            <p:cNvSpPr>
              <a:spLocks noEditPoints="1"/>
            </p:cNvSpPr>
            <p:nvPr/>
          </p:nvSpPr>
          <p:spPr bwMode="auto">
            <a:xfrm>
              <a:off x="3065" y="22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94" name="Freeform 92"/>
            <p:cNvSpPr>
              <a:spLocks noEditPoints="1"/>
            </p:cNvSpPr>
            <p:nvPr/>
          </p:nvSpPr>
          <p:spPr bwMode="auto">
            <a:xfrm>
              <a:off x="3065" y="63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95" name="Freeform 93"/>
            <p:cNvSpPr>
              <a:spLocks noEditPoints="1"/>
            </p:cNvSpPr>
            <p:nvPr/>
          </p:nvSpPr>
          <p:spPr bwMode="auto">
            <a:xfrm>
              <a:off x="3065" y="1034"/>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96" name="Freeform 94"/>
            <p:cNvSpPr>
              <a:spLocks noEditPoints="1"/>
            </p:cNvSpPr>
            <p:nvPr/>
          </p:nvSpPr>
          <p:spPr bwMode="auto">
            <a:xfrm>
              <a:off x="3065" y="1438"/>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97" name="Freeform 95"/>
            <p:cNvSpPr>
              <a:spLocks noEditPoints="1"/>
            </p:cNvSpPr>
            <p:nvPr/>
          </p:nvSpPr>
          <p:spPr bwMode="auto">
            <a:xfrm>
              <a:off x="3065" y="184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98" name="Freeform 96"/>
            <p:cNvSpPr>
              <a:spLocks noEditPoints="1"/>
            </p:cNvSpPr>
            <p:nvPr/>
          </p:nvSpPr>
          <p:spPr bwMode="auto">
            <a:xfrm>
              <a:off x="3065" y="2247"/>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99" name="Freeform 97"/>
            <p:cNvSpPr>
              <a:spLocks noEditPoints="1"/>
            </p:cNvSpPr>
            <p:nvPr/>
          </p:nvSpPr>
          <p:spPr bwMode="auto">
            <a:xfrm>
              <a:off x="3065" y="265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00" name="Freeform 98"/>
            <p:cNvSpPr>
              <a:spLocks noEditPoints="1"/>
            </p:cNvSpPr>
            <p:nvPr/>
          </p:nvSpPr>
          <p:spPr bwMode="auto">
            <a:xfrm>
              <a:off x="3065" y="3056"/>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01" name="Freeform 99"/>
            <p:cNvSpPr>
              <a:spLocks noEditPoints="1"/>
            </p:cNvSpPr>
            <p:nvPr/>
          </p:nvSpPr>
          <p:spPr bwMode="auto">
            <a:xfrm>
              <a:off x="3065" y="346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02" name="Freeform 100"/>
            <p:cNvSpPr>
              <a:spLocks noEditPoints="1"/>
            </p:cNvSpPr>
            <p:nvPr/>
          </p:nvSpPr>
          <p:spPr bwMode="auto">
            <a:xfrm>
              <a:off x="3065" y="3865"/>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03" name="Rectangle 101"/>
            <p:cNvSpPr>
              <a:spLocks noChangeArrowheads="1"/>
            </p:cNvSpPr>
            <p:nvPr/>
          </p:nvSpPr>
          <p:spPr bwMode="auto">
            <a:xfrm>
              <a:off x="3065" y="4269"/>
              <a:ext cx="20" cy="5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104" name="Rectangle 102"/>
            <p:cNvSpPr>
              <a:spLocks noChangeArrowheads="1"/>
            </p:cNvSpPr>
            <p:nvPr/>
          </p:nvSpPr>
          <p:spPr bwMode="auto">
            <a:xfrm>
              <a:off x="3510" y="23"/>
              <a:ext cx="20" cy="10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105" name="Freeform 103"/>
            <p:cNvSpPr>
              <a:spLocks noEditPoints="1"/>
            </p:cNvSpPr>
            <p:nvPr/>
          </p:nvSpPr>
          <p:spPr bwMode="auto">
            <a:xfrm>
              <a:off x="3510" y="22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06" name="Freeform 104"/>
            <p:cNvSpPr>
              <a:spLocks noEditPoints="1"/>
            </p:cNvSpPr>
            <p:nvPr/>
          </p:nvSpPr>
          <p:spPr bwMode="auto">
            <a:xfrm>
              <a:off x="3510" y="63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07" name="Freeform 105"/>
            <p:cNvSpPr>
              <a:spLocks noEditPoints="1"/>
            </p:cNvSpPr>
            <p:nvPr/>
          </p:nvSpPr>
          <p:spPr bwMode="auto">
            <a:xfrm>
              <a:off x="3510" y="1034"/>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08" name="Freeform 106"/>
            <p:cNvSpPr>
              <a:spLocks noEditPoints="1"/>
            </p:cNvSpPr>
            <p:nvPr/>
          </p:nvSpPr>
          <p:spPr bwMode="auto">
            <a:xfrm>
              <a:off x="3510" y="1438"/>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09" name="Freeform 107"/>
            <p:cNvSpPr>
              <a:spLocks noEditPoints="1"/>
            </p:cNvSpPr>
            <p:nvPr/>
          </p:nvSpPr>
          <p:spPr bwMode="auto">
            <a:xfrm>
              <a:off x="3510" y="184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10" name="Freeform 108"/>
            <p:cNvSpPr>
              <a:spLocks noEditPoints="1"/>
            </p:cNvSpPr>
            <p:nvPr/>
          </p:nvSpPr>
          <p:spPr bwMode="auto">
            <a:xfrm>
              <a:off x="3510" y="2247"/>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11" name="Freeform 109"/>
            <p:cNvSpPr>
              <a:spLocks noEditPoints="1"/>
            </p:cNvSpPr>
            <p:nvPr/>
          </p:nvSpPr>
          <p:spPr bwMode="auto">
            <a:xfrm>
              <a:off x="3510" y="265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12" name="Freeform 110"/>
            <p:cNvSpPr>
              <a:spLocks noEditPoints="1"/>
            </p:cNvSpPr>
            <p:nvPr/>
          </p:nvSpPr>
          <p:spPr bwMode="auto">
            <a:xfrm>
              <a:off x="3510" y="3056"/>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13" name="Freeform 111"/>
            <p:cNvSpPr>
              <a:spLocks noEditPoints="1"/>
            </p:cNvSpPr>
            <p:nvPr/>
          </p:nvSpPr>
          <p:spPr bwMode="auto">
            <a:xfrm>
              <a:off x="3510" y="346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14" name="Freeform 112"/>
            <p:cNvSpPr>
              <a:spLocks noEditPoints="1"/>
            </p:cNvSpPr>
            <p:nvPr/>
          </p:nvSpPr>
          <p:spPr bwMode="auto">
            <a:xfrm>
              <a:off x="3510" y="3865"/>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15" name="Rectangle 113"/>
            <p:cNvSpPr>
              <a:spLocks noChangeArrowheads="1"/>
            </p:cNvSpPr>
            <p:nvPr/>
          </p:nvSpPr>
          <p:spPr bwMode="auto">
            <a:xfrm>
              <a:off x="3510" y="4269"/>
              <a:ext cx="20" cy="5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116" name="Rectangle 114"/>
            <p:cNvSpPr>
              <a:spLocks noChangeArrowheads="1"/>
            </p:cNvSpPr>
            <p:nvPr/>
          </p:nvSpPr>
          <p:spPr bwMode="auto">
            <a:xfrm>
              <a:off x="3960" y="23"/>
              <a:ext cx="20" cy="10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117" name="Freeform 115"/>
            <p:cNvSpPr>
              <a:spLocks noEditPoints="1"/>
            </p:cNvSpPr>
            <p:nvPr/>
          </p:nvSpPr>
          <p:spPr bwMode="auto">
            <a:xfrm>
              <a:off x="3960" y="22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18" name="Freeform 116"/>
            <p:cNvSpPr>
              <a:spLocks noEditPoints="1"/>
            </p:cNvSpPr>
            <p:nvPr/>
          </p:nvSpPr>
          <p:spPr bwMode="auto">
            <a:xfrm>
              <a:off x="3960" y="63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19" name="Freeform 117"/>
            <p:cNvSpPr>
              <a:spLocks noEditPoints="1"/>
            </p:cNvSpPr>
            <p:nvPr/>
          </p:nvSpPr>
          <p:spPr bwMode="auto">
            <a:xfrm>
              <a:off x="3960" y="1034"/>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20" name="Freeform 118"/>
            <p:cNvSpPr>
              <a:spLocks noEditPoints="1"/>
            </p:cNvSpPr>
            <p:nvPr/>
          </p:nvSpPr>
          <p:spPr bwMode="auto">
            <a:xfrm>
              <a:off x="3960" y="1438"/>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21" name="Freeform 119"/>
            <p:cNvSpPr>
              <a:spLocks noEditPoints="1"/>
            </p:cNvSpPr>
            <p:nvPr/>
          </p:nvSpPr>
          <p:spPr bwMode="auto">
            <a:xfrm>
              <a:off x="3960" y="184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22" name="Freeform 120"/>
            <p:cNvSpPr>
              <a:spLocks noEditPoints="1"/>
            </p:cNvSpPr>
            <p:nvPr/>
          </p:nvSpPr>
          <p:spPr bwMode="auto">
            <a:xfrm>
              <a:off x="3960" y="2247"/>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23" name="Freeform 121"/>
            <p:cNvSpPr>
              <a:spLocks noEditPoints="1"/>
            </p:cNvSpPr>
            <p:nvPr/>
          </p:nvSpPr>
          <p:spPr bwMode="auto">
            <a:xfrm>
              <a:off x="3960" y="265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24" name="Freeform 122"/>
            <p:cNvSpPr>
              <a:spLocks noEditPoints="1"/>
            </p:cNvSpPr>
            <p:nvPr/>
          </p:nvSpPr>
          <p:spPr bwMode="auto">
            <a:xfrm>
              <a:off x="3960" y="3056"/>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25" name="Freeform 123"/>
            <p:cNvSpPr>
              <a:spLocks noEditPoints="1"/>
            </p:cNvSpPr>
            <p:nvPr/>
          </p:nvSpPr>
          <p:spPr bwMode="auto">
            <a:xfrm>
              <a:off x="3960" y="346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26" name="Freeform 124"/>
            <p:cNvSpPr>
              <a:spLocks noEditPoints="1"/>
            </p:cNvSpPr>
            <p:nvPr/>
          </p:nvSpPr>
          <p:spPr bwMode="auto">
            <a:xfrm>
              <a:off x="3960" y="3865"/>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27" name="Rectangle 125"/>
            <p:cNvSpPr>
              <a:spLocks noChangeArrowheads="1"/>
            </p:cNvSpPr>
            <p:nvPr/>
          </p:nvSpPr>
          <p:spPr bwMode="auto">
            <a:xfrm>
              <a:off x="3960" y="4269"/>
              <a:ext cx="20" cy="5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128" name="Rectangle 126"/>
            <p:cNvSpPr>
              <a:spLocks noChangeArrowheads="1"/>
            </p:cNvSpPr>
            <p:nvPr/>
          </p:nvSpPr>
          <p:spPr bwMode="auto">
            <a:xfrm>
              <a:off x="4405" y="23"/>
              <a:ext cx="20" cy="10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129" name="Freeform 127"/>
            <p:cNvSpPr>
              <a:spLocks noEditPoints="1"/>
            </p:cNvSpPr>
            <p:nvPr/>
          </p:nvSpPr>
          <p:spPr bwMode="auto">
            <a:xfrm>
              <a:off x="4405" y="22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30" name="Freeform 128"/>
            <p:cNvSpPr>
              <a:spLocks noEditPoints="1"/>
            </p:cNvSpPr>
            <p:nvPr/>
          </p:nvSpPr>
          <p:spPr bwMode="auto">
            <a:xfrm>
              <a:off x="4405" y="63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31" name="Freeform 129"/>
            <p:cNvSpPr>
              <a:spLocks noEditPoints="1"/>
            </p:cNvSpPr>
            <p:nvPr/>
          </p:nvSpPr>
          <p:spPr bwMode="auto">
            <a:xfrm>
              <a:off x="4405" y="1034"/>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32" name="Freeform 130"/>
            <p:cNvSpPr>
              <a:spLocks noEditPoints="1"/>
            </p:cNvSpPr>
            <p:nvPr/>
          </p:nvSpPr>
          <p:spPr bwMode="auto">
            <a:xfrm>
              <a:off x="4405" y="1438"/>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33" name="Freeform 131"/>
            <p:cNvSpPr>
              <a:spLocks noEditPoints="1"/>
            </p:cNvSpPr>
            <p:nvPr/>
          </p:nvSpPr>
          <p:spPr bwMode="auto">
            <a:xfrm>
              <a:off x="4405" y="184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34" name="Freeform 132"/>
            <p:cNvSpPr>
              <a:spLocks noEditPoints="1"/>
            </p:cNvSpPr>
            <p:nvPr/>
          </p:nvSpPr>
          <p:spPr bwMode="auto">
            <a:xfrm>
              <a:off x="4405" y="2247"/>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35" name="Freeform 133"/>
            <p:cNvSpPr>
              <a:spLocks noEditPoints="1"/>
            </p:cNvSpPr>
            <p:nvPr/>
          </p:nvSpPr>
          <p:spPr bwMode="auto">
            <a:xfrm>
              <a:off x="4405" y="265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36" name="Freeform 134"/>
            <p:cNvSpPr>
              <a:spLocks noEditPoints="1"/>
            </p:cNvSpPr>
            <p:nvPr/>
          </p:nvSpPr>
          <p:spPr bwMode="auto">
            <a:xfrm>
              <a:off x="4405" y="3056"/>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37" name="Freeform 135"/>
            <p:cNvSpPr>
              <a:spLocks noEditPoints="1"/>
            </p:cNvSpPr>
            <p:nvPr/>
          </p:nvSpPr>
          <p:spPr bwMode="auto">
            <a:xfrm>
              <a:off x="4405" y="346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38" name="Freeform 136"/>
            <p:cNvSpPr>
              <a:spLocks noEditPoints="1"/>
            </p:cNvSpPr>
            <p:nvPr/>
          </p:nvSpPr>
          <p:spPr bwMode="auto">
            <a:xfrm>
              <a:off x="4405" y="3865"/>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39" name="Rectangle 137"/>
            <p:cNvSpPr>
              <a:spLocks noChangeArrowheads="1"/>
            </p:cNvSpPr>
            <p:nvPr/>
          </p:nvSpPr>
          <p:spPr bwMode="auto">
            <a:xfrm>
              <a:off x="4405" y="4269"/>
              <a:ext cx="20" cy="5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140" name="Rectangle 138"/>
            <p:cNvSpPr>
              <a:spLocks noChangeArrowheads="1"/>
            </p:cNvSpPr>
            <p:nvPr/>
          </p:nvSpPr>
          <p:spPr bwMode="auto">
            <a:xfrm>
              <a:off x="4850" y="23"/>
              <a:ext cx="20" cy="10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141" name="Freeform 139"/>
            <p:cNvSpPr>
              <a:spLocks noEditPoints="1"/>
            </p:cNvSpPr>
            <p:nvPr/>
          </p:nvSpPr>
          <p:spPr bwMode="auto">
            <a:xfrm>
              <a:off x="4850" y="22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42" name="Freeform 140"/>
            <p:cNvSpPr>
              <a:spLocks noEditPoints="1"/>
            </p:cNvSpPr>
            <p:nvPr/>
          </p:nvSpPr>
          <p:spPr bwMode="auto">
            <a:xfrm>
              <a:off x="4850" y="63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43" name="Freeform 141"/>
            <p:cNvSpPr>
              <a:spLocks noEditPoints="1"/>
            </p:cNvSpPr>
            <p:nvPr/>
          </p:nvSpPr>
          <p:spPr bwMode="auto">
            <a:xfrm>
              <a:off x="4850" y="1034"/>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44" name="Freeform 142"/>
            <p:cNvSpPr>
              <a:spLocks noEditPoints="1"/>
            </p:cNvSpPr>
            <p:nvPr/>
          </p:nvSpPr>
          <p:spPr bwMode="auto">
            <a:xfrm>
              <a:off x="4850" y="1438"/>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45" name="Freeform 143"/>
            <p:cNvSpPr>
              <a:spLocks noEditPoints="1"/>
            </p:cNvSpPr>
            <p:nvPr/>
          </p:nvSpPr>
          <p:spPr bwMode="auto">
            <a:xfrm>
              <a:off x="4850" y="184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46" name="Freeform 144"/>
            <p:cNvSpPr>
              <a:spLocks noEditPoints="1"/>
            </p:cNvSpPr>
            <p:nvPr/>
          </p:nvSpPr>
          <p:spPr bwMode="auto">
            <a:xfrm>
              <a:off x="4850" y="2247"/>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47" name="Freeform 145"/>
            <p:cNvSpPr>
              <a:spLocks noEditPoints="1"/>
            </p:cNvSpPr>
            <p:nvPr/>
          </p:nvSpPr>
          <p:spPr bwMode="auto">
            <a:xfrm>
              <a:off x="4850" y="265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48" name="Freeform 146"/>
            <p:cNvSpPr>
              <a:spLocks noEditPoints="1"/>
            </p:cNvSpPr>
            <p:nvPr/>
          </p:nvSpPr>
          <p:spPr bwMode="auto">
            <a:xfrm>
              <a:off x="4850" y="3056"/>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49" name="Freeform 147"/>
            <p:cNvSpPr>
              <a:spLocks noEditPoints="1"/>
            </p:cNvSpPr>
            <p:nvPr/>
          </p:nvSpPr>
          <p:spPr bwMode="auto">
            <a:xfrm>
              <a:off x="4850" y="346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50" name="Freeform 148"/>
            <p:cNvSpPr>
              <a:spLocks noEditPoints="1"/>
            </p:cNvSpPr>
            <p:nvPr/>
          </p:nvSpPr>
          <p:spPr bwMode="auto">
            <a:xfrm>
              <a:off x="4850" y="3865"/>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51" name="Rectangle 149"/>
            <p:cNvSpPr>
              <a:spLocks noChangeArrowheads="1"/>
            </p:cNvSpPr>
            <p:nvPr/>
          </p:nvSpPr>
          <p:spPr bwMode="auto">
            <a:xfrm>
              <a:off x="4850" y="4269"/>
              <a:ext cx="20" cy="5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152" name="Rectangle 150"/>
            <p:cNvSpPr>
              <a:spLocks noChangeArrowheads="1"/>
            </p:cNvSpPr>
            <p:nvPr/>
          </p:nvSpPr>
          <p:spPr bwMode="auto">
            <a:xfrm>
              <a:off x="5300" y="23"/>
              <a:ext cx="20" cy="10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153" name="Freeform 151"/>
            <p:cNvSpPr>
              <a:spLocks noEditPoints="1"/>
            </p:cNvSpPr>
            <p:nvPr/>
          </p:nvSpPr>
          <p:spPr bwMode="auto">
            <a:xfrm>
              <a:off x="5300" y="22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54" name="Freeform 152"/>
            <p:cNvSpPr>
              <a:spLocks noEditPoints="1"/>
            </p:cNvSpPr>
            <p:nvPr/>
          </p:nvSpPr>
          <p:spPr bwMode="auto">
            <a:xfrm>
              <a:off x="5300" y="63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55" name="Freeform 153"/>
            <p:cNvSpPr>
              <a:spLocks noEditPoints="1"/>
            </p:cNvSpPr>
            <p:nvPr/>
          </p:nvSpPr>
          <p:spPr bwMode="auto">
            <a:xfrm>
              <a:off x="5300" y="1034"/>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56" name="Freeform 154"/>
            <p:cNvSpPr>
              <a:spLocks noEditPoints="1"/>
            </p:cNvSpPr>
            <p:nvPr/>
          </p:nvSpPr>
          <p:spPr bwMode="auto">
            <a:xfrm>
              <a:off x="5300" y="1438"/>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57" name="Freeform 155"/>
            <p:cNvSpPr>
              <a:spLocks noEditPoints="1"/>
            </p:cNvSpPr>
            <p:nvPr/>
          </p:nvSpPr>
          <p:spPr bwMode="auto">
            <a:xfrm>
              <a:off x="5300" y="184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58" name="Freeform 156"/>
            <p:cNvSpPr>
              <a:spLocks noEditPoints="1"/>
            </p:cNvSpPr>
            <p:nvPr/>
          </p:nvSpPr>
          <p:spPr bwMode="auto">
            <a:xfrm>
              <a:off x="5300" y="2247"/>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59" name="Freeform 157"/>
            <p:cNvSpPr>
              <a:spLocks noEditPoints="1"/>
            </p:cNvSpPr>
            <p:nvPr/>
          </p:nvSpPr>
          <p:spPr bwMode="auto">
            <a:xfrm>
              <a:off x="5300" y="265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60" name="Freeform 158"/>
            <p:cNvSpPr>
              <a:spLocks noEditPoints="1"/>
            </p:cNvSpPr>
            <p:nvPr/>
          </p:nvSpPr>
          <p:spPr bwMode="auto">
            <a:xfrm>
              <a:off x="5300" y="3056"/>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61" name="Freeform 159"/>
            <p:cNvSpPr>
              <a:spLocks noEditPoints="1"/>
            </p:cNvSpPr>
            <p:nvPr/>
          </p:nvSpPr>
          <p:spPr bwMode="auto">
            <a:xfrm>
              <a:off x="5300" y="346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62" name="Freeform 160"/>
            <p:cNvSpPr>
              <a:spLocks noEditPoints="1"/>
            </p:cNvSpPr>
            <p:nvPr/>
          </p:nvSpPr>
          <p:spPr bwMode="auto">
            <a:xfrm>
              <a:off x="5300" y="3865"/>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sp>
          <p:nvSpPr>
            <p:cNvPr id="163" name="Rectangle 161"/>
            <p:cNvSpPr>
              <a:spLocks noChangeArrowheads="1"/>
            </p:cNvSpPr>
            <p:nvPr/>
          </p:nvSpPr>
          <p:spPr bwMode="auto">
            <a:xfrm>
              <a:off x="5300" y="4269"/>
              <a:ext cx="20" cy="51"/>
            </a:xfrm>
            <a:prstGeom prst="rect">
              <a:avLst/>
            </a:prstGeom>
            <a:solidFill>
              <a:schemeClr val="bg2">
                <a:alpha val="50000"/>
              </a:schemeClr>
            </a:solidFill>
            <a:ln w="0">
              <a:noFill/>
              <a:miter lim="800000"/>
              <a:headEnd/>
              <a:tailEnd/>
            </a:ln>
          </p:spPr>
          <p:txBody>
            <a:bodyPr/>
            <a:lstStyle/>
            <a:p>
              <a:pPr>
                <a:defRPr/>
              </a:pPr>
              <a:endParaRPr lang="zh-CN" altLang="en-US">
                <a:latin typeface="Arial" charset="0"/>
              </a:endParaRPr>
            </a:p>
          </p:txBody>
        </p:sp>
        <p:sp>
          <p:nvSpPr>
            <p:cNvPr id="164" name="Freeform 162"/>
            <p:cNvSpPr>
              <a:spLocks/>
            </p:cNvSpPr>
            <p:nvPr/>
          </p:nvSpPr>
          <p:spPr bwMode="auto">
            <a:xfrm>
              <a:off x="349" y="3304"/>
              <a:ext cx="20" cy="10"/>
            </a:xfrm>
            <a:custGeom>
              <a:avLst/>
              <a:gdLst/>
              <a:ahLst/>
              <a:cxnLst>
                <a:cxn ang="0">
                  <a:pos x="0" y="1"/>
                </a:cxn>
                <a:cxn ang="0">
                  <a:pos x="0" y="1"/>
                </a:cxn>
              </a:cxnLst>
              <a:rect l="0" t="0" r="r" b="b"/>
              <a:pathLst>
                <a:path w="4" h="2">
                  <a:moveTo>
                    <a:pt x="0" y="1"/>
                  </a:moveTo>
                  <a:cubicBezTo>
                    <a:pt x="1" y="2"/>
                    <a:pt x="4" y="0"/>
                    <a:pt x="0" y="1"/>
                  </a:cubicBezTo>
                  <a:close/>
                </a:path>
              </a:pathLst>
            </a:custGeom>
            <a:solidFill>
              <a:schemeClr val="bg2">
                <a:alpha val="50000"/>
              </a:schemeClr>
            </a:solidFill>
            <a:ln w="0">
              <a:noFill/>
              <a:prstDash val="solid"/>
              <a:round/>
              <a:headEnd/>
              <a:tailEnd/>
            </a:ln>
          </p:spPr>
          <p:txBody>
            <a:bodyPr/>
            <a:lstStyle/>
            <a:p>
              <a:pPr>
                <a:defRPr/>
              </a:pPr>
              <a:endParaRPr lang="zh-CN" altLang="en-US">
                <a:latin typeface="Arial" charset="0"/>
              </a:endParaRPr>
            </a:p>
          </p:txBody>
        </p:sp>
      </p:grpSp>
      <p:grpSp>
        <p:nvGrpSpPr>
          <p:cNvPr id="165" name="Group 168"/>
          <p:cNvGrpSpPr>
            <a:grpSpLocks/>
          </p:cNvGrpSpPr>
          <p:nvPr/>
        </p:nvGrpSpPr>
        <p:grpSpPr bwMode="auto">
          <a:xfrm>
            <a:off x="152400" y="4724400"/>
            <a:ext cx="1685925" cy="1557338"/>
            <a:chOff x="96" y="2784"/>
            <a:chExt cx="1062" cy="981"/>
          </a:xfrm>
        </p:grpSpPr>
        <p:sp>
          <p:nvSpPr>
            <p:cNvPr id="166" name="Freeform 169"/>
            <p:cNvSpPr>
              <a:spLocks/>
            </p:cNvSpPr>
            <p:nvPr userDrawn="1"/>
          </p:nvSpPr>
          <p:spPr bwMode="auto">
            <a:xfrm>
              <a:off x="121" y="2784"/>
              <a:ext cx="207" cy="81"/>
            </a:xfrm>
            <a:custGeom>
              <a:avLst/>
              <a:gdLst/>
              <a:ahLst/>
              <a:cxnLst>
                <a:cxn ang="0">
                  <a:pos x="30" y="12"/>
                </a:cxn>
                <a:cxn ang="0">
                  <a:pos x="37" y="10"/>
                </a:cxn>
                <a:cxn ang="0">
                  <a:pos x="38" y="9"/>
                </a:cxn>
                <a:cxn ang="0">
                  <a:pos x="31" y="1"/>
                </a:cxn>
                <a:cxn ang="0">
                  <a:pos x="8" y="11"/>
                </a:cxn>
                <a:cxn ang="0">
                  <a:pos x="30" y="12"/>
                </a:cxn>
              </a:cxnLst>
              <a:rect l="0" t="0" r="r" b="b"/>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folHlink"/>
            </a:solidFill>
            <a:ln w="0">
              <a:noFill/>
              <a:prstDash val="solid"/>
              <a:round/>
              <a:headEnd/>
              <a:tailEnd/>
            </a:ln>
          </p:spPr>
          <p:txBody>
            <a:bodyPr/>
            <a:lstStyle/>
            <a:p>
              <a:pPr>
                <a:defRPr/>
              </a:pPr>
              <a:endParaRPr lang="zh-CN" altLang="en-US">
                <a:latin typeface="Arial" charset="0"/>
              </a:endParaRPr>
            </a:p>
          </p:txBody>
        </p:sp>
        <p:sp>
          <p:nvSpPr>
            <p:cNvPr id="167" name="Freeform 170"/>
            <p:cNvSpPr>
              <a:spLocks noEditPoints="1"/>
            </p:cNvSpPr>
            <p:nvPr userDrawn="1"/>
          </p:nvSpPr>
          <p:spPr bwMode="auto">
            <a:xfrm>
              <a:off x="96" y="2789"/>
              <a:ext cx="1062" cy="976"/>
            </a:xfrm>
            <a:custGeom>
              <a:avLst/>
              <a:gdLst/>
              <a:ahLst/>
              <a:cxnLst>
                <a:cxn ang="0">
                  <a:pos x="163" y="155"/>
                </a:cxn>
                <a:cxn ang="0">
                  <a:pos x="152" y="125"/>
                </a:cxn>
                <a:cxn ang="0">
                  <a:pos x="142" y="99"/>
                </a:cxn>
                <a:cxn ang="0">
                  <a:pos x="165" y="93"/>
                </a:cxn>
                <a:cxn ang="0">
                  <a:pos x="146" y="82"/>
                </a:cxn>
                <a:cxn ang="0">
                  <a:pos x="157" y="83"/>
                </a:cxn>
                <a:cxn ang="0">
                  <a:pos x="157" y="77"/>
                </a:cxn>
                <a:cxn ang="0">
                  <a:pos x="135" y="78"/>
                </a:cxn>
                <a:cxn ang="0">
                  <a:pos x="128" y="125"/>
                </a:cxn>
                <a:cxn ang="0">
                  <a:pos x="124" y="84"/>
                </a:cxn>
                <a:cxn ang="0">
                  <a:pos x="118" y="67"/>
                </a:cxn>
                <a:cxn ang="0">
                  <a:pos x="124" y="51"/>
                </a:cxn>
                <a:cxn ang="0">
                  <a:pos x="121" y="37"/>
                </a:cxn>
                <a:cxn ang="0">
                  <a:pos x="119" y="24"/>
                </a:cxn>
                <a:cxn ang="0">
                  <a:pos x="132" y="39"/>
                </a:cxn>
                <a:cxn ang="0">
                  <a:pos x="149" y="18"/>
                </a:cxn>
                <a:cxn ang="0">
                  <a:pos x="147" y="36"/>
                </a:cxn>
                <a:cxn ang="0">
                  <a:pos x="143" y="48"/>
                </a:cxn>
                <a:cxn ang="0">
                  <a:pos x="144" y="67"/>
                </a:cxn>
                <a:cxn ang="0">
                  <a:pos x="199" y="29"/>
                </a:cxn>
                <a:cxn ang="0">
                  <a:pos x="90" y="1"/>
                </a:cxn>
                <a:cxn ang="0">
                  <a:pos x="56" y="8"/>
                </a:cxn>
                <a:cxn ang="0">
                  <a:pos x="85" y="12"/>
                </a:cxn>
                <a:cxn ang="0">
                  <a:pos x="60" y="22"/>
                </a:cxn>
                <a:cxn ang="0">
                  <a:pos x="58" y="29"/>
                </a:cxn>
                <a:cxn ang="0">
                  <a:pos x="38" y="17"/>
                </a:cxn>
                <a:cxn ang="0">
                  <a:pos x="13" y="115"/>
                </a:cxn>
                <a:cxn ang="0">
                  <a:pos x="61" y="146"/>
                </a:cxn>
                <a:cxn ang="0">
                  <a:pos x="45" y="133"/>
                </a:cxn>
                <a:cxn ang="0">
                  <a:pos x="35" y="145"/>
                </a:cxn>
                <a:cxn ang="0">
                  <a:pos x="32" y="128"/>
                </a:cxn>
                <a:cxn ang="0">
                  <a:pos x="46" y="86"/>
                </a:cxn>
                <a:cxn ang="0">
                  <a:pos x="67" y="83"/>
                </a:cxn>
                <a:cxn ang="0">
                  <a:pos x="71" y="95"/>
                </a:cxn>
                <a:cxn ang="0">
                  <a:pos x="61" y="121"/>
                </a:cxn>
                <a:cxn ang="0">
                  <a:pos x="91" y="180"/>
                </a:cxn>
                <a:cxn ang="0">
                  <a:pos x="186" y="166"/>
                </a:cxn>
                <a:cxn ang="0">
                  <a:pos x="182" y="66"/>
                </a:cxn>
                <a:cxn ang="0">
                  <a:pos x="165" y="60"/>
                </a:cxn>
                <a:cxn ang="0">
                  <a:pos x="113" y="61"/>
                </a:cxn>
                <a:cxn ang="0">
                  <a:pos x="108" y="87"/>
                </a:cxn>
                <a:cxn ang="0">
                  <a:pos x="114" y="50"/>
                </a:cxn>
                <a:cxn ang="0">
                  <a:pos x="89" y="26"/>
                </a:cxn>
                <a:cxn ang="0">
                  <a:pos x="105" y="35"/>
                </a:cxn>
                <a:cxn ang="0">
                  <a:pos x="61" y="72"/>
                </a:cxn>
                <a:cxn ang="0">
                  <a:pos x="24" y="37"/>
                </a:cxn>
                <a:cxn ang="0">
                  <a:pos x="68" y="40"/>
                </a:cxn>
                <a:cxn ang="0">
                  <a:pos x="79" y="40"/>
                </a:cxn>
                <a:cxn ang="0">
                  <a:pos x="108" y="45"/>
                </a:cxn>
                <a:cxn ang="0">
                  <a:pos x="99" y="93"/>
                </a:cxn>
                <a:cxn ang="0">
                  <a:pos x="93" y="51"/>
                </a:cxn>
                <a:cxn ang="0">
                  <a:pos x="61" y="72"/>
                </a:cxn>
                <a:cxn ang="0">
                  <a:pos x="80" y="82"/>
                </a:cxn>
                <a:cxn ang="0">
                  <a:pos x="88" y="58"/>
                </a:cxn>
                <a:cxn ang="0">
                  <a:pos x="102" y="145"/>
                </a:cxn>
                <a:cxn ang="0">
                  <a:pos x="82" y="96"/>
                </a:cxn>
                <a:cxn ang="0">
                  <a:pos x="117" y="106"/>
                </a:cxn>
              </a:cxnLst>
              <a:rect l="0" t="0" r="r" b="b"/>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folHlink"/>
            </a:solidFill>
            <a:ln w="0">
              <a:noFill/>
              <a:prstDash val="solid"/>
              <a:round/>
              <a:headEnd/>
              <a:tailEnd/>
            </a:ln>
          </p:spPr>
          <p:txBody>
            <a:bodyPr/>
            <a:lstStyle/>
            <a:p>
              <a:pPr>
                <a:defRPr/>
              </a:pPr>
              <a:endParaRPr lang="zh-CN" altLang="en-US">
                <a:latin typeface="Arial" charset="0"/>
              </a:endParaRPr>
            </a:p>
          </p:txBody>
        </p:sp>
        <p:sp>
          <p:nvSpPr>
            <p:cNvPr id="168" name="Freeform 171"/>
            <p:cNvSpPr>
              <a:spLocks/>
            </p:cNvSpPr>
            <p:nvPr userDrawn="1"/>
          </p:nvSpPr>
          <p:spPr bwMode="auto">
            <a:xfrm>
              <a:off x="348" y="3254"/>
              <a:ext cx="86" cy="102"/>
            </a:xfrm>
            <a:custGeom>
              <a:avLst/>
              <a:gdLst/>
              <a:ahLst/>
              <a:cxnLst>
                <a:cxn ang="0">
                  <a:pos x="14" y="5"/>
                </a:cxn>
                <a:cxn ang="0">
                  <a:pos x="9" y="20"/>
                </a:cxn>
                <a:cxn ang="0">
                  <a:pos x="14" y="5"/>
                </a:cxn>
              </a:cxnLst>
              <a:rect l="0" t="0" r="r" b="b"/>
              <a:pathLst>
                <a:path w="17" h="20">
                  <a:moveTo>
                    <a:pt x="14" y="5"/>
                  </a:moveTo>
                  <a:cubicBezTo>
                    <a:pt x="13" y="0"/>
                    <a:pt x="0" y="8"/>
                    <a:pt x="9" y="20"/>
                  </a:cubicBezTo>
                  <a:cubicBezTo>
                    <a:pt x="9" y="20"/>
                    <a:pt x="17" y="17"/>
                    <a:pt x="14" y="5"/>
                  </a:cubicBezTo>
                  <a:close/>
                </a:path>
              </a:pathLst>
            </a:custGeom>
            <a:solidFill>
              <a:schemeClr val="folHlink"/>
            </a:solidFill>
            <a:ln w="0">
              <a:noFill/>
              <a:prstDash val="solid"/>
              <a:round/>
              <a:headEnd/>
              <a:tailEnd/>
            </a:ln>
          </p:spPr>
          <p:txBody>
            <a:bodyPr/>
            <a:lstStyle/>
            <a:p>
              <a:pPr>
                <a:defRPr/>
              </a:pPr>
              <a:endParaRPr lang="zh-CN" altLang="en-US">
                <a:latin typeface="Arial" charset="0"/>
              </a:endParaRPr>
            </a:p>
          </p:txBody>
        </p:sp>
        <p:sp>
          <p:nvSpPr>
            <p:cNvPr id="169" name="Freeform 172"/>
            <p:cNvSpPr>
              <a:spLocks/>
            </p:cNvSpPr>
            <p:nvPr userDrawn="1"/>
          </p:nvSpPr>
          <p:spPr bwMode="auto">
            <a:xfrm>
              <a:off x="267" y="3295"/>
              <a:ext cx="76" cy="136"/>
            </a:xfrm>
            <a:custGeom>
              <a:avLst/>
              <a:gdLst/>
              <a:ahLst/>
              <a:cxnLst>
                <a:cxn ang="0">
                  <a:pos x="7" y="10"/>
                </a:cxn>
                <a:cxn ang="0">
                  <a:pos x="4" y="25"/>
                </a:cxn>
                <a:cxn ang="0">
                  <a:pos x="15" y="16"/>
                </a:cxn>
                <a:cxn ang="0">
                  <a:pos x="13" y="8"/>
                </a:cxn>
                <a:cxn ang="0">
                  <a:pos x="7" y="10"/>
                </a:cxn>
              </a:cxnLst>
              <a:rect l="0" t="0" r="r" b="b"/>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folHlink"/>
            </a:solidFill>
            <a:ln w="0">
              <a:noFill/>
              <a:prstDash val="solid"/>
              <a:round/>
              <a:headEnd/>
              <a:tailEnd/>
            </a:ln>
          </p:spPr>
          <p:txBody>
            <a:bodyPr/>
            <a:lstStyle/>
            <a:p>
              <a:pPr>
                <a:defRPr/>
              </a:pPr>
              <a:endParaRPr lang="zh-CN" altLang="en-US">
                <a:latin typeface="Arial" charset="0"/>
              </a:endParaRPr>
            </a:p>
          </p:txBody>
        </p:sp>
        <p:sp>
          <p:nvSpPr>
            <p:cNvPr id="170" name="Freeform 173"/>
            <p:cNvSpPr>
              <a:spLocks/>
            </p:cNvSpPr>
            <p:nvPr userDrawn="1"/>
          </p:nvSpPr>
          <p:spPr bwMode="auto">
            <a:xfrm>
              <a:off x="222" y="3022"/>
              <a:ext cx="243" cy="116"/>
            </a:xfrm>
            <a:custGeom>
              <a:avLst/>
              <a:gdLst/>
              <a:ahLst/>
              <a:cxnLst>
                <a:cxn ang="0">
                  <a:pos x="40" y="2"/>
                </a:cxn>
                <a:cxn ang="0">
                  <a:pos x="9" y="1"/>
                </a:cxn>
                <a:cxn ang="0">
                  <a:pos x="1" y="9"/>
                </a:cxn>
                <a:cxn ang="0">
                  <a:pos x="22" y="21"/>
                </a:cxn>
                <a:cxn ang="0">
                  <a:pos x="34" y="20"/>
                </a:cxn>
                <a:cxn ang="0">
                  <a:pos x="40" y="19"/>
                </a:cxn>
                <a:cxn ang="0">
                  <a:pos x="40" y="2"/>
                </a:cxn>
              </a:cxnLst>
              <a:rect l="0" t="0" r="r" b="b"/>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folHlink"/>
            </a:solidFill>
            <a:ln w="0">
              <a:noFill/>
              <a:prstDash val="solid"/>
              <a:round/>
              <a:headEnd/>
              <a:tailEnd/>
            </a:ln>
          </p:spPr>
          <p:txBody>
            <a:bodyPr/>
            <a:lstStyle/>
            <a:p>
              <a:pPr>
                <a:defRPr/>
              </a:pPr>
              <a:endParaRPr lang="zh-CN" altLang="en-US">
                <a:latin typeface="Arial" charset="0"/>
              </a:endParaRPr>
            </a:p>
          </p:txBody>
        </p:sp>
        <p:sp>
          <p:nvSpPr>
            <p:cNvPr id="171" name="Freeform 174"/>
            <p:cNvSpPr>
              <a:spLocks/>
            </p:cNvSpPr>
            <p:nvPr userDrawn="1"/>
          </p:nvSpPr>
          <p:spPr bwMode="auto">
            <a:xfrm>
              <a:off x="500" y="3345"/>
              <a:ext cx="177" cy="187"/>
            </a:xfrm>
            <a:custGeom>
              <a:avLst/>
              <a:gdLst/>
              <a:ahLst/>
              <a:cxnLst>
                <a:cxn ang="0">
                  <a:pos x="24" y="2"/>
                </a:cxn>
                <a:cxn ang="0">
                  <a:pos x="11" y="2"/>
                </a:cxn>
                <a:cxn ang="0">
                  <a:pos x="4" y="20"/>
                </a:cxn>
                <a:cxn ang="0">
                  <a:pos x="28" y="22"/>
                </a:cxn>
                <a:cxn ang="0">
                  <a:pos x="24" y="2"/>
                </a:cxn>
              </a:cxnLst>
              <a:rect l="0" t="0" r="r" b="b"/>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folHlink"/>
            </a:solidFill>
            <a:ln w="0">
              <a:noFill/>
              <a:prstDash val="solid"/>
              <a:round/>
              <a:headEnd/>
              <a:tailEnd/>
            </a:ln>
          </p:spPr>
          <p:txBody>
            <a:bodyPr/>
            <a:lstStyle/>
            <a:p>
              <a:pPr>
                <a:defRPr/>
              </a:pPr>
              <a:endParaRPr lang="zh-CN" altLang="en-US">
                <a:latin typeface="Arial" charset="0"/>
              </a:endParaRPr>
            </a:p>
          </p:txBody>
        </p:sp>
        <p:sp>
          <p:nvSpPr>
            <p:cNvPr id="172" name="Freeform 175"/>
            <p:cNvSpPr>
              <a:spLocks/>
            </p:cNvSpPr>
            <p:nvPr userDrawn="1"/>
          </p:nvSpPr>
          <p:spPr bwMode="auto">
            <a:xfrm>
              <a:off x="905" y="3158"/>
              <a:ext cx="177" cy="36"/>
            </a:xfrm>
            <a:custGeom>
              <a:avLst/>
              <a:gdLst/>
              <a:ahLst/>
              <a:cxnLst>
                <a:cxn ang="0">
                  <a:pos x="5" y="0"/>
                </a:cxn>
                <a:cxn ang="0">
                  <a:pos x="14" y="5"/>
                </a:cxn>
                <a:cxn ang="0">
                  <a:pos x="5" y="0"/>
                </a:cxn>
              </a:cxnLst>
              <a:rect l="0" t="0" r="r" b="b"/>
              <a:pathLst>
                <a:path w="35" h="7">
                  <a:moveTo>
                    <a:pt x="5" y="0"/>
                  </a:moveTo>
                  <a:cubicBezTo>
                    <a:pt x="0" y="0"/>
                    <a:pt x="7" y="7"/>
                    <a:pt x="14" y="5"/>
                  </a:cubicBezTo>
                  <a:cubicBezTo>
                    <a:pt x="35" y="1"/>
                    <a:pt x="5" y="0"/>
                    <a:pt x="5" y="0"/>
                  </a:cubicBezTo>
                  <a:close/>
                </a:path>
              </a:pathLst>
            </a:custGeom>
            <a:solidFill>
              <a:schemeClr val="folHlink"/>
            </a:solidFill>
            <a:ln w="0">
              <a:noFill/>
              <a:prstDash val="solid"/>
              <a:round/>
              <a:headEnd/>
              <a:tailEnd/>
            </a:ln>
          </p:spPr>
          <p:txBody>
            <a:bodyPr/>
            <a:lstStyle/>
            <a:p>
              <a:pPr>
                <a:defRPr/>
              </a:pPr>
              <a:endParaRPr lang="zh-CN" altLang="en-US">
                <a:latin typeface="Arial" charset="0"/>
              </a:endParaRPr>
            </a:p>
          </p:txBody>
        </p:sp>
        <p:sp>
          <p:nvSpPr>
            <p:cNvPr id="173" name="Freeform 176"/>
            <p:cNvSpPr>
              <a:spLocks/>
            </p:cNvSpPr>
            <p:nvPr userDrawn="1"/>
          </p:nvSpPr>
          <p:spPr bwMode="auto">
            <a:xfrm>
              <a:off x="965" y="3153"/>
              <a:ext cx="137" cy="81"/>
            </a:xfrm>
            <a:custGeom>
              <a:avLst/>
              <a:gdLst/>
              <a:ahLst/>
              <a:cxnLst>
                <a:cxn ang="0">
                  <a:pos x="7" y="13"/>
                </a:cxn>
                <a:cxn ang="0">
                  <a:pos x="25" y="6"/>
                </a:cxn>
                <a:cxn ang="0">
                  <a:pos x="17" y="1"/>
                </a:cxn>
                <a:cxn ang="0">
                  <a:pos x="7" y="11"/>
                </a:cxn>
                <a:cxn ang="0">
                  <a:pos x="7" y="13"/>
                </a:cxn>
              </a:cxnLst>
              <a:rect l="0" t="0" r="r" b="b"/>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folHlink"/>
            </a:solidFill>
            <a:ln w="0">
              <a:noFill/>
              <a:prstDash val="solid"/>
              <a:round/>
              <a:headEnd/>
              <a:tailEnd/>
            </a:ln>
          </p:spPr>
          <p:txBody>
            <a:bodyPr/>
            <a:lstStyle/>
            <a:p>
              <a:pPr>
                <a:defRPr/>
              </a:pPr>
              <a:endParaRPr lang="zh-CN" altLang="en-US">
                <a:latin typeface="Arial" charset="0"/>
              </a:endParaRPr>
            </a:p>
          </p:txBody>
        </p:sp>
        <p:sp>
          <p:nvSpPr>
            <p:cNvPr id="174" name="Freeform 177"/>
            <p:cNvSpPr>
              <a:spLocks/>
            </p:cNvSpPr>
            <p:nvPr userDrawn="1"/>
          </p:nvSpPr>
          <p:spPr bwMode="auto">
            <a:xfrm>
              <a:off x="960" y="3204"/>
              <a:ext cx="177" cy="86"/>
            </a:xfrm>
            <a:custGeom>
              <a:avLst/>
              <a:gdLst/>
              <a:ahLst/>
              <a:cxnLst>
                <a:cxn ang="0">
                  <a:pos x="25" y="6"/>
                </a:cxn>
                <a:cxn ang="0">
                  <a:pos x="8" y="10"/>
                </a:cxn>
                <a:cxn ang="0">
                  <a:pos x="6" y="13"/>
                </a:cxn>
                <a:cxn ang="0">
                  <a:pos x="27" y="12"/>
                </a:cxn>
                <a:cxn ang="0">
                  <a:pos x="25" y="6"/>
                </a:cxn>
              </a:cxnLst>
              <a:rect l="0" t="0" r="r" b="b"/>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folHlink"/>
            </a:solidFill>
            <a:ln w="0">
              <a:noFill/>
              <a:prstDash val="solid"/>
              <a:round/>
              <a:headEnd/>
              <a:tailEnd/>
            </a:ln>
          </p:spPr>
          <p:txBody>
            <a:bodyPr/>
            <a:lstStyle/>
            <a:p>
              <a:pPr>
                <a:defRPr/>
              </a:pPr>
              <a:endParaRPr lang="zh-CN" altLang="en-US">
                <a:latin typeface="Arial" charset="0"/>
              </a:endParaRPr>
            </a:p>
          </p:txBody>
        </p:sp>
        <p:sp>
          <p:nvSpPr>
            <p:cNvPr id="175" name="Freeform 178"/>
            <p:cNvSpPr>
              <a:spLocks/>
            </p:cNvSpPr>
            <p:nvPr userDrawn="1"/>
          </p:nvSpPr>
          <p:spPr bwMode="auto">
            <a:xfrm>
              <a:off x="844" y="3285"/>
              <a:ext cx="248" cy="60"/>
            </a:xfrm>
            <a:custGeom>
              <a:avLst/>
              <a:gdLst/>
              <a:ahLst/>
              <a:cxnLst>
                <a:cxn ang="0">
                  <a:pos x="40" y="3"/>
                </a:cxn>
                <a:cxn ang="0">
                  <a:pos x="29" y="1"/>
                </a:cxn>
                <a:cxn ang="0">
                  <a:pos x="7" y="0"/>
                </a:cxn>
                <a:cxn ang="0">
                  <a:pos x="2" y="5"/>
                </a:cxn>
                <a:cxn ang="0">
                  <a:pos x="20" y="8"/>
                </a:cxn>
                <a:cxn ang="0">
                  <a:pos x="41" y="8"/>
                </a:cxn>
                <a:cxn ang="0">
                  <a:pos x="40" y="3"/>
                </a:cxn>
              </a:cxnLst>
              <a:rect l="0" t="0" r="r" b="b"/>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folHlink"/>
            </a:solidFill>
            <a:ln w="0">
              <a:noFill/>
              <a:prstDash val="solid"/>
              <a:round/>
              <a:headEnd/>
              <a:tailEnd/>
            </a:ln>
          </p:spPr>
          <p:txBody>
            <a:bodyPr/>
            <a:lstStyle/>
            <a:p>
              <a:pPr>
                <a:defRPr/>
              </a:pPr>
              <a:endParaRPr lang="zh-CN" altLang="en-US">
                <a:latin typeface="Arial" charset="0"/>
              </a:endParaRPr>
            </a:p>
          </p:txBody>
        </p:sp>
        <p:sp>
          <p:nvSpPr>
            <p:cNvPr id="176" name="Freeform 179"/>
            <p:cNvSpPr>
              <a:spLocks/>
            </p:cNvSpPr>
            <p:nvPr userDrawn="1"/>
          </p:nvSpPr>
          <p:spPr bwMode="auto">
            <a:xfrm>
              <a:off x="869" y="3340"/>
              <a:ext cx="203" cy="56"/>
            </a:xfrm>
            <a:custGeom>
              <a:avLst/>
              <a:gdLst/>
              <a:ahLst/>
              <a:cxnLst>
                <a:cxn ang="0">
                  <a:pos x="37" y="2"/>
                </a:cxn>
                <a:cxn ang="0">
                  <a:pos x="26" y="4"/>
                </a:cxn>
                <a:cxn ang="0">
                  <a:pos x="13" y="3"/>
                </a:cxn>
                <a:cxn ang="0">
                  <a:pos x="1" y="2"/>
                </a:cxn>
                <a:cxn ang="0">
                  <a:pos x="35" y="8"/>
                </a:cxn>
                <a:cxn ang="0">
                  <a:pos x="37" y="2"/>
                </a:cxn>
              </a:cxnLst>
              <a:rect l="0" t="0" r="r" b="b"/>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folHlink"/>
            </a:solidFill>
            <a:ln w="0">
              <a:noFill/>
              <a:prstDash val="solid"/>
              <a:round/>
              <a:headEnd/>
              <a:tailEnd/>
            </a:ln>
          </p:spPr>
          <p:txBody>
            <a:bodyPr/>
            <a:lstStyle/>
            <a:p>
              <a:pPr>
                <a:defRPr/>
              </a:pPr>
              <a:endParaRPr lang="zh-CN" altLang="en-US">
                <a:latin typeface="Arial" charset="0"/>
              </a:endParaRPr>
            </a:p>
          </p:txBody>
        </p:sp>
        <p:sp>
          <p:nvSpPr>
            <p:cNvPr id="177" name="Freeform 180"/>
            <p:cNvSpPr>
              <a:spLocks/>
            </p:cNvSpPr>
            <p:nvPr userDrawn="1"/>
          </p:nvSpPr>
          <p:spPr bwMode="auto">
            <a:xfrm>
              <a:off x="859" y="3386"/>
              <a:ext cx="207" cy="172"/>
            </a:xfrm>
            <a:custGeom>
              <a:avLst/>
              <a:gdLst/>
              <a:ahLst/>
              <a:cxnLst>
                <a:cxn ang="0">
                  <a:pos x="28" y="9"/>
                </a:cxn>
                <a:cxn ang="0">
                  <a:pos x="13" y="6"/>
                </a:cxn>
                <a:cxn ang="0">
                  <a:pos x="4" y="15"/>
                </a:cxn>
                <a:cxn ang="0">
                  <a:pos x="1" y="19"/>
                </a:cxn>
                <a:cxn ang="0">
                  <a:pos x="9" y="19"/>
                </a:cxn>
                <a:cxn ang="0">
                  <a:pos x="17" y="27"/>
                </a:cxn>
                <a:cxn ang="0">
                  <a:pos x="21" y="30"/>
                </a:cxn>
                <a:cxn ang="0">
                  <a:pos x="29" y="19"/>
                </a:cxn>
                <a:cxn ang="0">
                  <a:pos x="39" y="19"/>
                </a:cxn>
                <a:cxn ang="0">
                  <a:pos x="28" y="9"/>
                </a:cxn>
              </a:cxnLst>
              <a:rect l="0" t="0" r="r" b="b"/>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folHlink"/>
            </a:solidFill>
            <a:ln w="0">
              <a:noFill/>
              <a:prstDash val="solid"/>
              <a:round/>
              <a:headEnd/>
              <a:tailEnd/>
            </a:ln>
          </p:spPr>
          <p:txBody>
            <a:bodyPr/>
            <a:lstStyle/>
            <a:p>
              <a:pPr>
                <a:defRPr/>
              </a:pPr>
              <a:endParaRPr lang="zh-CN" altLang="en-US">
                <a:latin typeface="Arial" charset="0"/>
              </a:endParaRPr>
            </a:p>
          </p:txBody>
        </p:sp>
        <p:sp>
          <p:nvSpPr>
            <p:cNvPr id="178" name="Freeform 181"/>
            <p:cNvSpPr>
              <a:spLocks/>
            </p:cNvSpPr>
            <p:nvPr userDrawn="1"/>
          </p:nvSpPr>
          <p:spPr bwMode="auto">
            <a:xfrm>
              <a:off x="996" y="3305"/>
              <a:ext cx="126" cy="318"/>
            </a:xfrm>
            <a:custGeom>
              <a:avLst/>
              <a:gdLst/>
              <a:ahLst/>
              <a:cxnLst>
                <a:cxn ang="0">
                  <a:pos x="22" y="2"/>
                </a:cxn>
                <a:cxn ang="0">
                  <a:pos x="18" y="17"/>
                </a:cxn>
                <a:cxn ang="0">
                  <a:pos x="7" y="20"/>
                </a:cxn>
                <a:cxn ang="0">
                  <a:pos x="7" y="23"/>
                </a:cxn>
                <a:cxn ang="0">
                  <a:pos x="17" y="34"/>
                </a:cxn>
                <a:cxn ang="0">
                  <a:pos x="12" y="45"/>
                </a:cxn>
                <a:cxn ang="0">
                  <a:pos x="0" y="55"/>
                </a:cxn>
                <a:cxn ang="0">
                  <a:pos x="5" y="58"/>
                </a:cxn>
                <a:cxn ang="0">
                  <a:pos x="16" y="62"/>
                </a:cxn>
                <a:cxn ang="0">
                  <a:pos x="23" y="57"/>
                </a:cxn>
                <a:cxn ang="0">
                  <a:pos x="25" y="14"/>
                </a:cxn>
                <a:cxn ang="0">
                  <a:pos x="25" y="2"/>
                </a:cxn>
                <a:cxn ang="0">
                  <a:pos x="22" y="2"/>
                </a:cxn>
              </a:cxnLst>
              <a:rect l="0" t="0" r="r" b="b"/>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folHlink"/>
            </a:solidFill>
            <a:ln w="0">
              <a:noFill/>
              <a:prstDash val="solid"/>
              <a:round/>
              <a:headEnd/>
              <a:tailEnd/>
            </a:ln>
          </p:spPr>
          <p:txBody>
            <a:bodyPr/>
            <a:lstStyle/>
            <a:p>
              <a:pPr>
                <a:defRPr/>
              </a:pPr>
              <a:endParaRPr lang="zh-CN" altLang="en-US">
                <a:latin typeface="Arial" charset="0"/>
              </a:endParaRPr>
            </a:p>
          </p:txBody>
        </p:sp>
      </p:grpSp>
      <p:sp>
        <p:nvSpPr>
          <p:cNvPr id="203939" name="Rectangle 163"/>
          <p:cNvSpPr>
            <a:spLocks noGrp="1" noRot="1" noChangeArrowheads="1"/>
          </p:cNvSpPr>
          <p:nvPr>
            <p:ph type="ctrTitle"/>
          </p:nvPr>
        </p:nvSpPr>
        <p:spPr>
          <a:xfrm>
            <a:off x="685800" y="2057400"/>
            <a:ext cx="7772400" cy="1143000"/>
          </a:xfrm>
        </p:spPr>
        <p:txBody>
          <a:bodyPr/>
          <a:lstStyle>
            <a:lvl1pPr>
              <a:defRPr/>
            </a:lvl1pPr>
          </a:lstStyle>
          <a:p>
            <a:r>
              <a:rPr lang="zh-CN" altLang="en-US"/>
              <a:t>单击此处编辑母版标题样式</a:t>
            </a:r>
          </a:p>
        </p:txBody>
      </p:sp>
      <p:sp>
        <p:nvSpPr>
          <p:cNvPr id="203943" name="Rectangle 167"/>
          <p:cNvSpPr>
            <a:spLocks noGrp="1" noRot="1" noChangeArrowheads="1"/>
          </p:cNvSpPr>
          <p:nvPr>
            <p:ph type="subTitle" idx="1"/>
          </p:nvPr>
        </p:nvSpPr>
        <p:spPr>
          <a:xfrm>
            <a:off x="1371600" y="3505200"/>
            <a:ext cx="6400800" cy="1752600"/>
          </a:xfrm>
        </p:spPr>
        <p:txBody>
          <a:bodyPr/>
          <a:lstStyle>
            <a:lvl1pPr marL="0" indent="0" algn="ctr">
              <a:buFont typeface="Wingdings" pitchFamily="2" charset="2"/>
              <a:buNone/>
              <a:defRPr/>
            </a:lvl1pPr>
          </a:lstStyle>
          <a:p>
            <a:r>
              <a:rPr lang="zh-CN" altLang="en-US"/>
              <a:t>单击此处编辑母版副标题样式</a:t>
            </a:r>
          </a:p>
        </p:txBody>
      </p:sp>
      <p:sp>
        <p:nvSpPr>
          <p:cNvPr id="179" name="Rectangle 164"/>
          <p:cNvSpPr>
            <a:spLocks noGrp="1" noChangeArrowheads="1"/>
          </p:cNvSpPr>
          <p:nvPr>
            <p:ph type="dt" sz="half" idx="10"/>
          </p:nvPr>
        </p:nvSpPr>
        <p:spPr>
          <a:xfrm>
            <a:off x="301625" y="6248400"/>
            <a:ext cx="2289175" cy="476250"/>
          </a:xfrm>
        </p:spPr>
        <p:txBody>
          <a:bodyPr/>
          <a:lstStyle>
            <a:lvl1pPr>
              <a:defRPr/>
            </a:lvl1pPr>
          </a:lstStyle>
          <a:p>
            <a:pPr>
              <a:defRPr/>
            </a:pPr>
            <a:endParaRPr lang="en-US" altLang="zh-CN"/>
          </a:p>
        </p:txBody>
      </p:sp>
      <p:sp>
        <p:nvSpPr>
          <p:cNvPr id="180" name="Rectangle 165"/>
          <p:cNvSpPr>
            <a:spLocks noGrp="1" noChangeArrowheads="1"/>
          </p:cNvSpPr>
          <p:nvPr>
            <p:ph type="ftr" sz="quarter" idx="11"/>
          </p:nvPr>
        </p:nvSpPr>
        <p:spPr>
          <a:xfrm>
            <a:off x="3124200" y="6248400"/>
            <a:ext cx="2895600" cy="476250"/>
          </a:xfrm>
        </p:spPr>
        <p:txBody>
          <a:bodyPr/>
          <a:lstStyle>
            <a:lvl1pPr>
              <a:defRPr/>
            </a:lvl1pPr>
          </a:lstStyle>
          <a:p>
            <a:pPr>
              <a:defRPr/>
            </a:pPr>
            <a:endParaRPr lang="en-US" altLang="zh-CN"/>
          </a:p>
        </p:txBody>
      </p:sp>
      <p:sp>
        <p:nvSpPr>
          <p:cNvPr id="181" name="Rectangle 166"/>
          <p:cNvSpPr>
            <a:spLocks noGrp="1" noChangeArrowheads="1"/>
          </p:cNvSpPr>
          <p:nvPr>
            <p:ph type="sldNum" sz="quarter" idx="12"/>
          </p:nvPr>
        </p:nvSpPr>
        <p:spPr>
          <a:xfrm>
            <a:off x="6553200" y="6248400"/>
            <a:ext cx="2289175" cy="476250"/>
          </a:xfrm>
        </p:spPr>
        <p:txBody>
          <a:bodyPr/>
          <a:lstStyle>
            <a:lvl1pPr>
              <a:defRPr/>
            </a:lvl1pPr>
          </a:lstStyle>
          <a:p>
            <a:pPr>
              <a:defRPr/>
            </a:pPr>
            <a:fld id="{B77FB381-08D5-4942-9B4E-E05424798C9E}" type="slidenum">
              <a:rPr lang="en-US" altLang="zh-CN"/>
              <a:pPr>
                <a:defRPr/>
              </a:pPr>
              <a:t>‹#›</a:t>
            </a:fld>
            <a:endParaRPr lang="en-US" altLang="zh-CN"/>
          </a:p>
        </p:txBody>
      </p:sp>
    </p:spTree>
    <p:extLst>
      <p:ext uri="{BB962C8B-B14F-4D97-AF65-F5344CB8AC3E}">
        <p14:creationId xmlns:p14="http://schemas.microsoft.com/office/powerpoint/2010/main" val="338841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250"/>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251"/>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252"/>
          <p:cNvSpPr>
            <a:spLocks noGrp="1" noChangeArrowheads="1"/>
          </p:cNvSpPr>
          <p:nvPr>
            <p:ph type="sldNum" sz="quarter" idx="12"/>
          </p:nvPr>
        </p:nvSpPr>
        <p:spPr>
          <a:ln/>
        </p:spPr>
        <p:txBody>
          <a:bodyPr/>
          <a:lstStyle>
            <a:lvl1pPr>
              <a:defRPr/>
            </a:lvl1pPr>
          </a:lstStyle>
          <a:p>
            <a:pPr>
              <a:defRPr/>
            </a:pPr>
            <a:fld id="{17E38C86-1C7D-4FF0-99D7-EB1E3D40D39B}" type="slidenum">
              <a:rPr lang="en-US" altLang="zh-CN"/>
              <a:pPr>
                <a:defRPr/>
              </a:pPr>
              <a:t>‹#›</a:t>
            </a:fld>
            <a:endParaRPr lang="en-US" altLang="zh-CN"/>
          </a:p>
        </p:txBody>
      </p:sp>
    </p:spTree>
    <p:extLst>
      <p:ext uri="{BB962C8B-B14F-4D97-AF65-F5344CB8AC3E}">
        <p14:creationId xmlns:p14="http://schemas.microsoft.com/office/powerpoint/2010/main" val="215911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250"/>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251"/>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252"/>
          <p:cNvSpPr>
            <a:spLocks noGrp="1" noChangeArrowheads="1"/>
          </p:cNvSpPr>
          <p:nvPr>
            <p:ph type="sldNum" sz="quarter" idx="12"/>
          </p:nvPr>
        </p:nvSpPr>
        <p:spPr>
          <a:ln/>
        </p:spPr>
        <p:txBody>
          <a:bodyPr/>
          <a:lstStyle>
            <a:lvl1pPr>
              <a:defRPr/>
            </a:lvl1pPr>
          </a:lstStyle>
          <a:p>
            <a:pPr>
              <a:defRPr/>
            </a:pPr>
            <a:fld id="{D9552CE0-6F6B-491C-9DBC-C0FDAA2B324E}" type="slidenum">
              <a:rPr lang="en-US" altLang="zh-CN"/>
              <a:pPr>
                <a:defRPr/>
              </a:pPr>
              <a:t>‹#›</a:t>
            </a:fld>
            <a:endParaRPr lang="en-US" altLang="zh-CN"/>
          </a:p>
        </p:txBody>
      </p:sp>
    </p:spTree>
    <p:extLst>
      <p:ext uri="{BB962C8B-B14F-4D97-AF65-F5344CB8AC3E}">
        <p14:creationId xmlns:p14="http://schemas.microsoft.com/office/powerpoint/2010/main" val="3548829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4000500"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762500" y="1600200"/>
            <a:ext cx="4000500"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250"/>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251"/>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252"/>
          <p:cNvSpPr>
            <a:spLocks noGrp="1" noChangeArrowheads="1"/>
          </p:cNvSpPr>
          <p:nvPr>
            <p:ph type="sldNum" sz="quarter" idx="12"/>
          </p:nvPr>
        </p:nvSpPr>
        <p:spPr>
          <a:ln/>
        </p:spPr>
        <p:txBody>
          <a:bodyPr/>
          <a:lstStyle>
            <a:lvl1pPr>
              <a:defRPr/>
            </a:lvl1pPr>
          </a:lstStyle>
          <a:p>
            <a:pPr>
              <a:defRPr/>
            </a:pPr>
            <a:fld id="{101ABAC4-FC7E-4926-AD5A-3EBF608FE4DD}" type="slidenum">
              <a:rPr lang="en-US" altLang="zh-CN"/>
              <a:pPr>
                <a:defRPr/>
              </a:pPr>
              <a:t>‹#›</a:t>
            </a:fld>
            <a:endParaRPr lang="en-US" altLang="zh-CN"/>
          </a:p>
        </p:txBody>
      </p:sp>
    </p:spTree>
    <p:extLst>
      <p:ext uri="{BB962C8B-B14F-4D97-AF65-F5344CB8AC3E}">
        <p14:creationId xmlns:p14="http://schemas.microsoft.com/office/powerpoint/2010/main" val="1718884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250"/>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251"/>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252"/>
          <p:cNvSpPr>
            <a:spLocks noGrp="1" noChangeArrowheads="1"/>
          </p:cNvSpPr>
          <p:nvPr>
            <p:ph type="sldNum" sz="quarter" idx="12"/>
          </p:nvPr>
        </p:nvSpPr>
        <p:spPr>
          <a:ln/>
        </p:spPr>
        <p:txBody>
          <a:bodyPr/>
          <a:lstStyle>
            <a:lvl1pPr>
              <a:defRPr/>
            </a:lvl1pPr>
          </a:lstStyle>
          <a:p>
            <a:pPr>
              <a:defRPr/>
            </a:pPr>
            <a:fld id="{5DBDEE3B-EE7B-412A-AEDB-6B399233AA43}" type="slidenum">
              <a:rPr lang="en-US" altLang="zh-CN"/>
              <a:pPr>
                <a:defRPr/>
              </a:pPr>
              <a:t>‹#›</a:t>
            </a:fld>
            <a:endParaRPr lang="en-US" altLang="zh-CN"/>
          </a:p>
        </p:txBody>
      </p:sp>
    </p:spTree>
    <p:extLst>
      <p:ext uri="{BB962C8B-B14F-4D97-AF65-F5344CB8AC3E}">
        <p14:creationId xmlns:p14="http://schemas.microsoft.com/office/powerpoint/2010/main" val="3540970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250"/>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251"/>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252"/>
          <p:cNvSpPr>
            <a:spLocks noGrp="1" noChangeArrowheads="1"/>
          </p:cNvSpPr>
          <p:nvPr>
            <p:ph type="sldNum" sz="quarter" idx="12"/>
          </p:nvPr>
        </p:nvSpPr>
        <p:spPr>
          <a:ln/>
        </p:spPr>
        <p:txBody>
          <a:bodyPr/>
          <a:lstStyle>
            <a:lvl1pPr>
              <a:defRPr/>
            </a:lvl1pPr>
          </a:lstStyle>
          <a:p>
            <a:pPr>
              <a:defRPr/>
            </a:pPr>
            <a:fld id="{A603B4ED-D8C4-41AF-AA02-7745DF441F75}" type="slidenum">
              <a:rPr lang="en-US" altLang="zh-CN"/>
              <a:pPr>
                <a:defRPr/>
              </a:pPr>
              <a:t>‹#›</a:t>
            </a:fld>
            <a:endParaRPr lang="en-US" altLang="zh-CN"/>
          </a:p>
        </p:txBody>
      </p:sp>
    </p:spTree>
    <p:extLst>
      <p:ext uri="{BB962C8B-B14F-4D97-AF65-F5344CB8AC3E}">
        <p14:creationId xmlns:p14="http://schemas.microsoft.com/office/powerpoint/2010/main" val="839742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250"/>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251"/>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252"/>
          <p:cNvSpPr>
            <a:spLocks noGrp="1" noChangeArrowheads="1"/>
          </p:cNvSpPr>
          <p:nvPr>
            <p:ph type="sldNum" sz="quarter" idx="12"/>
          </p:nvPr>
        </p:nvSpPr>
        <p:spPr>
          <a:ln/>
        </p:spPr>
        <p:txBody>
          <a:bodyPr/>
          <a:lstStyle>
            <a:lvl1pPr>
              <a:defRPr/>
            </a:lvl1pPr>
          </a:lstStyle>
          <a:p>
            <a:pPr>
              <a:defRPr/>
            </a:pPr>
            <a:fld id="{5E14EED9-DB23-489D-BBC3-C21E118E20AB}" type="slidenum">
              <a:rPr lang="en-US" altLang="zh-CN"/>
              <a:pPr>
                <a:defRPr/>
              </a:pPr>
              <a:t>‹#›</a:t>
            </a:fld>
            <a:endParaRPr lang="en-US" altLang="zh-CN"/>
          </a:p>
        </p:txBody>
      </p:sp>
    </p:spTree>
    <p:extLst>
      <p:ext uri="{BB962C8B-B14F-4D97-AF65-F5344CB8AC3E}">
        <p14:creationId xmlns:p14="http://schemas.microsoft.com/office/powerpoint/2010/main" val="2253273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250"/>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251"/>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252"/>
          <p:cNvSpPr>
            <a:spLocks noGrp="1" noChangeArrowheads="1"/>
          </p:cNvSpPr>
          <p:nvPr>
            <p:ph type="sldNum" sz="quarter" idx="12"/>
          </p:nvPr>
        </p:nvSpPr>
        <p:spPr>
          <a:ln/>
        </p:spPr>
        <p:txBody>
          <a:bodyPr/>
          <a:lstStyle>
            <a:lvl1pPr>
              <a:defRPr/>
            </a:lvl1pPr>
          </a:lstStyle>
          <a:p>
            <a:pPr>
              <a:defRPr/>
            </a:pPr>
            <a:fld id="{156D03E3-A3F4-496E-858E-075306986D8B}" type="slidenum">
              <a:rPr lang="en-US" altLang="zh-CN"/>
              <a:pPr>
                <a:defRPr/>
              </a:pPr>
              <a:t>‹#›</a:t>
            </a:fld>
            <a:endParaRPr lang="en-US" altLang="zh-CN"/>
          </a:p>
        </p:txBody>
      </p:sp>
    </p:spTree>
    <p:extLst>
      <p:ext uri="{BB962C8B-B14F-4D97-AF65-F5344CB8AC3E}">
        <p14:creationId xmlns:p14="http://schemas.microsoft.com/office/powerpoint/2010/main" val="525555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250"/>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251"/>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252"/>
          <p:cNvSpPr>
            <a:spLocks noGrp="1" noChangeArrowheads="1"/>
          </p:cNvSpPr>
          <p:nvPr>
            <p:ph type="sldNum" sz="quarter" idx="12"/>
          </p:nvPr>
        </p:nvSpPr>
        <p:spPr>
          <a:ln/>
        </p:spPr>
        <p:txBody>
          <a:bodyPr/>
          <a:lstStyle>
            <a:lvl1pPr>
              <a:defRPr/>
            </a:lvl1pPr>
          </a:lstStyle>
          <a:p>
            <a:pPr>
              <a:defRPr/>
            </a:pPr>
            <a:fld id="{4866FBEA-E7CB-4356-92A5-290DAC3E9475}" type="slidenum">
              <a:rPr lang="en-US" altLang="zh-CN"/>
              <a:pPr>
                <a:defRPr/>
              </a:pPr>
              <a:t>‹#›</a:t>
            </a:fld>
            <a:endParaRPr lang="en-US" altLang="zh-CN"/>
          </a:p>
        </p:txBody>
      </p:sp>
    </p:spTree>
    <p:extLst>
      <p:ext uri="{BB962C8B-B14F-4D97-AF65-F5344CB8AC3E}">
        <p14:creationId xmlns:p14="http://schemas.microsoft.com/office/powerpoint/2010/main" val="2676048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250"/>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251"/>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252"/>
          <p:cNvSpPr>
            <a:spLocks noGrp="1" noChangeArrowheads="1"/>
          </p:cNvSpPr>
          <p:nvPr>
            <p:ph type="sldNum" sz="quarter" idx="12"/>
          </p:nvPr>
        </p:nvSpPr>
        <p:spPr>
          <a:ln/>
        </p:spPr>
        <p:txBody>
          <a:bodyPr/>
          <a:lstStyle>
            <a:lvl1pPr>
              <a:defRPr/>
            </a:lvl1pPr>
          </a:lstStyle>
          <a:p>
            <a:pPr>
              <a:defRPr/>
            </a:pPr>
            <a:fld id="{CE2F5D43-6DC5-4281-BE51-0379381C5C4B}" type="slidenum">
              <a:rPr lang="en-US" altLang="zh-CN"/>
              <a:pPr>
                <a:defRPr/>
              </a:pPr>
              <a:t>‹#›</a:t>
            </a:fld>
            <a:endParaRPr lang="en-US" altLang="zh-CN"/>
          </a:p>
        </p:txBody>
      </p:sp>
    </p:spTree>
    <p:extLst>
      <p:ext uri="{BB962C8B-B14F-4D97-AF65-F5344CB8AC3E}">
        <p14:creationId xmlns:p14="http://schemas.microsoft.com/office/powerpoint/2010/main" val="332676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4013" y="228600"/>
            <a:ext cx="2135187" cy="58705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298450" y="228600"/>
            <a:ext cx="6253163" cy="587057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250"/>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251"/>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252"/>
          <p:cNvSpPr>
            <a:spLocks noGrp="1" noChangeArrowheads="1"/>
          </p:cNvSpPr>
          <p:nvPr>
            <p:ph type="sldNum" sz="quarter" idx="12"/>
          </p:nvPr>
        </p:nvSpPr>
        <p:spPr>
          <a:ln/>
        </p:spPr>
        <p:txBody>
          <a:bodyPr/>
          <a:lstStyle>
            <a:lvl1pPr>
              <a:defRPr/>
            </a:lvl1pPr>
          </a:lstStyle>
          <a:p>
            <a:pPr>
              <a:defRPr/>
            </a:pPr>
            <a:fld id="{A60D3E32-8B39-479C-9582-C353BF108FA0}" type="slidenum">
              <a:rPr lang="en-US" altLang="zh-CN"/>
              <a:pPr>
                <a:defRPr/>
              </a:pPr>
              <a:t>‹#›</a:t>
            </a:fld>
            <a:endParaRPr lang="en-US" altLang="zh-CN"/>
          </a:p>
        </p:txBody>
      </p:sp>
    </p:spTree>
    <p:extLst>
      <p:ext uri="{BB962C8B-B14F-4D97-AF65-F5344CB8AC3E}">
        <p14:creationId xmlns:p14="http://schemas.microsoft.com/office/powerpoint/2010/main" val="3246660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298450" y="228600"/>
            <a:ext cx="8540750" cy="11430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609600" y="1600200"/>
            <a:ext cx="8153400" cy="4498975"/>
          </a:xfrm>
        </p:spPr>
        <p:txBody>
          <a:bodyPr/>
          <a:lstStyle/>
          <a:p>
            <a:pPr lvl="0"/>
            <a:endParaRPr lang="zh-CN" altLang="en-US" noProof="0" smtClean="0"/>
          </a:p>
        </p:txBody>
      </p:sp>
      <p:sp>
        <p:nvSpPr>
          <p:cNvPr id="4" name="Rectangle 250"/>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251"/>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252"/>
          <p:cNvSpPr>
            <a:spLocks noGrp="1" noChangeArrowheads="1"/>
          </p:cNvSpPr>
          <p:nvPr>
            <p:ph type="sldNum" sz="quarter" idx="12"/>
          </p:nvPr>
        </p:nvSpPr>
        <p:spPr>
          <a:ln/>
        </p:spPr>
        <p:txBody>
          <a:bodyPr/>
          <a:lstStyle>
            <a:lvl1pPr>
              <a:defRPr/>
            </a:lvl1pPr>
          </a:lstStyle>
          <a:p>
            <a:pPr>
              <a:defRPr/>
            </a:pPr>
            <a:fld id="{BF6FECF7-409F-45E6-86B1-4F1CAE70F77B}" type="slidenum">
              <a:rPr lang="en-US" altLang="zh-CN"/>
              <a:pPr>
                <a:defRPr/>
              </a:pPr>
              <a:t>‹#›</a:t>
            </a:fld>
            <a:endParaRPr lang="en-US" altLang="zh-CN"/>
          </a:p>
        </p:txBody>
      </p:sp>
    </p:spTree>
    <p:extLst>
      <p:ext uri="{BB962C8B-B14F-4D97-AF65-F5344CB8AC3E}">
        <p14:creationId xmlns:p14="http://schemas.microsoft.com/office/powerpoint/2010/main" val="756051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298450" y="228600"/>
            <a:ext cx="8540750" cy="58705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250"/>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251"/>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252"/>
          <p:cNvSpPr>
            <a:spLocks noGrp="1" noChangeArrowheads="1"/>
          </p:cNvSpPr>
          <p:nvPr>
            <p:ph type="sldNum" sz="quarter" idx="12"/>
          </p:nvPr>
        </p:nvSpPr>
        <p:spPr>
          <a:ln/>
        </p:spPr>
        <p:txBody>
          <a:bodyPr/>
          <a:lstStyle>
            <a:lvl1pPr>
              <a:defRPr/>
            </a:lvl1pPr>
          </a:lstStyle>
          <a:p>
            <a:pPr>
              <a:defRPr/>
            </a:pPr>
            <a:fld id="{E74C0E5F-0C9D-440B-B5E7-AB9C7F31BB98}" type="slidenum">
              <a:rPr lang="en-US" altLang="zh-CN"/>
              <a:pPr>
                <a:defRPr/>
              </a:pPr>
              <a:t>‹#›</a:t>
            </a:fld>
            <a:endParaRPr lang="en-US" altLang="zh-CN"/>
          </a:p>
        </p:txBody>
      </p:sp>
    </p:spTree>
    <p:extLst>
      <p:ext uri="{BB962C8B-B14F-4D97-AF65-F5344CB8AC3E}">
        <p14:creationId xmlns:p14="http://schemas.microsoft.com/office/powerpoint/2010/main" val="830899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298450" y="228600"/>
            <a:ext cx="854075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09600" y="1600200"/>
            <a:ext cx="4000500" cy="44989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762500" y="1600200"/>
            <a:ext cx="4000500" cy="44989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250"/>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251"/>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252"/>
          <p:cNvSpPr>
            <a:spLocks noGrp="1" noChangeArrowheads="1"/>
          </p:cNvSpPr>
          <p:nvPr>
            <p:ph type="sldNum" sz="quarter" idx="12"/>
          </p:nvPr>
        </p:nvSpPr>
        <p:spPr>
          <a:ln/>
        </p:spPr>
        <p:txBody>
          <a:bodyPr/>
          <a:lstStyle>
            <a:lvl1pPr>
              <a:defRPr/>
            </a:lvl1pPr>
          </a:lstStyle>
          <a:p>
            <a:pPr>
              <a:defRPr/>
            </a:pPr>
            <a:fld id="{ADC47322-7797-4620-9A58-BA0F0067714D}" type="slidenum">
              <a:rPr lang="en-US" altLang="zh-CN"/>
              <a:pPr>
                <a:defRPr/>
              </a:pPr>
              <a:t>‹#›</a:t>
            </a:fld>
            <a:endParaRPr lang="en-US" altLang="zh-CN"/>
          </a:p>
        </p:txBody>
      </p:sp>
    </p:spTree>
    <p:extLst>
      <p:ext uri="{BB962C8B-B14F-4D97-AF65-F5344CB8AC3E}">
        <p14:creationId xmlns:p14="http://schemas.microsoft.com/office/powerpoint/2010/main" val="3330752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566738" y="0"/>
            <a:ext cx="7891462" cy="6821488"/>
            <a:chOff x="349" y="23"/>
            <a:chExt cx="4971" cy="4297"/>
          </a:xfrm>
        </p:grpSpPr>
        <p:sp>
          <p:nvSpPr>
            <p:cNvPr id="202755" name="Rectangle 3"/>
            <p:cNvSpPr>
              <a:spLocks noChangeArrowheads="1"/>
            </p:cNvSpPr>
            <p:nvPr/>
          </p:nvSpPr>
          <p:spPr bwMode="auto">
            <a:xfrm>
              <a:off x="384" y="23"/>
              <a:ext cx="21" cy="10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756" name="Freeform 4"/>
            <p:cNvSpPr>
              <a:spLocks noEditPoints="1"/>
            </p:cNvSpPr>
            <p:nvPr/>
          </p:nvSpPr>
          <p:spPr bwMode="auto">
            <a:xfrm>
              <a:off x="384" y="22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57" name="Freeform 5"/>
            <p:cNvSpPr>
              <a:spLocks noEditPoints="1"/>
            </p:cNvSpPr>
            <p:nvPr/>
          </p:nvSpPr>
          <p:spPr bwMode="auto">
            <a:xfrm>
              <a:off x="384" y="63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58" name="Freeform 6"/>
            <p:cNvSpPr>
              <a:spLocks noEditPoints="1"/>
            </p:cNvSpPr>
            <p:nvPr/>
          </p:nvSpPr>
          <p:spPr bwMode="auto">
            <a:xfrm>
              <a:off x="384" y="1034"/>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59" name="Freeform 7"/>
            <p:cNvSpPr>
              <a:spLocks noEditPoints="1"/>
            </p:cNvSpPr>
            <p:nvPr/>
          </p:nvSpPr>
          <p:spPr bwMode="auto">
            <a:xfrm>
              <a:off x="384" y="1438"/>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60" name="Freeform 8"/>
            <p:cNvSpPr>
              <a:spLocks noEditPoints="1"/>
            </p:cNvSpPr>
            <p:nvPr/>
          </p:nvSpPr>
          <p:spPr bwMode="auto">
            <a:xfrm>
              <a:off x="384" y="184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61" name="Freeform 9"/>
            <p:cNvSpPr>
              <a:spLocks noEditPoints="1"/>
            </p:cNvSpPr>
            <p:nvPr/>
          </p:nvSpPr>
          <p:spPr bwMode="auto">
            <a:xfrm>
              <a:off x="384" y="2247"/>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62" name="Freeform 10"/>
            <p:cNvSpPr>
              <a:spLocks noEditPoints="1"/>
            </p:cNvSpPr>
            <p:nvPr/>
          </p:nvSpPr>
          <p:spPr bwMode="auto">
            <a:xfrm>
              <a:off x="384" y="265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63" name="Freeform 11"/>
            <p:cNvSpPr>
              <a:spLocks noEditPoints="1"/>
            </p:cNvSpPr>
            <p:nvPr/>
          </p:nvSpPr>
          <p:spPr bwMode="auto">
            <a:xfrm>
              <a:off x="384" y="3056"/>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64" name="Freeform 12"/>
            <p:cNvSpPr>
              <a:spLocks noEditPoints="1"/>
            </p:cNvSpPr>
            <p:nvPr/>
          </p:nvSpPr>
          <p:spPr bwMode="auto">
            <a:xfrm>
              <a:off x="384" y="346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65" name="Freeform 13"/>
            <p:cNvSpPr>
              <a:spLocks noEditPoints="1"/>
            </p:cNvSpPr>
            <p:nvPr/>
          </p:nvSpPr>
          <p:spPr bwMode="auto">
            <a:xfrm>
              <a:off x="384" y="3865"/>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66" name="Rectangle 14"/>
            <p:cNvSpPr>
              <a:spLocks noChangeArrowheads="1"/>
            </p:cNvSpPr>
            <p:nvPr/>
          </p:nvSpPr>
          <p:spPr bwMode="auto">
            <a:xfrm>
              <a:off x="384" y="4269"/>
              <a:ext cx="21" cy="5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767" name="Rectangle 15"/>
            <p:cNvSpPr>
              <a:spLocks noChangeArrowheads="1"/>
            </p:cNvSpPr>
            <p:nvPr/>
          </p:nvSpPr>
          <p:spPr bwMode="auto">
            <a:xfrm>
              <a:off x="829" y="23"/>
              <a:ext cx="21" cy="10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768" name="Freeform 16"/>
            <p:cNvSpPr>
              <a:spLocks noEditPoints="1"/>
            </p:cNvSpPr>
            <p:nvPr/>
          </p:nvSpPr>
          <p:spPr bwMode="auto">
            <a:xfrm>
              <a:off x="829" y="22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69" name="Freeform 17"/>
            <p:cNvSpPr>
              <a:spLocks noEditPoints="1"/>
            </p:cNvSpPr>
            <p:nvPr/>
          </p:nvSpPr>
          <p:spPr bwMode="auto">
            <a:xfrm>
              <a:off x="829" y="63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70" name="Freeform 18"/>
            <p:cNvSpPr>
              <a:spLocks noEditPoints="1"/>
            </p:cNvSpPr>
            <p:nvPr/>
          </p:nvSpPr>
          <p:spPr bwMode="auto">
            <a:xfrm>
              <a:off x="829" y="1034"/>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71" name="Freeform 19"/>
            <p:cNvSpPr>
              <a:spLocks noEditPoints="1"/>
            </p:cNvSpPr>
            <p:nvPr/>
          </p:nvSpPr>
          <p:spPr bwMode="auto">
            <a:xfrm>
              <a:off x="829" y="1438"/>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72" name="Freeform 20"/>
            <p:cNvSpPr>
              <a:spLocks noEditPoints="1"/>
            </p:cNvSpPr>
            <p:nvPr/>
          </p:nvSpPr>
          <p:spPr bwMode="auto">
            <a:xfrm>
              <a:off x="829" y="184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73" name="Freeform 21"/>
            <p:cNvSpPr>
              <a:spLocks noEditPoints="1"/>
            </p:cNvSpPr>
            <p:nvPr/>
          </p:nvSpPr>
          <p:spPr bwMode="auto">
            <a:xfrm>
              <a:off x="829" y="2247"/>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74" name="Freeform 22"/>
            <p:cNvSpPr>
              <a:spLocks noEditPoints="1"/>
            </p:cNvSpPr>
            <p:nvPr/>
          </p:nvSpPr>
          <p:spPr bwMode="auto">
            <a:xfrm>
              <a:off x="829" y="265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75" name="Freeform 23"/>
            <p:cNvSpPr>
              <a:spLocks noEditPoints="1"/>
            </p:cNvSpPr>
            <p:nvPr/>
          </p:nvSpPr>
          <p:spPr bwMode="auto">
            <a:xfrm>
              <a:off x="829" y="3056"/>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76" name="Freeform 24"/>
            <p:cNvSpPr>
              <a:spLocks noEditPoints="1"/>
            </p:cNvSpPr>
            <p:nvPr/>
          </p:nvSpPr>
          <p:spPr bwMode="auto">
            <a:xfrm>
              <a:off x="829" y="346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77" name="Freeform 25"/>
            <p:cNvSpPr>
              <a:spLocks noEditPoints="1"/>
            </p:cNvSpPr>
            <p:nvPr/>
          </p:nvSpPr>
          <p:spPr bwMode="auto">
            <a:xfrm>
              <a:off x="829" y="3865"/>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78" name="Rectangle 26"/>
            <p:cNvSpPr>
              <a:spLocks noChangeArrowheads="1"/>
            </p:cNvSpPr>
            <p:nvPr/>
          </p:nvSpPr>
          <p:spPr bwMode="auto">
            <a:xfrm>
              <a:off x="829" y="4269"/>
              <a:ext cx="21" cy="5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779" name="Rectangle 27"/>
            <p:cNvSpPr>
              <a:spLocks noChangeArrowheads="1"/>
            </p:cNvSpPr>
            <p:nvPr/>
          </p:nvSpPr>
          <p:spPr bwMode="auto">
            <a:xfrm>
              <a:off x="1279" y="23"/>
              <a:ext cx="21" cy="10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780" name="Freeform 28"/>
            <p:cNvSpPr>
              <a:spLocks noEditPoints="1"/>
            </p:cNvSpPr>
            <p:nvPr/>
          </p:nvSpPr>
          <p:spPr bwMode="auto">
            <a:xfrm>
              <a:off x="1279" y="22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81" name="Freeform 29"/>
            <p:cNvSpPr>
              <a:spLocks noEditPoints="1"/>
            </p:cNvSpPr>
            <p:nvPr/>
          </p:nvSpPr>
          <p:spPr bwMode="auto">
            <a:xfrm>
              <a:off x="1279" y="63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82" name="Freeform 30"/>
            <p:cNvSpPr>
              <a:spLocks noEditPoints="1"/>
            </p:cNvSpPr>
            <p:nvPr/>
          </p:nvSpPr>
          <p:spPr bwMode="auto">
            <a:xfrm>
              <a:off x="1279" y="1034"/>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83" name="Freeform 31"/>
            <p:cNvSpPr>
              <a:spLocks noEditPoints="1"/>
            </p:cNvSpPr>
            <p:nvPr/>
          </p:nvSpPr>
          <p:spPr bwMode="auto">
            <a:xfrm>
              <a:off x="1279" y="1438"/>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84" name="Freeform 32"/>
            <p:cNvSpPr>
              <a:spLocks noEditPoints="1"/>
            </p:cNvSpPr>
            <p:nvPr/>
          </p:nvSpPr>
          <p:spPr bwMode="auto">
            <a:xfrm>
              <a:off x="1279" y="184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85" name="Freeform 33"/>
            <p:cNvSpPr>
              <a:spLocks noEditPoints="1"/>
            </p:cNvSpPr>
            <p:nvPr/>
          </p:nvSpPr>
          <p:spPr bwMode="auto">
            <a:xfrm>
              <a:off x="1279" y="2247"/>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86" name="Freeform 34"/>
            <p:cNvSpPr>
              <a:spLocks noEditPoints="1"/>
            </p:cNvSpPr>
            <p:nvPr/>
          </p:nvSpPr>
          <p:spPr bwMode="auto">
            <a:xfrm>
              <a:off x="1279" y="265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87" name="Freeform 35"/>
            <p:cNvSpPr>
              <a:spLocks noEditPoints="1"/>
            </p:cNvSpPr>
            <p:nvPr/>
          </p:nvSpPr>
          <p:spPr bwMode="auto">
            <a:xfrm>
              <a:off x="1279" y="3056"/>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88" name="Freeform 36"/>
            <p:cNvSpPr>
              <a:spLocks noEditPoints="1"/>
            </p:cNvSpPr>
            <p:nvPr/>
          </p:nvSpPr>
          <p:spPr bwMode="auto">
            <a:xfrm>
              <a:off x="1279" y="346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89" name="Freeform 37"/>
            <p:cNvSpPr>
              <a:spLocks noEditPoints="1"/>
            </p:cNvSpPr>
            <p:nvPr/>
          </p:nvSpPr>
          <p:spPr bwMode="auto">
            <a:xfrm>
              <a:off x="1279" y="3865"/>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90" name="Rectangle 38"/>
            <p:cNvSpPr>
              <a:spLocks noChangeArrowheads="1"/>
            </p:cNvSpPr>
            <p:nvPr/>
          </p:nvSpPr>
          <p:spPr bwMode="auto">
            <a:xfrm>
              <a:off x="1279" y="4269"/>
              <a:ext cx="21" cy="5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791" name="Rectangle 39"/>
            <p:cNvSpPr>
              <a:spLocks noChangeArrowheads="1"/>
            </p:cNvSpPr>
            <p:nvPr/>
          </p:nvSpPr>
          <p:spPr bwMode="auto">
            <a:xfrm>
              <a:off x="1724" y="23"/>
              <a:ext cx="21" cy="10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792" name="Freeform 40"/>
            <p:cNvSpPr>
              <a:spLocks noEditPoints="1"/>
            </p:cNvSpPr>
            <p:nvPr/>
          </p:nvSpPr>
          <p:spPr bwMode="auto">
            <a:xfrm>
              <a:off x="1724" y="22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93" name="Freeform 41"/>
            <p:cNvSpPr>
              <a:spLocks noEditPoints="1"/>
            </p:cNvSpPr>
            <p:nvPr/>
          </p:nvSpPr>
          <p:spPr bwMode="auto">
            <a:xfrm>
              <a:off x="1724" y="63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94" name="Freeform 42"/>
            <p:cNvSpPr>
              <a:spLocks noEditPoints="1"/>
            </p:cNvSpPr>
            <p:nvPr/>
          </p:nvSpPr>
          <p:spPr bwMode="auto">
            <a:xfrm>
              <a:off x="1724" y="1034"/>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95" name="Freeform 43"/>
            <p:cNvSpPr>
              <a:spLocks noEditPoints="1"/>
            </p:cNvSpPr>
            <p:nvPr/>
          </p:nvSpPr>
          <p:spPr bwMode="auto">
            <a:xfrm>
              <a:off x="1724" y="1438"/>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96" name="Freeform 44"/>
            <p:cNvSpPr>
              <a:spLocks noEditPoints="1"/>
            </p:cNvSpPr>
            <p:nvPr/>
          </p:nvSpPr>
          <p:spPr bwMode="auto">
            <a:xfrm>
              <a:off x="1724" y="184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97" name="Freeform 45"/>
            <p:cNvSpPr>
              <a:spLocks noEditPoints="1"/>
            </p:cNvSpPr>
            <p:nvPr/>
          </p:nvSpPr>
          <p:spPr bwMode="auto">
            <a:xfrm>
              <a:off x="1724" y="2247"/>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98" name="Freeform 46"/>
            <p:cNvSpPr>
              <a:spLocks noEditPoints="1"/>
            </p:cNvSpPr>
            <p:nvPr/>
          </p:nvSpPr>
          <p:spPr bwMode="auto">
            <a:xfrm>
              <a:off x="1724" y="265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799" name="Freeform 47"/>
            <p:cNvSpPr>
              <a:spLocks noEditPoints="1"/>
            </p:cNvSpPr>
            <p:nvPr/>
          </p:nvSpPr>
          <p:spPr bwMode="auto">
            <a:xfrm>
              <a:off x="1724" y="3056"/>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00" name="Freeform 48"/>
            <p:cNvSpPr>
              <a:spLocks noEditPoints="1"/>
            </p:cNvSpPr>
            <p:nvPr/>
          </p:nvSpPr>
          <p:spPr bwMode="auto">
            <a:xfrm>
              <a:off x="1724" y="346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01" name="Freeform 49"/>
            <p:cNvSpPr>
              <a:spLocks noEditPoints="1"/>
            </p:cNvSpPr>
            <p:nvPr/>
          </p:nvSpPr>
          <p:spPr bwMode="auto">
            <a:xfrm>
              <a:off x="1724" y="3865"/>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02" name="Rectangle 50"/>
            <p:cNvSpPr>
              <a:spLocks noChangeArrowheads="1"/>
            </p:cNvSpPr>
            <p:nvPr/>
          </p:nvSpPr>
          <p:spPr bwMode="auto">
            <a:xfrm>
              <a:off x="1724" y="4269"/>
              <a:ext cx="21" cy="5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803" name="Rectangle 51"/>
            <p:cNvSpPr>
              <a:spLocks noChangeArrowheads="1"/>
            </p:cNvSpPr>
            <p:nvPr/>
          </p:nvSpPr>
          <p:spPr bwMode="auto">
            <a:xfrm>
              <a:off x="2169" y="23"/>
              <a:ext cx="21" cy="10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804" name="Freeform 52"/>
            <p:cNvSpPr>
              <a:spLocks noEditPoints="1"/>
            </p:cNvSpPr>
            <p:nvPr/>
          </p:nvSpPr>
          <p:spPr bwMode="auto">
            <a:xfrm>
              <a:off x="2169" y="22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05" name="Freeform 53"/>
            <p:cNvSpPr>
              <a:spLocks noEditPoints="1"/>
            </p:cNvSpPr>
            <p:nvPr/>
          </p:nvSpPr>
          <p:spPr bwMode="auto">
            <a:xfrm>
              <a:off x="2169" y="63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06" name="Freeform 54"/>
            <p:cNvSpPr>
              <a:spLocks noEditPoints="1"/>
            </p:cNvSpPr>
            <p:nvPr/>
          </p:nvSpPr>
          <p:spPr bwMode="auto">
            <a:xfrm>
              <a:off x="2169" y="1034"/>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07" name="Freeform 55"/>
            <p:cNvSpPr>
              <a:spLocks noEditPoints="1"/>
            </p:cNvSpPr>
            <p:nvPr/>
          </p:nvSpPr>
          <p:spPr bwMode="auto">
            <a:xfrm>
              <a:off x="2169" y="1438"/>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08" name="Freeform 56"/>
            <p:cNvSpPr>
              <a:spLocks noEditPoints="1"/>
            </p:cNvSpPr>
            <p:nvPr/>
          </p:nvSpPr>
          <p:spPr bwMode="auto">
            <a:xfrm>
              <a:off x="2169" y="184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09" name="Freeform 57"/>
            <p:cNvSpPr>
              <a:spLocks noEditPoints="1"/>
            </p:cNvSpPr>
            <p:nvPr/>
          </p:nvSpPr>
          <p:spPr bwMode="auto">
            <a:xfrm>
              <a:off x="2169" y="2247"/>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10" name="Freeform 58"/>
            <p:cNvSpPr>
              <a:spLocks noEditPoints="1"/>
            </p:cNvSpPr>
            <p:nvPr/>
          </p:nvSpPr>
          <p:spPr bwMode="auto">
            <a:xfrm>
              <a:off x="2169" y="265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11" name="Freeform 59"/>
            <p:cNvSpPr>
              <a:spLocks noEditPoints="1"/>
            </p:cNvSpPr>
            <p:nvPr/>
          </p:nvSpPr>
          <p:spPr bwMode="auto">
            <a:xfrm>
              <a:off x="2169" y="3056"/>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12" name="Freeform 60"/>
            <p:cNvSpPr>
              <a:spLocks noEditPoints="1"/>
            </p:cNvSpPr>
            <p:nvPr/>
          </p:nvSpPr>
          <p:spPr bwMode="auto">
            <a:xfrm>
              <a:off x="2169" y="346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13" name="Freeform 61"/>
            <p:cNvSpPr>
              <a:spLocks noEditPoints="1"/>
            </p:cNvSpPr>
            <p:nvPr/>
          </p:nvSpPr>
          <p:spPr bwMode="auto">
            <a:xfrm>
              <a:off x="2169" y="3865"/>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14" name="Rectangle 62"/>
            <p:cNvSpPr>
              <a:spLocks noChangeArrowheads="1"/>
            </p:cNvSpPr>
            <p:nvPr/>
          </p:nvSpPr>
          <p:spPr bwMode="auto">
            <a:xfrm>
              <a:off x="2169" y="4269"/>
              <a:ext cx="21" cy="5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815" name="Rectangle 63"/>
            <p:cNvSpPr>
              <a:spLocks noChangeArrowheads="1"/>
            </p:cNvSpPr>
            <p:nvPr/>
          </p:nvSpPr>
          <p:spPr bwMode="auto">
            <a:xfrm>
              <a:off x="2620" y="23"/>
              <a:ext cx="20" cy="10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816" name="Freeform 64"/>
            <p:cNvSpPr>
              <a:spLocks noEditPoints="1"/>
            </p:cNvSpPr>
            <p:nvPr/>
          </p:nvSpPr>
          <p:spPr bwMode="auto">
            <a:xfrm>
              <a:off x="2620" y="22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17" name="Freeform 65"/>
            <p:cNvSpPr>
              <a:spLocks noEditPoints="1"/>
            </p:cNvSpPr>
            <p:nvPr/>
          </p:nvSpPr>
          <p:spPr bwMode="auto">
            <a:xfrm>
              <a:off x="2620" y="63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18" name="Freeform 66"/>
            <p:cNvSpPr>
              <a:spLocks noEditPoints="1"/>
            </p:cNvSpPr>
            <p:nvPr/>
          </p:nvSpPr>
          <p:spPr bwMode="auto">
            <a:xfrm>
              <a:off x="2620" y="1034"/>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19" name="Freeform 67"/>
            <p:cNvSpPr>
              <a:spLocks noEditPoints="1"/>
            </p:cNvSpPr>
            <p:nvPr/>
          </p:nvSpPr>
          <p:spPr bwMode="auto">
            <a:xfrm>
              <a:off x="2620" y="1438"/>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20" name="Freeform 68"/>
            <p:cNvSpPr>
              <a:spLocks noEditPoints="1"/>
            </p:cNvSpPr>
            <p:nvPr/>
          </p:nvSpPr>
          <p:spPr bwMode="auto">
            <a:xfrm>
              <a:off x="2620" y="184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21" name="Freeform 69"/>
            <p:cNvSpPr>
              <a:spLocks noEditPoints="1"/>
            </p:cNvSpPr>
            <p:nvPr/>
          </p:nvSpPr>
          <p:spPr bwMode="auto">
            <a:xfrm>
              <a:off x="2620" y="2247"/>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22" name="Freeform 70"/>
            <p:cNvSpPr>
              <a:spLocks noEditPoints="1"/>
            </p:cNvSpPr>
            <p:nvPr/>
          </p:nvSpPr>
          <p:spPr bwMode="auto">
            <a:xfrm>
              <a:off x="2620" y="265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23" name="Freeform 71"/>
            <p:cNvSpPr>
              <a:spLocks noEditPoints="1"/>
            </p:cNvSpPr>
            <p:nvPr/>
          </p:nvSpPr>
          <p:spPr bwMode="auto">
            <a:xfrm>
              <a:off x="2620" y="3056"/>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24" name="Freeform 72"/>
            <p:cNvSpPr>
              <a:spLocks noEditPoints="1"/>
            </p:cNvSpPr>
            <p:nvPr/>
          </p:nvSpPr>
          <p:spPr bwMode="auto">
            <a:xfrm>
              <a:off x="2620" y="346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25" name="Freeform 73"/>
            <p:cNvSpPr>
              <a:spLocks noEditPoints="1"/>
            </p:cNvSpPr>
            <p:nvPr/>
          </p:nvSpPr>
          <p:spPr bwMode="auto">
            <a:xfrm>
              <a:off x="2620" y="3865"/>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26" name="Rectangle 74"/>
            <p:cNvSpPr>
              <a:spLocks noChangeArrowheads="1"/>
            </p:cNvSpPr>
            <p:nvPr/>
          </p:nvSpPr>
          <p:spPr bwMode="auto">
            <a:xfrm>
              <a:off x="2620" y="4269"/>
              <a:ext cx="20" cy="5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827" name="Rectangle 75"/>
            <p:cNvSpPr>
              <a:spLocks noChangeArrowheads="1"/>
            </p:cNvSpPr>
            <p:nvPr/>
          </p:nvSpPr>
          <p:spPr bwMode="auto">
            <a:xfrm>
              <a:off x="3065" y="23"/>
              <a:ext cx="20" cy="10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828" name="Freeform 76"/>
            <p:cNvSpPr>
              <a:spLocks noEditPoints="1"/>
            </p:cNvSpPr>
            <p:nvPr/>
          </p:nvSpPr>
          <p:spPr bwMode="auto">
            <a:xfrm>
              <a:off x="3065" y="22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29" name="Freeform 77"/>
            <p:cNvSpPr>
              <a:spLocks noEditPoints="1"/>
            </p:cNvSpPr>
            <p:nvPr/>
          </p:nvSpPr>
          <p:spPr bwMode="auto">
            <a:xfrm>
              <a:off x="3065" y="63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30" name="Freeform 78"/>
            <p:cNvSpPr>
              <a:spLocks noEditPoints="1"/>
            </p:cNvSpPr>
            <p:nvPr/>
          </p:nvSpPr>
          <p:spPr bwMode="auto">
            <a:xfrm>
              <a:off x="3065" y="1034"/>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31" name="Freeform 79"/>
            <p:cNvSpPr>
              <a:spLocks noEditPoints="1"/>
            </p:cNvSpPr>
            <p:nvPr/>
          </p:nvSpPr>
          <p:spPr bwMode="auto">
            <a:xfrm>
              <a:off x="3065" y="1438"/>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32" name="Freeform 80"/>
            <p:cNvSpPr>
              <a:spLocks noEditPoints="1"/>
            </p:cNvSpPr>
            <p:nvPr/>
          </p:nvSpPr>
          <p:spPr bwMode="auto">
            <a:xfrm>
              <a:off x="3065" y="184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33" name="Freeform 81"/>
            <p:cNvSpPr>
              <a:spLocks noEditPoints="1"/>
            </p:cNvSpPr>
            <p:nvPr/>
          </p:nvSpPr>
          <p:spPr bwMode="auto">
            <a:xfrm>
              <a:off x="3065" y="2247"/>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34" name="Freeform 82"/>
            <p:cNvSpPr>
              <a:spLocks noEditPoints="1"/>
            </p:cNvSpPr>
            <p:nvPr/>
          </p:nvSpPr>
          <p:spPr bwMode="auto">
            <a:xfrm>
              <a:off x="3065" y="265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35" name="Freeform 83"/>
            <p:cNvSpPr>
              <a:spLocks noEditPoints="1"/>
            </p:cNvSpPr>
            <p:nvPr/>
          </p:nvSpPr>
          <p:spPr bwMode="auto">
            <a:xfrm>
              <a:off x="3065" y="3056"/>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36" name="Freeform 84"/>
            <p:cNvSpPr>
              <a:spLocks noEditPoints="1"/>
            </p:cNvSpPr>
            <p:nvPr/>
          </p:nvSpPr>
          <p:spPr bwMode="auto">
            <a:xfrm>
              <a:off x="3065" y="346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37" name="Freeform 85"/>
            <p:cNvSpPr>
              <a:spLocks noEditPoints="1"/>
            </p:cNvSpPr>
            <p:nvPr/>
          </p:nvSpPr>
          <p:spPr bwMode="auto">
            <a:xfrm>
              <a:off x="3065" y="3865"/>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38" name="Rectangle 86"/>
            <p:cNvSpPr>
              <a:spLocks noChangeArrowheads="1"/>
            </p:cNvSpPr>
            <p:nvPr/>
          </p:nvSpPr>
          <p:spPr bwMode="auto">
            <a:xfrm>
              <a:off x="3065" y="4269"/>
              <a:ext cx="20" cy="5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839" name="Rectangle 87"/>
            <p:cNvSpPr>
              <a:spLocks noChangeArrowheads="1"/>
            </p:cNvSpPr>
            <p:nvPr/>
          </p:nvSpPr>
          <p:spPr bwMode="auto">
            <a:xfrm>
              <a:off x="3510" y="23"/>
              <a:ext cx="20" cy="10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840" name="Freeform 88"/>
            <p:cNvSpPr>
              <a:spLocks noEditPoints="1"/>
            </p:cNvSpPr>
            <p:nvPr/>
          </p:nvSpPr>
          <p:spPr bwMode="auto">
            <a:xfrm>
              <a:off x="3510" y="22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41" name="Freeform 89"/>
            <p:cNvSpPr>
              <a:spLocks noEditPoints="1"/>
            </p:cNvSpPr>
            <p:nvPr/>
          </p:nvSpPr>
          <p:spPr bwMode="auto">
            <a:xfrm>
              <a:off x="3510" y="63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42" name="Freeform 90"/>
            <p:cNvSpPr>
              <a:spLocks noEditPoints="1"/>
            </p:cNvSpPr>
            <p:nvPr/>
          </p:nvSpPr>
          <p:spPr bwMode="auto">
            <a:xfrm>
              <a:off x="3510" y="1034"/>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43" name="Freeform 91"/>
            <p:cNvSpPr>
              <a:spLocks noEditPoints="1"/>
            </p:cNvSpPr>
            <p:nvPr/>
          </p:nvSpPr>
          <p:spPr bwMode="auto">
            <a:xfrm>
              <a:off x="3510" y="1438"/>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44" name="Freeform 92"/>
            <p:cNvSpPr>
              <a:spLocks noEditPoints="1"/>
            </p:cNvSpPr>
            <p:nvPr/>
          </p:nvSpPr>
          <p:spPr bwMode="auto">
            <a:xfrm>
              <a:off x="3510" y="184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45" name="Freeform 93"/>
            <p:cNvSpPr>
              <a:spLocks noEditPoints="1"/>
            </p:cNvSpPr>
            <p:nvPr/>
          </p:nvSpPr>
          <p:spPr bwMode="auto">
            <a:xfrm>
              <a:off x="3510" y="2247"/>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46" name="Freeform 94"/>
            <p:cNvSpPr>
              <a:spLocks noEditPoints="1"/>
            </p:cNvSpPr>
            <p:nvPr/>
          </p:nvSpPr>
          <p:spPr bwMode="auto">
            <a:xfrm>
              <a:off x="3510" y="265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47" name="Freeform 95"/>
            <p:cNvSpPr>
              <a:spLocks noEditPoints="1"/>
            </p:cNvSpPr>
            <p:nvPr/>
          </p:nvSpPr>
          <p:spPr bwMode="auto">
            <a:xfrm>
              <a:off x="3510" y="3056"/>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48" name="Freeform 96"/>
            <p:cNvSpPr>
              <a:spLocks noEditPoints="1"/>
            </p:cNvSpPr>
            <p:nvPr/>
          </p:nvSpPr>
          <p:spPr bwMode="auto">
            <a:xfrm>
              <a:off x="3510" y="346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49" name="Freeform 97"/>
            <p:cNvSpPr>
              <a:spLocks noEditPoints="1"/>
            </p:cNvSpPr>
            <p:nvPr/>
          </p:nvSpPr>
          <p:spPr bwMode="auto">
            <a:xfrm>
              <a:off x="3510" y="3865"/>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50" name="Rectangle 98"/>
            <p:cNvSpPr>
              <a:spLocks noChangeArrowheads="1"/>
            </p:cNvSpPr>
            <p:nvPr/>
          </p:nvSpPr>
          <p:spPr bwMode="auto">
            <a:xfrm>
              <a:off x="3510" y="4269"/>
              <a:ext cx="20" cy="5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851" name="Rectangle 99"/>
            <p:cNvSpPr>
              <a:spLocks noChangeArrowheads="1"/>
            </p:cNvSpPr>
            <p:nvPr/>
          </p:nvSpPr>
          <p:spPr bwMode="auto">
            <a:xfrm>
              <a:off x="3960" y="23"/>
              <a:ext cx="20" cy="10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852" name="Freeform 100"/>
            <p:cNvSpPr>
              <a:spLocks noEditPoints="1"/>
            </p:cNvSpPr>
            <p:nvPr/>
          </p:nvSpPr>
          <p:spPr bwMode="auto">
            <a:xfrm>
              <a:off x="3960" y="22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53" name="Freeform 101"/>
            <p:cNvSpPr>
              <a:spLocks noEditPoints="1"/>
            </p:cNvSpPr>
            <p:nvPr/>
          </p:nvSpPr>
          <p:spPr bwMode="auto">
            <a:xfrm>
              <a:off x="3960" y="63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54" name="Freeform 102"/>
            <p:cNvSpPr>
              <a:spLocks noEditPoints="1"/>
            </p:cNvSpPr>
            <p:nvPr/>
          </p:nvSpPr>
          <p:spPr bwMode="auto">
            <a:xfrm>
              <a:off x="3960" y="1034"/>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55" name="Freeform 103"/>
            <p:cNvSpPr>
              <a:spLocks noEditPoints="1"/>
            </p:cNvSpPr>
            <p:nvPr/>
          </p:nvSpPr>
          <p:spPr bwMode="auto">
            <a:xfrm>
              <a:off x="3960" y="1438"/>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56" name="Freeform 104"/>
            <p:cNvSpPr>
              <a:spLocks noEditPoints="1"/>
            </p:cNvSpPr>
            <p:nvPr/>
          </p:nvSpPr>
          <p:spPr bwMode="auto">
            <a:xfrm>
              <a:off x="3960" y="184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57" name="Freeform 105"/>
            <p:cNvSpPr>
              <a:spLocks noEditPoints="1"/>
            </p:cNvSpPr>
            <p:nvPr/>
          </p:nvSpPr>
          <p:spPr bwMode="auto">
            <a:xfrm>
              <a:off x="3960" y="2247"/>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58" name="Freeform 106"/>
            <p:cNvSpPr>
              <a:spLocks noEditPoints="1"/>
            </p:cNvSpPr>
            <p:nvPr/>
          </p:nvSpPr>
          <p:spPr bwMode="auto">
            <a:xfrm>
              <a:off x="3960" y="265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59" name="Freeform 107"/>
            <p:cNvSpPr>
              <a:spLocks noEditPoints="1"/>
            </p:cNvSpPr>
            <p:nvPr/>
          </p:nvSpPr>
          <p:spPr bwMode="auto">
            <a:xfrm>
              <a:off x="3960" y="3056"/>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60" name="Freeform 108"/>
            <p:cNvSpPr>
              <a:spLocks noEditPoints="1"/>
            </p:cNvSpPr>
            <p:nvPr/>
          </p:nvSpPr>
          <p:spPr bwMode="auto">
            <a:xfrm>
              <a:off x="3960" y="346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61" name="Freeform 109"/>
            <p:cNvSpPr>
              <a:spLocks noEditPoints="1"/>
            </p:cNvSpPr>
            <p:nvPr/>
          </p:nvSpPr>
          <p:spPr bwMode="auto">
            <a:xfrm>
              <a:off x="3960" y="3865"/>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62" name="Rectangle 110"/>
            <p:cNvSpPr>
              <a:spLocks noChangeArrowheads="1"/>
            </p:cNvSpPr>
            <p:nvPr/>
          </p:nvSpPr>
          <p:spPr bwMode="auto">
            <a:xfrm>
              <a:off x="3960" y="4269"/>
              <a:ext cx="20" cy="5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863" name="Rectangle 111"/>
            <p:cNvSpPr>
              <a:spLocks noChangeArrowheads="1"/>
            </p:cNvSpPr>
            <p:nvPr/>
          </p:nvSpPr>
          <p:spPr bwMode="auto">
            <a:xfrm>
              <a:off x="4405" y="23"/>
              <a:ext cx="20" cy="10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864" name="Freeform 112"/>
            <p:cNvSpPr>
              <a:spLocks noEditPoints="1"/>
            </p:cNvSpPr>
            <p:nvPr/>
          </p:nvSpPr>
          <p:spPr bwMode="auto">
            <a:xfrm>
              <a:off x="4405" y="22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65" name="Freeform 113"/>
            <p:cNvSpPr>
              <a:spLocks noEditPoints="1"/>
            </p:cNvSpPr>
            <p:nvPr/>
          </p:nvSpPr>
          <p:spPr bwMode="auto">
            <a:xfrm>
              <a:off x="4405" y="63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66" name="Freeform 114"/>
            <p:cNvSpPr>
              <a:spLocks noEditPoints="1"/>
            </p:cNvSpPr>
            <p:nvPr/>
          </p:nvSpPr>
          <p:spPr bwMode="auto">
            <a:xfrm>
              <a:off x="4405" y="1034"/>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67" name="Freeform 115"/>
            <p:cNvSpPr>
              <a:spLocks noEditPoints="1"/>
            </p:cNvSpPr>
            <p:nvPr/>
          </p:nvSpPr>
          <p:spPr bwMode="auto">
            <a:xfrm>
              <a:off x="4405" y="1438"/>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68" name="Freeform 116"/>
            <p:cNvSpPr>
              <a:spLocks noEditPoints="1"/>
            </p:cNvSpPr>
            <p:nvPr/>
          </p:nvSpPr>
          <p:spPr bwMode="auto">
            <a:xfrm>
              <a:off x="4405" y="184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69" name="Freeform 117"/>
            <p:cNvSpPr>
              <a:spLocks noEditPoints="1"/>
            </p:cNvSpPr>
            <p:nvPr/>
          </p:nvSpPr>
          <p:spPr bwMode="auto">
            <a:xfrm>
              <a:off x="4405" y="2247"/>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70" name="Freeform 118"/>
            <p:cNvSpPr>
              <a:spLocks noEditPoints="1"/>
            </p:cNvSpPr>
            <p:nvPr/>
          </p:nvSpPr>
          <p:spPr bwMode="auto">
            <a:xfrm>
              <a:off x="4405" y="265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71" name="Freeform 119"/>
            <p:cNvSpPr>
              <a:spLocks noEditPoints="1"/>
            </p:cNvSpPr>
            <p:nvPr/>
          </p:nvSpPr>
          <p:spPr bwMode="auto">
            <a:xfrm>
              <a:off x="4405" y="3056"/>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72" name="Freeform 120"/>
            <p:cNvSpPr>
              <a:spLocks noEditPoints="1"/>
            </p:cNvSpPr>
            <p:nvPr/>
          </p:nvSpPr>
          <p:spPr bwMode="auto">
            <a:xfrm>
              <a:off x="4405" y="346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73" name="Freeform 121"/>
            <p:cNvSpPr>
              <a:spLocks noEditPoints="1"/>
            </p:cNvSpPr>
            <p:nvPr/>
          </p:nvSpPr>
          <p:spPr bwMode="auto">
            <a:xfrm>
              <a:off x="4405" y="3865"/>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74" name="Rectangle 122"/>
            <p:cNvSpPr>
              <a:spLocks noChangeArrowheads="1"/>
            </p:cNvSpPr>
            <p:nvPr/>
          </p:nvSpPr>
          <p:spPr bwMode="auto">
            <a:xfrm>
              <a:off x="4405" y="4269"/>
              <a:ext cx="20" cy="5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875" name="Rectangle 123"/>
            <p:cNvSpPr>
              <a:spLocks noChangeArrowheads="1"/>
            </p:cNvSpPr>
            <p:nvPr/>
          </p:nvSpPr>
          <p:spPr bwMode="auto">
            <a:xfrm>
              <a:off x="4850" y="23"/>
              <a:ext cx="20" cy="10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876" name="Freeform 124"/>
            <p:cNvSpPr>
              <a:spLocks noEditPoints="1"/>
            </p:cNvSpPr>
            <p:nvPr/>
          </p:nvSpPr>
          <p:spPr bwMode="auto">
            <a:xfrm>
              <a:off x="4850" y="22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77" name="Freeform 125"/>
            <p:cNvSpPr>
              <a:spLocks noEditPoints="1"/>
            </p:cNvSpPr>
            <p:nvPr/>
          </p:nvSpPr>
          <p:spPr bwMode="auto">
            <a:xfrm>
              <a:off x="4850" y="63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78" name="Freeform 126"/>
            <p:cNvSpPr>
              <a:spLocks noEditPoints="1"/>
            </p:cNvSpPr>
            <p:nvPr/>
          </p:nvSpPr>
          <p:spPr bwMode="auto">
            <a:xfrm>
              <a:off x="4850" y="1034"/>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79" name="Freeform 127"/>
            <p:cNvSpPr>
              <a:spLocks noEditPoints="1"/>
            </p:cNvSpPr>
            <p:nvPr/>
          </p:nvSpPr>
          <p:spPr bwMode="auto">
            <a:xfrm>
              <a:off x="4850" y="1438"/>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80" name="Freeform 128"/>
            <p:cNvSpPr>
              <a:spLocks noEditPoints="1"/>
            </p:cNvSpPr>
            <p:nvPr/>
          </p:nvSpPr>
          <p:spPr bwMode="auto">
            <a:xfrm>
              <a:off x="4850" y="184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81" name="Freeform 129"/>
            <p:cNvSpPr>
              <a:spLocks noEditPoints="1"/>
            </p:cNvSpPr>
            <p:nvPr/>
          </p:nvSpPr>
          <p:spPr bwMode="auto">
            <a:xfrm>
              <a:off x="4850" y="2247"/>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82" name="Freeform 130"/>
            <p:cNvSpPr>
              <a:spLocks noEditPoints="1"/>
            </p:cNvSpPr>
            <p:nvPr/>
          </p:nvSpPr>
          <p:spPr bwMode="auto">
            <a:xfrm>
              <a:off x="4850" y="265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83" name="Freeform 131"/>
            <p:cNvSpPr>
              <a:spLocks noEditPoints="1"/>
            </p:cNvSpPr>
            <p:nvPr/>
          </p:nvSpPr>
          <p:spPr bwMode="auto">
            <a:xfrm>
              <a:off x="4850" y="3056"/>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84" name="Freeform 132"/>
            <p:cNvSpPr>
              <a:spLocks noEditPoints="1"/>
            </p:cNvSpPr>
            <p:nvPr/>
          </p:nvSpPr>
          <p:spPr bwMode="auto">
            <a:xfrm>
              <a:off x="4850" y="346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85" name="Freeform 133"/>
            <p:cNvSpPr>
              <a:spLocks noEditPoints="1"/>
            </p:cNvSpPr>
            <p:nvPr/>
          </p:nvSpPr>
          <p:spPr bwMode="auto">
            <a:xfrm>
              <a:off x="4850" y="3865"/>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86" name="Rectangle 134"/>
            <p:cNvSpPr>
              <a:spLocks noChangeArrowheads="1"/>
            </p:cNvSpPr>
            <p:nvPr/>
          </p:nvSpPr>
          <p:spPr bwMode="auto">
            <a:xfrm>
              <a:off x="4850" y="4269"/>
              <a:ext cx="20" cy="5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887" name="Rectangle 135"/>
            <p:cNvSpPr>
              <a:spLocks noChangeArrowheads="1"/>
            </p:cNvSpPr>
            <p:nvPr/>
          </p:nvSpPr>
          <p:spPr bwMode="auto">
            <a:xfrm>
              <a:off x="5300" y="23"/>
              <a:ext cx="20" cy="10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888" name="Freeform 136"/>
            <p:cNvSpPr>
              <a:spLocks noEditPoints="1"/>
            </p:cNvSpPr>
            <p:nvPr/>
          </p:nvSpPr>
          <p:spPr bwMode="auto">
            <a:xfrm>
              <a:off x="5300" y="22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89" name="Freeform 137"/>
            <p:cNvSpPr>
              <a:spLocks noEditPoints="1"/>
            </p:cNvSpPr>
            <p:nvPr/>
          </p:nvSpPr>
          <p:spPr bwMode="auto">
            <a:xfrm>
              <a:off x="5300" y="63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90" name="Freeform 138"/>
            <p:cNvSpPr>
              <a:spLocks noEditPoints="1"/>
            </p:cNvSpPr>
            <p:nvPr/>
          </p:nvSpPr>
          <p:spPr bwMode="auto">
            <a:xfrm>
              <a:off x="5300" y="1034"/>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91" name="Freeform 139"/>
            <p:cNvSpPr>
              <a:spLocks noEditPoints="1"/>
            </p:cNvSpPr>
            <p:nvPr/>
          </p:nvSpPr>
          <p:spPr bwMode="auto">
            <a:xfrm>
              <a:off x="5300" y="1438"/>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92" name="Freeform 140"/>
            <p:cNvSpPr>
              <a:spLocks noEditPoints="1"/>
            </p:cNvSpPr>
            <p:nvPr/>
          </p:nvSpPr>
          <p:spPr bwMode="auto">
            <a:xfrm>
              <a:off x="5300" y="184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93" name="Freeform 141"/>
            <p:cNvSpPr>
              <a:spLocks noEditPoints="1"/>
            </p:cNvSpPr>
            <p:nvPr/>
          </p:nvSpPr>
          <p:spPr bwMode="auto">
            <a:xfrm>
              <a:off x="5300" y="2247"/>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94" name="Freeform 142"/>
            <p:cNvSpPr>
              <a:spLocks noEditPoints="1"/>
            </p:cNvSpPr>
            <p:nvPr/>
          </p:nvSpPr>
          <p:spPr bwMode="auto">
            <a:xfrm>
              <a:off x="5300" y="265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95" name="Freeform 143"/>
            <p:cNvSpPr>
              <a:spLocks noEditPoints="1"/>
            </p:cNvSpPr>
            <p:nvPr/>
          </p:nvSpPr>
          <p:spPr bwMode="auto">
            <a:xfrm>
              <a:off x="5300" y="3056"/>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96" name="Freeform 144"/>
            <p:cNvSpPr>
              <a:spLocks noEditPoints="1"/>
            </p:cNvSpPr>
            <p:nvPr/>
          </p:nvSpPr>
          <p:spPr bwMode="auto">
            <a:xfrm>
              <a:off x="5300" y="346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97" name="Freeform 145"/>
            <p:cNvSpPr>
              <a:spLocks noEditPoints="1"/>
            </p:cNvSpPr>
            <p:nvPr/>
          </p:nvSpPr>
          <p:spPr bwMode="auto">
            <a:xfrm>
              <a:off x="5300" y="3865"/>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rect l="0" t="0" r="r" b="b"/>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sp>
          <p:nvSpPr>
            <p:cNvPr id="202898" name="Rectangle 146"/>
            <p:cNvSpPr>
              <a:spLocks noChangeArrowheads="1"/>
            </p:cNvSpPr>
            <p:nvPr/>
          </p:nvSpPr>
          <p:spPr bwMode="auto">
            <a:xfrm>
              <a:off x="5300" y="4269"/>
              <a:ext cx="20" cy="51"/>
            </a:xfrm>
            <a:prstGeom prst="rect">
              <a:avLst/>
            </a:prstGeom>
            <a:solidFill>
              <a:schemeClr val="bg2">
                <a:alpha val="60001"/>
              </a:schemeClr>
            </a:solidFill>
            <a:ln w="0">
              <a:noFill/>
              <a:miter lim="800000"/>
              <a:headEnd/>
              <a:tailEnd/>
            </a:ln>
          </p:spPr>
          <p:txBody>
            <a:bodyPr/>
            <a:lstStyle/>
            <a:p>
              <a:pPr>
                <a:defRPr/>
              </a:pPr>
              <a:endParaRPr lang="zh-CN" altLang="en-US">
                <a:latin typeface="Arial" charset="0"/>
              </a:endParaRPr>
            </a:p>
          </p:txBody>
        </p:sp>
        <p:sp>
          <p:nvSpPr>
            <p:cNvPr id="202899" name="Freeform 147"/>
            <p:cNvSpPr>
              <a:spLocks/>
            </p:cNvSpPr>
            <p:nvPr/>
          </p:nvSpPr>
          <p:spPr bwMode="auto">
            <a:xfrm>
              <a:off x="349" y="3304"/>
              <a:ext cx="20" cy="10"/>
            </a:xfrm>
            <a:custGeom>
              <a:avLst/>
              <a:gdLst/>
              <a:ahLst/>
              <a:cxnLst>
                <a:cxn ang="0">
                  <a:pos x="0" y="1"/>
                </a:cxn>
                <a:cxn ang="0">
                  <a:pos x="0" y="1"/>
                </a:cxn>
              </a:cxnLst>
              <a:rect l="0" t="0" r="r" b="b"/>
              <a:pathLst>
                <a:path w="4" h="2">
                  <a:moveTo>
                    <a:pt x="0" y="1"/>
                  </a:moveTo>
                  <a:cubicBezTo>
                    <a:pt x="1" y="2"/>
                    <a:pt x="4" y="0"/>
                    <a:pt x="0" y="1"/>
                  </a:cubicBezTo>
                  <a:close/>
                </a:path>
              </a:pathLst>
            </a:custGeom>
            <a:solidFill>
              <a:schemeClr val="bg2">
                <a:alpha val="60001"/>
              </a:schemeClr>
            </a:solidFill>
            <a:ln w="0">
              <a:noFill/>
              <a:prstDash val="solid"/>
              <a:round/>
              <a:headEnd/>
              <a:tailEnd/>
            </a:ln>
          </p:spPr>
          <p:txBody>
            <a:bodyPr/>
            <a:lstStyle/>
            <a:p>
              <a:pPr>
                <a:defRPr/>
              </a:pPr>
              <a:endParaRPr lang="zh-CN" altLang="en-US">
                <a:latin typeface="Arial" charset="0"/>
              </a:endParaRPr>
            </a:p>
          </p:txBody>
        </p:sp>
      </p:grpSp>
      <p:grpSp>
        <p:nvGrpSpPr>
          <p:cNvPr id="1027" name="Group 148"/>
          <p:cNvGrpSpPr>
            <a:grpSpLocks/>
          </p:cNvGrpSpPr>
          <p:nvPr/>
        </p:nvGrpSpPr>
        <p:grpSpPr bwMode="auto">
          <a:xfrm>
            <a:off x="1066800" y="3444875"/>
            <a:ext cx="533400" cy="492125"/>
            <a:chOff x="96" y="2784"/>
            <a:chExt cx="1062" cy="981"/>
          </a:xfrm>
        </p:grpSpPr>
        <p:sp>
          <p:nvSpPr>
            <p:cNvPr id="202901" name="Freeform 149"/>
            <p:cNvSpPr>
              <a:spLocks/>
            </p:cNvSpPr>
            <p:nvPr userDrawn="1"/>
          </p:nvSpPr>
          <p:spPr bwMode="auto">
            <a:xfrm>
              <a:off x="121" y="2784"/>
              <a:ext cx="205" cy="82"/>
            </a:xfrm>
            <a:custGeom>
              <a:avLst/>
              <a:gdLst/>
              <a:ahLst/>
              <a:cxnLst>
                <a:cxn ang="0">
                  <a:pos x="30" y="12"/>
                </a:cxn>
                <a:cxn ang="0">
                  <a:pos x="37" y="10"/>
                </a:cxn>
                <a:cxn ang="0">
                  <a:pos x="38" y="9"/>
                </a:cxn>
                <a:cxn ang="0">
                  <a:pos x="31" y="1"/>
                </a:cxn>
                <a:cxn ang="0">
                  <a:pos x="8" y="11"/>
                </a:cxn>
                <a:cxn ang="0">
                  <a:pos x="30" y="12"/>
                </a:cxn>
              </a:cxnLst>
              <a:rect l="0" t="0" r="r" b="b"/>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02" name="Freeform 150"/>
            <p:cNvSpPr>
              <a:spLocks noEditPoints="1"/>
            </p:cNvSpPr>
            <p:nvPr userDrawn="1"/>
          </p:nvSpPr>
          <p:spPr bwMode="auto">
            <a:xfrm>
              <a:off x="96" y="2790"/>
              <a:ext cx="1062" cy="975"/>
            </a:xfrm>
            <a:custGeom>
              <a:avLst/>
              <a:gdLst/>
              <a:ahLst/>
              <a:cxnLst>
                <a:cxn ang="0">
                  <a:pos x="163" y="155"/>
                </a:cxn>
                <a:cxn ang="0">
                  <a:pos x="152" y="125"/>
                </a:cxn>
                <a:cxn ang="0">
                  <a:pos x="142" y="99"/>
                </a:cxn>
                <a:cxn ang="0">
                  <a:pos x="165" y="93"/>
                </a:cxn>
                <a:cxn ang="0">
                  <a:pos x="146" y="82"/>
                </a:cxn>
                <a:cxn ang="0">
                  <a:pos x="157" y="83"/>
                </a:cxn>
                <a:cxn ang="0">
                  <a:pos x="157" y="77"/>
                </a:cxn>
                <a:cxn ang="0">
                  <a:pos x="135" y="78"/>
                </a:cxn>
                <a:cxn ang="0">
                  <a:pos x="128" y="125"/>
                </a:cxn>
                <a:cxn ang="0">
                  <a:pos x="124" y="84"/>
                </a:cxn>
                <a:cxn ang="0">
                  <a:pos x="118" y="67"/>
                </a:cxn>
                <a:cxn ang="0">
                  <a:pos x="124" y="51"/>
                </a:cxn>
                <a:cxn ang="0">
                  <a:pos x="121" y="37"/>
                </a:cxn>
                <a:cxn ang="0">
                  <a:pos x="119" y="24"/>
                </a:cxn>
                <a:cxn ang="0">
                  <a:pos x="132" y="39"/>
                </a:cxn>
                <a:cxn ang="0">
                  <a:pos x="149" y="18"/>
                </a:cxn>
                <a:cxn ang="0">
                  <a:pos x="147" y="36"/>
                </a:cxn>
                <a:cxn ang="0">
                  <a:pos x="143" y="48"/>
                </a:cxn>
                <a:cxn ang="0">
                  <a:pos x="144" y="67"/>
                </a:cxn>
                <a:cxn ang="0">
                  <a:pos x="199" y="29"/>
                </a:cxn>
                <a:cxn ang="0">
                  <a:pos x="90" y="1"/>
                </a:cxn>
                <a:cxn ang="0">
                  <a:pos x="56" y="8"/>
                </a:cxn>
                <a:cxn ang="0">
                  <a:pos x="85" y="12"/>
                </a:cxn>
                <a:cxn ang="0">
                  <a:pos x="60" y="22"/>
                </a:cxn>
                <a:cxn ang="0">
                  <a:pos x="58" y="29"/>
                </a:cxn>
                <a:cxn ang="0">
                  <a:pos x="38" y="17"/>
                </a:cxn>
                <a:cxn ang="0">
                  <a:pos x="13" y="115"/>
                </a:cxn>
                <a:cxn ang="0">
                  <a:pos x="61" y="146"/>
                </a:cxn>
                <a:cxn ang="0">
                  <a:pos x="45" y="133"/>
                </a:cxn>
                <a:cxn ang="0">
                  <a:pos x="35" y="145"/>
                </a:cxn>
                <a:cxn ang="0">
                  <a:pos x="32" y="128"/>
                </a:cxn>
                <a:cxn ang="0">
                  <a:pos x="46" y="86"/>
                </a:cxn>
                <a:cxn ang="0">
                  <a:pos x="67" y="83"/>
                </a:cxn>
                <a:cxn ang="0">
                  <a:pos x="71" y="95"/>
                </a:cxn>
                <a:cxn ang="0">
                  <a:pos x="61" y="121"/>
                </a:cxn>
                <a:cxn ang="0">
                  <a:pos x="91" y="180"/>
                </a:cxn>
                <a:cxn ang="0">
                  <a:pos x="186" y="166"/>
                </a:cxn>
                <a:cxn ang="0">
                  <a:pos x="182" y="66"/>
                </a:cxn>
                <a:cxn ang="0">
                  <a:pos x="165" y="60"/>
                </a:cxn>
                <a:cxn ang="0">
                  <a:pos x="113" y="61"/>
                </a:cxn>
                <a:cxn ang="0">
                  <a:pos x="108" y="87"/>
                </a:cxn>
                <a:cxn ang="0">
                  <a:pos x="114" y="50"/>
                </a:cxn>
                <a:cxn ang="0">
                  <a:pos x="89" y="26"/>
                </a:cxn>
                <a:cxn ang="0">
                  <a:pos x="105" y="35"/>
                </a:cxn>
                <a:cxn ang="0">
                  <a:pos x="61" y="72"/>
                </a:cxn>
                <a:cxn ang="0">
                  <a:pos x="24" y="37"/>
                </a:cxn>
                <a:cxn ang="0">
                  <a:pos x="68" y="40"/>
                </a:cxn>
                <a:cxn ang="0">
                  <a:pos x="79" y="40"/>
                </a:cxn>
                <a:cxn ang="0">
                  <a:pos x="108" y="45"/>
                </a:cxn>
                <a:cxn ang="0">
                  <a:pos x="99" y="93"/>
                </a:cxn>
                <a:cxn ang="0">
                  <a:pos x="93" y="51"/>
                </a:cxn>
                <a:cxn ang="0">
                  <a:pos x="61" y="72"/>
                </a:cxn>
                <a:cxn ang="0">
                  <a:pos x="80" y="82"/>
                </a:cxn>
                <a:cxn ang="0">
                  <a:pos x="88" y="58"/>
                </a:cxn>
                <a:cxn ang="0">
                  <a:pos x="102" y="145"/>
                </a:cxn>
                <a:cxn ang="0">
                  <a:pos x="82" y="96"/>
                </a:cxn>
                <a:cxn ang="0">
                  <a:pos x="117" y="106"/>
                </a:cxn>
              </a:cxnLst>
              <a:rect l="0" t="0" r="r" b="b"/>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03" name="Freeform 151"/>
            <p:cNvSpPr>
              <a:spLocks/>
            </p:cNvSpPr>
            <p:nvPr userDrawn="1"/>
          </p:nvSpPr>
          <p:spPr bwMode="auto">
            <a:xfrm>
              <a:off x="349" y="3256"/>
              <a:ext cx="85" cy="101"/>
            </a:xfrm>
            <a:custGeom>
              <a:avLst/>
              <a:gdLst/>
              <a:ahLst/>
              <a:cxnLst>
                <a:cxn ang="0">
                  <a:pos x="14" y="5"/>
                </a:cxn>
                <a:cxn ang="0">
                  <a:pos x="9" y="20"/>
                </a:cxn>
                <a:cxn ang="0">
                  <a:pos x="14" y="5"/>
                </a:cxn>
              </a:cxnLst>
              <a:rect l="0" t="0" r="r" b="b"/>
              <a:pathLst>
                <a:path w="17" h="20">
                  <a:moveTo>
                    <a:pt x="14" y="5"/>
                  </a:moveTo>
                  <a:cubicBezTo>
                    <a:pt x="13" y="0"/>
                    <a:pt x="0" y="8"/>
                    <a:pt x="9" y="20"/>
                  </a:cubicBezTo>
                  <a:cubicBezTo>
                    <a:pt x="9" y="20"/>
                    <a:pt x="17" y="17"/>
                    <a:pt x="14" y="5"/>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04" name="Freeform 152"/>
            <p:cNvSpPr>
              <a:spLocks/>
            </p:cNvSpPr>
            <p:nvPr userDrawn="1"/>
          </p:nvSpPr>
          <p:spPr bwMode="auto">
            <a:xfrm>
              <a:off x="267" y="3293"/>
              <a:ext cx="76" cy="136"/>
            </a:xfrm>
            <a:custGeom>
              <a:avLst/>
              <a:gdLst/>
              <a:ahLst/>
              <a:cxnLst>
                <a:cxn ang="0">
                  <a:pos x="7" y="10"/>
                </a:cxn>
                <a:cxn ang="0">
                  <a:pos x="4" y="25"/>
                </a:cxn>
                <a:cxn ang="0">
                  <a:pos x="15" y="16"/>
                </a:cxn>
                <a:cxn ang="0">
                  <a:pos x="13" y="8"/>
                </a:cxn>
                <a:cxn ang="0">
                  <a:pos x="7" y="10"/>
                </a:cxn>
              </a:cxnLst>
              <a:rect l="0" t="0" r="r" b="b"/>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05" name="Freeform 153"/>
            <p:cNvSpPr>
              <a:spLocks/>
            </p:cNvSpPr>
            <p:nvPr userDrawn="1"/>
          </p:nvSpPr>
          <p:spPr bwMode="auto">
            <a:xfrm>
              <a:off x="222" y="3021"/>
              <a:ext cx="243" cy="117"/>
            </a:xfrm>
            <a:custGeom>
              <a:avLst/>
              <a:gdLst/>
              <a:ahLst/>
              <a:cxnLst>
                <a:cxn ang="0">
                  <a:pos x="40" y="2"/>
                </a:cxn>
                <a:cxn ang="0">
                  <a:pos x="9" y="1"/>
                </a:cxn>
                <a:cxn ang="0">
                  <a:pos x="1" y="9"/>
                </a:cxn>
                <a:cxn ang="0">
                  <a:pos x="22" y="21"/>
                </a:cxn>
                <a:cxn ang="0">
                  <a:pos x="34" y="20"/>
                </a:cxn>
                <a:cxn ang="0">
                  <a:pos x="40" y="19"/>
                </a:cxn>
                <a:cxn ang="0">
                  <a:pos x="40" y="2"/>
                </a:cxn>
              </a:cxnLst>
              <a:rect l="0" t="0" r="r" b="b"/>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06" name="Freeform 154"/>
            <p:cNvSpPr>
              <a:spLocks/>
            </p:cNvSpPr>
            <p:nvPr userDrawn="1"/>
          </p:nvSpPr>
          <p:spPr bwMode="auto">
            <a:xfrm>
              <a:off x="501" y="3344"/>
              <a:ext cx="177" cy="187"/>
            </a:xfrm>
            <a:custGeom>
              <a:avLst/>
              <a:gdLst/>
              <a:ahLst/>
              <a:cxnLst>
                <a:cxn ang="0">
                  <a:pos x="24" y="2"/>
                </a:cxn>
                <a:cxn ang="0">
                  <a:pos x="11" y="2"/>
                </a:cxn>
                <a:cxn ang="0">
                  <a:pos x="4" y="20"/>
                </a:cxn>
                <a:cxn ang="0">
                  <a:pos x="28" y="22"/>
                </a:cxn>
                <a:cxn ang="0">
                  <a:pos x="24" y="2"/>
                </a:cxn>
              </a:cxnLst>
              <a:rect l="0" t="0" r="r" b="b"/>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07" name="Freeform 155"/>
            <p:cNvSpPr>
              <a:spLocks/>
            </p:cNvSpPr>
            <p:nvPr userDrawn="1"/>
          </p:nvSpPr>
          <p:spPr bwMode="auto">
            <a:xfrm>
              <a:off x="905" y="3157"/>
              <a:ext cx="177" cy="38"/>
            </a:xfrm>
            <a:custGeom>
              <a:avLst/>
              <a:gdLst/>
              <a:ahLst/>
              <a:cxnLst>
                <a:cxn ang="0">
                  <a:pos x="5" y="0"/>
                </a:cxn>
                <a:cxn ang="0">
                  <a:pos x="14" y="5"/>
                </a:cxn>
                <a:cxn ang="0">
                  <a:pos x="5" y="0"/>
                </a:cxn>
              </a:cxnLst>
              <a:rect l="0" t="0" r="r" b="b"/>
              <a:pathLst>
                <a:path w="35" h="7">
                  <a:moveTo>
                    <a:pt x="5" y="0"/>
                  </a:moveTo>
                  <a:cubicBezTo>
                    <a:pt x="0" y="0"/>
                    <a:pt x="7" y="7"/>
                    <a:pt x="14" y="5"/>
                  </a:cubicBezTo>
                  <a:cubicBezTo>
                    <a:pt x="35" y="1"/>
                    <a:pt x="5" y="0"/>
                    <a:pt x="5" y="0"/>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08" name="Freeform 156"/>
            <p:cNvSpPr>
              <a:spLocks/>
            </p:cNvSpPr>
            <p:nvPr userDrawn="1"/>
          </p:nvSpPr>
          <p:spPr bwMode="auto">
            <a:xfrm>
              <a:off x="965" y="3154"/>
              <a:ext cx="136" cy="79"/>
            </a:xfrm>
            <a:custGeom>
              <a:avLst/>
              <a:gdLst/>
              <a:ahLst/>
              <a:cxnLst>
                <a:cxn ang="0">
                  <a:pos x="7" y="13"/>
                </a:cxn>
                <a:cxn ang="0">
                  <a:pos x="25" y="6"/>
                </a:cxn>
                <a:cxn ang="0">
                  <a:pos x="17" y="1"/>
                </a:cxn>
                <a:cxn ang="0">
                  <a:pos x="7" y="11"/>
                </a:cxn>
                <a:cxn ang="0">
                  <a:pos x="7" y="13"/>
                </a:cxn>
              </a:cxnLst>
              <a:rect l="0" t="0" r="r" b="b"/>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09" name="Freeform 157"/>
            <p:cNvSpPr>
              <a:spLocks/>
            </p:cNvSpPr>
            <p:nvPr userDrawn="1"/>
          </p:nvSpPr>
          <p:spPr bwMode="auto">
            <a:xfrm>
              <a:off x="959" y="3205"/>
              <a:ext cx="177" cy="85"/>
            </a:xfrm>
            <a:custGeom>
              <a:avLst/>
              <a:gdLst/>
              <a:ahLst/>
              <a:cxnLst>
                <a:cxn ang="0">
                  <a:pos x="25" y="6"/>
                </a:cxn>
                <a:cxn ang="0">
                  <a:pos x="8" y="10"/>
                </a:cxn>
                <a:cxn ang="0">
                  <a:pos x="6" y="13"/>
                </a:cxn>
                <a:cxn ang="0">
                  <a:pos x="27" y="12"/>
                </a:cxn>
                <a:cxn ang="0">
                  <a:pos x="25" y="6"/>
                </a:cxn>
              </a:cxnLst>
              <a:rect l="0" t="0" r="r" b="b"/>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10" name="Freeform 158"/>
            <p:cNvSpPr>
              <a:spLocks/>
            </p:cNvSpPr>
            <p:nvPr userDrawn="1"/>
          </p:nvSpPr>
          <p:spPr bwMode="auto">
            <a:xfrm>
              <a:off x="845" y="3284"/>
              <a:ext cx="247" cy="60"/>
            </a:xfrm>
            <a:custGeom>
              <a:avLst/>
              <a:gdLst/>
              <a:ahLst/>
              <a:cxnLst>
                <a:cxn ang="0">
                  <a:pos x="40" y="3"/>
                </a:cxn>
                <a:cxn ang="0">
                  <a:pos x="29" y="1"/>
                </a:cxn>
                <a:cxn ang="0">
                  <a:pos x="7" y="0"/>
                </a:cxn>
                <a:cxn ang="0">
                  <a:pos x="2" y="5"/>
                </a:cxn>
                <a:cxn ang="0">
                  <a:pos x="20" y="8"/>
                </a:cxn>
                <a:cxn ang="0">
                  <a:pos x="41" y="8"/>
                </a:cxn>
                <a:cxn ang="0">
                  <a:pos x="40" y="3"/>
                </a:cxn>
              </a:cxnLst>
              <a:rect l="0" t="0" r="r" b="b"/>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11" name="Freeform 159"/>
            <p:cNvSpPr>
              <a:spLocks/>
            </p:cNvSpPr>
            <p:nvPr userDrawn="1"/>
          </p:nvSpPr>
          <p:spPr bwMode="auto">
            <a:xfrm>
              <a:off x="870" y="3341"/>
              <a:ext cx="202" cy="54"/>
            </a:xfrm>
            <a:custGeom>
              <a:avLst/>
              <a:gdLst/>
              <a:ahLst/>
              <a:cxnLst>
                <a:cxn ang="0">
                  <a:pos x="37" y="2"/>
                </a:cxn>
                <a:cxn ang="0">
                  <a:pos x="26" y="4"/>
                </a:cxn>
                <a:cxn ang="0">
                  <a:pos x="13" y="3"/>
                </a:cxn>
                <a:cxn ang="0">
                  <a:pos x="1" y="2"/>
                </a:cxn>
                <a:cxn ang="0">
                  <a:pos x="35" y="8"/>
                </a:cxn>
                <a:cxn ang="0">
                  <a:pos x="37" y="2"/>
                </a:cxn>
              </a:cxnLst>
              <a:rect l="0" t="0" r="r" b="b"/>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12" name="Freeform 160"/>
            <p:cNvSpPr>
              <a:spLocks/>
            </p:cNvSpPr>
            <p:nvPr userDrawn="1"/>
          </p:nvSpPr>
          <p:spPr bwMode="auto">
            <a:xfrm>
              <a:off x="858" y="3385"/>
              <a:ext cx="209" cy="174"/>
            </a:xfrm>
            <a:custGeom>
              <a:avLst/>
              <a:gdLst/>
              <a:ahLst/>
              <a:cxnLst>
                <a:cxn ang="0">
                  <a:pos x="28" y="9"/>
                </a:cxn>
                <a:cxn ang="0">
                  <a:pos x="13" y="6"/>
                </a:cxn>
                <a:cxn ang="0">
                  <a:pos x="4" y="15"/>
                </a:cxn>
                <a:cxn ang="0">
                  <a:pos x="1" y="19"/>
                </a:cxn>
                <a:cxn ang="0">
                  <a:pos x="9" y="19"/>
                </a:cxn>
                <a:cxn ang="0">
                  <a:pos x="17" y="27"/>
                </a:cxn>
                <a:cxn ang="0">
                  <a:pos x="21" y="30"/>
                </a:cxn>
                <a:cxn ang="0">
                  <a:pos x="29" y="19"/>
                </a:cxn>
                <a:cxn ang="0">
                  <a:pos x="39" y="19"/>
                </a:cxn>
                <a:cxn ang="0">
                  <a:pos x="28" y="9"/>
                </a:cxn>
              </a:cxnLst>
              <a:rect l="0" t="0" r="r" b="b"/>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13" name="Freeform 161"/>
            <p:cNvSpPr>
              <a:spLocks/>
            </p:cNvSpPr>
            <p:nvPr userDrawn="1"/>
          </p:nvSpPr>
          <p:spPr bwMode="auto">
            <a:xfrm>
              <a:off x="997" y="3306"/>
              <a:ext cx="126" cy="316"/>
            </a:xfrm>
            <a:custGeom>
              <a:avLst/>
              <a:gdLst/>
              <a:ahLst/>
              <a:cxnLst>
                <a:cxn ang="0">
                  <a:pos x="22" y="2"/>
                </a:cxn>
                <a:cxn ang="0">
                  <a:pos x="18" y="17"/>
                </a:cxn>
                <a:cxn ang="0">
                  <a:pos x="7" y="20"/>
                </a:cxn>
                <a:cxn ang="0">
                  <a:pos x="7" y="23"/>
                </a:cxn>
                <a:cxn ang="0">
                  <a:pos x="17" y="34"/>
                </a:cxn>
                <a:cxn ang="0">
                  <a:pos x="12" y="45"/>
                </a:cxn>
                <a:cxn ang="0">
                  <a:pos x="0" y="55"/>
                </a:cxn>
                <a:cxn ang="0">
                  <a:pos x="5" y="58"/>
                </a:cxn>
                <a:cxn ang="0">
                  <a:pos x="16" y="62"/>
                </a:cxn>
                <a:cxn ang="0">
                  <a:pos x="23" y="57"/>
                </a:cxn>
                <a:cxn ang="0">
                  <a:pos x="25" y="14"/>
                </a:cxn>
                <a:cxn ang="0">
                  <a:pos x="25" y="2"/>
                </a:cxn>
                <a:cxn ang="0">
                  <a:pos x="22" y="2"/>
                </a:cxn>
              </a:cxnLst>
              <a:rect l="0" t="0" r="r" b="b"/>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grpSp>
      <p:grpSp>
        <p:nvGrpSpPr>
          <p:cNvPr id="1028" name="Group 162"/>
          <p:cNvGrpSpPr>
            <a:grpSpLocks/>
          </p:cNvGrpSpPr>
          <p:nvPr/>
        </p:nvGrpSpPr>
        <p:grpSpPr bwMode="auto">
          <a:xfrm>
            <a:off x="1066800" y="4552950"/>
            <a:ext cx="533400" cy="492125"/>
            <a:chOff x="96" y="2784"/>
            <a:chExt cx="1062" cy="981"/>
          </a:xfrm>
        </p:grpSpPr>
        <p:sp>
          <p:nvSpPr>
            <p:cNvPr id="202915" name="Freeform 163"/>
            <p:cNvSpPr>
              <a:spLocks/>
            </p:cNvSpPr>
            <p:nvPr userDrawn="1"/>
          </p:nvSpPr>
          <p:spPr bwMode="auto">
            <a:xfrm>
              <a:off x="121" y="2784"/>
              <a:ext cx="205" cy="82"/>
            </a:xfrm>
            <a:custGeom>
              <a:avLst/>
              <a:gdLst/>
              <a:ahLst/>
              <a:cxnLst>
                <a:cxn ang="0">
                  <a:pos x="30" y="12"/>
                </a:cxn>
                <a:cxn ang="0">
                  <a:pos x="37" y="10"/>
                </a:cxn>
                <a:cxn ang="0">
                  <a:pos x="38" y="9"/>
                </a:cxn>
                <a:cxn ang="0">
                  <a:pos x="31" y="1"/>
                </a:cxn>
                <a:cxn ang="0">
                  <a:pos x="8" y="11"/>
                </a:cxn>
                <a:cxn ang="0">
                  <a:pos x="30" y="12"/>
                </a:cxn>
              </a:cxnLst>
              <a:rect l="0" t="0" r="r" b="b"/>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16" name="Freeform 164"/>
            <p:cNvSpPr>
              <a:spLocks noEditPoints="1"/>
            </p:cNvSpPr>
            <p:nvPr userDrawn="1"/>
          </p:nvSpPr>
          <p:spPr bwMode="auto">
            <a:xfrm>
              <a:off x="96" y="2790"/>
              <a:ext cx="1062" cy="975"/>
            </a:xfrm>
            <a:custGeom>
              <a:avLst/>
              <a:gdLst/>
              <a:ahLst/>
              <a:cxnLst>
                <a:cxn ang="0">
                  <a:pos x="163" y="155"/>
                </a:cxn>
                <a:cxn ang="0">
                  <a:pos x="152" y="125"/>
                </a:cxn>
                <a:cxn ang="0">
                  <a:pos x="142" y="99"/>
                </a:cxn>
                <a:cxn ang="0">
                  <a:pos x="165" y="93"/>
                </a:cxn>
                <a:cxn ang="0">
                  <a:pos x="146" y="82"/>
                </a:cxn>
                <a:cxn ang="0">
                  <a:pos x="157" y="83"/>
                </a:cxn>
                <a:cxn ang="0">
                  <a:pos x="157" y="77"/>
                </a:cxn>
                <a:cxn ang="0">
                  <a:pos x="135" y="78"/>
                </a:cxn>
                <a:cxn ang="0">
                  <a:pos x="128" y="125"/>
                </a:cxn>
                <a:cxn ang="0">
                  <a:pos x="124" y="84"/>
                </a:cxn>
                <a:cxn ang="0">
                  <a:pos x="118" y="67"/>
                </a:cxn>
                <a:cxn ang="0">
                  <a:pos x="124" y="51"/>
                </a:cxn>
                <a:cxn ang="0">
                  <a:pos x="121" y="37"/>
                </a:cxn>
                <a:cxn ang="0">
                  <a:pos x="119" y="24"/>
                </a:cxn>
                <a:cxn ang="0">
                  <a:pos x="132" y="39"/>
                </a:cxn>
                <a:cxn ang="0">
                  <a:pos x="149" y="18"/>
                </a:cxn>
                <a:cxn ang="0">
                  <a:pos x="147" y="36"/>
                </a:cxn>
                <a:cxn ang="0">
                  <a:pos x="143" y="48"/>
                </a:cxn>
                <a:cxn ang="0">
                  <a:pos x="144" y="67"/>
                </a:cxn>
                <a:cxn ang="0">
                  <a:pos x="199" y="29"/>
                </a:cxn>
                <a:cxn ang="0">
                  <a:pos x="90" y="1"/>
                </a:cxn>
                <a:cxn ang="0">
                  <a:pos x="56" y="8"/>
                </a:cxn>
                <a:cxn ang="0">
                  <a:pos x="85" y="12"/>
                </a:cxn>
                <a:cxn ang="0">
                  <a:pos x="60" y="22"/>
                </a:cxn>
                <a:cxn ang="0">
                  <a:pos x="58" y="29"/>
                </a:cxn>
                <a:cxn ang="0">
                  <a:pos x="38" y="17"/>
                </a:cxn>
                <a:cxn ang="0">
                  <a:pos x="13" y="115"/>
                </a:cxn>
                <a:cxn ang="0">
                  <a:pos x="61" y="146"/>
                </a:cxn>
                <a:cxn ang="0">
                  <a:pos x="45" y="133"/>
                </a:cxn>
                <a:cxn ang="0">
                  <a:pos x="35" y="145"/>
                </a:cxn>
                <a:cxn ang="0">
                  <a:pos x="32" y="128"/>
                </a:cxn>
                <a:cxn ang="0">
                  <a:pos x="46" y="86"/>
                </a:cxn>
                <a:cxn ang="0">
                  <a:pos x="67" y="83"/>
                </a:cxn>
                <a:cxn ang="0">
                  <a:pos x="71" y="95"/>
                </a:cxn>
                <a:cxn ang="0">
                  <a:pos x="61" y="121"/>
                </a:cxn>
                <a:cxn ang="0">
                  <a:pos x="91" y="180"/>
                </a:cxn>
                <a:cxn ang="0">
                  <a:pos x="186" y="166"/>
                </a:cxn>
                <a:cxn ang="0">
                  <a:pos x="182" y="66"/>
                </a:cxn>
                <a:cxn ang="0">
                  <a:pos x="165" y="60"/>
                </a:cxn>
                <a:cxn ang="0">
                  <a:pos x="113" y="61"/>
                </a:cxn>
                <a:cxn ang="0">
                  <a:pos x="108" y="87"/>
                </a:cxn>
                <a:cxn ang="0">
                  <a:pos x="114" y="50"/>
                </a:cxn>
                <a:cxn ang="0">
                  <a:pos x="89" y="26"/>
                </a:cxn>
                <a:cxn ang="0">
                  <a:pos x="105" y="35"/>
                </a:cxn>
                <a:cxn ang="0">
                  <a:pos x="61" y="72"/>
                </a:cxn>
                <a:cxn ang="0">
                  <a:pos x="24" y="37"/>
                </a:cxn>
                <a:cxn ang="0">
                  <a:pos x="68" y="40"/>
                </a:cxn>
                <a:cxn ang="0">
                  <a:pos x="79" y="40"/>
                </a:cxn>
                <a:cxn ang="0">
                  <a:pos x="108" y="45"/>
                </a:cxn>
                <a:cxn ang="0">
                  <a:pos x="99" y="93"/>
                </a:cxn>
                <a:cxn ang="0">
                  <a:pos x="93" y="51"/>
                </a:cxn>
                <a:cxn ang="0">
                  <a:pos x="61" y="72"/>
                </a:cxn>
                <a:cxn ang="0">
                  <a:pos x="80" y="82"/>
                </a:cxn>
                <a:cxn ang="0">
                  <a:pos x="88" y="58"/>
                </a:cxn>
                <a:cxn ang="0">
                  <a:pos x="102" y="145"/>
                </a:cxn>
                <a:cxn ang="0">
                  <a:pos x="82" y="96"/>
                </a:cxn>
                <a:cxn ang="0">
                  <a:pos x="117" y="106"/>
                </a:cxn>
              </a:cxnLst>
              <a:rect l="0" t="0" r="r" b="b"/>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17" name="Freeform 165"/>
            <p:cNvSpPr>
              <a:spLocks/>
            </p:cNvSpPr>
            <p:nvPr userDrawn="1"/>
          </p:nvSpPr>
          <p:spPr bwMode="auto">
            <a:xfrm>
              <a:off x="349" y="3256"/>
              <a:ext cx="85" cy="101"/>
            </a:xfrm>
            <a:custGeom>
              <a:avLst/>
              <a:gdLst/>
              <a:ahLst/>
              <a:cxnLst>
                <a:cxn ang="0">
                  <a:pos x="14" y="5"/>
                </a:cxn>
                <a:cxn ang="0">
                  <a:pos x="9" y="20"/>
                </a:cxn>
                <a:cxn ang="0">
                  <a:pos x="14" y="5"/>
                </a:cxn>
              </a:cxnLst>
              <a:rect l="0" t="0" r="r" b="b"/>
              <a:pathLst>
                <a:path w="17" h="20">
                  <a:moveTo>
                    <a:pt x="14" y="5"/>
                  </a:moveTo>
                  <a:cubicBezTo>
                    <a:pt x="13" y="0"/>
                    <a:pt x="0" y="8"/>
                    <a:pt x="9" y="20"/>
                  </a:cubicBezTo>
                  <a:cubicBezTo>
                    <a:pt x="9" y="20"/>
                    <a:pt x="17" y="17"/>
                    <a:pt x="14" y="5"/>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18" name="Freeform 166"/>
            <p:cNvSpPr>
              <a:spLocks/>
            </p:cNvSpPr>
            <p:nvPr userDrawn="1"/>
          </p:nvSpPr>
          <p:spPr bwMode="auto">
            <a:xfrm>
              <a:off x="267" y="3293"/>
              <a:ext cx="76" cy="136"/>
            </a:xfrm>
            <a:custGeom>
              <a:avLst/>
              <a:gdLst/>
              <a:ahLst/>
              <a:cxnLst>
                <a:cxn ang="0">
                  <a:pos x="7" y="10"/>
                </a:cxn>
                <a:cxn ang="0">
                  <a:pos x="4" y="25"/>
                </a:cxn>
                <a:cxn ang="0">
                  <a:pos x="15" y="16"/>
                </a:cxn>
                <a:cxn ang="0">
                  <a:pos x="13" y="8"/>
                </a:cxn>
                <a:cxn ang="0">
                  <a:pos x="7" y="10"/>
                </a:cxn>
              </a:cxnLst>
              <a:rect l="0" t="0" r="r" b="b"/>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19" name="Freeform 167"/>
            <p:cNvSpPr>
              <a:spLocks/>
            </p:cNvSpPr>
            <p:nvPr userDrawn="1"/>
          </p:nvSpPr>
          <p:spPr bwMode="auto">
            <a:xfrm>
              <a:off x="222" y="3021"/>
              <a:ext cx="243" cy="117"/>
            </a:xfrm>
            <a:custGeom>
              <a:avLst/>
              <a:gdLst/>
              <a:ahLst/>
              <a:cxnLst>
                <a:cxn ang="0">
                  <a:pos x="40" y="2"/>
                </a:cxn>
                <a:cxn ang="0">
                  <a:pos x="9" y="1"/>
                </a:cxn>
                <a:cxn ang="0">
                  <a:pos x="1" y="9"/>
                </a:cxn>
                <a:cxn ang="0">
                  <a:pos x="22" y="21"/>
                </a:cxn>
                <a:cxn ang="0">
                  <a:pos x="34" y="20"/>
                </a:cxn>
                <a:cxn ang="0">
                  <a:pos x="40" y="19"/>
                </a:cxn>
                <a:cxn ang="0">
                  <a:pos x="40" y="2"/>
                </a:cxn>
              </a:cxnLst>
              <a:rect l="0" t="0" r="r" b="b"/>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20" name="Freeform 168"/>
            <p:cNvSpPr>
              <a:spLocks/>
            </p:cNvSpPr>
            <p:nvPr userDrawn="1"/>
          </p:nvSpPr>
          <p:spPr bwMode="auto">
            <a:xfrm>
              <a:off x="501" y="3344"/>
              <a:ext cx="177" cy="187"/>
            </a:xfrm>
            <a:custGeom>
              <a:avLst/>
              <a:gdLst/>
              <a:ahLst/>
              <a:cxnLst>
                <a:cxn ang="0">
                  <a:pos x="24" y="2"/>
                </a:cxn>
                <a:cxn ang="0">
                  <a:pos x="11" y="2"/>
                </a:cxn>
                <a:cxn ang="0">
                  <a:pos x="4" y="20"/>
                </a:cxn>
                <a:cxn ang="0">
                  <a:pos x="28" y="22"/>
                </a:cxn>
                <a:cxn ang="0">
                  <a:pos x="24" y="2"/>
                </a:cxn>
              </a:cxnLst>
              <a:rect l="0" t="0" r="r" b="b"/>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21" name="Freeform 169"/>
            <p:cNvSpPr>
              <a:spLocks/>
            </p:cNvSpPr>
            <p:nvPr userDrawn="1"/>
          </p:nvSpPr>
          <p:spPr bwMode="auto">
            <a:xfrm>
              <a:off x="905" y="3157"/>
              <a:ext cx="177" cy="38"/>
            </a:xfrm>
            <a:custGeom>
              <a:avLst/>
              <a:gdLst/>
              <a:ahLst/>
              <a:cxnLst>
                <a:cxn ang="0">
                  <a:pos x="5" y="0"/>
                </a:cxn>
                <a:cxn ang="0">
                  <a:pos x="14" y="5"/>
                </a:cxn>
                <a:cxn ang="0">
                  <a:pos x="5" y="0"/>
                </a:cxn>
              </a:cxnLst>
              <a:rect l="0" t="0" r="r" b="b"/>
              <a:pathLst>
                <a:path w="35" h="7">
                  <a:moveTo>
                    <a:pt x="5" y="0"/>
                  </a:moveTo>
                  <a:cubicBezTo>
                    <a:pt x="0" y="0"/>
                    <a:pt x="7" y="7"/>
                    <a:pt x="14" y="5"/>
                  </a:cubicBezTo>
                  <a:cubicBezTo>
                    <a:pt x="35" y="1"/>
                    <a:pt x="5" y="0"/>
                    <a:pt x="5" y="0"/>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22" name="Freeform 170"/>
            <p:cNvSpPr>
              <a:spLocks/>
            </p:cNvSpPr>
            <p:nvPr userDrawn="1"/>
          </p:nvSpPr>
          <p:spPr bwMode="auto">
            <a:xfrm>
              <a:off x="965" y="3154"/>
              <a:ext cx="136" cy="79"/>
            </a:xfrm>
            <a:custGeom>
              <a:avLst/>
              <a:gdLst/>
              <a:ahLst/>
              <a:cxnLst>
                <a:cxn ang="0">
                  <a:pos x="7" y="13"/>
                </a:cxn>
                <a:cxn ang="0">
                  <a:pos x="25" y="6"/>
                </a:cxn>
                <a:cxn ang="0">
                  <a:pos x="17" y="1"/>
                </a:cxn>
                <a:cxn ang="0">
                  <a:pos x="7" y="11"/>
                </a:cxn>
                <a:cxn ang="0">
                  <a:pos x="7" y="13"/>
                </a:cxn>
              </a:cxnLst>
              <a:rect l="0" t="0" r="r" b="b"/>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23" name="Freeform 171"/>
            <p:cNvSpPr>
              <a:spLocks/>
            </p:cNvSpPr>
            <p:nvPr userDrawn="1"/>
          </p:nvSpPr>
          <p:spPr bwMode="auto">
            <a:xfrm>
              <a:off x="959" y="3205"/>
              <a:ext cx="177" cy="85"/>
            </a:xfrm>
            <a:custGeom>
              <a:avLst/>
              <a:gdLst/>
              <a:ahLst/>
              <a:cxnLst>
                <a:cxn ang="0">
                  <a:pos x="25" y="6"/>
                </a:cxn>
                <a:cxn ang="0">
                  <a:pos x="8" y="10"/>
                </a:cxn>
                <a:cxn ang="0">
                  <a:pos x="6" y="13"/>
                </a:cxn>
                <a:cxn ang="0">
                  <a:pos x="27" y="12"/>
                </a:cxn>
                <a:cxn ang="0">
                  <a:pos x="25" y="6"/>
                </a:cxn>
              </a:cxnLst>
              <a:rect l="0" t="0" r="r" b="b"/>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24" name="Freeform 172"/>
            <p:cNvSpPr>
              <a:spLocks/>
            </p:cNvSpPr>
            <p:nvPr userDrawn="1"/>
          </p:nvSpPr>
          <p:spPr bwMode="auto">
            <a:xfrm>
              <a:off x="845" y="3284"/>
              <a:ext cx="247" cy="60"/>
            </a:xfrm>
            <a:custGeom>
              <a:avLst/>
              <a:gdLst/>
              <a:ahLst/>
              <a:cxnLst>
                <a:cxn ang="0">
                  <a:pos x="40" y="3"/>
                </a:cxn>
                <a:cxn ang="0">
                  <a:pos x="29" y="1"/>
                </a:cxn>
                <a:cxn ang="0">
                  <a:pos x="7" y="0"/>
                </a:cxn>
                <a:cxn ang="0">
                  <a:pos x="2" y="5"/>
                </a:cxn>
                <a:cxn ang="0">
                  <a:pos x="20" y="8"/>
                </a:cxn>
                <a:cxn ang="0">
                  <a:pos x="41" y="8"/>
                </a:cxn>
                <a:cxn ang="0">
                  <a:pos x="40" y="3"/>
                </a:cxn>
              </a:cxnLst>
              <a:rect l="0" t="0" r="r" b="b"/>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25" name="Freeform 173"/>
            <p:cNvSpPr>
              <a:spLocks/>
            </p:cNvSpPr>
            <p:nvPr userDrawn="1"/>
          </p:nvSpPr>
          <p:spPr bwMode="auto">
            <a:xfrm>
              <a:off x="870" y="3341"/>
              <a:ext cx="202" cy="54"/>
            </a:xfrm>
            <a:custGeom>
              <a:avLst/>
              <a:gdLst/>
              <a:ahLst/>
              <a:cxnLst>
                <a:cxn ang="0">
                  <a:pos x="37" y="2"/>
                </a:cxn>
                <a:cxn ang="0">
                  <a:pos x="26" y="4"/>
                </a:cxn>
                <a:cxn ang="0">
                  <a:pos x="13" y="3"/>
                </a:cxn>
                <a:cxn ang="0">
                  <a:pos x="1" y="2"/>
                </a:cxn>
                <a:cxn ang="0">
                  <a:pos x="35" y="8"/>
                </a:cxn>
                <a:cxn ang="0">
                  <a:pos x="37" y="2"/>
                </a:cxn>
              </a:cxnLst>
              <a:rect l="0" t="0" r="r" b="b"/>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26" name="Freeform 174"/>
            <p:cNvSpPr>
              <a:spLocks/>
            </p:cNvSpPr>
            <p:nvPr userDrawn="1"/>
          </p:nvSpPr>
          <p:spPr bwMode="auto">
            <a:xfrm>
              <a:off x="858" y="3385"/>
              <a:ext cx="209" cy="174"/>
            </a:xfrm>
            <a:custGeom>
              <a:avLst/>
              <a:gdLst/>
              <a:ahLst/>
              <a:cxnLst>
                <a:cxn ang="0">
                  <a:pos x="28" y="9"/>
                </a:cxn>
                <a:cxn ang="0">
                  <a:pos x="13" y="6"/>
                </a:cxn>
                <a:cxn ang="0">
                  <a:pos x="4" y="15"/>
                </a:cxn>
                <a:cxn ang="0">
                  <a:pos x="1" y="19"/>
                </a:cxn>
                <a:cxn ang="0">
                  <a:pos x="9" y="19"/>
                </a:cxn>
                <a:cxn ang="0">
                  <a:pos x="17" y="27"/>
                </a:cxn>
                <a:cxn ang="0">
                  <a:pos x="21" y="30"/>
                </a:cxn>
                <a:cxn ang="0">
                  <a:pos x="29" y="19"/>
                </a:cxn>
                <a:cxn ang="0">
                  <a:pos x="39" y="19"/>
                </a:cxn>
                <a:cxn ang="0">
                  <a:pos x="28" y="9"/>
                </a:cxn>
              </a:cxnLst>
              <a:rect l="0" t="0" r="r" b="b"/>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27" name="Freeform 175"/>
            <p:cNvSpPr>
              <a:spLocks/>
            </p:cNvSpPr>
            <p:nvPr userDrawn="1"/>
          </p:nvSpPr>
          <p:spPr bwMode="auto">
            <a:xfrm>
              <a:off x="997" y="3306"/>
              <a:ext cx="126" cy="316"/>
            </a:xfrm>
            <a:custGeom>
              <a:avLst/>
              <a:gdLst/>
              <a:ahLst/>
              <a:cxnLst>
                <a:cxn ang="0">
                  <a:pos x="22" y="2"/>
                </a:cxn>
                <a:cxn ang="0">
                  <a:pos x="18" y="17"/>
                </a:cxn>
                <a:cxn ang="0">
                  <a:pos x="7" y="20"/>
                </a:cxn>
                <a:cxn ang="0">
                  <a:pos x="7" y="23"/>
                </a:cxn>
                <a:cxn ang="0">
                  <a:pos x="17" y="34"/>
                </a:cxn>
                <a:cxn ang="0">
                  <a:pos x="12" y="45"/>
                </a:cxn>
                <a:cxn ang="0">
                  <a:pos x="0" y="55"/>
                </a:cxn>
                <a:cxn ang="0">
                  <a:pos x="5" y="58"/>
                </a:cxn>
                <a:cxn ang="0">
                  <a:pos x="16" y="62"/>
                </a:cxn>
                <a:cxn ang="0">
                  <a:pos x="23" y="57"/>
                </a:cxn>
                <a:cxn ang="0">
                  <a:pos x="25" y="14"/>
                </a:cxn>
                <a:cxn ang="0">
                  <a:pos x="25" y="2"/>
                </a:cxn>
                <a:cxn ang="0">
                  <a:pos x="22" y="2"/>
                </a:cxn>
              </a:cxnLst>
              <a:rect l="0" t="0" r="r" b="b"/>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grpSp>
      <p:grpSp>
        <p:nvGrpSpPr>
          <p:cNvPr id="1029" name="Group 176"/>
          <p:cNvGrpSpPr>
            <a:grpSpLocks/>
          </p:cNvGrpSpPr>
          <p:nvPr/>
        </p:nvGrpSpPr>
        <p:grpSpPr bwMode="auto">
          <a:xfrm>
            <a:off x="1066800" y="5562600"/>
            <a:ext cx="533400" cy="492125"/>
            <a:chOff x="96" y="2784"/>
            <a:chExt cx="1062" cy="981"/>
          </a:xfrm>
        </p:grpSpPr>
        <p:sp>
          <p:nvSpPr>
            <p:cNvPr id="202929" name="Freeform 177"/>
            <p:cNvSpPr>
              <a:spLocks/>
            </p:cNvSpPr>
            <p:nvPr userDrawn="1"/>
          </p:nvSpPr>
          <p:spPr bwMode="auto">
            <a:xfrm>
              <a:off x="121" y="2784"/>
              <a:ext cx="205" cy="82"/>
            </a:xfrm>
            <a:custGeom>
              <a:avLst/>
              <a:gdLst/>
              <a:ahLst/>
              <a:cxnLst>
                <a:cxn ang="0">
                  <a:pos x="30" y="12"/>
                </a:cxn>
                <a:cxn ang="0">
                  <a:pos x="37" y="10"/>
                </a:cxn>
                <a:cxn ang="0">
                  <a:pos x="38" y="9"/>
                </a:cxn>
                <a:cxn ang="0">
                  <a:pos x="31" y="1"/>
                </a:cxn>
                <a:cxn ang="0">
                  <a:pos x="8" y="11"/>
                </a:cxn>
                <a:cxn ang="0">
                  <a:pos x="30" y="12"/>
                </a:cxn>
              </a:cxnLst>
              <a:rect l="0" t="0" r="r" b="b"/>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30" name="Freeform 178"/>
            <p:cNvSpPr>
              <a:spLocks noEditPoints="1"/>
            </p:cNvSpPr>
            <p:nvPr userDrawn="1"/>
          </p:nvSpPr>
          <p:spPr bwMode="auto">
            <a:xfrm>
              <a:off x="96" y="2790"/>
              <a:ext cx="1062" cy="975"/>
            </a:xfrm>
            <a:custGeom>
              <a:avLst/>
              <a:gdLst/>
              <a:ahLst/>
              <a:cxnLst>
                <a:cxn ang="0">
                  <a:pos x="163" y="155"/>
                </a:cxn>
                <a:cxn ang="0">
                  <a:pos x="152" y="125"/>
                </a:cxn>
                <a:cxn ang="0">
                  <a:pos x="142" y="99"/>
                </a:cxn>
                <a:cxn ang="0">
                  <a:pos x="165" y="93"/>
                </a:cxn>
                <a:cxn ang="0">
                  <a:pos x="146" y="82"/>
                </a:cxn>
                <a:cxn ang="0">
                  <a:pos x="157" y="83"/>
                </a:cxn>
                <a:cxn ang="0">
                  <a:pos x="157" y="77"/>
                </a:cxn>
                <a:cxn ang="0">
                  <a:pos x="135" y="78"/>
                </a:cxn>
                <a:cxn ang="0">
                  <a:pos x="128" y="125"/>
                </a:cxn>
                <a:cxn ang="0">
                  <a:pos x="124" y="84"/>
                </a:cxn>
                <a:cxn ang="0">
                  <a:pos x="118" y="67"/>
                </a:cxn>
                <a:cxn ang="0">
                  <a:pos x="124" y="51"/>
                </a:cxn>
                <a:cxn ang="0">
                  <a:pos x="121" y="37"/>
                </a:cxn>
                <a:cxn ang="0">
                  <a:pos x="119" y="24"/>
                </a:cxn>
                <a:cxn ang="0">
                  <a:pos x="132" y="39"/>
                </a:cxn>
                <a:cxn ang="0">
                  <a:pos x="149" y="18"/>
                </a:cxn>
                <a:cxn ang="0">
                  <a:pos x="147" y="36"/>
                </a:cxn>
                <a:cxn ang="0">
                  <a:pos x="143" y="48"/>
                </a:cxn>
                <a:cxn ang="0">
                  <a:pos x="144" y="67"/>
                </a:cxn>
                <a:cxn ang="0">
                  <a:pos x="199" y="29"/>
                </a:cxn>
                <a:cxn ang="0">
                  <a:pos x="90" y="1"/>
                </a:cxn>
                <a:cxn ang="0">
                  <a:pos x="56" y="8"/>
                </a:cxn>
                <a:cxn ang="0">
                  <a:pos x="85" y="12"/>
                </a:cxn>
                <a:cxn ang="0">
                  <a:pos x="60" y="22"/>
                </a:cxn>
                <a:cxn ang="0">
                  <a:pos x="58" y="29"/>
                </a:cxn>
                <a:cxn ang="0">
                  <a:pos x="38" y="17"/>
                </a:cxn>
                <a:cxn ang="0">
                  <a:pos x="13" y="115"/>
                </a:cxn>
                <a:cxn ang="0">
                  <a:pos x="61" y="146"/>
                </a:cxn>
                <a:cxn ang="0">
                  <a:pos x="45" y="133"/>
                </a:cxn>
                <a:cxn ang="0">
                  <a:pos x="35" y="145"/>
                </a:cxn>
                <a:cxn ang="0">
                  <a:pos x="32" y="128"/>
                </a:cxn>
                <a:cxn ang="0">
                  <a:pos x="46" y="86"/>
                </a:cxn>
                <a:cxn ang="0">
                  <a:pos x="67" y="83"/>
                </a:cxn>
                <a:cxn ang="0">
                  <a:pos x="71" y="95"/>
                </a:cxn>
                <a:cxn ang="0">
                  <a:pos x="61" y="121"/>
                </a:cxn>
                <a:cxn ang="0">
                  <a:pos x="91" y="180"/>
                </a:cxn>
                <a:cxn ang="0">
                  <a:pos x="186" y="166"/>
                </a:cxn>
                <a:cxn ang="0">
                  <a:pos x="182" y="66"/>
                </a:cxn>
                <a:cxn ang="0">
                  <a:pos x="165" y="60"/>
                </a:cxn>
                <a:cxn ang="0">
                  <a:pos x="113" y="61"/>
                </a:cxn>
                <a:cxn ang="0">
                  <a:pos x="108" y="87"/>
                </a:cxn>
                <a:cxn ang="0">
                  <a:pos x="114" y="50"/>
                </a:cxn>
                <a:cxn ang="0">
                  <a:pos x="89" y="26"/>
                </a:cxn>
                <a:cxn ang="0">
                  <a:pos x="105" y="35"/>
                </a:cxn>
                <a:cxn ang="0">
                  <a:pos x="61" y="72"/>
                </a:cxn>
                <a:cxn ang="0">
                  <a:pos x="24" y="37"/>
                </a:cxn>
                <a:cxn ang="0">
                  <a:pos x="68" y="40"/>
                </a:cxn>
                <a:cxn ang="0">
                  <a:pos x="79" y="40"/>
                </a:cxn>
                <a:cxn ang="0">
                  <a:pos x="108" y="45"/>
                </a:cxn>
                <a:cxn ang="0">
                  <a:pos x="99" y="93"/>
                </a:cxn>
                <a:cxn ang="0">
                  <a:pos x="93" y="51"/>
                </a:cxn>
                <a:cxn ang="0">
                  <a:pos x="61" y="72"/>
                </a:cxn>
                <a:cxn ang="0">
                  <a:pos x="80" y="82"/>
                </a:cxn>
                <a:cxn ang="0">
                  <a:pos x="88" y="58"/>
                </a:cxn>
                <a:cxn ang="0">
                  <a:pos x="102" y="145"/>
                </a:cxn>
                <a:cxn ang="0">
                  <a:pos x="82" y="96"/>
                </a:cxn>
                <a:cxn ang="0">
                  <a:pos x="117" y="106"/>
                </a:cxn>
              </a:cxnLst>
              <a:rect l="0" t="0" r="r" b="b"/>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31" name="Freeform 179"/>
            <p:cNvSpPr>
              <a:spLocks/>
            </p:cNvSpPr>
            <p:nvPr userDrawn="1"/>
          </p:nvSpPr>
          <p:spPr bwMode="auto">
            <a:xfrm>
              <a:off x="349" y="3256"/>
              <a:ext cx="85" cy="101"/>
            </a:xfrm>
            <a:custGeom>
              <a:avLst/>
              <a:gdLst/>
              <a:ahLst/>
              <a:cxnLst>
                <a:cxn ang="0">
                  <a:pos x="14" y="5"/>
                </a:cxn>
                <a:cxn ang="0">
                  <a:pos x="9" y="20"/>
                </a:cxn>
                <a:cxn ang="0">
                  <a:pos x="14" y="5"/>
                </a:cxn>
              </a:cxnLst>
              <a:rect l="0" t="0" r="r" b="b"/>
              <a:pathLst>
                <a:path w="17" h="20">
                  <a:moveTo>
                    <a:pt x="14" y="5"/>
                  </a:moveTo>
                  <a:cubicBezTo>
                    <a:pt x="13" y="0"/>
                    <a:pt x="0" y="8"/>
                    <a:pt x="9" y="20"/>
                  </a:cubicBezTo>
                  <a:cubicBezTo>
                    <a:pt x="9" y="20"/>
                    <a:pt x="17" y="17"/>
                    <a:pt x="14" y="5"/>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32" name="Freeform 180"/>
            <p:cNvSpPr>
              <a:spLocks/>
            </p:cNvSpPr>
            <p:nvPr userDrawn="1"/>
          </p:nvSpPr>
          <p:spPr bwMode="auto">
            <a:xfrm>
              <a:off x="267" y="3293"/>
              <a:ext cx="76" cy="136"/>
            </a:xfrm>
            <a:custGeom>
              <a:avLst/>
              <a:gdLst/>
              <a:ahLst/>
              <a:cxnLst>
                <a:cxn ang="0">
                  <a:pos x="7" y="10"/>
                </a:cxn>
                <a:cxn ang="0">
                  <a:pos x="4" y="25"/>
                </a:cxn>
                <a:cxn ang="0">
                  <a:pos x="15" y="16"/>
                </a:cxn>
                <a:cxn ang="0">
                  <a:pos x="13" y="8"/>
                </a:cxn>
                <a:cxn ang="0">
                  <a:pos x="7" y="10"/>
                </a:cxn>
              </a:cxnLst>
              <a:rect l="0" t="0" r="r" b="b"/>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33" name="Freeform 181"/>
            <p:cNvSpPr>
              <a:spLocks/>
            </p:cNvSpPr>
            <p:nvPr userDrawn="1"/>
          </p:nvSpPr>
          <p:spPr bwMode="auto">
            <a:xfrm>
              <a:off x="222" y="3021"/>
              <a:ext cx="243" cy="117"/>
            </a:xfrm>
            <a:custGeom>
              <a:avLst/>
              <a:gdLst/>
              <a:ahLst/>
              <a:cxnLst>
                <a:cxn ang="0">
                  <a:pos x="40" y="2"/>
                </a:cxn>
                <a:cxn ang="0">
                  <a:pos x="9" y="1"/>
                </a:cxn>
                <a:cxn ang="0">
                  <a:pos x="1" y="9"/>
                </a:cxn>
                <a:cxn ang="0">
                  <a:pos x="22" y="21"/>
                </a:cxn>
                <a:cxn ang="0">
                  <a:pos x="34" y="20"/>
                </a:cxn>
                <a:cxn ang="0">
                  <a:pos x="40" y="19"/>
                </a:cxn>
                <a:cxn ang="0">
                  <a:pos x="40" y="2"/>
                </a:cxn>
              </a:cxnLst>
              <a:rect l="0" t="0" r="r" b="b"/>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34" name="Freeform 182"/>
            <p:cNvSpPr>
              <a:spLocks/>
            </p:cNvSpPr>
            <p:nvPr userDrawn="1"/>
          </p:nvSpPr>
          <p:spPr bwMode="auto">
            <a:xfrm>
              <a:off x="501" y="3344"/>
              <a:ext cx="177" cy="187"/>
            </a:xfrm>
            <a:custGeom>
              <a:avLst/>
              <a:gdLst/>
              <a:ahLst/>
              <a:cxnLst>
                <a:cxn ang="0">
                  <a:pos x="24" y="2"/>
                </a:cxn>
                <a:cxn ang="0">
                  <a:pos x="11" y="2"/>
                </a:cxn>
                <a:cxn ang="0">
                  <a:pos x="4" y="20"/>
                </a:cxn>
                <a:cxn ang="0">
                  <a:pos x="28" y="22"/>
                </a:cxn>
                <a:cxn ang="0">
                  <a:pos x="24" y="2"/>
                </a:cxn>
              </a:cxnLst>
              <a:rect l="0" t="0" r="r" b="b"/>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35" name="Freeform 183"/>
            <p:cNvSpPr>
              <a:spLocks/>
            </p:cNvSpPr>
            <p:nvPr userDrawn="1"/>
          </p:nvSpPr>
          <p:spPr bwMode="auto">
            <a:xfrm>
              <a:off x="905" y="3157"/>
              <a:ext cx="177" cy="38"/>
            </a:xfrm>
            <a:custGeom>
              <a:avLst/>
              <a:gdLst/>
              <a:ahLst/>
              <a:cxnLst>
                <a:cxn ang="0">
                  <a:pos x="5" y="0"/>
                </a:cxn>
                <a:cxn ang="0">
                  <a:pos x="14" y="5"/>
                </a:cxn>
                <a:cxn ang="0">
                  <a:pos x="5" y="0"/>
                </a:cxn>
              </a:cxnLst>
              <a:rect l="0" t="0" r="r" b="b"/>
              <a:pathLst>
                <a:path w="35" h="7">
                  <a:moveTo>
                    <a:pt x="5" y="0"/>
                  </a:moveTo>
                  <a:cubicBezTo>
                    <a:pt x="0" y="0"/>
                    <a:pt x="7" y="7"/>
                    <a:pt x="14" y="5"/>
                  </a:cubicBezTo>
                  <a:cubicBezTo>
                    <a:pt x="35" y="1"/>
                    <a:pt x="5" y="0"/>
                    <a:pt x="5" y="0"/>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36" name="Freeform 184"/>
            <p:cNvSpPr>
              <a:spLocks/>
            </p:cNvSpPr>
            <p:nvPr userDrawn="1"/>
          </p:nvSpPr>
          <p:spPr bwMode="auto">
            <a:xfrm>
              <a:off x="965" y="3154"/>
              <a:ext cx="136" cy="79"/>
            </a:xfrm>
            <a:custGeom>
              <a:avLst/>
              <a:gdLst/>
              <a:ahLst/>
              <a:cxnLst>
                <a:cxn ang="0">
                  <a:pos x="7" y="13"/>
                </a:cxn>
                <a:cxn ang="0">
                  <a:pos x="25" y="6"/>
                </a:cxn>
                <a:cxn ang="0">
                  <a:pos x="17" y="1"/>
                </a:cxn>
                <a:cxn ang="0">
                  <a:pos x="7" y="11"/>
                </a:cxn>
                <a:cxn ang="0">
                  <a:pos x="7" y="13"/>
                </a:cxn>
              </a:cxnLst>
              <a:rect l="0" t="0" r="r" b="b"/>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37" name="Freeform 185"/>
            <p:cNvSpPr>
              <a:spLocks/>
            </p:cNvSpPr>
            <p:nvPr userDrawn="1"/>
          </p:nvSpPr>
          <p:spPr bwMode="auto">
            <a:xfrm>
              <a:off x="959" y="3205"/>
              <a:ext cx="177" cy="85"/>
            </a:xfrm>
            <a:custGeom>
              <a:avLst/>
              <a:gdLst/>
              <a:ahLst/>
              <a:cxnLst>
                <a:cxn ang="0">
                  <a:pos x="25" y="6"/>
                </a:cxn>
                <a:cxn ang="0">
                  <a:pos x="8" y="10"/>
                </a:cxn>
                <a:cxn ang="0">
                  <a:pos x="6" y="13"/>
                </a:cxn>
                <a:cxn ang="0">
                  <a:pos x="27" y="12"/>
                </a:cxn>
                <a:cxn ang="0">
                  <a:pos x="25" y="6"/>
                </a:cxn>
              </a:cxnLst>
              <a:rect l="0" t="0" r="r" b="b"/>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38" name="Freeform 186"/>
            <p:cNvSpPr>
              <a:spLocks/>
            </p:cNvSpPr>
            <p:nvPr userDrawn="1"/>
          </p:nvSpPr>
          <p:spPr bwMode="auto">
            <a:xfrm>
              <a:off x="845" y="3284"/>
              <a:ext cx="247" cy="60"/>
            </a:xfrm>
            <a:custGeom>
              <a:avLst/>
              <a:gdLst/>
              <a:ahLst/>
              <a:cxnLst>
                <a:cxn ang="0">
                  <a:pos x="40" y="3"/>
                </a:cxn>
                <a:cxn ang="0">
                  <a:pos x="29" y="1"/>
                </a:cxn>
                <a:cxn ang="0">
                  <a:pos x="7" y="0"/>
                </a:cxn>
                <a:cxn ang="0">
                  <a:pos x="2" y="5"/>
                </a:cxn>
                <a:cxn ang="0">
                  <a:pos x="20" y="8"/>
                </a:cxn>
                <a:cxn ang="0">
                  <a:pos x="41" y="8"/>
                </a:cxn>
                <a:cxn ang="0">
                  <a:pos x="40" y="3"/>
                </a:cxn>
              </a:cxnLst>
              <a:rect l="0" t="0" r="r" b="b"/>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39" name="Freeform 187"/>
            <p:cNvSpPr>
              <a:spLocks/>
            </p:cNvSpPr>
            <p:nvPr userDrawn="1"/>
          </p:nvSpPr>
          <p:spPr bwMode="auto">
            <a:xfrm>
              <a:off x="870" y="3341"/>
              <a:ext cx="202" cy="54"/>
            </a:xfrm>
            <a:custGeom>
              <a:avLst/>
              <a:gdLst/>
              <a:ahLst/>
              <a:cxnLst>
                <a:cxn ang="0">
                  <a:pos x="37" y="2"/>
                </a:cxn>
                <a:cxn ang="0">
                  <a:pos x="26" y="4"/>
                </a:cxn>
                <a:cxn ang="0">
                  <a:pos x="13" y="3"/>
                </a:cxn>
                <a:cxn ang="0">
                  <a:pos x="1" y="2"/>
                </a:cxn>
                <a:cxn ang="0">
                  <a:pos x="35" y="8"/>
                </a:cxn>
                <a:cxn ang="0">
                  <a:pos x="37" y="2"/>
                </a:cxn>
              </a:cxnLst>
              <a:rect l="0" t="0" r="r" b="b"/>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40" name="Freeform 188"/>
            <p:cNvSpPr>
              <a:spLocks/>
            </p:cNvSpPr>
            <p:nvPr userDrawn="1"/>
          </p:nvSpPr>
          <p:spPr bwMode="auto">
            <a:xfrm>
              <a:off x="858" y="3385"/>
              <a:ext cx="209" cy="174"/>
            </a:xfrm>
            <a:custGeom>
              <a:avLst/>
              <a:gdLst/>
              <a:ahLst/>
              <a:cxnLst>
                <a:cxn ang="0">
                  <a:pos x="28" y="9"/>
                </a:cxn>
                <a:cxn ang="0">
                  <a:pos x="13" y="6"/>
                </a:cxn>
                <a:cxn ang="0">
                  <a:pos x="4" y="15"/>
                </a:cxn>
                <a:cxn ang="0">
                  <a:pos x="1" y="19"/>
                </a:cxn>
                <a:cxn ang="0">
                  <a:pos x="9" y="19"/>
                </a:cxn>
                <a:cxn ang="0">
                  <a:pos x="17" y="27"/>
                </a:cxn>
                <a:cxn ang="0">
                  <a:pos x="21" y="30"/>
                </a:cxn>
                <a:cxn ang="0">
                  <a:pos x="29" y="19"/>
                </a:cxn>
                <a:cxn ang="0">
                  <a:pos x="39" y="19"/>
                </a:cxn>
                <a:cxn ang="0">
                  <a:pos x="28" y="9"/>
                </a:cxn>
              </a:cxnLst>
              <a:rect l="0" t="0" r="r" b="b"/>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41" name="Freeform 189"/>
            <p:cNvSpPr>
              <a:spLocks/>
            </p:cNvSpPr>
            <p:nvPr userDrawn="1"/>
          </p:nvSpPr>
          <p:spPr bwMode="auto">
            <a:xfrm>
              <a:off x="997" y="3306"/>
              <a:ext cx="126" cy="316"/>
            </a:xfrm>
            <a:custGeom>
              <a:avLst/>
              <a:gdLst/>
              <a:ahLst/>
              <a:cxnLst>
                <a:cxn ang="0">
                  <a:pos x="22" y="2"/>
                </a:cxn>
                <a:cxn ang="0">
                  <a:pos x="18" y="17"/>
                </a:cxn>
                <a:cxn ang="0">
                  <a:pos x="7" y="20"/>
                </a:cxn>
                <a:cxn ang="0">
                  <a:pos x="7" y="23"/>
                </a:cxn>
                <a:cxn ang="0">
                  <a:pos x="17" y="34"/>
                </a:cxn>
                <a:cxn ang="0">
                  <a:pos x="12" y="45"/>
                </a:cxn>
                <a:cxn ang="0">
                  <a:pos x="0" y="55"/>
                </a:cxn>
                <a:cxn ang="0">
                  <a:pos x="5" y="58"/>
                </a:cxn>
                <a:cxn ang="0">
                  <a:pos x="16" y="62"/>
                </a:cxn>
                <a:cxn ang="0">
                  <a:pos x="23" y="57"/>
                </a:cxn>
                <a:cxn ang="0">
                  <a:pos x="25" y="14"/>
                </a:cxn>
                <a:cxn ang="0">
                  <a:pos x="25" y="2"/>
                </a:cxn>
                <a:cxn ang="0">
                  <a:pos x="22" y="2"/>
                </a:cxn>
              </a:cxnLst>
              <a:rect l="0" t="0" r="r" b="b"/>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grpSp>
      <p:grpSp>
        <p:nvGrpSpPr>
          <p:cNvPr id="1030" name="Group 190"/>
          <p:cNvGrpSpPr>
            <a:grpSpLocks/>
          </p:cNvGrpSpPr>
          <p:nvPr/>
        </p:nvGrpSpPr>
        <p:grpSpPr bwMode="auto">
          <a:xfrm>
            <a:off x="381000" y="3962400"/>
            <a:ext cx="533400" cy="492125"/>
            <a:chOff x="96" y="2784"/>
            <a:chExt cx="1062" cy="981"/>
          </a:xfrm>
        </p:grpSpPr>
        <p:sp>
          <p:nvSpPr>
            <p:cNvPr id="202943" name="Freeform 191"/>
            <p:cNvSpPr>
              <a:spLocks/>
            </p:cNvSpPr>
            <p:nvPr userDrawn="1"/>
          </p:nvSpPr>
          <p:spPr bwMode="auto">
            <a:xfrm>
              <a:off x="121" y="2784"/>
              <a:ext cx="205" cy="82"/>
            </a:xfrm>
            <a:custGeom>
              <a:avLst/>
              <a:gdLst/>
              <a:ahLst/>
              <a:cxnLst>
                <a:cxn ang="0">
                  <a:pos x="30" y="12"/>
                </a:cxn>
                <a:cxn ang="0">
                  <a:pos x="37" y="10"/>
                </a:cxn>
                <a:cxn ang="0">
                  <a:pos x="38" y="9"/>
                </a:cxn>
                <a:cxn ang="0">
                  <a:pos x="31" y="1"/>
                </a:cxn>
                <a:cxn ang="0">
                  <a:pos x="8" y="11"/>
                </a:cxn>
                <a:cxn ang="0">
                  <a:pos x="30" y="12"/>
                </a:cxn>
              </a:cxnLst>
              <a:rect l="0" t="0" r="r" b="b"/>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44" name="Freeform 192"/>
            <p:cNvSpPr>
              <a:spLocks noEditPoints="1"/>
            </p:cNvSpPr>
            <p:nvPr userDrawn="1"/>
          </p:nvSpPr>
          <p:spPr bwMode="auto">
            <a:xfrm>
              <a:off x="96" y="2790"/>
              <a:ext cx="1062" cy="975"/>
            </a:xfrm>
            <a:custGeom>
              <a:avLst/>
              <a:gdLst/>
              <a:ahLst/>
              <a:cxnLst>
                <a:cxn ang="0">
                  <a:pos x="163" y="155"/>
                </a:cxn>
                <a:cxn ang="0">
                  <a:pos x="152" y="125"/>
                </a:cxn>
                <a:cxn ang="0">
                  <a:pos x="142" y="99"/>
                </a:cxn>
                <a:cxn ang="0">
                  <a:pos x="165" y="93"/>
                </a:cxn>
                <a:cxn ang="0">
                  <a:pos x="146" y="82"/>
                </a:cxn>
                <a:cxn ang="0">
                  <a:pos x="157" y="83"/>
                </a:cxn>
                <a:cxn ang="0">
                  <a:pos x="157" y="77"/>
                </a:cxn>
                <a:cxn ang="0">
                  <a:pos x="135" y="78"/>
                </a:cxn>
                <a:cxn ang="0">
                  <a:pos x="128" y="125"/>
                </a:cxn>
                <a:cxn ang="0">
                  <a:pos x="124" y="84"/>
                </a:cxn>
                <a:cxn ang="0">
                  <a:pos x="118" y="67"/>
                </a:cxn>
                <a:cxn ang="0">
                  <a:pos x="124" y="51"/>
                </a:cxn>
                <a:cxn ang="0">
                  <a:pos x="121" y="37"/>
                </a:cxn>
                <a:cxn ang="0">
                  <a:pos x="119" y="24"/>
                </a:cxn>
                <a:cxn ang="0">
                  <a:pos x="132" y="39"/>
                </a:cxn>
                <a:cxn ang="0">
                  <a:pos x="149" y="18"/>
                </a:cxn>
                <a:cxn ang="0">
                  <a:pos x="147" y="36"/>
                </a:cxn>
                <a:cxn ang="0">
                  <a:pos x="143" y="48"/>
                </a:cxn>
                <a:cxn ang="0">
                  <a:pos x="144" y="67"/>
                </a:cxn>
                <a:cxn ang="0">
                  <a:pos x="199" y="29"/>
                </a:cxn>
                <a:cxn ang="0">
                  <a:pos x="90" y="1"/>
                </a:cxn>
                <a:cxn ang="0">
                  <a:pos x="56" y="8"/>
                </a:cxn>
                <a:cxn ang="0">
                  <a:pos x="85" y="12"/>
                </a:cxn>
                <a:cxn ang="0">
                  <a:pos x="60" y="22"/>
                </a:cxn>
                <a:cxn ang="0">
                  <a:pos x="58" y="29"/>
                </a:cxn>
                <a:cxn ang="0">
                  <a:pos x="38" y="17"/>
                </a:cxn>
                <a:cxn ang="0">
                  <a:pos x="13" y="115"/>
                </a:cxn>
                <a:cxn ang="0">
                  <a:pos x="61" y="146"/>
                </a:cxn>
                <a:cxn ang="0">
                  <a:pos x="45" y="133"/>
                </a:cxn>
                <a:cxn ang="0">
                  <a:pos x="35" y="145"/>
                </a:cxn>
                <a:cxn ang="0">
                  <a:pos x="32" y="128"/>
                </a:cxn>
                <a:cxn ang="0">
                  <a:pos x="46" y="86"/>
                </a:cxn>
                <a:cxn ang="0">
                  <a:pos x="67" y="83"/>
                </a:cxn>
                <a:cxn ang="0">
                  <a:pos x="71" y="95"/>
                </a:cxn>
                <a:cxn ang="0">
                  <a:pos x="61" y="121"/>
                </a:cxn>
                <a:cxn ang="0">
                  <a:pos x="91" y="180"/>
                </a:cxn>
                <a:cxn ang="0">
                  <a:pos x="186" y="166"/>
                </a:cxn>
                <a:cxn ang="0">
                  <a:pos x="182" y="66"/>
                </a:cxn>
                <a:cxn ang="0">
                  <a:pos x="165" y="60"/>
                </a:cxn>
                <a:cxn ang="0">
                  <a:pos x="113" y="61"/>
                </a:cxn>
                <a:cxn ang="0">
                  <a:pos x="108" y="87"/>
                </a:cxn>
                <a:cxn ang="0">
                  <a:pos x="114" y="50"/>
                </a:cxn>
                <a:cxn ang="0">
                  <a:pos x="89" y="26"/>
                </a:cxn>
                <a:cxn ang="0">
                  <a:pos x="105" y="35"/>
                </a:cxn>
                <a:cxn ang="0">
                  <a:pos x="61" y="72"/>
                </a:cxn>
                <a:cxn ang="0">
                  <a:pos x="24" y="37"/>
                </a:cxn>
                <a:cxn ang="0">
                  <a:pos x="68" y="40"/>
                </a:cxn>
                <a:cxn ang="0">
                  <a:pos x="79" y="40"/>
                </a:cxn>
                <a:cxn ang="0">
                  <a:pos x="108" y="45"/>
                </a:cxn>
                <a:cxn ang="0">
                  <a:pos x="99" y="93"/>
                </a:cxn>
                <a:cxn ang="0">
                  <a:pos x="93" y="51"/>
                </a:cxn>
                <a:cxn ang="0">
                  <a:pos x="61" y="72"/>
                </a:cxn>
                <a:cxn ang="0">
                  <a:pos x="80" y="82"/>
                </a:cxn>
                <a:cxn ang="0">
                  <a:pos x="88" y="58"/>
                </a:cxn>
                <a:cxn ang="0">
                  <a:pos x="102" y="145"/>
                </a:cxn>
                <a:cxn ang="0">
                  <a:pos x="82" y="96"/>
                </a:cxn>
                <a:cxn ang="0">
                  <a:pos x="117" y="106"/>
                </a:cxn>
              </a:cxnLst>
              <a:rect l="0" t="0" r="r" b="b"/>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45" name="Freeform 193"/>
            <p:cNvSpPr>
              <a:spLocks/>
            </p:cNvSpPr>
            <p:nvPr userDrawn="1"/>
          </p:nvSpPr>
          <p:spPr bwMode="auto">
            <a:xfrm>
              <a:off x="349" y="3256"/>
              <a:ext cx="85" cy="101"/>
            </a:xfrm>
            <a:custGeom>
              <a:avLst/>
              <a:gdLst/>
              <a:ahLst/>
              <a:cxnLst>
                <a:cxn ang="0">
                  <a:pos x="14" y="5"/>
                </a:cxn>
                <a:cxn ang="0">
                  <a:pos x="9" y="20"/>
                </a:cxn>
                <a:cxn ang="0">
                  <a:pos x="14" y="5"/>
                </a:cxn>
              </a:cxnLst>
              <a:rect l="0" t="0" r="r" b="b"/>
              <a:pathLst>
                <a:path w="17" h="20">
                  <a:moveTo>
                    <a:pt x="14" y="5"/>
                  </a:moveTo>
                  <a:cubicBezTo>
                    <a:pt x="13" y="0"/>
                    <a:pt x="0" y="8"/>
                    <a:pt x="9" y="20"/>
                  </a:cubicBezTo>
                  <a:cubicBezTo>
                    <a:pt x="9" y="20"/>
                    <a:pt x="17" y="17"/>
                    <a:pt x="14" y="5"/>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46" name="Freeform 194"/>
            <p:cNvSpPr>
              <a:spLocks/>
            </p:cNvSpPr>
            <p:nvPr userDrawn="1"/>
          </p:nvSpPr>
          <p:spPr bwMode="auto">
            <a:xfrm>
              <a:off x="267" y="3293"/>
              <a:ext cx="76" cy="136"/>
            </a:xfrm>
            <a:custGeom>
              <a:avLst/>
              <a:gdLst/>
              <a:ahLst/>
              <a:cxnLst>
                <a:cxn ang="0">
                  <a:pos x="7" y="10"/>
                </a:cxn>
                <a:cxn ang="0">
                  <a:pos x="4" y="25"/>
                </a:cxn>
                <a:cxn ang="0">
                  <a:pos x="15" y="16"/>
                </a:cxn>
                <a:cxn ang="0">
                  <a:pos x="13" y="8"/>
                </a:cxn>
                <a:cxn ang="0">
                  <a:pos x="7" y="10"/>
                </a:cxn>
              </a:cxnLst>
              <a:rect l="0" t="0" r="r" b="b"/>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47" name="Freeform 195"/>
            <p:cNvSpPr>
              <a:spLocks/>
            </p:cNvSpPr>
            <p:nvPr userDrawn="1"/>
          </p:nvSpPr>
          <p:spPr bwMode="auto">
            <a:xfrm>
              <a:off x="222" y="3021"/>
              <a:ext cx="243" cy="117"/>
            </a:xfrm>
            <a:custGeom>
              <a:avLst/>
              <a:gdLst/>
              <a:ahLst/>
              <a:cxnLst>
                <a:cxn ang="0">
                  <a:pos x="40" y="2"/>
                </a:cxn>
                <a:cxn ang="0">
                  <a:pos x="9" y="1"/>
                </a:cxn>
                <a:cxn ang="0">
                  <a:pos x="1" y="9"/>
                </a:cxn>
                <a:cxn ang="0">
                  <a:pos x="22" y="21"/>
                </a:cxn>
                <a:cxn ang="0">
                  <a:pos x="34" y="20"/>
                </a:cxn>
                <a:cxn ang="0">
                  <a:pos x="40" y="19"/>
                </a:cxn>
                <a:cxn ang="0">
                  <a:pos x="40" y="2"/>
                </a:cxn>
              </a:cxnLst>
              <a:rect l="0" t="0" r="r" b="b"/>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48" name="Freeform 196"/>
            <p:cNvSpPr>
              <a:spLocks/>
            </p:cNvSpPr>
            <p:nvPr userDrawn="1"/>
          </p:nvSpPr>
          <p:spPr bwMode="auto">
            <a:xfrm>
              <a:off x="501" y="3344"/>
              <a:ext cx="177" cy="187"/>
            </a:xfrm>
            <a:custGeom>
              <a:avLst/>
              <a:gdLst/>
              <a:ahLst/>
              <a:cxnLst>
                <a:cxn ang="0">
                  <a:pos x="24" y="2"/>
                </a:cxn>
                <a:cxn ang="0">
                  <a:pos x="11" y="2"/>
                </a:cxn>
                <a:cxn ang="0">
                  <a:pos x="4" y="20"/>
                </a:cxn>
                <a:cxn ang="0">
                  <a:pos x="28" y="22"/>
                </a:cxn>
                <a:cxn ang="0">
                  <a:pos x="24" y="2"/>
                </a:cxn>
              </a:cxnLst>
              <a:rect l="0" t="0" r="r" b="b"/>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49" name="Freeform 197"/>
            <p:cNvSpPr>
              <a:spLocks/>
            </p:cNvSpPr>
            <p:nvPr userDrawn="1"/>
          </p:nvSpPr>
          <p:spPr bwMode="auto">
            <a:xfrm>
              <a:off x="905" y="3157"/>
              <a:ext cx="177" cy="38"/>
            </a:xfrm>
            <a:custGeom>
              <a:avLst/>
              <a:gdLst/>
              <a:ahLst/>
              <a:cxnLst>
                <a:cxn ang="0">
                  <a:pos x="5" y="0"/>
                </a:cxn>
                <a:cxn ang="0">
                  <a:pos x="14" y="5"/>
                </a:cxn>
                <a:cxn ang="0">
                  <a:pos x="5" y="0"/>
                </a:cxn>
              </a:cxnLst>
              <a:rect l="0" t="0" r="r" b="b"/>
              <a:pathLst>
                <a:path w="35" h="7">
                  <a:moveTo>
                    <a:pt x="5" y="0"/>
                  </a:moveTo>
                  <a:cubicBezTo>
                    <a:pt x="0" y="0"/>
                    <a:pt x="7" y="7"/>
                    <a:pt x="14" y="5"/>
                  </a:cubicBezTo>
                  <a:cubicBezTo>
                    <a:pt x="35" y="1"/>
                    <a:pt x="5" y="0"/>
                    <a:pt x="5" y="0"/>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50" name="Freeform 198"/>
            <p:cNvSpPr>
              <a:spLocks/>
            </p:cNvSpPr>
            <p:nvPr userDrawn="1"/>
          </p:nvSpPr>
          <p:spPr bwMode="auto">
            <a:xfrm>
              <a:off x="965" y="3154"/>
              <a:ext cx="136" cy="79"/>
            </a:xfrm>
            <a:custGeom>
              <a:avLst/>
              <a:gdLst/>
              <a:ahLst/>
              <a:cxnLst>
                <a:cxn ang="0">
                  <a:pos x="7" y="13"/>
                </a:cxn>
                <a:cxn ang="0">
                  <a:pos x="25" y="6"/>
                </a:cxn>
                <a:cxn ang="0">
                  <a:pos x="17" y="1"/>
                </a:cxn>
                <a:cxn ang="0">
                  <a:pos x="7" y="11"/>
                </a:cxn>
                <a:cxn ang="0">
                  <a:pos x="7" y="13"/>
                </a:cxn>
              </a:cxnLst>
              <a:rect l="0" t="0" r="r" b="b"/>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51" name="Freeform 199"/>
            <p:cNvSpPr>
              <a:spLocks/>
            </p:cNvSpPr>
            <p:nvPr userDrawn="1"/>
          </p:nvSpPr>
          <p:spPr bwMode="auto">
            <a:xfrm>
              <a:off x="959" y="3205"/>
              <a:ext cx="177" cy="85"/>
            </a:xfrm>
            <a:custGeom>
              <a:avLst/>
              <a:gdLst/>
              <a:ahLst/>
              <a:cxnLst>
                <a:cxn ang="0">
                  <a:pos x="25" y="6"/>
                </a:cxn>
                <a:cxn ang="0">
                  <a:pos x="8" y="10"/>
                </a:cxn>
                <a:cxn ang="0">
                  <a:pos x="6" y="13"/>
                </a:cxn>
                <a:cxn ang="0">
                  <a:pos x="27" y="12"/>
                </a:cxn>
                <a:cxn ang="0">
                  <a:pos x="25" y="6"/>
                </a:cxn>
              </a:cxnLst>
              <a:rect l="0" t="0" r="r" b="b"/>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52" name="Freeform 200"/>
            <p:cNvSpPr>
              <a:spLocks/>
            </p:cNvSpPr>
            <p:nvPr userDrawn="1"/>
          </p:nvSpPr>
          <p:spPr bwMode="auto">
            <a:xfrm>
              <a:off x="845" y="3284"/>
              <a:ext cx="247" cy="60"/>
            </a:xfrm>
            <a:custGeom>
              <a:avLst/>
              <a:gdLst/>
              <a:ahLst/>
              <a:cxnLst>
                <a:cxn ang="0">
                  <a:pos x="40" y="3"/>
                </a:cxn>
                <a:cxn ang="0">
                  <a:pos x="29" y="1"/>
                </a:cxn>
                <a:cxn ang="0">
                  <a:pos x="7" y="0"/>
                </a:cxn>
                <a:cxn ang="0">
                  <a:pos x="2" y="5"/>
                </a:cxn>
                <a:cxn ang="0">
                  <a:pos x="20" y="8"/>
                </a:cxn>
                <a:cxn ang="0">
                  <a:pos x="41" y="8"/>
                </a:cxn>
                <a:cxn ang="0">
                  <a:pos x="40" y="3"/>
                </a:cxn>
              </a:cxnLst>
              <a:rect l="0" t="0" r="r" b="b"/>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53" name="Freeform 201"/>
            <p:cNvSpPr>
              <a:spLocks/>
            </p:cNvSpPr>
            <p:nvPr userDrawn="1"/>
          </p:nvSpPr>
          <p:spPr bwMode="auto">
            <a:xfrm>
              <a:off x="870" y="3341"/>
              <a:ext cx="202" cy="54"/>
            </a:xfrm>
            <a:custGeom>
              <a:avLst/>
              <a:gdLst/>
              <a:ahLst/>
              <a:cxnLst>
                <a:cxn ang="0">
                  <a:pos x="37" y="2"/>
                </a:cxn>
                <a:cxn ang="0">
                  <a:pos x="26" y="4"/>
                </a:cxn>
                <a:cxn ang="0">
                  <a:pos x="13" y="3"/>
                </a:cxn>
                <a:cxn ang="0">
                  <a:pos x="1" y="2"/>
                </a:cxn>
                <a:cxn ang="0">
                  <a:pos x="35" y="8"/>
                </a:cxn>
                <a:cxn ang="0">
                  <a:pos x="37" y="2"/>
                </a:cxn>
              </a:cxnLst>
              <a:rect l="0" t="0" r="r" b="b"/>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54" name="Freeform 202"/>
            <p:cNvSpPr>
              <a:spLocks/>
            </p:cNvSpPr>
            <p:nvPr userDrawn="1"/>
          </p:nvSpPr>
          <p:spPr bwMode="auto">
            <a:xfrm>
              <a:off x="858" y="3385"/>
              <a:ext cx="209" cy="174"/>
            </a:xfrm>
            <a:custGeom>
              <a:avLst/>
              <a:gdLst/>
              <a:ahLst/>
              <a:cxnLst>
                <a:cxn ang="0">
                  <a:pos x="28" y="9"/>
                </a:cxn>
                <a:cxn ang="0">
                  <a:pos x="13" y="6"/>
                </a:cxn>
                <a:cxn ang="0">
                  <a:pos x="4" y="15"/>
                </a:cxn>
                <a:cxn ang="0">
                  <a:pos x="1" y="19"/>
                </a:cxn>
                <a:cxn ang="0">
                  <a:pos x="9" y="19"/>
                </a:cxn>
                <a:cxn ang="0">
                  <a:pos x="17" y="27"/>
                </a:cxn>
                <a:cxn ang="0">
                  <a:pos x="21" y="30"/>
                </a:cxn>
                <a:cxn ang="0">
                  <a:pos x="29" y="19"/>
                </a:cxn>
                <a:cxn ang="0">
                  <a:pos x="39" y="19"/>
                </a:cxn>
                <a:cxn ang="0">
                  <a:pos x="28" y="9"/>
                </a:cxn>
              </a:cxnLst>
              <a:rect l="0" t="0" r="r" b="b"/>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55" name="Freeform 203"/>
            <p:cNvSpPr>
              <a:spLocks/>
            </p:cNvSpPr>
            <p:nvPr userDrawn="1"/>
          </p:nvSpPr>
          <p:spPr bwMode="auto">
            <a:xfrm>
              <a:off x="997" y="3306"/>
              <a:ext cx="126" cy="316"/>
            </a:xfrm>
            <a:custGeom>
              <a:avLst/>
              <a:gdLst/>
              <a:ahLst/>
              <a:cxnLst>
                <a:cxn ang="0">
                  <a:pos x="22" y="2"/>
                </a:cxn>
                <a:cxn ang="0">
                  <a:pos x="18" y="17"/>
                </a:cxn>
                <a:cxn ang="0">
                  <a:pos x="7" y="20"/>
                </a:cxn>
                <a:cxn ang="0">
                  <a:pos x="7" y="23"/>
                </a:cxn>
                <a:cxn ang="0">
                  <a:pos x="17" y="34"/>
                </a:cxn>
                <a:cxn ang="0">
                  <a:pos x="12" y="45"/>
                </a:cxn>
                <a:cxn ang="0">
                  <a:pos x="0" y="55"/>
                </a:cxn>
                <a:cxn ang="0">
                  <a:pos x="5" y="58"/>
                </a:cxn>
                <a:cxn ang="0">
                  <a:pos x="16" y="62"/>
                </a:cxn>
                <a:cxn ang="0">
                  <a:pos x="23" y="57"/>
                </a:cxn>
                <a:cxn ang="0">
                  <a:pos x="25" y="14"/>
                </a:cxn>
                <a:cxn ang="0">
                  <a:pos x="25" y="2"/>
                </a:cxn>
                <a:cxn ang="0">
                  <a:pos x="22" y="2"/>
                </a:cxn>
              </a:cxnLst>
              <a:rect l="0" t="0" r="r" b="b"/>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grpSp>
      <p:grpSp>
        <p:nvGrpSpPr>
          <p:cNvPr id="1031" name="Group 204"/>
          <p:cNvGrpSpPr>
            <a:grpSpLocks/>
          </p:cNvGrpSpPr>
          <p:nvPr/>
        </p:nvGrpSpPr>
        <p:grpSpPr bwMode="auto">
          <a:xfrm>
            <a:off x="381000" y="5070475"/>
            <a:ext cx="533400" cy="492125"/>
            <a:chOff x="96" y="2784"/>
            <a:chExt cx="1062" cy="981"/>
          </a:xfrm>
        </p:grpSpPr>
        <p:sp>
          <p:nvSpPr>
            <p:cNvPr id="202957" name="Freeform 205"/>
            <p:cNvSpPr>
              <a:spLocks/>
            </p:cNvSpPr>
            <p:nvPr userDrawn="1"/>
          </p:nvSpPr>
          <p:spPr bwMode="auto">
            <a:xfrm>
              <a:off x="121" y="2784"/>
              <a:ext cx="205" cy="82"/>
            </a:xfrm>
            <a:custGeom>
              <a:avLst/>
              <a:gdLst/>
              <a:ahLst/>
              <a:cxnLst>
                <a:cxn ang="0">
                  <a:pos x="30" y="12"/>
                </a:cxn>
                <a:cxn ang="0">
                  <a:pos x="37" y="10"/>
                </a:cxn>
                <a:cxn ang="0">
                  <a:pos x="38" y="9"/>
                </a:cxn>
                <a:cxn ang="0">
                  <a:pos x="31" y="1"/>
                </a:cxn>
                <a:cxn ang="0">
                  <a:pos x="8" y="11"/>
                </a:cxn>
                <a:cxn ang="0">
                  <a:pos x="30" y="12"/>
                </a:cxn>
              </a:cxnLst>
              <a:rect l="0" t="0" r="r" b="b"/>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58" name="Freeform 206"/>
            <p:cNvSpPr>
              <a:spLocks noEditPoints="1"/>
            </p:cNvSpPr>
            <p:nvPr userDrawn="1"/>
          </p:nvSpPr>
          <p:spPr bwMode="auto">
            <a:xfrm>
              <a:off x="96" y="2790"/>
              <a:ext cx="1062" cy="975"/>
            </a:xfrm>
            <a:custGeom>
              <a:avLst/>
              <a:gdLst/>
              <a:ahLst/>
              <a:cxnLst>
                <a:cxn ang="0">
                  <a:pos x="163" y="155"/>
                </a:cxn>
                <a:cxn ang="0">
                  <a:pos x="152" y="125"/>
                </a:cxn>
                <a:cxn ang="0">
                  <a:pos x="142" y="99"/>
                </a:cxn>
                <a:cxn ang="0">
                  <a:pos x="165" y="93"/>
                </a:cxn>
                <a:cxn ang="0">
                  <a:pos x="146" y="82"/>
                </a:cxn>
                <a:cxn ang="0">
                  <a:pos x="157" y="83"/>
                </a:cxn>
                <a:cxn ang="0">
                  <a:pos x="157" y="77"/>
                </a:cxn>
                <a:cxn ang="0">
                  <a:pos x="135" y="78"/>
                </a:cxn>
                <a:cxn ang="0">
                  <a:pos x="128" y="125"/>
                </a:cxn>
                <a:cxn ang="0">
                  <a:pos x="124" y="84"/>
                </a:cxn>
                <a:cxn ang="0">
                  <a:pos x="118" y="67"/>
                </a:cxn>
                <a:cxn ang="0">
                  <a:pos x="124" y="51"/>
                </a:cxn>
                <a:cxn ang="0">
                  <a:pos x="121" y="37"/>
                </a:cxn>
                <a:cxn ang="0">
                  <a:pos x="119" y="24"/>
                </a:cxn>
                <a:cxn ang="0">
                  <a:pos x="132" y="39"/>
                </a:cxn>
                <a:cxn ang="0">
                  <a:pos x="149" y="18"/>
                </a:cxn>
                <a:cxn ang="0">
                  <a:pos x="147" y="36"/>
                </a:cxn>
                <a:cxn ang="0">
                  <a:pos x="143" y="48"/>
                </a:cxn>
                <a:cxn ang="0">
                  <a:pos x="144" y="67"/>
                </a:cxn>
                <a:cxn ang="0">
                  <a:pos x="199" y="29"/>
                </a:cxn>
                <a:cxn ang="0">
                  <a:pos x="90" y="1"/>
                </a:cxn>
                <a:cxn ang="0">
                  <a:pos x="56" y="8"/>
                </a:cxn>
                <a:cxn ang="0">
                  <a:pos x="85" y="12"/>
                </a:cxn>
                <a:cxn ang="0">
                  <a:pos x="60" y="22"/>
                </a:cxn>
                <a:cxn ang="0">
                  <a:pos x="58" y="29"/>
                </a:cxn>
                <a:cxn ang="0">
                  <a:pos x="38" y="17"/>
                </a:cxn>
                <a:cxn ang="0">
                  <a:pos x="13" y="115"/>
                </a:cxn>
                <a:cxn ang="0">
                  <a:pos x="61" y="146"/>
                </a:cxn>
                <a:cxn ang="0">
                  <a:pos x="45" y="133"/>
                </a:cxn>
                <a:cxn ang="0">
                  <a:pos x="35" y="145"/>
                </a:cxn>
                <a:cxn ang="0">
                  <a:pos x="32" y="128"/>
                </a:cxn>
                <a:cxn ang="0">
                  <a:pos x="46" y="86"/>
                </a:cxn>
                <a:cxn ang="0">
                  <a:pos x="67" y="83"/>
                </a:cxn>
                <a:cxn ang="0">
                  <a:pos x="71" y="95"/>
                </a:cxn>
                <a:cxn ang="0">
                  <a:pos x="61" y="121"/>
                </a:cxn>
                <a:cxn ang="0">
                  <a:pos x="91" y="180"/>
                </a:cxn>
                <a:cxn ang="0">
                  <a:pos x="186" y="166"/>
                </a:cxn>
                <a:cxn ang="0">
                  <a:pos x="182" y="66"/>
                </a:cxn>
                <a:cxn ang="0">
                  <a:pos x="165" y="60"/>
                </a:cxn>
                <a:cxn ang="0">
                  <a:pos x="113" y="61"/>
                </a:cxn>
                <a:cxn ang="0">
                  <a:pos x="108" y="87"/>
                </a:cxn>
                <a:cxn ang="0">
                  <a:pos x="114" y="50"/>
                </a:cxn>
                <a:cxn ang="0">
                  <a:pos x="89" y="26"/>
                </a:cxn>
                <a:cxn ang="0">
                  <a:pos x="105" y="35"/>
                </a:cxn>
                <a:cxn ang="0">
                  <a:pos x="61" y="72"/>
                </a:cxn>
                <a:cxn ang="0">
                  <a:pos x="24" y="37"/>
                </a:cxn>
                <a:cxn ang="0">
                  <a:pos x="68" y="40"/>
                </a:cxn>
                <a:cxn ang="0">
                  <a:pos x="79" y="40"/>
                </a:cxn>
                <a:cxn ang="0">
                  <a:pos x="108" y="45"/>
                </a:cxn>
                <a:cxn ang="0">
                  <a:pos x="99" y="93"/>
                </a:cxn>
                <a:cxn ang="0">
                  <a:pos x="93" y="51"/>
                </a:cxn>
                <a:cxn ang="0">
                  <a:pos x="61" y="72"/>
                </a:cxn>
                <a:cxn ang="0">
                  <a:pos x="80" y="82"/>
                </a:cxn>
                <a:cxn ang="0">
                  <a:pos x="88" y="58"/>
                </a:cxn>
                <a:cxn ang="0">
                  <a:pos x="102" y="145"/>
                </a:cxn>
                <a:cxn ang="0">
                  <a:pos x="82" y="96"/>
                </a:cxn>
                <a:cxn ang="0">
                  <a:pos x="117" y="106"/>
                </a:cxn>
              </a:cxnLst>
              <a:rect l="0" t="0" r="r" b="b"/>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59" name="Freeform 207"/>
            <p:cNvSpPr>
              <a:spLocks/>
            </p:cNvSpPr>
            <p:nvPr userDrawn="1"/>
          </p:nvSpPr>
          <p:spPr bwMode="auto">
            <a:xfrm>
              <a:off x="349" y="3256"/>
              <a:ext cx="85" cy="101"/>
            </a:xfrm>
            <a:custGeom>
              <a:avLst/>
              <a:gdLst/>
              <a:ahLst/>
              <a:cxnLst>
                <a:cxn ang="0">
                  <a:pos x="14" y="5"/>
                </a:cxn>
                <a:cxn ang="0">
                  <a:pos x="9" y="20"/>
                </a:cxn>
                <a:cxn ang="0">
                  <a:pos x="14" y="5"/>
                </a:cxn>
              </a:cxnLst>
              <a:rect l="0" t="0" r="r" b="b"/>
              <a:pathLst>
                <a:path w="17" h="20">
                  <a:moveTo>
                    <a:pt x="14" y="5"/>
                  </a:moveTo>
                  <a:cubicBezTo>
                    <a:pt x="13" y="0"/>
                    <a:pt x="0" y="8"/>
                    <a:pt x="9" y="20"/>
                  </a:cubicBezTo>
                  <a:cubicBezTo>
                    <a:pt x="9" y="20"/>
                    <a:pt x="17" y="17"/>
                    <a:pt x="14" y="5"/>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60" name="Freeform 208"/>
            <p:cNvSpPr>
              <a:spLocks/>
            </p:cNvSpPr>
            <p:nvPr userDrawn="1"/>
          </p:nvSpPr>
          <p:spPr bwMode="auto">
            <a:xfrm>
              <a:off x="267" y="3293"/>
              <a:ext cx="76" cy="136"/>
            </a:xfrm>
            <a:custGeom>
              <a:avLst/>
              <a:gdLst/>
              <a:ahLst/>
              <a:cxnLst>
                <a:cxn ang="0">
                  <a:pos x="7" y="10"/>
                </a:cxn>
                <a:cxn ang="0">
                  <a:pos x="4" y="25"/>
                </a:cxn>
                <a:cxn ang="0">
                  <a:pos x="15" y="16"/>
                </a:cxn>
                <a:cxn ang="0">
                  <a:pos x="13" y="8"/>
                </a:cxn>
                <a:cxn ang="0">
                  <a:pos x="7" y="10"/>
                </a:cxn>
              </a:cxnLst>
              <a:rect l="0" t="0" r="r" b="b"/>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61" name="Freeform 209"/>
            <p:cNvSpPr>
              <a:spLocks/>
            </p:cNvSpPr>
            <p:nvPr userDrawn="1"/>
          </p:nvSpPr>
          <p:spPr bwMode="auto">
            <a:xfrm>
              <a:off x="222" y="3021"/>
              <a:ext cx="243" cy="117"/>
            </a:xfrm>
            <a:custGeom>
              <a:avLst/>
              <a:gdLst/>
              <a:ahLst/>
              <a:cxnLst>
                <a:cxn ang="0">
                  <a:pos x="40" y="2"/>
                </a:cxn>
                <a:cxn ang="0">
                  <a:pos x="9" y="1"/>
                </a:cxn>
                <a:cxn ang="0">
                  <a:pos x="1" y="9"/>
                </a:cxn>
                <a:cxn ang="0">
                  <a:pos x="22" y="21"/>
                </a:cxn>
                <a:cxn ang="0">
                  <a:pos x="34" y="20"/>
                </a:cxn>
                <a:cxn ang="0">
                  <a:pos x="40" y="19"/>
                </a:cxn>
                <a:cxn ang="0">
                  <a:pos x="40" y="2"/>
                </a:cxn>
              </a:cxnLst>
              <a:rect l="0" t="0" r="r" b="b"/>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62" name="Freeform 210"/>
            <p:cNvSpPr>
              <a:spLocks/>
            </p:cNvSpPr>
            <p:nvPr userDrawn="1"/>
          </p:nvSpPr>
          <p:spPr bwMode="auto">
            <a:xfrm>
              <a:off x="501" y="3344"/>
              <a:ext cx="177" cy="187"/>
            </a:xfrm>
            <a:custGeom>
              <a:avLst/>
              <a:gdLst/>
              <a:ahLst/>
              <a:cxnLst>
                <a:cxn ang="0">
                  <a:pos x="24" y="2"/>
                </a:cxn>
                <a:cxn ang="0">
                  <a:pos x="11" y="2"/>
                </a:cxn>
                <a:cxn ang="0">
                  <a:pos x="4" y="20"/>
                </a:cxn>
                <a:cxn ang="0">
                  <a:pos x="28" y="22"/>
                </a:cxn>
                <a:cxn ang="0">
                  <a:pos x="24" y="2"/>
                </a:cxn>
              </a:cxnLst>
              <a:rect l="0" t="0" r="r" b="b"/>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63" name="Freeform 211"/>
            <p:cNvSpPr>
              <a:spLocks/>
            </p:cNvSpPr>
            <p:nvPr userDrawn="1"/>
          </p:nvSpPr>
          <p:spPr bwMode="auto">
            <a:xfrm>
              <a:off x="905" y="3157"/>
              <a:ext cx="177" cy="38"/>
            </a:xfrm>
            <a:custGeom>
              <a:avLst/>
              <a:gdLst/>
              <a:ahLst/>
              <a:cxnLst>
                <a:cxn ang="0">
                  <a:pos x="5" y="0"/>
                </a:cxn>
                <a:cxn ang="0">
                  <a:pos x="14" y="5"/>
                </a:cxn>
                <a:cxn ang="0">
                  <a:pos x="5" y="0"/>
                </a:cxn>
              </a:cxnLst>
              <a:rect l="0" t="0" r="r" b="b"/>
              <a:pathLst>
                <a:path w="35" h="7">
                  <a:moveTo>
                    <a:pt x="5" y="0"/>
                  </a:moveTo>
                  <a:cubicBezTo>
                    <a:pt x="0" y="0"/>
                    <a:pt x="7" y="7"/>
                    <a:pt x="14" y="5"/>
                  </a:cubicBezTo>
                  <a:cubicBezTo>
                    <a:pt x="35" y="1"/>
                    <a:pt x="5" y="0"/>
                    <a:pt x="5" y="0"/>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64" name="Freeform 212"/>
            <p:cNvSpPr>
              <a:spLocks/>
            </p:cNvSpPr>
            <p:nvPr userDrawn="1"/>
          </p:nvSpPr>
          <p:spPr bwMode="auto">
            <a:xfrm>
              <a:off x="965" y="3154"/>
              <a:ext cx="136" cy="79"/>
            </a:xfrm>
            <a:custGeom>
              <a:avLst/>
              <a:gdLst/>
              <a:ahLst/>
              <a:cxnLst>
                <a:cxn ang="0">
                  <a:pos x="7" y="13"/>
                </a:cxn>
                <a:cxn ang="0">
                  <a:pos x="25" y="6"/>
                </a:cxn>
                <a:cxn ang="0">
                  <a:pos x="17" y="1"/>
                </a:cxn>
                <a:cxn ang="0">
                  <a:pos x="7" y="11"/>
                </a:cxn>
                <a:cxn ang="0">
                  <a:pos x="7" y="13"/>
                </a:cxn>
              </a:cxnLst>
              <a:rect l="0" t="0" r="r" b="b"/>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65" name="Freeform 213"/>
            <p:cNvSpPr>
              <a:spLocks/>
            </p:cNvSpPr>
            <p:nvPr userDrawn="1"/>
          </p:nvSpPr>
          <p:spPr bwMode="auto">
            <a:xfrm>
              <a:off x="959" y="3205"/>
              <a:ext cx="177" cy="85"/>
            </a:xfrm>
            <a:custGeom>
              <a:avLst/>
              <a:gdLst/>
              <a:ahLst/>
              <a:cxnLst>
                <a:cxn ang="0">
                  <a:pos x="25" y="6"/>
                </a:cxn>
                <a:cxn ang="0">
                  <a:pos x="8" y="10"/>
                </a:cxn>
                <a:cxn ang="0">
                  <a:pos x="6" y="13"/>
                </a:cxn>
                <a:cxn ang="0">
                  <a:pos x="27" y="12"/>
                </a:cxn>
                <a:cxn ang="0">
                  <a:pos x="25" y="6"/>
                </a:cxn>
              </a:cxnLst>
              <a:rect l="0" t="0" r="r" b="b"/>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66" name="Freeform 214"/>
            <p:cNvSpPr>
              <a:spLocks/>
            </p:cNvSpPr>
            <p:nvPr userDrawn="1"/>
          </p:nvSpPr>
          <p:spPr bwMode="auto">
            <a:xfrm>
              <a:off x="845" y="3284"/>
              <a:ext cx="247" cy="60"/>
            </a:xfrm>
            <a:custGeom>
              <a:avLst/>
              <a:gdLst/>
              <a:ahLst/>
              <a:cxnLst>
                <a:cxn ang="0">
                  <a:pos x="40" y="3"/>
                </a:cxn>
                <a:cxn ang="0">
                  <a:pos x="29" y="1"/>
                </a:cxn>
                <a:cxn ang="0">
                  <a:pos x="7" y="0"/>
                </a:cxn>
                <a:cxn ang="0">
                  <a:pos x="2" y="5"/>
                </a:cxn>
                <a:cxn ang="0">
                  <a:pos x="20" y="8"/>
                </a:cxn>
                <a:cxn ang="0">
                  <a:pos x="41" y="8"/>
                </a:cxn>
                <a:cxn ang="0">
                  <a:pos x="40" y="3"/>
                </a:cxn>
              </a:cxnLst>
              <a:rect l="0" t="0" r="r" b="b"/>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67" name="Freeform 215"/>
            <p:cNvSpPr>
              <a:spLocks/>
            </p:cNvSpPr>
            <p:nvPr userDrawn="1"/>
          </p:nvSpPr>
          <p:spPr bwMode="auto">
            <a:xfrm>
              <a:off x="870" y="3341"/>
              <a:ext cx="202" cy="54"/>
            </a:xfrm>
            <a:custGeom>
              <a:avLst/>
              <a:gdLst/>
              <a:ahLst/>
              <a:cxnLst>
                <a:cxn ang="0">
                  <a:pos x="37" y="2"/>
                </a:cxn>
                <a:cxn ang="0">
                  <a:pos x="26" y="4"/>
                </a:cxn>
                <a:cxn ang="0">
                  <a:pos x="13" y="3"/>
                </a:cxn>
                <a:cxn ang="0">
                  <a:pos x="1" y="2"/>
                </a:cxn>
                <a:cxn ang="0">
                  <a:pos x="35" y="8"/>
                </a:cxn>
                <a:cxn ang="0">
                  <a:pos x="37" y="2"/>
                </a:cxn>
              </a:cxnLst>
              <a:rect l="0" t="0" r="r" b="b"/>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68" name="Freeform 216"/>
            <p:cNvSpPr>
              <a:spLocks/>
            </p:cNvSpPr>
            <p:nvPr userDrawn="1"/>
          </p:nvSpPr>
          <p:spPr bwMode="auto">
            <a:xfrm>
              <a:off x="858" y="3385"/>
              <a:ext cx="209" cy="174"/>
            </a:xfrm>
            <a:custGeom>
              <a:avLst/>
              <a:gdLst/>
              <a:ahLst/>
              <a:cxnLst>
                <a:cxn ang="0">
                  <a:pos x="28" y="9"/>
                </a:cxn>
                <a:cxn ang="0">
                  <a:pos x="13" y="6"/>
                </a:cxn>
                <a:cxn ang="0">
                  <a:pos x="4" y="15"/>
                </a:cxn>
                <a:cxn ang="0">
                  <a:pos x="1" y="19"/>
                </a:cxn>
                <a:cxn ang="0">
                  <a:pos x="9" y="19"/>
                </a:cxn>
                <a:cxn ang="0">
                  <a:pos x="17" y="27"/>
                </a:cxn>
                <a:cxn ang="0">
                  <a:pos x="21" y="30"/>
                </a:cxn>
                <a:cxn ang="0">
                  <a:pos x="29" y="19"/>
                </a:cxn>
                <a:cxn ang="0">
                  <a:pos x="39" y="19"/>
                </a:cxn>
                <a:cxn ang="0">
                  <a:pos x="28" y="9"/>
                </a:cxn>
              </a:cxnLst>
              <a:rect l="0" t="0" r="r" b="b"/>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69" name="Freeform 217"/>
            <p:cNvSpPr>
              <a:spLocks/>
            </p:cNvSpPr>
            <p:nvPr userDrawn="1"/>
          </p:nvSpPr>
          <p:spPr bwMode="auto">
            <a:xfrm>
              <a:off x="997" y="3306"/>
              <a:ext cx="126" cy="316"/>
            </a:xfrm>
            <a:custGeom>
              <a:avLst/>
              <a:gdLst/>
              <a:ahLst/>
              <a:cxnLst>
                <a:cxn ang="0">
                  <a:pos x="22" y="2"/>
                </a:cxn>
                <a:cxn ang="0">
                  <a:pos x="18" y="17"/>
                </a:cxn>
                <a:cxn ang="0">
                  <a:pos x="7" y="20"/>
                </a:cxn>
                <a:cxn ang="0">
                  <a:pos x="7" y="23"/>
                </a:cxn>
                <a:cxn ang="0">
                  <a:pos x="17" y="34"/>
                </a:cxn>
                <a:cxn ang="0">
                  <a:pos x="12" y="45"/>
                </a:cxn>
                <a:cxn ang="0">
                  <a:pos x="0" y="55"/>
                </a:cxn>
                <a:cxn ang="0">
                  <a:pos x="5" y="58"/>
                </a:cxn>
                <a:cxn ang="0">
                  <a:pos x="16" y="62"/>
                </a:cxn>
                <a:cxn ang="0">
                  <a:pos x="23" y="57"/>
                </a:cxn>
                <a:cxn ang="0">
                  <a:pos x="25" y="14"/>
                </a:cxn>
                <a:cxn ang="0">
                  <a:pos x="25" y="2"/>
                </a:cxn>
                <a:cxn ang="0">
                  <a:pos x="22" y="2"/>
                </a:cxn>
              </a:cxnLst>
              <a:rect l="0" t="0" r="r" b="b"/>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grpSp>
      <p:grpSp>
        <p:nvGrpSpPr>
          <p:cNvPr id="1032" name="Group 218"/>
          <p:cNvGrpSpPr>
            <a:grpSpLocks/>
          </p:cNvGrpSpPr>
          <p:nvPr/>
        </p:nvGrpSpPr>
        <p:grpSpPr bwMode="auto">
          <a:xfrm>
            <a:off x="381000" y="6121400"/>
            <a:ext cx="533400" cy="492125"/>
            <a:chOff x="96" y="2784"/>
            <a:chExt cx="1062" cy="981"/>
          </a:xfrm>
        </p:grpSpPr>
        <p:sp>
          <p:nvSpPr>
            <p:cNvPr id="202971" name="Freeform 219"/>
            <p:cNvSpPr>
              <a:spLocks/>
            </p:cNvSpPr>
            <p:nvPr userDrawn="1"/>
          </p:nvSpPr>
          <p:spPr bwMode="auto">
            <a:xfrm>
              <a:off x="121" y="2784"/>
              <a:ext cx="205" cy="82"/>
            </a:xfrm>
            <a:custGeom>
              <a:avLst/>
              <a:gdLst/>
              <a:ahLst/>
              <a:cxnLst>
                <a:cxn ang="0">
                  <a:pos x="30" y="12"/>
                </a:cxn>
                <a:cxn ang="0">
                  <a:pos x="37" y="10"/>
                </a:cxn>
                <a:cxn ang="0">
                  <a:pos x="38" y="9"/>
                </a:cxn>
                <a:cxn ang="0">
                  <a:pos x="31" y="1"/>
                </a:cxn>
                <a:cxn ang="0">
                  <a:pos x="8" y="11"/>
                </a:cxn>
                <a:cxn ang="0">
                  <a:pos x="30" y="12"/>
                </a:cxn>
              </a:cxnLst>
              <a:rect l="0" t="0" r="r" b="b"/>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72" name="Freeform 220"/>
            <p:cNvSpPr>
              <a:spLocks noEditPoints="1"/>
            </p:cNvSpPr>
            <p:nvPr userDrawn="1"/>
          </p:nvSpPr>
          <p:spPr bwMode="auto">
            <a:xfrm>
              <a:off x="96" y="2790"/>
              <a:ext cx="1062" cy="975"/>
            </a:xfrm>
            <a:custGeom>
              <a:avLst/>
              <a:gdLst/>
              <a:ahLst/>
              <a:cxnLst>
                <a:cxn ang="0">
                  <a:pos x="163" y="155"/>
                </a:cxn>
                <a:cxn ang="0">
                  <a:pos x="152" y="125"/>
                </a:cxn>
                <a:cxn ang="0">
                  <a:pos x="142" y="99"/>
                </a:cxn>
                <a:cxn ang="0">
                  <a:pos x="165" y="93"/>
                </a:cxn>
                <a:cxn ang="0">
                  <a:pos x="146" y="82"/>
                </a:cxn>
                <a:cxn ang="0">
                  <a:pos x="157" y="83"/>
                </a:cxn>
                <a:cxn ang="0">
                  <a:pos x="157" y="77"/>
                </a:cxn>
                <a:cxn ang="0">
                  <a:pos x="135" y="78"/>
                </a:cxn>
                <a:cxn ang="0">
                  <a:pos x="128" y="125"/>
                </a:cxn>
                <a:cxn ang="0">
                  <a:pos x="124" y="84"/>
                </a:cxn>
                <a:cxn ang="0">
                  <a:pos x="118" y="67"/>
                </a:cxn>
                <a:cxn ang="0">
                  <a:pos x="124" y="51"/>
                </a:cxn>
                <a:cxn ang="0">
                  <a:pos x="121" y="37"/>
                </a:cxn>
                <a:cxn ang="0">
                  <a:pos x="119" y="24"/>
                </a:cxn>
                <a:cxn ang="0">
                  <a:pos x="132" y="39"/>
                </a:cxn>
                <a:cxn ang="0">
                  <a:pos x="149" y="18"/>
                </a:cxn>
                <a:cxn ang="0">
                  <a:pos x="147" y="36"/>
                </a:cxn>
                <a:cxn ang="0">
                  <a:pos x="143" y="48"/>
                </a:cxn>
                <a:cxn ang="0">
                  <a:pos x="144" y="67"/>
                </a:cxn>
                <a:cxn ang="0">
                  <a:pos x="199" y="29"/>
                </a:cxn>
                <a:cxn ang="0">
                  <a:pos x="90" y="1"/>
                </a:cxn>
                <a:cxn ang="0">
                  <a:pos x="56" y="8"/>
                </a:cxn>
                <a:cxn ang="0">
                  <a:pos x="85" y="12"/>
                </a:cxn>
                <a:cxn ang="0">
                  <a:pos x="60" y="22"/>
                </a:cxn>
                <a:cxn ang="0">
                  <a:pos x="58" y="29"/>
                </a:cxn>
                <a:cxn ang="0">
                  <a:pos x="38" y="17"/>
                </a:cxn>
                <a:cxn ang="0">
                  <a:pos x="13" y="115"/>
                </a:cxn>
                <a:cxn ang="0">
                  <a:pos x="61" y="146"/>
                </a:cxn>
                <a:cxn ang="0">
                  <a:pos x="45" y="133"/>
                </a:cxn>
                <a:cxn ang="0">
                  <a:pos x="35" y="145"/>
                </a:cxn>
                <a:cxn ang="0">
                  <a:pos x="32" y="128"/>
                </a:cxn>
                <a:cxn ang="0">
                  <a:pos x="46" y="86"/>
                </a:cxn>
                <a:cxn ang="0">
                  <a:pos x="67" y="83"/>
                </a:cxn>
                <a:cxn ang="0">
                  <a:pos x="71" y="95"/>
                </a:cxn>
                <a:cxn ang="0">
                  <a:pos x="61" y="121"/>
                </a:cxn>
                <a:cxn ang="0">
                  <a:pos x="91" y="180"/>
                </a:cxn>
                <a:cxn ang="0">
                  <a:pos x="186" y="166"/>
                </a:cxn>
                <a:cxn ang="0">
                  <a:pos x="182" y="66"/>
                </a:cxn>
                <a:cxn ang="0">
                  <a:pos x="165" y="60"/>
                </a:cxn>
                <a:cxn ang="0">
                  <a:pos x="113" y="61"/>
                </a:cxn>
                <a:cxn ang="0">
                  <a:pos x="108" y="87"/>
                </a:cxn>
                <a:cxn ang="0">
                  <a:pos x="114" y="50"/>
                </a:cxn>
                <a:cxn ang="0">
                  <a:pos x="89" y="26"/>
                </a:cxn>
                <a:cxn ang="0">
                  <a:pos x="105" y="35"/>
                </a:cxn>
                <a:cxn ang="0">
                  <a:pos x="61" y="72"/>
                </a:cxn>
                <a:cxn ang="0">
                  <a:pos x="24" y="37"/>
                </a:cxn>
                <a:cxn ang="0">
                  <a:pos x="68" y="40"/>
                </a:cxn>
                <a:cxn ang="0">
                  <a:pos x="79" y="40"/>
                </a:cxn>
                <a:cxn ang="0">
                  <a:pos x="108" y="45"/>
                </a:cxn>
                <a:cxn ang="0">
                  <a:pos x="99" y="93"/>
                </a:cxn>
                <a:cxn ang="0">
                  <a:pos x="93" y="51"/>
                </a:cxn>
                <a:cxn ang="0">
                  <a:pos x="61" y="72"/>
                </a:cxn>
                <a:cxn ang="0">
                  <a:pos x="80" y="82"/>
                </a:cxn>
                <a:cxn ang="0">
                  <a:pos x="88" y="58"/>
                </a:cxn>
                <a:cxn ang="0">
                  <a:pos x="102" y="145"/>
                </a:cxn>
                <a:cxn ang="0">
                  <a:pos x="82" y="96"/>
                </a:cxn>
                <a:cxn ang="0">
                  <a:pos x="117" y="106"/>
                </a:cxn>
              </a:cxnLst>
              <a:rect l="0" t="0" r="r" b="b"/>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73" name="Freeform 221"/>
            <p:cNvSpPr>
              <a:spLocks/>
            </p:cNvSpPr>
            <p:nvPr userDrawn="1"/>
          </p:nvSpPr>
          <p:spPr bwMode="auto">
            <a:xfrm>
              <a:off x="349" y="3256"/>
              <a:ext cx="85" cy="101"/>
            </a:xfrm>
            <a:custGeom>
              <a:avLst/>
              <a:gdLst/>
              <a:ahLst/>
              <a:cxnLst>
                <a:cxn ang="0">
                  <a:pos x="14" y="5"/>
                </a:cxn>
                <a:cxn ang="0">
                  <a:pos x="9" y="20"/>
                </a:cxn>
                <a:cxn ang="0">
                  <a:pos x="14" y="5"/>
                </a:cxn>
              </a:cxnLst>
              <a:rect l="0" t="0" r="r" b="b"/>
              <a:pathLst>
                <a:path w="17" h="20">
                  <a:moveTo>
                    <a:pt x="14" y="5"/>
                  </a:moveTo>
                  <a:cubicBezTo>
                    <a:pt x="13" y="0"/>
                    <a:pt x="0" y="8"/>
                    <a:pt x="9" y="20"/>
                  </a:cubicBezTo>
                  <a:cubicBezTo>
                    <a:pt x="9" y="20"/>
                    <a:pt x="17" y="17"/>
                    <a:pt x="14" y="5"/>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74" name="Freeform 222"/>
            <p:cNvSpPr>
              <a:spLocks/>
            </p:cNvSpPr>
            <p:nvPr userDrawn="1"/>
          </p:nvSpPr>
          <p:spPr bwMode="auto">
            <a:xfrm>
              <a:off x="267" y="3293"/>
              <a:ext cx="76" cy="136"/>
            </a:xfrm>
            <a:custGeom>
              <a:avLst/>
              <a:gdLst/>
              <a:ahLst/>
              <a:cxnLst>
                <a:cxn ang="0">
                  <a:pos x="7" y="10"/>
                </a:cxn>
                <a:cxn ang="0">
                  <a:pos x="4" y="25"/>
                </a:cxn>
                <a:cxn ang="0">
                  <a:pos x="15" y="16"/>
                </a:cxn>
                <a:cxn ang="0">
                  <a:pos x="13" y="8"/>
                </a:cxn>
                <a:cxn ang="0">
                  <a:pos x="7" y="10"/>
                </a:cxn>
              </a:cxnLst>
              <a:rect l="0" t="0" r="r" b="b"/>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75" name="Freeform 223"/>
            <p:cNvSpPr>
              <a:spLocks/>
            </p:cNvSpPr>
            <p:nvPr userDrawn="1"/>
          </p:nvSpPr>
          <p:spPr bwMode="auto">
            <a:xfrm>
              <a:off x="222" y="3021"/>
              <a:ext cx="243" cy="117"/>
            </a:xfrm>
            <a:custGeom>
              <a:avLst/>
              <a:gdLst/>
              <a:ahLst/>
              <a:cxnLst>
                <a:cxn ang="0">
                  <a:pos x="40" y="2"/>
                </a:cxn>
                <a:cxn ang="0">
                  <a:pos x="9" y="1"/>
                </a:cxn>
                <a:cxn ang="0">
                  <a:pos x="1" y="9"/>
                </a:cxn>
                <a:cxn ang="0">
                  <a:pos x="22" y="21"/>
                </a:cxn>
                <a:cxn ang="0">
                  <a:pos x="34" y="20"/>
                </a:cxn>
                <a:cxn ang="0">
                  <a:pos x="40" y="19"/>
                </a:cxn>
                <a:cxn ang="0">
                  <a:pos x="40" y="2"/>
                </a:cxn>
              </a:cxnLst>
              <a:rect l="0" t="0" r="r" b="b"/>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76" name="Freeform 224"/>
            <p:cNvSpPr>
              <a:spLocks/>
            </p:cNvSpPr>
            <p:nvPr userDrawn="1"/>
          </p:nvSpPr>
          <p:spPr bwMode="auto">
            <a:xfrm>
              <a:off x="501" y="3344"/>
              <a:ext cx="177" cy="187"/>
            </a:xfrm>
            <a:custGeom>
              <a:avLst/>
              <a:gdLst/>
              <a:ahLst/>
              <a:cxnLst>
                <a:cxn ang="0">
                  <a:pos x="24" y="2"/>
                </a:cxn>
                <a:cxn ang="0">
                  <a:pos x="11" y="2"/>
                </a:cxn>
                <a:cxn ang="0">
                  <a:pos x="4" y="20"/>
                </a:cxn>
                <a:cxn ang="0">
                  <a:pos x="28" y="22"/>
                </a:cxn>
                <a:cxn ang="0">
                  <a:pos x="24" y="2"/>
                </a:cxn>
              </a:cxnLst>
              <a:rect l="0" t="0" r="r" b="b"/>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77" name="Freeform 225"/>
            <p:cNvSpPr>
              <a:spLocks/>
            </p:cNvSpPr>
            <p:nvPr userDrawn="1"/>
          </p:nvSpPr>
          <p:spPr bwMode="auto">
            <a:xfrm>
              <a:off x="905" y="3157"/>
              <a:ext cx="177" cy="38"/>
            </a:xfrm>
            <a:custGeom>
              <a:avLst/>
              <a:gdLst/>
              <a:ahLst/>
              <a:cxnLst>
                <a:cxn ang="0">
                  <a:pos x="5" y="0"/>
                </a:cxn>
                <a:cxn ang="0">
                  <a:pos x="14" y="5"/>
                </a:cxn>
                <a:cxn ang="0">
                  <a:pos x="5" y="0"/>
                </a:cxn>
              </a:cxnLst>
              <a:rect l="0" t="0" r="r" b="b"/>
              <a:pathLst>
                <a:path w="35" h="7">
                  <a:moveTo>
                    <a:pt x="5" y="0"/>
                  </a:moveTo>
                  <a:cubicBezTo>
                    <a:pt x="0" y="0"/>
                    <a:pt x="7" y="7"/>
                    <a:pt x="14" y="5"/>
                  </a:cubicBezTo>
                  <a:cubicBezTo>
                    <a:pt x="35" y="1"/>
                    <a:pt x="5" y="0"/>
                    <a:pt x="5" y="0"/>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78" name="Freeform 226"/>
            <p:cNvSpPr>
              <a:spLocks/>
            </p:cNvSpPr>
            <p:nvPr userDrawn="1"/>
          </p:nvSpPr>
          <p:spPr bwMode="auto">
            <a:xfrm>
              <a:off x="965" y="3154"/>
              <a:ext cx="136" cy="79"/>
            </a:xfrm>
            <a:custGeom>
              <a:avLst/>
              <a:gdLst/>
              <a:ahLst/>
              <a:cxnLst>
                <a:cxn ang="0">
                  <a:pos x="7" y="13"/>
                </a:cxn>
                <a:cxn ang="0">
                  <a:pos x="25" y="6"/>
                </a:cxn>
                <a:cxn ang="0">
                  <a:pos x="17" y="1"/>
                </a:cxn>
                <a:cxn ang="0">
                  <a:pos x="7" y="11"/>
                </a:cxn>
                <a:cxn ang="0">
                  <a:pos x="7" y="13"/>
                </a:cxn>
              </a:cxnLst>
              <a:rect l="0" t="0" r="r" b="b"/>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79" name="Freeform 227"/>
            <p:cNvSpPr>
              <a:spLocks/>
            </p:cNvSpPr>
            <p:nvPr userDrawn="1"/>
          </p:nvSpPr>
          <p:spPr bwMode="auto">
            <a:xfrm>
              <a:off x="959" y="3205"/>
              <a:ext cx="177" cy="85"/>
            </a:xfrm>
            <a:custGeom>
              <a:avLst/>
              <a:gdLst/>
              <a:ahLst/>
              <a:cxnLst>
                <a:cxn ang="0">
                  <a:pos x="25" y="6"/>
                </a:cxn>
                <a:cxn ang="0">
                  <a:pos x="8" y="10"/>
                </a:cxn>
                <a:cxn ang="0">
                  <a:pos x="6" y="13"/>
                </a:cxn>
                <a:cxn ang="0">
                  <a:pos x="27" y="12"/>
                </a:cxn>
                <a:cxn ang="0">
                  <a:pos x="25" y="6"/>
                </a:cxn>
              </a:cxnLst>
              <a:rect l="0" t="0" r="r" b="b"/>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80" name="Freeform 228"/>
            <p:cNvSpPr>
              <a:spLocks/>
            </p:cNvSpPr>
            <p:nvPr userDrawn="1"/>
          </p:nvSpPr>
          <p:spPr bwMode="auto">
            <a:xfrm>
              <a:off x="845" y="3284"/>
              <a:ext cx="247" cy="60"/>
            </a:xfrm>
            <a:custGeom>
              <a:avLst/>
              <a:gdLst/>
              <a:ahLst/>
              <a:cxnLst>
                <a:cxn ang="0">
                  <a:pos x="40" y="3"/>
                </a:cxn>
                <a:cxn ang="0">
                  <a:pos x="29" y="1"/>
                </a:cxn>
                <a:cxn ang="0">
                  <a:pos x="7" y="0"/>
                </a:cxn>
                <a:cxn ang="0">
                  <a:pos x="2" y="5"/>
                </a:cxn>
                <a:cxn ang="0">
                  <a:pos x="20" y="8"/>
                </a:cxn>
                <a:cxn ang="0">
                  <a:pos x="41" y="8"/>
                </a:cxn>
                <a:cxn ang="0">
                  <a:pos x="40" y="3"/>
                </a:cxn>
              </a:cxnLst>
              <a:rect l="0" t="0" r="r" b="b"/>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81" name="Freeform 229"/>
            <p:cNvSpPr>
              <a:spLocks/>
            </p:cNvSpPr>
            <p:nvPr userDrawn="1"/>
          </p:nvSpPr>
          <p:spPr bwMode="auto">
            <a:xfrm>
              <a:off x="870" y="3341"/>
              <a:ext cx="202" cy="54"/>
            </a:xfrm>
            <a:custGeom>
              <a:avLst/>
              <a:gdLst/>
              <a:ahLst/>
              <a:cxnLst>
                <a:cxn ang="0">
                  <a:pos x="37" y="2"/>
                </a:cxn>
                <a:cxn ang="0">
                  <a:pos x="26" y="4"/>
                </a:cxn>
                <a:cxn ang="0">
                  <a:pos x="13" y="3"/>
                </a:cxn>
                <a:cxn ang="0">
                  <a:pos x="1" y="2"/>
                </a:cxn>
                <a:cxn ang="0">
                  <a:pos x="35" y="8"/>
                </a:cxn>
                <a:cxn ang="0">
                  <a:pos x="37" y="2"/>
                </a:cxn>
              </a:cxnLst>
              <a:rect l="0" t="0" r="r" b="b"/>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82" name="Freeform 230"/>
            <p:cNvSpPr>
              <a:spLocks/>
            </p:cNvSpPr>
            <p:nvPr userDrawn="1"/>
          </p:nvSpPr>
          <p:spPr bwMode="auto">
            <a:xfrm>
              <a:off x="858" y="3385"/>
              <a:ext cx="209" cy="174"/>
            </a:xfrm>
            <a:custGeom>
              <a:avLst/>
              <a:gdLst/>
              <a:ahLst/>
              <a:cxnLst>
                <a:cxn ang="0">
                  <a:pos x="28" y="9"/>
                </a:cxn>
                <a:cxn ang="0">
                  <a:pos x="13" y="6"/>
                </a:cxn>
                <a:cxn ang="0">
                  <a:pos x="4" y="15"/>
                </a:cxn>
                <a:cxn ang="0">
                  <a:pos x="1" y="19"/>
                </a:cxn>
                <a:cxn ang="0">
                  <a:pos x="9" y="19"/>
                </a:cxn>
                <a:cxn ang="0">
                  <a:pos x="17" y="27"/>
                </a:cxn>
                <a:cxn ang="0">
                  <a:pos x="21" y="30"/>
                </a:cxn>
                <a:cxn ang="0">
                  <a:pos x="29" y="19"/>
                </a:cxn>
                <a:cxn ang="0">
                  <a:pos x="39" y="19"/>
                </a:cxn>
                <a:cxn ang="0">
                  <a:pos x="28" y="9"/>
                </a:cxn>
              </a:cxnLst>
              <a:rect l="0" t="0" r="r" b="b"/>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sp>
          <p:nvSpPr>
            <p:cNvPr id="202983" name="Freeform 231"/>
            <p:cNvSpPr>
              <a:spLocks/>
            </p:cNvSpPr>
            <p:nvPr userDrawn="1"/>
          </p:nvSpPr>
          <p:spPr bwMode="auto">
            <a:xfrm>
              <a:off x="997" y="3306"/>
              <a:ext cx="126" cy="316"/>
            </a:xfrm>
            <a:custGeom>
              <a:avLst/>
              <a:gdLst/>
              <a:ahLst/>
              <a:cxnLst>
                <a:cxn ang="0">
                  <a:pos x="22" y="2"/>
                </a:cxn>
                <a:cxn ang="0">
                  <a:pos x="18" y="17"/>
                </a:cxn>
                <a:cxn ang="0">
                  <a:pos x="7" y="20"/>
                </a:cxn>
                <a:cxn ang="0">
                  <a:pos x="7" y="23"/>
                </a:cxn>
                <a:cxn ang="0">
                  <a:pos x="17" y="34"/>
                </a:cxn>
                <a:cxn ang="0">
                  <a:pos x="12" y="45"/>
                </a:cxn>
                <a:cxn ang="0">
                  <a:pos x="0" y="55"/>
                </a:cxn>
                <a:cxn ang="0">
                  <a:pos x="5" y="58"/>
                </a:cxn>
                <a:cxn ang="0">
                  <a:pos x="16" y="62"/>
                </a:cxn>
                <a:cxn ang="0">
                  <a:pos x="23" y="57"/>
                </a:cxn>
                <a:cxn ang="0">
                  <a:pos x="25" y="14"/>
                </a:cxn>
                <a:cxn ang="0">
                  <a:pos x="25" y="2"/>
                </a:cxn>
                <a:cxn ang="0">
                  <a:pos x="22" y="2"/>
                </a:cxn>
              </a:cxnLst>
              <a:rect l="0" t="0" r="r" b="b"/>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grpSp>
      <p:grpSp>
        <p:nvGrpSpPr>
          <p:cNvPr id="1033" name="Group 232"/>
          <p:cNvGrpSpPr>
            <a:grpSpLocks/>
          </p:cNvGrpSpPr>
          <p:nvPr/>
        </p:nvGrpSpPr>
        <p:grpSpPr bwMode="auto">
          <a:xfrm>
            <a:off x="6934200" y="-7938"/>
            <a:ext cx="2317750" cy="2063751"/>
            <a:chOff x="4080" y="-5"/>
            <a:chExt cx="1748" cy="1556"/>
          </a:xfrm>
        </p:grpSpPr>
        <p:sp>
          <p:nvSpPr>
            <p:cNvPr id="202985" name="Freeform 233"/>
            <p:cNvSpPr>
              <a:spLocks/>
            </p:cNvSpPr>
            <p:nvPr userDrawn="1"/>
          </p:nvSpPr>
          <p:spPr bwMode="auto">
            <a:xfrm>
              <a:off x="4161" y="-5"/>
              <a:ext cx="1585" cy="1443"/>
            </a:xfrm>
            <a:custGeom>
              <a:avLst/>
              <a:gdLst/>
              <a:ahLst/>
              <a:cxnLst>
                <a:cxn ang="0">
                  <a:pos x="23" y="4"/>
                </a:cxn>
                <a:cxn ang="0">
                  <a:pos x="11" y="71"/>
                </a:cxn>
                <a:cxn ang="0">
                  <a:pos x="25" y="393"/>
                </a:cxn>
                <a:cxn ang="0">
                  <a:pos x="54" y="457"/>
                </a:cxn>
                <a:cxn ang="0">
                  <a:pos x="158" y="482"/>
                </a:cxn>
                <a:cxn ang="0">
                  <a:pos x="204" y="495"/>
                </a:cxn>
                <a:cxn ang="0">
                  <a:pos x="520" y="475"/>
                </a:cxn>
                <a:cxn ang="0">
                  <a:pos x="533" y="167"/>
                </a:cxn>
                <a:cxn ang="0">
                  <a:pos x="369" y="16"/>
                </a:cxn>
                <a:cxn ang="0">
                  <a:pos x="249" y="29"/>
                </a:cxn>
                <a:cxn ang="0">
                  <a:pos x="198" y="11"/>
                </a:cxn>
                <a:cxn ang="0">
                  <a:pos x="151" y="2"/>
                </a:cxn>
                <a:cxn ang="0">
                  <a:pos x="23" y="4"/>
                </a:cxn>
              </a:cxnLst>
              <a:rect l="0" t="0" r="r" b="b"/>
              <a:pathLst>
                <a:path w="546" h="497">
                  <a:moveTo>
                    <a:pt x="23" y="4"/>
                  </a:moveTo>
                  <a:cubicBezTo>
                    <a:pt x="23" y="4"/>
                    <a:pt x="0" y="34"/>
                    <a:pt x="11" y="71"/>
                  </a:cubicBezTo>
                  <a:cubicBezTo>
                    <a:pt x="19" y="100"/>
                    <a:pt x="25" y="393"/>
                    <a:pt x="25" y="393"/>
                  </a:cubicBezTo>
                  <a:cubicBezTo>
                    <a:pt x="25" y="393"/>
                    <a:pt x="42" y="452"/>
                    <a:pt x="54" y="457"/>
                  </a:cubicBezTo>
                  <a:cubicBezTo>
                    <a:pt x="66" y="462"/>
                    <a:pt x="158" y="482"/>
                    <a:pt x="158" y="482"/>
                  </a:cubicBezTo>
                  <a:cubicBezTo>
                    <a:pt x="158" y="482"/>
                    <a:pt x="191" y="497"/>
                    <a:pt x="204" y="495"/>
                  </a:cubicBezTo>
                  <a:cubicBezTo>
                    <a:pt x="217" y="494"/>
                    <a:pt x="506" y="487"/>
                    <a:pt x="520" y="475"/>
                  </a:cubicBezTo>
                  <a:cubicBezTo>
                    <a:pt x="533" y="463"/>
                    <a:pt x="546" y="218"/>
                    <a:pt x="533" y="167"/>
                  </a:cubicBezTo>
                  <a:cubicBezTo>
                    <a:pt x="520" y="117"/>
                    <a:pt x="404" y="14"/>
                    <a:pt x="369" y="16"/>
                  </a:cubicBezTo>
                  <a:cubicBezTo>
                    <a:pt x="335" y="17"/>
                    <a:pt x="249" y="29"/>
                    <a:pt x="249" y="29"/>
                  </a:cubicBezTo>
                  <a:lnTo>
                    <a:pt x="198" y="11"/>
                  </a:lnTo>
                  <a:lnTo>
                    <a:pt x="151" y="2"/>
                  </a:lnTo>
                  <a:cubicBezTo>
                    <a:pt x="151" y="2"/>
                    <a:pt x="79" y="0"/>
                    <a:pt x="23" y="4"/>
                  </a:cubicBezTo>
                  <a:close/>
                </a:path>
              </a:pathLst>
            </a:custGeom>
            <a:solidFill>
              <a:schemeClr val="accent2"/>
            </a:solidFill>
            <a:ln w="0">
              <a:noFill/>
              <a:prstDash val="solid"/>
              <a:round/>
              <a:headEnd/>
              <a:tailEnd/>
            </a:ln>
          </p:spPr>
          <p:txBody>
            <a:bodyPr/>
            <a:lstStyle/>
            <a:p>
              <a:pPr>
                <a:defRPr/>
              </a:pPr>
              <a:endParaRPr lang="zh-CN" altLang="en-US">
                <a:latin typeface="Arial" charset="0"/>
              </a:endParaRPr>
            </a:p>
          </p:txBody>
        </p:sp>
        <p:grpSp>
          <p:nvGrpSpPr>
            <p:cNvPr id="1040" name="Group 234"/>
            <p:cNvGrpSpPr>
              <a:grpSpLocks/>
            </p:cNvGrpSpPr>
            <p:nvPr userDrawn="1"/>
          </p:nvGrpSpPr>
          <p:grpSpPr bwMode="auto">
            <a:xfrm>
              <a:off x="4080" y="0"/>
              <a:ext cx="1748" cy="1551"/>
              <a:chOff x="2918" y="18"/>
              <a:chExt cx="2958" cy="2699"/>
            </a:xfrm>
          </p:grpSpPr>
          <p:sp>
            <p:nvSpPr>
              <p:cNvPr id="202987" name="Freeform 235"/>
              <p:cNvSpPr>
                <a:spLocks/>
              </p:cNvSpPr>
              <p:nvPr/>
            </p:nvSpPr>
            <p:spPr bwMode="auto">
              <a:xfrm>
                <a:off x="3060" y="18"/>
                <a:ext cx="490" cy="187"/>
              </a:xfrm>
              <a:custGeom>
                <a:avLst/>
                <a:gdLst/>
                <a:ahLst/>
                <a:cxnLst>
                  <a:cxn ang="0">
                    <a:pos x="71" y="25"/>
                  </a:cxn>
                  <a:cxn ang="0">
                    <a:pos x="91" y="20"/>
                  </a:cxn>
                  <a:cxn ang="0">
                    <a:pos x="92" y="17"/>
                  </a:cxn>
                  <a:cxn ang="0">
                    <a:pos x="88" y="0"/>
                  </a:cxn>
                  <a:cxn ang="0">
                    <a:pos x="25" y="0"/>
                  </a:cxn>
                  <a:cxn ang="0">
                    <a:pos x="10" y="22"/>
                  </a:cxn>
                  <a:cxn ang="0">
                    <a:pos x="71" y="25"/>
                  </a:cxn>
                </a:cxnLst>
                <a:rect l="0" t="0" r="r" b="b"/>
                <a:pathLst>
                  <a:path w="97" h="37">
                    <a:moveTo>
                      <a:pt x="71" y="25"/>
                    </a:moveTo>
                    <a:cubicBezTo>
                      <a:pt x="81" y="22"/>
                      <a:pt x="87" y="21"/>
                      <a:pt x="91" y="20"/>
                    </a:cubicBezTo>
                    <a:cubicBezTo>
                      <a:pt x="91" y="19"/>
                      <a:pt x="91" y="19"/>
                      <a:pt x="92" y="17"/>
                    </a:cubicBezTo>
                    <a:cubicBezTo>
                      <a:pt x="97" y="11"/>
                      <a:pt x="95" y="4"/>
                      <a:pt x="88" y="0"/>
                    </a:cubicBezTo>
                    <a:lnTo>
                      <a:pt x="25" y="0"/>
                    </a:lnTo>
                    <a:cubicBezTo>
                      <a:pt x="10" y="3"/>
                      <a:pt x="0" y="10"/>
                      <a:pt x="10" y="22"/>
                    </a:cubicBezTo>
                    <a:cubicBezTo>
                      <a:pt x="10" y="22"/>
                      <a:pt x="28" y="37"/>
                      <a:pt x="71" y="25"/>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202988" name="Freeform 236"/>
              <p:cNvSpPr>
                <a:spLocks noEditPoints="1"/>
              </p:cNvSpPr>
              <p:nvPr/>
            </p:nvSpPr>
            <p:spPr bwMode="auto">
              <a:xfrm>
                <a:off x="2918" y="18"/>
                <a:ext cx="2958" cy="2699"/>
              </a:xfrm>
              <a:custGeom>
                <a:avLst/>
                <a:gdLst/>
                <a:ahLst/>
                <a:cxnLst>
                  <a:cxn ang="0">
                    <a:pos x="504" y="1"/>
                  </a:cxn>
                  <a:cxn ang="0">
                    <a:pos x="157" y="0"/>
                  </a:cxn>
                  <a:cxn ang="0">
                    <a:pos x="225" y="21"/>
                  </a:cxn>
                  <a:cxn ang="0">
                    <a:pos x="174" y="39"/>
                  </a:cxn>
                  <a:cxn ang="0">
                    <a:pos x="207" y="71"/>
                  </a:cxn>
                  <a:cxn ang="0">
                    <a:pos x="74" y="60"/>
                  </a:cxn>
                  <a:cxn ang="0">
                    <a:pos x="26" y="63"/>
                  </a:cxn>
                  <a:cxn ang="0">
                    <a:pos x="199" y="487"/>
                  </a:cxn>
                  <a:cxn ang="0">
                    <a:pos x="144" y="341"/>
                  </a:cxn>
                  <a:cxn ang="0">
                    <a:pos x="105" y="376"/>
                  </a:cxn>
                  <a:cxn ang="0">
                    <a:pos x="94" y="435"/>
                  </a:cxn>
                  <a:cxn ang="0">
                    <a:pos x="124" y="265"/>
                  </a:cxn>
                  <a:cxn ang="0">
                    <a:pos x="153" y="228"/>
                  </a:cxn>
                  <a:cxn ang="0">
                    <a:pos x="209" y="237"/>
                  </a:cxn>
                  <a:cxn ang="0">
                    <a:pos x="188" y="306"/>
                  </a:cxn>
                  <a:cxn ang="0">
                    <a:pos x="192" y="395"/>
                  </a:cxn>
                  <a:cxn ang="0">
                    <a:pos x="515" y="483"/>
                  </a:cxn>
                  <a:cxn ang="0">
                    <a:pos x="454" y="427"/>
                  </a:cxn>
                  <a:cxn ang="0">
                    <a:pos x="425" y="345"/>
                  </a:cxn>
                  <a:cxn ang="0">
                    <a:pos x="396" y="270"/>
                  </a:cxn>
                  <a:cxn ang="0">
                    <a:pos x="460" y="256"/>
                  </a:cxn>
                  <a:cxn ang="0">
                    <a:pos x="407" y="223"/>
                  </a:cxn>
                  <a:cxn ang="0">
                    <a:pos x="439" y="226"/>
                  </a:cxn>
                  <a:cxn ang="0">
                    <a:pos x="438" y="209"/>
                  </a:cxn>
                  <a:cxn ang="0">
                    <a:pos x="376" y="211"/>
                  </a:cxn>
                  <a:cxn ang="0">
                    <a:pos x="357" y="343"/>
                  </a:cxn>
                  <a:cxn ang="0">
                    <a:pos x="347" y="230"/>
                  </a:cxn>
                  <a:cxn ang="0">
                    <a:pos x="331" y="182"/>
                  </a:cxn>
                  <a:cxn ang="0">
                    <a:pos x="347" y="136"/>
                  </a:cxn>
                  <a:cxn ang="0">
                    <a:pos x="339" y="99"/>
                  </a:cxn>
                  <a:cxn ang="0">
                    <a:pos x="331" y="62"/>
                  </a:cxn>
                  <a:cxn ang="0">
                    <a:pos x="369" y="103"/>
                  </a:cxn>
                  <a:cxn ang="0">
                    <a:pos x="415" y="47"/>
                  </a:cxn>
                  <a:cxn ang="0">
                    <a:pos x="409" y="95"/>
                  </a:cxn>
                  <a:cxn ang="0">
                    <a:pos x="401" y="130"/>
                  </a:cxn>
                  <a:cxn ang="0">
                    <a:pos x="401" y="181"/>
                  </a:cxn>
                  <a:cxn ang="0">
                    <a:pos x="558" y="181"/>
                  </a:cxn>
                  <a:cxn ang="0">
                    <a:pos x="554" y="76"/>
                  </a:cxn>
                  <a:cxn ang="0">
                    <a:pos x="249" y="69"/>
                  </a:cxn>
                  <a:cxn ang="0">
                    <a:pos x="293" y="93"/>
                  </a:cxn>
                  <a:cxn ang="0">
                    <a:pos x="171" y="195"/>
                  </a:cxn>
                  <a:cxn ang="0">
                    <a:pos x="69" y="98"/>
                  </a:cxn>
                  <a:cxn ang="0">
                    <a:pos x="191" y="106"/>
                  </a:cxn>
                  <a:cxn ang="0">
                    <a:pos x="220" y="105"/>
                  </a:cxn>
                  <a:cxn ang="0">
                    <a:pos x="302" y="121"/>
                  </a:cxn>
                  <a:cxn ang="0">
                    <a:pos x="276" y="256"/>
                  </a:cxn>
                  <a:cxn ang="0">
                    <a:pos x="260" y="137"/>
                  </a:cxn>
                  <a:cxn ang="0">
                    <a:pos x="171" y="195"/>
                  </a:cxn>
                  <a:cxn ang="0">
                    <a:pos x="223" y="225"/>
                  </a:cxn>
                  <a:cxn ang="0">
                    <a:pos x="247" y="158"/>
                  </a:cxn>
                  <a:cxn ang="0">
                    <a:pos x="326" y="292"/>
                  </a:cxn>
                  <a:cxn ang="0">
                    <a:pos x="215" y="321"/>
                  </a:cxn>
                  <a:cxn ang="0">
                    <a:pos x="309" y="277"/>
                  </a:cxn>
                  <a:cxn ang="0">
                    <a:pos x="318" y="133"/>
                  </a:cxn>
                  <a:cxn ang="0">
                    <a:pos x="313" y="213"/>
                  </a:cxn>
                  <a:cxn ang="0">
                    <a:pos x="299" y="144"/>
                  </a:cxn>
                  <a:cxn ang="0">
                    <a:pos x="507" y="179"/>
                  </a:cxn>
                  <a:cxn ang="0">
                    <a:pos x="461" y="162"/>
                  </a:cxn>
                </a:cxnLst>
                <a:rect l="0" t="0" r="r" b="b"/>
                <a:pathLst>
                  <a:path w="585" h="534">
                    <a:moveTo>
                      <a:pt x="554" y="76"/>
                    </a:moveTo>
                    <a:cubicBezTo>
                      <a:pt x="551" y="32"/>
                      <a:pt x="543" y="9"/>
                      <a:pt x="504" y="1"/>
                    </a:cubicBezTo>
                    <a:cubicBezTo>
                      <a:pt x="500" y="1"/>
                      <a:pt x="494" y="0"/>
                      <a:pt x="486" y="0"/>
                    </a:cubicBezTo>
                    <a:lnTo>
                      <a:pt x="157" y="0"/>
                    </a:lnTo>
                    <a:cubicBezTo>
                      <a:pt x="156" y="5"/>
                      <a:pt x="153" y="17"/>
                      <a:pt x="158" y="17"/>
                    </a:cubicBezTo>
                    <a:cubicBezTo>
                      <a:pt x="171" y="17"/>
                      <a:pt x="223" y="21"/>
                      <a:pt x="225" y="21"/>
                    </a:cubicBezTo>
                    <a:cubicBezTo>
                      <a:pt x="226" y="21"/>
                      <a:pt x="250" y="16"/>
                      <a:pt x="237" y="28"/>
                    </a:cubicBezTo>
                    <a:cubicBezTo>
                      <a:pt x="223" y="41"/>
                      <a:pt x="192" y="41"/>
                      <a:pt x="174" y="39"/>
                    </a:cubicBezTo>
                    <a:cubicBezTo>
                      <a:pt x="131" y="36"/>
                      <a:pt x="152" y="56"/>
                      <a:pt x="168" y="56"/>
                    </a:cubicBezTo>
                    <a:cubicBezTo>
                      <a:pt x="218" y="56"/>
                      <a:pt x="228" y="68"/>
                      <a:pt x="207" y="71"/>
                    </a:cubicBezTo>
                    <a:cubicBezTo>
                      <a:pt x="186" y="74"/>
                      <a:pt x="182" y="73"/>
                      <a:pt x="162" y="76"/>
                    </a:cubicBezTo>
                    <a:cubicBezTo>
                      <a:pt x="7" y="101"/>
                      <a:pt x="59" y="60"/>
                      <a:pt x="74" y="60"/>
                    </a:cubicBezTo>
                    <a:cubicBezTo>
                      <a:pt x="139" y="59"/>
                      <a:pt x="123" y="37"/>
                      <a:pt x="107" y="42"/>
                    </a:cubicBezTo>
                    <a:cubicBezTo>
                      <a:pt x="91" y="46"/>
                      <a:pt x="34" y="27"/>
                      <a:pt x="26" y="63"/>
                    </a:cubicBezTo>
                    <a:cubicBezTo>
                      <a:pt x="19" y="100"/>
                      <a:pt x="42" y="282"/>
                      <a:pt x="36" y="317"/>
                    </a:cubicBezTo>
                    <a:cubicBezTo>
                      <a:pt x="0" y="534"/>
                      <a:pt x="199" y="487"/>
                      <a:pt x="199" y="487"/>
                    </a:cubicBezTo>
                    <a:cubicBezTo>
                      <a:pt x="156" y="453"/>
                      <a:pt x="174" y="421"/>
                      <a:pt x="171" y="403"/>
                    </a:cubicBezTo>
                    <a:cubicBezTo>
                      <a:pt x="161" y="345"/>
                      <a:pt x="154" y="337"/>
                      <a:pt x="144" y="341"/>
                    </a:cubicBezTo>
                    <a:cubicBezTo>
                      <a:pt x="121" y="352"/>
                      <a:pt x="123" y="358"/>
                      <a:pt x="126" y="367"/>
                    </a:cubicBezTo>
                    <a:cubicBezTo>
                      <a:pt x="142" y="416"/>
                      <a:pt x="105" y="376"/>
                      <a:pt x="105" y="376"/>
                    </a:cubicBezTo>
                    <a:cubicBezTo>
                      <a:pt x="98" y="380"/>
                      <a:pt x="95" y="390"/>
                      <a:pt x="99" y="399"/>
                    </a:cubicBezTo>
                    <a:cubicBezTo>
                      <a:pt x="131" y="463"/>
                      <a:pt x="101" y="446"/>
                      <a:pt x="94" y="435"/>
                    </a:cubicBezTo>
                    <a:cubicBezTo>
                      <a:pt x="61" y="390"/>
                      <a:pt x="92" y="366"/>
                      <a:pt x="88" y="352"/>
                    </a:cubicBezTo>
                    <a:cubicBezTo>
                      <a:pt x="75" y="295"/>
                      <a:pt x="118" y="274"/>
                      <a:pt x="124" y="265"/>
                    </a:cubicBezTo>
                    <a:cubicBezTo>
                      <a:pt x="130" y="256"/>
                      <a:pt x="127" y="253"/>
                      <a:pt x="129" y="234"/>
                    </a:cubicBezTo>
                    <a:cubicBezTo>
                      <a:pt x="136" y="195"/>
                      <a:pt x="155" y="216"/>
                      <a:pt x="153" y="228"/>
                    </a:cubicBezTo>
                    <a:cubicBezTo>
                      <a:pt x="148" y="274"/>
                      <a:pt x="176" y="242"/>
                      <a:pt x="186" y="228"/>
                    </a:cubicBezTo>
                    <a:cubicBezTo>
                      <a:pt x="218" y="186"/>
                      <a:pt x="214" y="229"/>
                      <a:pt x="209" y="237"/>
                    </a:cubicBezTo>
                    <a:cubicBezTo>
                      <a:pt x="203" y="244"/>
                      <a:pt x="198" y="255"/>
                      <a:pt x="200" y="260"/>
                    </a:cubicBezTo>
                    <a:cubicBezTo>
                      <a:pt x="208" y="283"/>
                      <a:pt x="193" y="305"/>
                      <a:pt x="188" y="306"/>
                    </a:cubicBezTo>
                    <a:cubicBezTo>
                      <a:pt x="184" y="308"/>
                      <a:pt x="170" y="314"/>
                      <a:pt x="170" y="332"/>
                    </a:cubicBezTo>
                    <a:cubicBezTo>
                      <a:pt x="171" y="350"/>
                      <a:pt x="192" y="382"/>
                      <a:pt x="192" y="395"/>
                    </a:cubicBezTo>
                    <a:cubicBezTo>
                      <a:pt x="193" y="492"/>
                      <a:pt x="236" y="499"/>
                      <a:pt x="255" y="497"/>
                    </a:cubicBezTo>
                    <a:cubicBezTo>
                      <a:pt x="275" y="496"/>
                      <a:pt x="445" y="490"/>
                      <a:pt x="515" y="483"/>
                    </a:cubicBezTo>
                    <a:cubicBezTo>
                      <a:pt x="585" y="477"/>
                      <a:pt x="538" y="458"/>
                      <a:pt x="518" y="458"/>
                    </a:cubicBezTo>
                    <a:cubicBezTo>
                      <a:pt x="467" y="458"/>
                      <a:pt x="454" y="427"/>
                      <a:pt x="454" y="427"/>
                    </a:cubicBezTo>
                    <a:cubicBezTo>
                      <a:pt x="454" y="427"/>
                      <a:pt x="453" y="405"/>
                      <a:pt x="431" y="400"/>
                    </a:cubicBezTo>
                    <a:cubicBezTo>
                      <a:pt x="376" y="385"/>
                      <a:pt x="411" y="353"/>
                      <a:pt x="425" y="345"/>
                    </a:cubicBezTo>
                    <a:cubicBezTo>
                      <a:pt x="438" y="338"/>
                      <a:pt x="430" y="335"/>
                      <a:pt x="420" y="329"/>
                    </a:cubicBezTo>
                    <a:cubicBezTo>
                      <a:pt x="398" y="316"/>
                      <a:pt x="394" y="300"/>
                      <a:pt x="396" y="270"/>
                    </a:cubicBezTo>
                    <a:cubicBezTo>
                      <a:pt x="397" y="240"/>
                      <a:pt x="416" y="249"/>
                      <a:pt x="416" y="249"/>
                    </a:cubicBezTo>
                    <a:cubicBezTo>
                      <a:pt x="416" y="249"/>
                      <a:pt x="448" y="262"/>
                      <a:pt x="460" y="256"/>
                    </a:cubicBezTo>
                    <a:cubicBezTo>
                      <a:pt x="472" y="250"/>
                      <a:pt x="467" y="239"/>
                      <a:pt x="461" y="244"/>
                    </a:cubicBezTo>
                    <a:cubicBezTo>
                      <a:pt x="455" y="248"/>
                      <a:pt x="412" y="244"/>
                      <a:pt x="407" y="223"/>
                    </a:cubicBezTo>
                    <a:cubicBezTo>
                      <a:pt x="403" y="202"/>
                      <a:pt x="418" y="213"/>
                      <a:pt x="422" y="214"/>
                    </a:cubicBezTo>
                    <a:cubicBezTo>
                      <a:pt x="427" y="216"/>
                      <a:pt x="427" y="220"/>
                      <a:pt x="439" y="226"/>
                    </a:cubicBezTo>
                    <a:cubicBezTo>
                      <a:pt x="468" y="241"/>
                      <a:pt x="454" y="224"/>
                      <a:pt x="454" y="224"/>
                    </a:cubicBezTo>
                    <a:cubicBezTo>
                      <a:pt x="454" y="224"/>
                      <a:pt x="454" y="224"/>
                      <a:pt x="438" y="209"/>
                    </a:cubicBezTo>
                    <a:cubicBezTo>
                      <a:pt x="423" y="194"/>
                      <a:pt x="406" y="199"/>
                      <a:pt x="389" y="199"/>
                    </a:cubicBezTo>
                    <a:cubicBezTo>
                      <a:pt x="373" y="199"/>
                      <a:pt x="376" y="211"/>
                      <a:pt x="376" y="211"/>
                    </a:cubicBezTo>
                    <a:cubicBezTo>
                      <a:pt x="376" y="211"/>
                      <a:pt x="373" y="242"/>
                      <a:pt x="370" y="291"/>
                    </a:cubicBezTo>
                    <a:cubicBezTo>
                      <a:pt x="368" y="341"/>
                      <a:pt x="360" y="347"/>
                      <a:pt x="357" y="343"/>
                    </a:cubicBezTo>
                    <a:cubicBezTo>
                      <a:pt x="354" y="338"/>
                      <a:pt x="350" y="313"/>
                      <a:pt x="350" y="305"/>
                    </a:cubicBezTo>
                    <a:cubicBezTo>
                      <a:pt x="350" y="298"/>
                      <a:pt x="345" y="264"/>
                      <a:pt x="347" y="230"/>
                    </a:cubicBezTo>
                    <a:cubicBezTo>
                      <a:pt x="350" y="195"/>
                      <a:pt x="356" y="210"/>
                      <a:pt x="334" y="201"/>
                    </a:cubicBezTo>
                    <a:cubicBezTo>
                      <a:pt x="311" y="192"/>
                      <a:pt x="323" y="182"/>
                      <a:pt x="331" y="182"/>
                    </a:cubicBezTo>
                    <a:cubicBezTo>
                      <a:pt x="338" y="182"/>
                      <a:pt x="350" y="189"/>
                      <a:pt x="352" y="181"/>
                    </a:cubicBezTo>
                    <a:cubicBezTo>
                      <a:pt x="356" y="160"/>
                      <a:pt x="359" y="141"/>
                      <a:pt x="347" y="136"/>
                    </a:cubicBezTo>
                    <a:cubicBezTo>
                      <a:pt x="322" y="127"/>
                      <a:pt x="332" y="121"/>
                      <a:pt x="341" y="118"/>
                    </a:cubicBezTo>
                    <a:cubicBezTo>
                      <a:pt x="350" y="115"/>
                      <a:pt x="352" y="94"/>
                      <a:pt x="339" y="99"/>
                    </a:cubicBezTo>
                    <a:cubicBezTo>
                      <a:pt x="313" y="107"/>
                      <a:pt x="316" y="85"/>
                      <a:pt x="321" y="82"/>
                    </a:cubicBezTo>
                    <a:cubicBezTo>
                      <a:pt x="325" y="79"/>
                      <a:pt x="334" y="83"/>
                      <a:pt x="331" y="62"/>
                    </a:cubicBezTo>
                    <a:cubicBezTo>
                      <a:pt x="328" y="41"/>
                      <a:pt x="347" y="34"/>
                      <a:pt x="351" y="53"/>
                    </a:cubicBezTo>
                    <a:cubicBezTo>
                      <a:pt x="354" y="73"/>
                      <a:pt x="363" y="112"/>
                      <a:pt x="369" y="103"/>
                    </a:cubicBezTo>
                    <a:cubicBezTo>
                      <a:pt x="375" y="94"/>
                      <a:pt x="385" y="57"/>
                      <a:pt x="395" y="41"/>
                    </a:cubicBezTo>
                    <a:cubicBezTo>
                      <a:pt x="406" y="24"/>
                      <a:pt x="418" y="38"/>
                      <a:pt x="415" y="47"/>
                    </a:cubicBezTo>
                    <a:cubicBezTo>
                      <a:pt x="401" y="88"/>
                      <a:pt x="426" y="90"/>
                      <a:pt x="426" y="90"/>
                    </a:cubicBezTo>
                    <a:cubicBezTo>
                      <a:pt x="426" y="90"/>
                      <a:pt x="423" y="96"/>
                      <a:pt x="409" y="95"/>
                    </a:cubicBezTo>
                    <a:cubicBezTo>
                      <a:pt x="382" y="92"/>
                      <a:pt x="393" y="110"/>
                      <a:pt x="405" y="115"/>
                    </a:cubicBezTo>
                    <a:cubicBezTo>
                      <a:pt x="431" y="124"/>
                      <a:pt x="414" y="130"/>
                      <a:pt x="401" y="130"/>
                    </a:cubicBezTo>
                    <a:cubicBezTo>
                      <a:pt x="387" y="130"/>
                      <a:pt x="381" y="134"/>
                      <a:pt x="378" y="148"/>
                    </a:cubicBezTo>
                    <a:cubicBezTo>
                      <a:pt x="369" y="191"/>
                      <a:pt x="401" y="181"/>
                      <a:pt x="401" y="181"/>
                    </a:cubicBezTo>
                    <a:cubicBezTo>
                      <a:pt x="452" y="195"/>
                      <a:pt x="528" y="188"/>
                      <a:pt x="528" y="188"/>
                    </a:cubicBezTo>
                    <a:cubicBezTo>
                      <a:pt x="543" y="192"/>
                      <a:pt x="552" y="189"/>
                      <a:pt x="558" y="181"/>
                    </a:cubicBezTo>
                    <a:lnTo>
                      <a:pt x="558" y="103"/>
                    </a:lnTo>
                    <a:cubicBezTo>
                      <a:pt x="556" y="93"/>
                      <a:pt x="555" y="84"/>
                      <a:pt x="554" y="76"/>
                    </a:cubicBezTo>
                    <a:close/>
                    <a:moveTo>
                      <a:pt x="231" y="77"/>
                    </a:moveTo>
                    <a:cubicBezTo>
                      <a:pt x="233" y="65"/>
                      <a:pt x="249" y="69"/>
                      <a:pt x="249" y="69"/>
                    </a:cubicBezTo>
                    <a:cubicBezTo>
                      <a:pt x="249" y="69"/>
                      <a:pt x="278" y="79"/>
                      <a:pt x="290" y="78"/>
                    </a:cubicBezTo>
                    <a:cubicBezTo>
                      <a:pt x="301" y="76"/>
                      <a:pt x="318" y="93"/>
                      <a:pt x="293" y="93"/>
                    </a:cubicBezTo>
                    <a:cubicBezTo>
                      <a:pt x="267" y="93"/>
                      <a:pt x="228" y="104"/>
                      <a:pt x="231" y="77"/>
                    </a:cubicBezTo>
                    <a:close/>
                    <a:moveTo>
                      <a:pt x="171" y="195"/>
                    </a:moveTo>
                    <a:cubicBezTo>
                      <a:pt x="153" y="195"/>
                      <a:pt x="46" y="237"/>
                      <a:pt x="45" y="128"/>
                    </a:cubicBezTo>
                    <a:cubicBezTo>
                      <a:pt x="45" y="104"/>
                      <a:pt x="39" y="83"/>
                      <a:pt x="69" y="98"/>
                    </a:cubicBezTo>
                    <a:cubicBezTo>
                      <a:pt x="99" y="112"/>
                      <a:pt x="72" y="111"/>
                      <a:pt x="137" y="108"/>
                    </a:cubicBezTo>
                    <a:cubicBezTo>
                      <a:pt x="137" y="108"/>
                      <a:pt x="184" y="110"/>
                      <a:pt x="191" y="106"/>
                    </a:cubicBezTo>
                    <a:cubicBezTo>
                      <a:pt x="199" y="101"/>
                      <a:pt x="192" y="91"/>
                      <a:pt x="207" y="91"/>
                    </a:cubicBezTo>
                    <a:cubicBezTo>
                      <a:pt x="222" y="90"/>
                      <a:pt x="220" y="105"/>
                      <a:pt x="220" y="105"/>
                    </a:cubicBezTo>
                    <a:cubicBezTo>
                      <a:pt x="220" y="105"/>
                      <a:pt x="207" y="124"/>
                      <a:pt x="305" y="111"/>
                    </a:cubicBezTo>
                    <a:cubicBezTo>
                      <a:pt x="317" y="109"/>
                      <a:pt x="327" y="121"/>
                      <a:pt x="302" y="121"/>
                    </a:cubicBezTo>
                    <a:cubicBezTo>
                      <a:pt x="290" y="122"/>
                      <a:pt x="272" y="128"/>
                      <a:pt x="278" y="143"/>
                    </a:cubicBezTo>
                    <a:cubicBezTo>
                      <a:pt x="284" y="158"/>
                      <a:pt x="276" y="256"/>
                      <a:pt x="276" y="256"/>
                    </a:cubicBezTo>
                    <a:cubicBezTo>
                      <a:pt x="276" y="256"/>
                      <a:pt x="271" y="274"/>
                      <a:pt x="262" y="245"/>
                    </a:cubicBezTo>
                    <a:cubicBezTo>
                      <a:pt x="259" y="235"/>
                      <a:pt x="262" y="144"/>
                      <a:pt x="260" y="137"/>
                    </a:cubicBezTo>
                    <a:cubicBezTo>
                      <a:pt x="259" y="129"/>
                      <a:pt x="217" y="122"/>
                      <a:pt x="215" y="154"/>
                    </a:cubicBezTo>
                    <a:cubicBezTo>
                      <a:pt x="214" y="185"/>
                      <a:pt x="205" y="195"/>
                      <a:pt x="171" y="195"/>
                    </a:cubicBezTo>
                    <a:close/>
                    <a:moveTo>
                      <a:pt x="237" y="231"/>
                    </a:moveTo>
                    <a:cubicBezTo>
                      <a:pt x="230" y="240"/>
                      <a:pt x="219" y="247"/>
                      <a:pt x="223" y="225"/>
                    </a:cubicBezTo>
                    <a:cubicBezTo>
                      <a:pt x="228" y="202"/>
                      <a:pt x="232" y="170"/>
                      <a:pt x="232" y="155"/>
                    </a:cubicBezTo>
                    <a:cubicBezTo>
                      <a:pt x="232" y="155"/>
                      <a:pt x="244" y="135"/>
                      <a:pt x="247" y="158"/>
                    </a:cubicBezTo>
                    <a:cubicBezTo>
                      <a:pt x="250" y="181"/>
                      <a:pt x="244" y="221"/>
                      <a:pt x="237" y="231"/>
                    </a:cubicBezTo>
                    <a:close/>
                    <a:moveTo>
                      <a:pt x="326" y="292"/>
                    </a:moveTo>
                    <a:cubicBezTo>
                      <a:pt x="327" y="320"/>
                      <a:pt x="355" y="400"/>
                      <a:pt x="286" y="399"/>
                    </a:cubicBezTo>
                    <a:cubicBezTo>
                      <a:pt x="217" y="398"/>
                      <a:pt x="214" y="409"/>
                      <a:pt x="215" y="321"/>
                    </a:cubicBezTo>
                    <a:cubicBezTo>
                      <a:pt x="216" y="236"/>
                      <a:pt x="225" y="253"/>
                      <a:pt x="230" y="264"/>
                    </a:cubicBezTo>
                    <a:cubicBezTo>
                      <a:pt x="230" y="264"/>
                      <a:pt x="253" y="318"/>
                      <a:pt x="309" y="277"/>
                    </a:cubicBezTo>
                    <a:cubicBezTo>
                      <a:pt x="319" y="269"/>
                      <a:pt x="324" y="263"/>
                      <a:pt x="326" y="292"/>
                    </a:cubicBezTo>
                    <a:close/>
                    <a:moveTo>
                      <a:pt x="318" y="133"/>
                    </a:moveTo>
                    <a:cubicBezTo>
                      <a:pt x="338" y="148"/>
                      <a:pt x="316" y="165"/>
                      <a:pt x="316" y="165"/>
                    </a:cubicBezTo>
                    <a:cubicBezTo>
                      <a:pt x="316" y="165"/>
                      <a:pt x="302" y="189"/>
                      <a:pt x="313" y="213"/>
                    </a:cubicBezTo>
                    <a:cubicBezTo>
                      <a:pt x="324" y="237"/>
                      <a:pt x="324" y="265"/>
                      <a:pt x="301" y="239"/>
                    </a:cubicBezTo>
                    <a:cubicBezTo>
                      <a:pt x="279" y="214"/>
                      <a:pt x="293" y="156"/>
                      <a:pt x="299" y="144"/>
                    </a:cubicBezTo>
                    <a:cubicBezTo>
                      <a:pt x="299" y="144"/>
                      <a:pt x="299" y="118"/>
                      <a:pt x="318" y="133"/>
                    </a:cubicBezTo>
                    <a:close/>
                    <a:moveTo>
                      <a:pt x="507" y="179"/>
                    </a:moveTo>
                    <a:cubicBezTo>
                      <a:pt x="498" y="185"/>
                      <a:pt x="507" y="179"/>
                      <a:pt x="465" y="177"/>
                    </a:cubicBezTo>
                    <a:cubicBezTo>
                      <a:pt x="423" y="176"/>
                      <a:pt x="461" y="162"/>
                      <a:pt x="461" y="162"/>
                    </a:cubicBezTo>
                    <a:cubicBezTo>
                      <a:pt x="565" y="166"/>
                      <a:pt x="516" y="173"/>
                      <a:pt x="507" y="179"/>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202989" name="Freeform 237"/>
              <p:cNvSpPr>
                <a:spLocks/>
              </p:cNvSpPr>
              <p:nvPr/>
            </p:nvSpPr>
            <p:spPr bwMode="auto">
              <a:xfrm>
                <a:off x="3621" y="1286"/>
                <a:ext cx="237" cy="283"/>
              </a:xfrm>
              <a:custGeom>
                <a:avLst/>
                <a:gdLst/>
                <a:ahLst/>
                <a:cxnLst>
                  <a:cxn ang="0">
                    <a:pos x="40" y="15"/>
                  </a:cxn>
                  <a:cxn ang="0">
                    <a:pos x="27" y="56"/>
                  </a:cxn>
                  <a:cxn ang="0">
                    <a:pos x="40" y="15"/>
                  </a:cxn>
                </a:cxnLst>
                <a:rect l="0" t="0" r="r" b="b"/>
                <a:pathLst>
                  <a:path w="47" h="56">
                    <a:moveTo>
                      <a:pt x="40" y="15"/>
                    </a:moveTo>
                    <a:cubicBezTo>
                      <a:pt x="37" y="0"/>
                      <a:pt x="0" y="23"/>
                      <a:pt x="27" y="56"/>
                    </a:cubicBezTo>
                    <a:cubicBezTo>
                      <a:pt x="27" y="56"/>
                      <a:pt x="47" y="49"/>
                      <a:pt x="40" y="15"/>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202990" name="Freeform 238"/>
              <p:cNvSpPr>
                <a:spLocks/>
              </p:cNvSpPr>
              <p:nvPr/>
            </p:nvSpPr>
            <p:spPr bwMode="auto">
              <a:xfrm>
                <a:off x="3402" y="1403"/>
                <a:ext cx="209" cy="379"/>
              </a:xfrm>
              <a:custGeom>
                <a:avLst/>
                <a:gdLst/>
                <a:ahLst/>
                <a:cxnLst>
                  <a:cxn ang="0">
                    <a:pos x="19" y="27"/>
                  </a:cxn>
                  <a:cxn ang="0">
                    <a:pos x="12" y="69"/>
                  </a:cxn>
                  <a:cxn ang="0">
                    <a:pos x="40" y="45"/>
                  </a:cxn>
                  <a:cxn ang="0">
                    <a:pos x="37" y="24"/>
                  </a:cxn>
                  <a:cxn ang="0">
                    <a:pos x="19" y="27"/>
                  </a:cxn>
                </a:cxnLst>
                <a:rect l="0" t="0" r="r" b="b"/>
                <a:pathLst>
                  <a:path w="41" h="75">
                    <a:moveTo>
                      <a:pt x="19" y="27"/>
                    </a:moveTo>
                    <a:cubicBezTo>
                      <a:pt x="0" y="54"/>
                      <a:pt x="6" y="63"/>
                      <a:pt x="12" y="69"/>
                    </a:cubicBezTo>
                    <a:cubicBezTo>
                      <a:pt x="18" y="75"/>
                      <a:pt x="30" y="74"/>
                      <a:pt x="40" y="45"/>
                    </a:cubicBezTo>
                    <a:cubicBezTo>
                      <a:pt x="40" y="45"/>
                      <a:pt x="32" y="31"/>
                      <a:pt x="37" y="24"/>
                    </a:cubicBezTo>
                    <a:cubicBezTo>
                      <a:pt x="41" y="16"/>
                      <a:pt x="38" y="0"/>
                      <a:pt x="19" y="27"/>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202991" name="Freeform 239"/>
              <p:cNvSpPr>
                <a:spLocks/>
              </p:cNvSpPr>
              <p:nvPr/>
            </p:nvSpPr>
            <p:spPr bwMode="auto">
              <a:xfrm>
                <a:off x="3273" y="645"/>
                <a:ext cx="683" cy="319"/>
              </a:xfrm>
              <a:custGeom>
                <a:avLst/>
                <a:gdLst/>
                <a:ahLst/>
                <a:cxnLst>
                  <a:cxn ang="0">
                    <a:pos x="112" y="4"/>
                  </a:cxn>
                  <a:cxn ang="0">
                    <a:pos x="24" y="4"/>
                  </a:cxn>
                  <a:cxn ang="0">
                    <a:pos x="2" y="25"/>
                  </a:cxn>
                  <a:cxn ang="0">
                    <a:pos x="60" y="58"/>
                  </a:cxn>
                  <a:cxn ang="0">
                    <a:pos x="96" y="54"/>
                  </a:cxn>
                  <a:cxn ang="0">
                    <a:pos x="113" y="53"/>
                  </a:cxn>
                  <a:cxn ang="0">
                    <a:pos x="112" y="4"/>
                  </a:cxn>
                </a:cxnLst>
                <a:rect l="0" t="0" r="r" b="b"/>
                <a:pathLst>
                  <a:path w="135" h="63">
                    <a:moveTo>
                      <a:pt x="112" y="4"/>
                    </a:moveTo>
                    <a:cubicBezTo>
                      <a:pt x="105" y="9"/>
                      <a:pt x="24" y="4"/>
                      <a:pt x="24" y="4"/>
                    </a:cubicBezTo>
                    <a:cubicBezTo>
                      <a:pt x="15" y="4"/>
                      <a:pt x="3" y="1"/>
                      <a:pt x="2" y="25"/>
                    </a:cubicBezTo>
                    <a:cubicBezTo>
                      <a:pt x="0" y="63"/>
                      <a:pt x="48" y="58"/>
                      <a:pt x="60" y="58"/>
                    </a:cubicBezTo>
                    <a:cubicBezTo>
                      <a:pt x="72" y="58"/>
                      <a:pt x="84" y="48"/>
                      <a:pt x="96" y="54"/>
                    </a:cubicBezTo>
                    <a:cubicBezTo>
                      <a:pt x="96" y="54"/>
                      <a:pt x="107" y="63"/>
                      <a:pt x="113" y="53"/>
                    </a:cubicBezTo>
                    <a:cubicBezTo>
                      <a:pt x="135" y="13"/>
                      <a:pt x="120" y="0"/>
                      <a:pt x="112" y="4"/>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202992" name="Freeform 240"/>
              <p:cNvSpPr>
                <a:spLocks/>
              </p:cNvSpPr>
              <p:nvPr/>
            </p:nvSpPr>
            <p:spPr bwMode="auto">
              <a:xfrm>
                <a:off x="4046" y="1544"/>
                <a:ext cx="490" cy="517"/>
              </a:xfrm>
              <a:custGeom>
                <a:avLst/>
                <a:gdLst/>
                <a:ahLst/>
                <a:cxnLst>
                  <a:cxn ang="0">
                    <a:pos x="67" y="5"/>
                  </a:cxn>
                  <a:cxn ang="0">
                    <a:pos x="31" y="5"/>
                  </a:cxn>
                  <a:cxn ang="0">
                    <a:pos x="12" y="57"/>
                  </a:cxn>
                  <a:cxn ang="0">
                    <a:pos x="79" y="62"/>
                  </a:cxn>
                  <a:cxn ang="0">
                    <a:pos x="67" y="5"/>
                  </a:cxn>
                </a:cxnLst>
                <a:rect l="0" t="0" r="r" b="b"/>
                <a:pathLst>
                  <a:path w="97" h="102">
                    <a:moveTo>
                      <a:pt x="67" y="5"/>
                    </a:moveTo>
                    <a:cubicBezTo>
                      <a:pt x="55" y="10"/>
                      <a:pt x="31" y="5"/>
                      <a:pt x="31" y="5"/>
                    </a:cubicBezTo>
                    <a:cubicBezTo>
                      <a:pt x="0" y="6"/>
                      <a:pt x="16" y="39"/>
                      <a:pt x="12" y="57"/>
                    </a:cubicBezTo>
                    <a:cubicBezTo>
                      <a:pt x="8" y="76"/>
                      <a:pt x="63" y="102"/>
                      <a:pt x="79" y="62"/>
                    </a:cubicBezTo>
                    <a:cubicBezTo>
                      <a:pt x="97" y="20"/>
                      <a:pt x="79" y="0"/>
                      <a:pt x="67" y="5"/>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202993" name="Freeform 241"/>
              <p:cNvSpPr>
                <a:spLocks/>
              </p:cNvSpPr>
              <p:nvPr/>
            </p:nvSpPr>
            <p:spPr bwMode="auto">
              <a:xfrm>
                <a:off x="5173" y="1024"/>
                <a:ext cx="500" cy="96"/>
              </a:xfrm>
              <a:custGeom>
                <a:avLst/>
                <a:gdLst/>
                <a:ahLst/>
                <a:cxnLst>
                  <a:cxn ang="0">
                    <a:pos x="15" y="0"/>
                  </a:cxn>
                  <a:cxn ang="0">
                    <a:pos x="40" y="15"/>
                  </a:cxn>
                  <a:cxn ang="0">
                    <a:pos x="15" y="0"/>
                  </a:cxn>
                </a:cxnLst>
                <a:rect l="0" t="0" r="r" b="b"/>
                <a:pathLst>
                  <a:path w="99" h="19">
                    <a:moveTo>
                      <a:pt x="15" y="0"/>
                    </a:moveTo>
                    <a:cubicBezTo>
                      <a:pt x="0" y="0"/>
                      <a:pt x="19" y="19"/>
                      <a:pt x="40" y="15"/>
                    </a:cubicBezTo>
                    <a:cubicBezTo>
                      <a:pt x="99" y="1"/>
                      <a:pt x="15" y="0"/>
                      <a:pt x="15" y="0"/>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202994" name="Freeform 242"/>
              <p:cNvSpPr>
                <a:spLocks/>
              </p:cNvSpPr>
              <p:nvPr/>
            </p:nvSpPr>
            <p:spPr bwMode="auto">
              <a:xfrm>
                <a:off x="5339" y="1003"/>
                <a:ext cx="385" cy="237"/>
              </a:xfrm>
              <a:custGeom>
                <a:avLst/>
                <a:gdLst/>
                <a:ahLst/>
                <a:cxnLst>
                  <a:cxn ang="0">
                    <a:pos x="21" y="37"/>
                  </a:cxn>
                  <a:cxn ang="0">
                    <a:pos x="70" y="17"/>
                  </a:cxn>
                  <a:cxn ang="0">
                    <a:pos x="48" y="3"/>
                  </a:cxn>
                  <a:cxn ang="0">
                    <a:pos x="19" y="32"/>
                  </a:cxn>
                  <a:cxn ang="0">
                    <a:pos x="21" y="37"/>
                  </a:cxn>
                </a:cxnLst>
                <a:rect l="0" t="0" r="r" b="b"/>
                <a:pathLst>
                  <a:path w="76" h="47">
                    <a:moveTo>
                      <a:pt x="21" y="37"/>
                    </a:moveTo>
                    <a:cubicBezTo>
                      <a:pt x="21" y="37"/>
                      <a:pt x="50" y="47"/>
                      <a:pt x="70" y="17"/>
                    </a:cubicBezTo>
                    <a:cubicBezTo>
                      <a:pt x="76" y="7"/>
                      <a:pt x="65" y="0"/>
                      <a:pt x="48" y="3"/>
                    </a:cubicBezTo>
                    <a:cubicBezTo>
                      <a:pt x="39" y="5"/>
                      <a:pt x="39" y="32"/>
                      <a:pt x="19" y="32"/>
                    </a:cubicBezTo>
                    <a:cubicBezTo>
                      <a:pt x="0" y="32"/>
                      <a:pt x="21" y="37"/>
                      <a:pt x="21" y="37"/>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202995" name="Freeform 243"/>
              <p:cNvSpPr>
                <a:spLocks/>
              </p:cNvSpPr>
              <p:nvPr/>
            </p:nvSpPr>
            <p:spPr bwMode="auto">
              <a:xfrm>
                <a:off x="5325" y="1201"/>
                <a:ext cx="415" cy="187"/>
              </a:xfrm>
              <a:custGeom>
                <a:avLst/>
                <a:gdLst/>
                <a:ahLst/>
                <a:cxnLst>
                  <a:cxn ang="0">
                    <a:pos x="72" y="6"/>
                  </a:cxn>
                  <a:cxn ang="0">
                    <a:pos x="24" y="17"/>
                  </a:cxn>
                  <a:cxn ang="0">
                    <a:pos x="17" y="26"/>
                  </a:cxn>
                  <a:cxn ang="0">
                    <a:pos x="76" y="23"/>
                  </a:cxn>
                  <a:cxn ang="0">
                    <a:pos x="82" y="20"/>
                  </a:cxn>
                  <a:cxn ang="0">
                    <a:pos x="82" y="0"/>
                  </a:cxn>
                  <a:cxn ang="0">
                    <a:pos x="72" y="6"/>
                  </a:cxn>
                </a:cxnLst>
                <a:rect l="0" t="0" r="r" b="b"/>
                <a:pathLst>
                  <a:path w="82" h="37">
                    <a:moveTo>
                      <a:pt x="72" y="6"/>
                    </a:moveTo>
                    <a:cubicBezTo>
                      <a:pt x="57" y="23"/>
                      <a:pt x="24" y="17"/>
                      <a:pt x="24" y="17"/>
                    </a:cubicBezTo>
                    <a:cubicBezTo>
                      <a:pt x="24" y="17"/>
                      <a:pt x="0" y="16"/>
                      <a:pt x="17" y="26"/>
                    </a:cubicBezTo>
                    <a:cubicBezTo>
                      <a:pt x="33" y="37"/>
                      <a:pt x="53" y="32"/>
                      <a:pt x="76" y="23"/>
                    </a:cubicBezTo>
                    <a:cubicBezTo>
                      <a:pt x="78" y="22"/>
                      <a:pt x="80" y="21"/>
                      <a:pt x="82" y="20"/>
                    </a:cubicBezTo>
                    <a:lnTo>
                      <a:pt x="82" y="0"/>
                    </a:lnTo>
                    <a:cubicBezTo>
                      <a:pt x="79" y="1"/>
                      <a:pt x="75" y="2"/>
                      <a:pt x="72" y="6"/>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202996" name="Freeform 244"/>
              <p:cNvSpPr>
                <a:spLocks/>
              </p:cNvSpPr>
              <p:nvPr/>
            </p:nvSpPr>
            <p:spPr bwMode="auto">
              <a:xfrm>
                <a:off x="5001" y="1378"/>
                <a:ext cx="699" cy="167"/>
              </a:xfrm>
              <a:custGeom>
                <a:avLst/>
                <a:gdLst/>
                <a:ahLst/>
                <a:cxnLst>
                  <a:cxn ang="0">
                    <a:pos x="21" y="1"/>
                  </a:cxn>
                  <a:cxn ang="0">
                    <a:pos x="8" y="14"/>
                  </a:cxn>
                  <a:cxn ang="0">
                    <a:pos x="57" y="22"/>
                  </a:cxn>
                  <a:cxn ang="0">
                    <a:pos x="117" y="23"/>
                  </a:cxn>
                  <a:cxn ang="0">
                    <a:pos x="114" y="8"/>
                  </a:cxn>
                  <a:cxn ang="0">
                    <a:pos x="82" y="3"/>
                  </a:cxn>
                  <a:cxn ang="0">
                    <a:pos x="21" y="1"/>
                  </a:cxn>
                </a:cxnLst>
                <a:rect l="0" t="0" r="r" b="b"/>
                <a:pathLst>
                  <a:path w="138" h="33">
                    <a:moveTo>
                      <a:pt x="21" y="1"/>
                    </a:moveTo>
                    <a:cubicBezTo>
                      <a:pt x="21" y="1"/>
                      <a:pt x="0" y="8"/>
                      <a:pt x="8" y="14"/>
                    </a:cubicBezTo>
                    <a:cubicBezTo>
                      <a:pt x="15" y="20"/>
                      <a:pt x="48" y="22"/>
                      <a:pt x="57" y="22"/>
                    </a:cubicBezTo>
                    <a:cubicBezTo>
                      <a:pt x="66" y="22"/>
                      <a:pt x="96" y="33"/>
                      <a:pt x="117" y="23"/>
                    </a:cubicBezTo>
                    <a:cubicBezTo>
                      <a:pt x="138" y="12"/>
                      <a:pt x="123" y="9"/>
                      <a:pt x="114" y="8"/>
                    </a:cubicBezTo>
                    <a:cubicBezTo>
                      <a:pt x="105" y="6"/>
                      <a:pt x="102" y="0"/>
                      <a:pt x="82" y="3"/>
                    </a:cubicBezTo>
                    <a:cubicBezTo>
                      <a:pt x="37" y="11"/>
                      <a:pt x="21" y="1"/>
                      <a:pt x="21" y="1"/>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202997" name="Freeform 245"/>
              <p:cNvSpPr>
                <a:spLocks/>
              </p:cNvSpPr>
              <p:nvPr/>
            </p:nvSpPr>
            <p:spPr bwMode="auto">
              <a:xfrm>
                <a:off x="5078" y="1540"/>
                <a:ext cx="565" cy="146"/>
              </a:xfrm>
              <a:custGeom>
                <a:avLst/>
                <a:gdLst/>
                <a:ahLst/>
                <a:cxnLst>
                  <a:cxn ang="0">
                    <a:pos x="98" y="19"/>
                  </a:cxn>
                  <a:cxn ang="0">
                    <a:pos x="103" y="4"/>
                  </a:cxn>
                  <a:cxn ang="0">
                    <a:pos x="74" y="10"/>
                  </a:cxn>
                  <a:cxn ang="0">
                    <a:pos x="36" y="6"/>
                  </a:cxn>
                  <a:cxn ang="0">
                    <a:pos x="2" y="4"/>
                  </a:cxn>
                  <a:cxn ang="0">
                    <a:pos x="98" y="19"/>
                  </a:cxn>
                </a:cxnLst>
                <a:rect l="0" t="0" r="r" b="b"/>
                <a:pathLst>
                  <a:path w="112" h="29">
                    <a:moveTo>
                      <a:pt x="98" y="19"/>
                    </a:moveTo>
                    <a:cubicBezTo>
                      <a:pt x="112" y="13"/>
                      <a:pt x="111" y="0"/>
                      <a:pt x="103" y="4"/>
                    </a:cubicBezTo>
                    <a:cubicBezTo>
                      <a:pt x="96" y="9"/>
                      <a:pt x="83" y="10"/>
                      <a:pt x="74" y="10"/>
                    </a:cubicBezTo>
                    <a:cubicBezTo>
                      <a:pt x="65" y="11"/>
                      <a:pt x="45" y="3"/>
                      <a:pt x="36" y="6"/>
                    </a:cubicBezTo>
                    <a:cubicBezTo>
                      <a:pt x="27" y="9"/>
                      <a:pt x="2" y="4"/>
                      <a:pt x="2" y="4"/>
                    </a:cubicBezTo>
                    <a:cubicBezTo>
                      <a:pt x="0" y="29"/>
                      <a:pt x="83" y="25"/>
                      <a:pt x="98" y="19"/>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202998" name="Freeform 246"/>
              <p:cNvSpPr>
                <a:spLocks/>
              </p:cNvSpPr>
              <p:nvPr/>
            </p:nvSpPr>
            <p:spPr bwMode="auto">
              <a:xfrm>
                <a:off x="5041" y="1657"/>
                <a:ext cx="581" cy="479"/>
              </a:xfrm>
              <a:custGeom>
                <a:avLst/>
                <a:gdLst/>
                <a:ahLst/>
                <a:cxnLst>
                  <a:cxn ang="0">
                    <a:pos x="3" y="53"/>
                  </a:cxn>
                  <a:cxn ang="0">
                    <a:pos x="26" y="54"/>
                  </a:cxn>
                  <a:cxn ang="0">
                    <a:pos x="50" y="77"/>
                  </a:cxn>
                  <a:cxn ang="0">
                    <a:pos x="59" y="84"/>
                  </a:cxn>
                  <a:cxn ang="0">
                    <a:pos x="81" y="52"/>
                  </a:cxn>
                  <a:cxn ang="0">
                    <a:pos x="111" y="52"/>
                  </a:cxn>
                  <a:cxn ang="0">
                    <a:pos x="79" y="27"/>
                  </a:cxn>
                  <a:cxn ang="0">
                    <a:pos x="37" y="16"/>
                  </a:cxn>
                  <a:cxn ang="0">
                    <a:pos x="12" y="41"/>
                  </a:cxn>
                  <a:cxn ang="0">
                    <a:pos x="3" y="53"/>
                  </a:cxn>
                </a:cxnLst>
                <a:rect l="0" t="0" r="r" b="b"/>
                <a:pathLst>
                  <a:path w="115" h="95">
                    <a:moveTo>
                      <a:pt x="3" y="53"/>
                    </a:moveTo>
                    <a:cubicBezTo>
                      <a:pt x="5" y="60"/>
                      <a:pt x="14" y="68"/>
                      <a:pt x="26" y="54"/>
                    </a:cubicBezTo>
                    <a:cubicBezTo>
                      <a:pt x="48" y="29"/>
                      <a:pt x="48" y="72"/>
                      <a:pt x="50" y="77"/>
                    </a:cubicBezTo>
                    <a:cubicBezTo>
                      <a:pt x="51" y="81"/>
                      <a:pt x="54" y="95"/>
                      <a:pt x="59" y="84"/>
                    </a:cubicBezTo>
                    <a:cubicBezTo>
                      <a:pt x="63" y="74"/>
                      <a:pt x="70" y="39"/>
                      <a:pt x="81" y="52"/>
                    </a:cubicBezTo>
                    <a:cubicBezTo>
                      <a:pt x="100" y="76"/>
                      <a:pt x="115" y="54"/>
                      <a:pt x="111" y="52"/>
                    </a:cubicBezTo>
                    <a:cubicBezTo>
                      <a:pt x="106" y="51"/>
                      <a:pt x="79" y="37"/>
                      <a:pt x="79" y="27"/>
                    </a:cubicBezTo>
                    <a:cubicBezTo>
                      <a:pt x="79" y="16"/>
                      <a:pt x="42" y="0"/>
                      <a:pt x="37" y="16"/>
                    </a:cubicBezTo>
                    <a:cubicBezTo>
                      <a:pt x="33" y="33"/>
                      <a:pt x="12" y="41"/>
                      <a:pt x="12" y="41"/>
                    </a:cubicBezTo>
                    <a:cubicBezTo>
                      <a:pt x="0" y="44"/>
                      <a:pt x="2" y="45"/>
                      <a:pt x="3" y="53"/>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sp>
            <p:nvSpPr>
              <p:cNvPr id="202999" name="Freeform 247"/>
              <p:cNvSpPr>
                <a:spLocks/>
              </p:cNvSpPr>
              <p:nvPr/>
            </p:nvSpPr>
            <p:spPr bwMode="auto">
              <a:xfrm>
                <a:off x="5420" y="1463"/>
                <a:ext cx="330" cy="854"/>
              </a:xfrm>
              <a:custGeom>
                <a:avLst/>
                <a:gdLst/>
                <a:ahLst/>
                <a:cxnLst>
                  <a:cxn ang="0">
                    <a:pos x="51" y="40"/>
                  </a:cxn>
                  <a:cxn ang="0">
                    <a:pos x="22" y="49"/>
                  </a:cxn>
                  <a:cxn ang="0">
                    <a:pos x="22" y="59"/>
                  </a:cxn>
                  <a:cxn ang="0">
                    <a:pos x="50" y="90"/>
                  </a:cxn>
                  <a:cxn ang="0">
                    <a:pos x="34" y="118"/>
                  </a:cxn>
                  <a:cxn ang="0">
                    <a:pos x="0" y="148"/>
                  </a:cxn>
                  <a:cxn ang="0">
                    <a:pos x="17" y="155"/>
                  </a:cxn>
                  <a:cxn ang="0">
                    <a:pos x="47" y="166"/>
                  </a:cxn>
                  <a:cxn ang="0">
                    <a:pos x="63" y="162"/>
                  </a:cxn>
                  <a:cxn ang="0">
                    <a:pos x="65" y="0"/>
                  </a:cxn>
                  <a:cxn ang="0">
                    <a:pos x="51" y="40"/>
                  </a:cxn>
                </a:cxnLst>
                <a:rect l="0" t="0" r="r" b="b"/>
                <a:pathLst>
                  <a:path w="65" h="169">
                    <a:moveTo>
                      <a:pt x="51" y="40"/>
                    </a:moveTo>
                    <a:cubicBezTo>
                      <a:pt x="44" y="46"/>
                      <a:pt x="30" y="49"/>
                      <a:pt x="22" y="49"/>
                    </a:cubicBezTo>
                    <a:cubicBezTo>
                      <a:pt x="13" y="48"/>
                      <a:pt x="14" y="56"/>
                      <a:pt x="22" y="59"/>
                    </a:cubicBezTo>
                    <a:cubicBezTo>
                      <a:pt x="30" y="62"/>
                      <a:pt x="49" y="75"/>
                      <a:pt x="50" y="90"/>
                    </a:cubicBezTo>
                    <a:cubicBezTo>
                      <a:pt x="50" y="104"/>
                      <a:pt x="51" y="115"/>
                      <a:pt x="34" y="118"/>
                    </a:cubicBezTo>
                    <a:cubicBezTo>
                      <a:pt x="18" y="122"/>
                      <a:pt x="3" y="124"/>
                      <a:pt x="0" y="148"/>
                    </a:cubicBezTo>
                    <a:cubicBezTo>
                      <a:pt x="0" y="148"/>
                      <a:pt x="10" y="154"/>
                      <a:pt x="17" y="155"/>
                    </a:cubicBezTo>
                    <a:cubicBezTo>
                      <a:pt x="23" y="155"/>
                      <a:pt x="42" y="163"/>
                      <a:pt x="47" y="166"/>
                    </a:cubicBezTo>
                    <a:cubicBezTo>
                      <a:pt x="51" y="169"/>
                      <a:pt x="58" y="167"/>
                      <a:pt x="63" y="162"/>
                    </a:cubicBezTo>
                    <a:lnTo>
                      <a:pt x="65" y="0"/>
                    </a:lnTo>
                    <a:cubicBezTo>
                      <a:pt x="64" y="8"/>
                      <a:pt x="58" y="36"/>
                      <a:pt x="51" y="40"/>
                    </a:cubicBezTo>
                    <a:close/>
                  </a:path>
                </a:pathLst>
              </a:custGeom>
              <a:solidFill>
                <a:schemeClr val="bg1"/>
              </a:solidFill>
              <a:ln w="0">
                <a:noFill/>
                <a:prstDash val="solid"/>
                <a:round/>
                <a:headEnd/>
                <a:tailEnd/>
              </a:ln>
            </p:spPr>
            <p:txBody>
              <a:bodyPr/>
              <a:lstStyle/>
              <a:p>
                <a:pPr>
                  <a:defRPr/>
                </a:pPr>
                <a:endParaRPr lang="zh-CN" altLang="en-US">
                  <a:latin typeface="Arial" charset="0"/>
                </a:endParaRPr>
              </a:p>
            </p:txBody>
          </p:sp>
        </p:grpSp>
      </p:grpSp>
      <p:sp>
        <p:nvSpPr>
          <p:cNvPr id="1034" name="Rectangle 248"/>
          <p:cNvSpPr>
            <a:spLocks noGrp="1" noRot="1" noChangeArrowheads="1"/>
          </p:cNvSpPr>
          <p:nvPr>
            <p:ph type="title"/>
          </p:nvPr>
        </p:nvSpPr>
        <p:spPr bwMode="auto">
          <a:xfrm>
            <a:off x="298450" y="228600"/>
            <a:ext cx="85407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35" name="Rectangle 249"/>
          <p:cNvSpPr>
            <a:spLocks noGrp="1" noRot="1" noChangeArrowheads="1"/>
          </p:cNvSpPr>
          <p:nvPr>
            <p:ph type="body" idx="1"/>
          </p:nvPr>
        </p:nvSpPr>
        <p:spPr bwMode="auto">
          <a:xfrm>
            <a:off x="609600" y="1600200"/>
            <a:ext cx="8153400" cy="449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203002" name="Rectangle 250"/>
          <p:cNvSpPr>
            <a:spLocks noGrp="1" noChangeArrowheads="1"/>
          </p:cNvSpPr>
          <p:nvPr>
            <p:ph type="dt" sz="half" idx="2"/>
          </p:nvPr>
        </p:nvSpPr>
        <p:spPr bwMode="auto">
          <a:xfrm>
            <a:off x="29845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ltLang="zh-CN"/>
          </a:p>
        </p:txBody>
      </p:sp>
      <p:sp>
        <p:nvSpPr>
          <p:cNvPr id="203003" name="Rectangle 251"/>
          <p:cNvSpPr>
            <a:spLocks noGrp="1" noChangeArrowheads="1"/>
          </p:cNvSpPr>
          <p:nvPr>
            <p:ph type="ftr" sz="quarter" idx="3"/>
          </p:nvPr>
        </p:nvSpPr>
        <p:spPr bwMode="auto">
          <a:xfrm>
            <a:off x="3121025"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ltLang="zh-CN"/>
          </a:p>
        </p:txBody>
      </p:sp>
      <p:sp>
        <p:nvSpPr>
          <p:cNvPr id="203004" name="Rectangle 252"/>
          <p:cNvSpPr>
            <a:spLocks noGrp="1" noChangeArrowheads="1"/>
          </p:cNvSpPr>
          <p:nvPr>
            <p:ph type="sldNum" sz="quarter" idx="4"/>
          </p:nvPr>
        </p:nvSpPr>
        <p:spPr bwMode="auto">
          <a:xfrm>
            <a:off x="6550025"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B565C809-CADA-4619-B7D8-E142EE26612E}"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714"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lr>
          <a:schemeClr val="hlink"/>
        </a:buClr>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85000"/>
        <a:buFont typeface="Wingdings" pitchFamily="2" charset="2"/>
        <a:buChar char="Ø"/>
        <a:defRPr sz="28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95000"/>
        <a:buFont typeface="Wingdings 2" pitchFamily="18"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90000"/>
        <a:buFont typeface="Wingdings" pitchFamily="2" charset="2"/>
        <a:buChar char="Ø"/>
        <a:defRPr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Font typeface="Wingdings 2" pitchFamily="18" charset="2"/>
        <a:buChar char="¡"/>
        <a:defRPr sz="2000">
          <a:solidFill>
            <a:schemeClr val="tx1"/>
          </a:solidFill>
          <a:latin typeface="+mn-lt"/>
          <a:ea typeface="+mn-ea"/>
        </a:defRPr>
      </a:lvl5pPr>
      <a:lvl6pPr marL="2514600" indent="-228600" algn="l" rtl="0" fontAlgn="base">
        <a:spcBef>
          <a:spcPct val="20000"/>
        </a:spcBef>
        <a:spcAft>
          <a:spcPct val="0"/>
        </a:spcAft>
        <a:buClr>
          <a:schemeClr val="hlink"/>
        </a:buClr>
        <a:buFont typeface="Wingdings 2" pitchFamily="18" charset="2"/>
        <a:buChar char="¡"/>
        <a:defRPr sz="2000">
          <a:solidFill>
            <a:schemeClr val="tx1"/>
          </a:solidFill>
          <a:latin typeface="+mn-lt"/>
          <a:ea typeface="+mn-ea"/>
        </a:defRPr>
      </a:lvl6pPr>
      <a:lvl7pPr marL="2971800" indent="-228600" algn="l" rtl="0" fontAlgn="base">
        <a:spcBef>
          <a:spcPct val="20000"/>
        </a:spcBef>
        <a:spcAft>
          <a:spcPct val="0"/>
        </a:spcAft>
        <a:buClr>
          <a:schemeClr val="hlink"/>
        </a:buClr>
        <a:buFont typeface="Wingdings 2" pitchFamily="18" charset="2"/>
        <a:buChar char="¡"/>
        <a:defRPr sz="2000">
          <a:solidFill>
            <a:schemeClr val="tx1"/>
          </a:solidFill>
          <a:latin typeface="+mn-lt"/>
          <a:ea typeface="+mn-ea"/>
        </a:defRPr>
      </a:lvl7pPr>
      <a:lvl8pPr marL="3429000" indent="-228600" algn="l" rtl="0" fontAlgn="base">
        <a:spcBef>
          <a:spcPct val="20000"/>
        </a:spcBef>
        <a:spcAft>
          <a:spcPct val="0"/>
        </a:spcAft>
        <a:buClr>
          <a:schemeClr val="hlink"/>
        </a:buClr>
        <a:buFont typeface="Wingdings 2" pitchFamily="18" charset="2"/>
        <a:buChar char="¡"/>
        <a:defRPr sz="2000">
          <a:solidFill>
            <a:schemeClr val="tx1"/>
          </a:solidFill>
          <a:latin typeface="+mn-lt"/>
          <a:ea typeface="+mn-ea"/>
        </a:defRPr>
      </a:lvl8pPr>
      <a:lvl9pPr marL="3886200" indent="-228600" algn="l" rtl="0" fontAlgn="base">
        <a:spcBef>
          <a:spcPct val="20000"/>
        </a:spcBef>
        <a:spcAft>
          <a:spcPct val="0"/>
        </a:spcAft>
        <a:buClr>
          <a:schemeClr val="hlink"/>
        </a:buClr>
        <a:buFont typeface="Wingdings 2" pitchFamily="18"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p:cNvSpPr>
            <a:spLocks noChangeArrowheads="1"/>
          </p:cNvSpPr>
          <p:nvPr/>
        </p:nvSpPr>
        <p:spPr bwMode="auto">
          <a:xfrm>
            <a:off x="285750" y="1643063"/>
            <a:ext cx="8286750" cy="3598862"/>
          </a:xfrm>
          <a:prstGeom prst="horizontalScroll">
            <a:avLst>
              <a:gd name="adj" fmla="val 12500"/>
            </a:avLst>
          </a:prstGeom>
          <a:solidFill>
            <a:srgbClr val="FF66FF"/>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4000">
                <a:solidFill>
                  <a:schemeClr val="accent1"/>
                </a:solidFill>
                <a:ea typeface="黑体" pitchFamily="49" charset="-122"/>
              </a:rPr>
              <a:t>六、大学青年教师职业生涯理论</a:t>
            </a:r>
            <a:endParaRPr lang="en-US" altLang="zh-CN" sz="4000">
              <a:solidFill>
                <a:schemeClr val="bg1"/>
              </a:solidFill>
              <a:ea typeface="仿宋_GB2312" pitchFamily="49"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832" name="Text Box 8"/>
          <p:cNvSpPr txBox="1">
            <a:spLocks noChangeArrowheads="1"/>
          </p:cNvSpPr>
          <p:nvPr/>
        </p:nvSpPr>
        <p:spPr bwMode="auto">
          <a:xfrm>
            <a:off x="747713" y="2133600"/>
            <a:ext cx="7643812" cy="4043363"/>
          </a:xfrm>
          <a:prstGeom prst="rect">
            <a:avLst/>
          </a:prstGeom>
          <a:noFill/>
          <a:ln w="9525">
            <a:solidFill>
              <a:srgbClr val="008000"/>
            </a:solidFill>
            <a:miter lim="800000"/>
            <a:headEnd/>
            <a:tailEnd/>
          </a:ln>
          <a:effectLst/>
        </p:spPr>
        <p:txBody>
          <a:bodyPr>
            <a:spAutoFit/>
          </a:bodyPr>
          <a:lstStyle/>
          <a:p>
            <a:pPr>
              <a:lnSpc>
                <a:spcPct val="120000"/>
              </a:lnSpc>
              <a:defRPr/>
            </a:pPr>
            <a:r>
              <a:rPr lang="zh-CN" altLang="en-US" sz="2000" b="1">
                <a:solidFill>
                  <a:srgbClr val="0099FF"/>
                </a:solidFill>
                <a:effectLst>
                  <a:outerShdw blurRad="38100" dist="38100" dir="2700000" algn="tl">
                    <a:srgbClr val="C0C0C0"/>
                  </a:outerShdw>
                </a:effectLst>
                <a:latin typeface="Arial" charset="0"/>
                <a:ea typeface="幼圆" pitchFamily="49" charset="-122"/>
              </a:rPr>
              <a:t>职业生涯的含义</a:t>
            </a:r>
            <a:endParaRPr lang="zh-CN" altLang="en-US">
              <a:solidFill>
                <a:srgbClr val="008000"/>
              </a:solidFill>
              <a:latin typeface="Arial" charset="0"/>
            </a:endParaRPr>
          </a:p>
          <a:p>
            <a:pPr>
              <a:defRPr/>
            </a:pPr>
            <a:endParaRPr lang="zh-CN" altLang="en-US" b="1">
              <a:latin typeface="宋体" pitchFamily="2" charset="-122"/>
            </a:endParaRPr>
          </a:p>
          <a:p>
            <a:pPr>
              <a:lnSpc>
                <a:spcPct val="120000"/>
              </a:lnSpc>
              <a:defRPr/>
            </a:pPr>
            <a:r>
              <a:rPr lang="zh-CN" altLang="en-US">
                <a:latin typeface="仿宋_GB2312" pitchFamily="49" charset="-122"/>
                <a:ea typeface="仿宋_GB2312" pitchFamily="49" charset="-122"/>
              </a:rPr>
              <a:t>    职业生涯又称职业计划、职业发展</a:t>
            </a:r>
            <a:r>
              <a:rPr lang="en-US" altLang="zh-CN">
                <a:latin typeface="仿宋_GB2312" pitchFamily="49" charset="-122"/>
                <a:ea typeface="仿宋_GB2312" pitchFamily="49" charset="-122"/>
              </a:rPr>
              <a:t>(Career Planning)</a:t>
            </a:r>
            <a:r>
              <a:rPr lang="zh-CN" altLang="en-US">
                <a:latin typeface="仿宋_GB2312" pitchFamily="49" charset="-122"/>
                <a:ea typeface="仿宋_GB2312" pitchFamily="49" charset="-122"/>
              </a:rPr>
              <a:t>，始于</a:t>
            </a:r>
            <a:r>
              <a:rPr lang="en-US" altLang="zh-CN">
                <a:latin typeface="仿宋_GB2312" pitchFamily="49" charset="-122"/>
                <a:ea typeface="仿宋_GB2312" pitchFamily="49" charset="-122"/>
              </a:rPr>
              <a:t>20</a:t>
            </a:r>
            <a:r>
              <a:rPr lang="zh-CN" altLang="en-US">
                <a:latin typeface="仿宋_GB2312" pitchFamily="49" charset="-122"/>
                <a:ea typeface="仿宋_GB2312" pitchFamily="49" charset="-122"/>
              </a:rPr>
              <a:t>世纪</a:t>
            </a:r>
            <a:r>
              <a:rPr lang="en-US" altLang="zh-CN">
                <a:latin typeface="仿宋_GB2312" pitchFamily="49" charset="-122"/>
                <a:ea typeface="仿宋_GB2312" pitchFamily="49" charset="-122"/>
              </a:rPr>
              <a:t>60</a:t>
            </a:r>
            <a:r>
              <a:rPr lang="zh-CN" altLang="en-US">
                <a:latin typeface="仿宋_GB2312" pitchFamily="49" charset="-122"/>
                <a:ea typeface="仿宋_GB2312" pitchFamily="49" charset="-122"/>
              </a:rPr>
              <a:t>年代，</a:t>
            </a:r>
            <a:r>
              <a:rPr lang="en-US" altLang="zh-CN">
                <a:latin typeface="仿宋_GB2312" pitchFamily="49" charset="-122"/>
                <a:ea typeface="仿宋_GB2312" pitchFamily="49" charset="-122"/>
              </a:rPr>
              <a:t>90</a:t>
            </a:r>
            <a:r>
              <a:rPr lang="zh-CN" altLang="en-US">
                <a:latin typeface="仿宋_GB2312" pitchFamily="49" charset="-122"/>
                <a:ea typeface="仿宋_GB2312" pitchFamily="49" charset="-122"/>
              </a:rPr>
              <a:t>年代中从欧美传入中国，最早对职业生涯系统研究的是美国麻省理工学院施恩</a:t>
            </a:r>
            <a:r>
              <a:rPr lang="en-US" altLang="zh-CN">
                <a:latin typeface="仿宋_GB2312" pitchFamily="49" charset="-122"/>
                <a:ea typeface="仿宋_GB2312" pitchFamily="49" charset="-122"/>
              </a:rPr>
              <a:t>(E.H.Sichein)</a:t>
            </a:r>
            <a:r>
              <a:rPr lang="zh-CN" altLang="en-US">
                <a:latin typeface="仿宋_GB2312" pitchFamily="49" charset="-122"/>
                <a:ea typeface="仿宋_GB2312" pitchFamily="49" charset="-122"/>
              </a:rPr>
              <a:t>教授。</a:t>
            </a:r>
          </a:p>
          <a:p>
            <a:pPr>
              <a:lnSpc>
                <a:spcPct val="120000"/>
              </a:lnSpc>
              <a:defRPr/>
            </a:pPr>
            <a:r>
              <a:rPr lang="zh-CN" altLang="en-US">
                <a:latin typeface="仿宋_GB2312" pitchFamily="49" charset="-122"/>
                <a:ea typeface="仿宋_GB2312" pitchFamily="49" charset="-122"/>
              </a:rPr>
              <a:t>    职业生涯是指一个人一生中的所有与职业相联系的行为与活动，以及相关的态度、价值观、愿望等的连续性经历的过程。简单地讲，职业生涯是指一个人一生中从事职业的全部历程。这个历程可以是间断的，也可以是连续的，它包含一个人所有的工作、职业、职位的外在变更和对工作态度、体验的内在变更。</a:t>
            </a:r>
          </a:p>
          <a:p>
            <a:pPr>
              <a:lnSpc>
                <a:spcPct val="120000"/>
              </a:lnSpc>
              <a:defRPr/>
            </a:pPr>
            <a:r>
              <a:rPr lang="zh-CN" altLang="en-US">
                <a:latin typeface="仿宋_GB2312" pitchFamily="49" charset="-122"/>
                <a:ea typeface="仿宋_GB2312" pitchFamily="49" charset="-122"/>
              </a:rPr>
              <a:t>    </a:t>
            </a:r>
            <a:r>
              <a:rPr lang="zh-CN" altLang="en-US">
                <a:solidFill>
                  <a:schemeClr val="tx2"/>
                </a:solidFill>
                <a:latin typeface="仿宋_GB2312" pitchFamily="49" charset="-122"/>
                <a:ea typeface="仿宋_GB2312" pitchFamily="49" charset="-122"/>
              </a:rPr>
              <a:t>职业生涯是人力资源管理的一项活动，它与工作分析、人力资源计划、招聘与选拔、绩效评估、培训等有着密切联系。</a:t>
            </a:r>
          </a:p>
        </p:txBody>
      </p:sp>
      <p:sp>
        <p:nvSpPr>
          <p:cNvPr id="4099" name="Rectangle 9"/>
          <p:cNvSpPr>
            <a:spLocks noChangeArrowheads="1"/>
          </p:cNvSpPr>
          <p:nvPr/>
        </p:nvSpPr>
        <p:spPr bwMode="auto">
          <a:xfrm>
            <a:off x="539750" y="1484313"/>
            <a:ext cx="7777163" cy="4572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（一）大学教师职业生涯的含义</a:t>
            </a:r>
          </a:p>
        </p:txBody>
      </p:sp>
      <p:grpSp>
        <p:nvGrpSpPr>
          <p:cNvPr id="2" name="Group 10"/>
          <p:cNvGrpSpPr>
            <a:grpSpLocks/>
          </p:cNvGrpSpPr>
          <p:nvPr/>
        </p:nvGrpSpPr>
        <p:grpSpPr bwMode="auto">
          <a:xfrm>
            <a:off x="539750" y="476250"/>
            <a:ext cx="7777163" cy="792163"/>
            <a:chOff x="943" y="1480"/>
            <a:chExt cx="3130" cy="409"/>
          </a:xfrm>
        </p:grpSpPr>
        <p:sp>
          <p:nvSpPr>
            <p:cNvPr id="4101" name="AutoShape 11"/>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4102" name="Oval 12"/>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229832"/>
                                        </p:tgtEl>
                                        <p:attrNameLst>
                                          <p:attrName>style.visibility</p:attrName>
                                        </p:attrNameLst>
                                      </p:cBhvr>
                                      <p:to>
                                        <p:strVal val="visible"/>
                                      </p:to>
                                    </p:set>
                                    <p:anim to="" calcmode="lin" valueType="num">
                                      <p:cBhvr>
                                        <p:cTn id="7" dur="1" fill="hold"/>
                                        <p:tgtEl>
                                          <p:spTgt spid="1229832"/>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832"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Rot="1" noChangeArrowheads="1"/>
          </p:cNvSpPr>
          <p:nvPr/>
        </p:nvSpPr>
        <p:spPr bwMode="auto">
          <a:xfrm>
            <a:off x="684213" y="2349500"/>
            <a:ext cx="7704137" cy="3527425"/>
          </a:xfrm>
          <a:prstGeom prst="rect">
            <a:avLst/>
          </a:prstGeom>
          <a:solidFill>
            <a:schemeClr val="bg1">
              <a:alpha val="79999"/>
            </a:schemeClr>
          </a:solidFill>
          <a:ln w="9525" algn="ctr">
            <a:solidFill>
              <a:schemeClr val="folHlink"/>
            </a:solidFill>
            <a:miter lim="800000"/>
            <a:headEnd/>
            <a:tailEnd/>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25000"/>
              </a:lnSpc>
              <a:spcBef>
                <a:spcPct val="20000"/>
              </a:spcBef>
              <a:buClr>
                <a:schemeClr val="tx1"/>
              </a:buClr>
              <a:buFont typeface="Wingdings" pitchFamily="2" charset="2"/>
              <a:buNone/>
            </a:pPr>
            <a:r>
              <a:rPr lang="zh-CN" altLang="en-US" sz="2800">
                <a:solidFill>
                  <a:srgbClr val="000099"/>
                </a:solidFill>
                <a:ea typeface="楷体_GB2312" pitchFamily="49" charset="-122"/>
              </a:rPr>
              <a:t>职业生涯分为内职业生涯与外职业生涯：</a:t>
            </a:r>
          </a:p>
          <a:p>
            <a:pPr eaLnBrk="1" hangingPunct="1">
              <a:lnSpc>
                <a:spcPct val="125000"/>
              </a:lnSpc>
              <a:spcBef>
                <a:spcPct val="20000"/>
              </a:spcBef>
              <a:buClr>
                <a:schemeClr val="tx1"/>
              </a:buClr>
              <a:buFont typeface="Wingdings" pitchFamily="2" charset="2"/>
              <a:buChar char="p"/>
            </a:pPr>
            <a:r>
              <a:rPr lang="zh-CN" altLang="en-US" sz="2400">
                <a:ea typeface="楷体_GB2312" pitchFamily="49" charset="-122"/>
              </a:rPr>
              <a:t>内职业生涯是指在职业生涯发展过程中，通过提升自身素质与职业技能而获取的个人综合能力、社会地位及荣誉的总和，它是别人无法替代和窃取的人生财富。</a:t>
            </a:r>
          </a:p>
          <a:p>
            <a:pPr eaLnBrk="1" hangingPunct="1">
              <a:lnSpc>
                <a:spcPct val="125000"/>
              </a:lnSpc>
              <a:spcBef>
                <a:spcPct val="20000"/>
              </a:spcBef>
              <a:buClr>
                <a:schemeClr val="tx1"/>
              </a:buClr>
              <a:buFont typeface="Wingdings" pitchFamily="2" charset="2"/>
              <a:buChar char="p"/>
            </a:pPr>
            <a:r>
              <a:rPr lang="zh-CN" altLang="en-US" sz="2400">
                <a:ea typeface="楷体_GB2312" pitchFamily="49" charset="-122"/>
              </a:rPr>
              <a:t>外职业生涯是指在职业生涯发展过程中，所经历的职业角色（职位）及获取的物质财富的总和，它是依赖于内职业生涯的发展而增长的。</a:t>
            </a:r>
            <a:endParaRPr lang="zh-CN" altLang="en-US" sz="2800"/>
          </a:p>
        </p:txBody>
      </p:sp>
      <p:grpSp>
        <p:nvGrpSpPr>
          <p:cNvPr id="2" name="Group 8"/>
          <p:cNvGrpSpPr>
            <a:grpSpLocks/>
          </p:cNvGrpSpPr>
          <p:nvPr/>
        </p:nvGrpSpPr>
        <p:grpSpPr bwMode="auto">
          <a:xfrm>
            <a:off x="539750" y="476250"/>
            <a:ext cx="7777163" cy="792163"/>
            <a:chOff x="943" y="1480"/>
            <a:chExt cx="3130" cy="409"/>
          </a:xfrm>
        </p:grpSpPr>
        <p:sp>
          <p:nvSpPr>
            <p:cNvPr id="5125" name="AutoShape 9"/>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5126" name="Oval 10"/>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
        <p:nvSpPr>
          <p:cNvPr id="5124" name="Rectangle 11"/>
          <p:cNvSpPr>
            <a:spLocks noChangeArrowheads="1"/>
          </p:cNvSpPr>
          <p:nvPr/>
        </p:nvSpPr>
        <p:spPr bwMode="auto">
          <a:xfrm>
            <a:off x="539750" y="1484313"/>
            <a:ext cx="7777163" cy="4572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（一）大学教师职业生涯的含义</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9462" name="Text Box 6"/>
          <p:cNvSpPr txBox="1">
            <a:spLocks noChangeArrowheads="1"/>
          </p:cNvSpPr>
          <p:nvPr/>
        </p:nvSpPr>
        <p:spPr bwMode="auto">
          <a:xfrm>
            <a:off x="747713" y="2133600"/>
            <a:ext cx="7643812" cy="3444875"/>
          </a:xfrm>
          <a:prstGeom prst="rect">
            <a:avLst/>
          </a:prstGeom>
          <a:noFill/>
          <a:ln w="9525">
            <a:solidFill>
              <a:srgbClr val="008000"/>
            </a:solidFill>
            <a:miter lim="800000"/>
            <a:headEnd/>
            <a:tailEnd/>
          </a:ln>
          <a:effectLst/>
        </p:spPr>
        <p:txBody>
          <a:bodyPr>
            <a:spAutoFit/>
          </a:bodyPr>
          <a:lstStyle/>
          <a:p>
            <a:pPr>
              <a:lnSpc>
                <a:spcPct val="120000"/>
              </a:lnSpc>
              <a:defRPr/>
            </a:pPr>
            <a:r>
              <a:rPr lang="zh-CN" altLang="en-US" sz="2400" b="1">
                <a:solidFill>
                  <a:srgbClr val="0099FF"/>
                </a:solidFill>
                <a:effectLst>
                  <a:outerShdw blurRad="38100" dist="38100" dir="2700000" algn="tl">
                    <a:srgbClr val="C0C0C0"/>
                  </a:outerShdw>
                </a:effectLst>
                <a:latin typeface="Arial" charset="0"/>
              </a:rPr>
              <a:t>教师职业生涯的含义</a:t>
            </a:r>
            <a:endParaRPr lang="zh-CN" altLang="en-US" sz="2400" b="1">
              <a:solidFill>
                <a:srgbClr val="0099FF"/>
              </a:solidFill>
              <a:effectLst>
                <a:outerShdw blurRad="38100" dist="38100" dir="2700000" algn="tl">
                  <a:srgbClr val="C0C0C0"/>
                </a:outerShdw>
              </a:effectLst>
              <a:latin typeface="Arial" charset="0"/>
              <a:ea typeface="幼圆" pitchFamily="49" charset="-122"/>
            </a:endParaRPr>
          </a:p>
          <a:p>
            <a:pPr>
              <a:lnSpc>
                <a:spcPct val="120000"/>
              </a:lnSpc>
              <a:defRPr/>
            </a:pPr>
            <a:endParaRPr lang="zh-CN" altLang="en-US" sz="2400">
              <a:latin typeface="Arial" charset="0"/>
              <a:ea typeface="仿宋_GB2312" pitchFamily="49" charset="-122"/>
            </a:endParaRPr>
          </a:p>
          <a:p>
            <a:pPr>
              <a:lnSpc>
                <a:spcPct val="135000"/>
              </a:lnSpc>
              <a:defRPr/>
            </a:pPr>
            <a:r>
              <a:rPr lang="zh-CN" altLang="en-US" sz="2000">
                <a:latin typeface="仿宋_GB2312" pitchFamily="49" charset="-122"/>
                <a:ea typeface="仿宋_GB2312" pitchFamily="49" charset="-122"/>
              </a:rPr>
              <a:t>    教师职业生涯指一个人作为教师从事教师职业的整个过程，是对有关教师职业发展的各个方面进行的设想和规划。具体包括：对教师职业的选择，对教师职业目标与预期成就的设想，对工作单位和岗位的设计，对成长阶段步骤以及环境条件的考虑等。</a:t>
            </a:r>
          </a:p>
          <a:p>
            <a:pPr>
              <a:lnSpc>
                <a:spcPct val="135000"/>
              </a:lnSpc>
              <a:defRPr/>
            </a:pPr>
            <a:r>
              <a:rPr lang="zh-CN" altLang="en-US" sz="2000">
                <a:latin typeface="仿宋_GB2312" pitchFamily="49" charset="-122"/>
                <a:ea typeface="仿宋_GB2312" pitchFamily="49" charset="-122"/>
              </a:rPr>
              <a:t>    大学教师的职业生涯，则是指一个人作为大学教师从事教师职业的整个过程。</a:t>
            </a:r>
          </a:p>
        </p:txBody>
      </p:sp>
      <p:sp>
        <p:nvSpPr>
          <p:cNvPr id="6147" name="Rectangle 7"/>
          <p:cNvSpPr>
            <a:spLocks noChangeArrowheads="1"/>
          </p:cNvSpPr>
          <p:nvPr/>
        </p:nvSpPr>
        <p:spPr bwMode="auto">
          <a:xfrm>
            <a:off x="827088" y="1412875"/>
            <a:ext cx="7489825" cy="4572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（一）大学教师职业生涯的含义</a:t>
            </a:r>
          </a:p>
        </p:txBody>
      </p:sp>
      <p:grpSp>
        <p:nvGrpSpPr>
          <p:cNvPr id="2" name="Group 8"/>
          <p:cNvGrpSpPr>
            <a:grpSpLocks/>
          </p:cNvGrpSpPr>
          <p:nvPr/>
        </p:nvGrpSpPr>
        <p:grpSpPr bwMode="auto">
          <a:xfrm>
            <a:off x="539750" y="476250"/>
            <a:ext cx="7777163" cy="792163"/>
            <a:chOff x="943" y="1480"/>
            <a:chExt cx="3130" cy="409"/>
          </a:xfrm>
        </p:grpSpPr>
        <p:sp>
          <p:nvSpPr>
            <p:cNvPr id="6149" name="AutoShape 9"/>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6150" name="Oval 10"/>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299462"/>
                                        </p:tgtEl>
                                        <p:attrNameLst>
                                          <p:attrName>style.visibility</p:attrName>
                                        </p:attrNameLst>
                                      </p:cBhvr>
                                      <p:to>
                                        <p:strVal val="visible"/>
                                      </p:to>
                                    </p:set>
                                    <p:anim to="" calcmode="lin" valueType="num">
                                      <p:cBhvr>
                                        <p:cTn id="7" dur="1" fill="hold"/>
                                        <p:tgtEl>
                                          <p:spTgt spid="1299462"/>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9462"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5587" name="AutoShape 3"/>
          <p:cNvSpPr>
            <a:spLocks noChangeArrowheads="1"/>
          </p:cNvSpPr>
          <p:nvPr>
            <p:ph type="body" idx="4294967295"/>
          </p:nvPr>
        </p:nvSpPr>
        <p:spPr>
          <a:xfrm rot="20220000">
            <a:off x="1231900" y="2185988"/>
            <a:ext cx="2438400" cy="1017587"/>
          </a:xfrm>
          <a:prstGeom prst="rightArrow">
            <a:avLst>
              <a:gd name="adj1" fmla="val 47380"/>
              <a:gd name="adj2" fmla="val 100465"/>
            </a:avLst>
          </a:prstGeom>
          <a:solidFill>
            <a:srgbClr val="66FFCC"/>
          </a:solidFill>
          <a:ln>
            <a:solidFill>
              <a:schemeClr val="tx1"/>
            </a:solidFill>
            <a:miter lim="800000"/>
            <a:headEnd/>
            <a:tailEnd/>
          </a:ln>
        </p:spPr>
        <p:txBody>
          <a:bodyPr/>
          <a:lstStyle/>
          <a:p>
            <a:pPr algn="ctr" eaLnBrk="1" hangingPunct="1">
              <a:lnSpc>
                <a:spcPct val="90000"/>
              </a:lnSpc>
              <a:spcBef>
                <a:spcPct val="0"/>
              </a:spcBef>
              <a:buClr>
                <a:schemeClr val="bg1"/>
              </a:buClr>
              <a:buFontTx/>
              <a:buNone/>
            </a:pPr>
            <a:r>
              <a:rPr kumimoji="1" lang="zh-CN" altLang="en-US" sz="2400" b="1" smtClean="0"/>
              <a:t>独特性</a:t>
            </a:r>
          </a:p>
        </p:txBody>
      </p:sp>
      <p:sp>
        <p:nvSpPr>
          <p:cNvPr id="835588" name="AutoShape 4"/>
          <p:cNvSpPr>
            <a:spLocks noChangeArrowheads="1"/>
          </p:cNvSpPr>
          <p:nvPr/>
        </p:nvSpPr>
        <p:spPr bwMode="auto">
          <a:xfrm>
            <a:off x="3708400" y="1844675"/>
            <a:ext cx="2232025" cy="1079500"/>
          </a:xfrm>
          <a:prstGeom prst="rightArrow">
            <a:avLst>
              <a:gd name="adj1" fmla="val 45991"/>
              <a:gd name="adj2" fmla="val 74483"/>
            </a:avLst>
          </a:prstGeom>
          <a:solidFill>
            <a:srgbClr val="FF3300"/>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sz="2400" b="1">
                <a:latin typeface="Verdana" pitchFamily="34" charset="0"/>
              </a:rPr>
              <a:t>发展性 </a:t>
            </a:r>
          </a:p>
        </p:txBody>
      </p:sp>
      <p:sp>
        <p:nvSpPr>
          <p:cNvPr id="835589" name="AutoShape 5"/>
          <p:cNvSpPr>
            <a:spLocks noChangeArrowheads="1"/>
          </p:cNvSpPr>
          <p:nvPr/>
        </p:nvSpPr>
        <p:spPr bwMode="auto">
          <a:xfrm rot="2542042">
            <a:off x="5948363" y="2432050"/>
            <a:ext cx="2060575" cy="1058863"/>
          </a:xfrm>
          <a:prstGeom prst="rightArrow">
            <a:avLst>
              <a:gd name="adj1" fmla="val 53398"/>
              <a:gd name="adj2" fmla="val 72571"/>
            </a:avLst>
          </a:prstGeom>
          <a:solidFill>
            <a:srgbClr val="CCFFCC"/>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sz="2400" b="1">
                <a:latin typeface="Verdana" pitchFamily="34" charset="0"/>
              </a:rPr>
              <a:t>阶段性</a:t>
            </a:r>
          </a:p>
        </p:txBody>
      </p:sp>
      <p:sp>
        <p:nvSpPr>
          <p:cNvPr id="7173" name="AutoShape 6"/>
          <p:cNvSpPr>
            <a:spLocks noChangeArrowheads="1"/>
          </p:cNvSpPr>
          <p:nvPr/>
        </p:nvSpPr>
        <p:spPr bwMode="auto">
          <a:xfrm rot="1661271">
            <a:off x="846138" y="3448050"/>
            <a:ext cx="2176462" cy="1585913"/>
          </a:xfrm>
          <a:prstGeom prst="leftArrow">
            <a:avLst>
              <a:gd name="adj1" fmla="val 50000"/>
              <a:gd name="adj2" fmla="val 43681"/>
            </a:avLst>
          </a:prstGeom>
          <a:solidFill>
            <a:srgbClr val="FFCC00"/>
          </a:solidFill>
          <a:ln w="9525">
            <a:solidFill>
              <a:srgbClr val="0033CC"/>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a:endParaRPr lang="zh-CN" altLang="zh-CN" sz="1000" b="1">
              <a:solidFill>
                <a:srgbClr val="0033CC"/>
              </a:solidFill>
              <a:latin typeface="Verdana" pitchFamily="34" charset="0"/>
            </a:endParaRPr>
          </a:p>
        </p:txBody>
      </p:sp>
      <p:sp>
        <p:nvSpPr>
          <p:cNvPr id="7174" name="Text Box 7"/>
          <p:cNvSpPr txBox="1">
            <a:spLocks noChangeArrowheads="1"/>
          </p:cNvSpPr>
          <p:nvPr/>
        </p:nvSpPr>
        <p:spPr bwMode="auto">
          <a:xfrm rot="1405369">
            <a:off x="1162050" y="4276725"/>
            <a:ext cx="1831975"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sz="2400" b="1">
                <a:solidFill>
                  <a:srgbClr val="0033CC"/>
                </a:solidFill>
                <a:latin typeface="Verdana" pitchFamily="34" charset="0"/>
              </a:rPr>
              <a:t>终身性</a:t>
            </a:r>
            <a:endParaRPr lang="zh-CN" altLang="en-US" sz="2400" b="1">
              <a:latin typeface="Times New Roman" pitchFamily="18" charset="0"/>
            </a:endParaRPr>
          </a:p>
        </p:txBody>
      </p:sp>
      <p:sp>
        <p:nvSpPr>
          <p:cNvPr id="835592" name="AutoShape 8"/>
          <p:cNvSpPr>
            <a:spLocks noChangeArrowheads="1"/>
          </p:cNvSpPr>
          <p:nvPr/>
        </p:nvSpPr>
        <p:spPr bwMode="auto">
          <a:xfrm rot="766340">
            <a:off x="3270250" y="4378325"/>
            <a:ext cx="1949450" cy="1079500"/>
          </a:xfrm>
          <a:prstGeom prst="leftArrow">
            <a:avLst>
              <a:gd name="adj1" fmla="val 50000"/>
              <a:gd name="adj2" fmla="val 57479"/>
            </a:avLst>
          </a:prstGeom>
          <a:solidFill>
            <a:srgbClr val="FFFF00"/>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sz="2400" b="1">
                <a:latin typeface="Verdana" pitchFamily="34" charset="0"/>
              </a:rPr>
              <a:t>互动性 </a:t>
            </a:r>
          </a:p>
        </p:txBody>
      </p:sp>
      <p:sp>
        <p:nvSpPr>
          <p:cNvPr id="835593" name="AutoShape 9"/>
          <p:cNvSpPr>
            <a:spLocks noChangeArrowheads="1"/>
          </p:cNvSpPr>
          <p:nvPr/>
        </p:nvSpPr>
        <p:spPr bwMode="auto">
          <a:xfrm rot="-1836108">
            <a:off x="5302250" y="4089400"/>
            <a:ext cx="2573338" cy="1336675"/>
          </a:xfrm>
          <a:prstGeom prst="leftArrow">
            <a:avLst>
              <a:gd name="adj1" fmla="val 46917"/>
              <a:gd name="adj2" fmla="val 78745"/>
            </a:avLst>
          </a:prstGeom>
          <a:solidFill>
            <a:srgbClr val="9933FF"/>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sz="2400" b="1">
                <a:solidFill>
                  <a:schemeClr val="bg1"/>
                </a:solidFill>
                <a:latin typeface="Verdana" pitchFamily="34" charset="0"/>
              </a:rPr>
              <a:t>整合性</a:t>
            </a:r>
          </a:p>
        </p:txBody>
      </p:sp>
      <p:sp>
        <p:nvSpPr>
          <p:cNvPr id="7177" name="Rectangle 17"/>
          <p:cNvSpPr>
            <a:spLocks noChangeArrowheads="1"/>
          </p:cNvSpPr>
          <p:nvPr/>
        </p:nvSpPr>
        <p:spPr bwMode="auto">
          <a:xfrm>
            <a:off x="539750" y="1341438"/>
            <a:ext cx="7777163" cy="4572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（二）大学教师职业生涯的特性</a:t>
            </a:r>
          </a:p>
        </p:txBody>
      </p:sp>
      <p:grpSp>
        <p:nvGrpSpPr>
          <p:cNvPr id="2" name="Group 18"/>
          <p:cNvGrpSpPr>
            <a:grpSpLocks/>
          </p:cNvGrpSpPr>
          <p:nvPr/>
        </p:nvGrpSpPr>
        <p:grpSpPr bwMode="auto">
          <a:xfrm>
            <a:off x="539750" y="476250"/>
            <a:ext cx="7777163" cy="792163"/>
            <a:chOff x="943" y="1480"/>
            <a:chExt cx="3130" cy="409"/>
          </a:xfrm>
        </p:grpSpPr>
        <p:sp>
          <p:nvSpPr>
            <p:cNvPr id="7179" name="AutoShape 19"/>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7180" name="Oval 20"/>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35587"/>
                                        </p:tgtEl>
                                        <p:attrNameLst>
                                          <p:attrName>style.visibility</p:attrName>
                                        </p:attrNameLst>
                                      </p:cBhvr>
                                      <p:to>
                                        <p:strVal val="visible"/>
                                      </p:to>
                                    </p:set>
                                    <p:anim calcmode="lin" valueType="num">
                                      <p:cBhvr additive="base">
                                        <p:cTn id="7" dur="500" fill="hold"/>
                                        <p:tgtEl>
                                          <p:spTgt spid="835587"/>
                                        </p:tgtEl>
                                        <p:attrNameLst>
                                          <p:attrName>ppt_x</p:attrName>
                                        </p:attrNameLst>
                                      </p:cBhvr>
                                      <p:tavLst>
                                        <p:tav tm="0">
                                          <p:val>
                                            <p:strVal val="0-#ppt_w/2"/>
                                          </p:val>
                                        </p:tav>
                                        <p:tav tm="100000">
                                          <p:val>
                                            <p:strVal val="#ppt_x"/>
                                          </p:val>
                                        </p:tav>
                                      </p:tavLst>
                                    </p:anim>
                                    <p:anim calcmode="lin" valueType="num">
                                      <p:cBhvr additive="base">
                                        <p:cTn id="8" dur="500" fill="hold"/>
                                        <p:tgtEl>
                                          <p:spTgt spid="83558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35588"/>
                                        </p:tgtEl>
                                        <p:attrNameLst>
                                          <p:attrName>style.visibility</p:attrName>
                                        </p:attrNameLst>
                                      </p:cBhvr>
                                      <p:to>
                                        <p:strVal val="visible"/>
                                      </p:to>
                                    </p:set>
                                    <p:anim calcmode="lin" valueType="num">
                                      <p:cBhvr additive="base">
                                        <p:cTn id="13" dur="500" fill="hold"/>
                                        <p:tgtEl>
                                          <p:spTgt spid="835588"/>
                                        </p:tgtEl>
                                        <p:attrNameLst>
                                          <p:attrName>ppt_x</p:attrName>
                                        </p:attrNameLst>
                                      </p:cBhvr>
                                      <p:tavLst>
                                        <p:tav tm="0">
                                          <p:val>
                                            <p:strVal val="1+#ppt_w/2"/>
                                          </p:val>
                                        </p:tav>
                                        <p:tav tm="100000">
                                          <p:val>
                                            <p:strVal val="#ppt_x"/>
                                          </p:val>
                                        </p:tav>
                                      </p:tavLst>
                                    </p:anim>
                                    <p:anim calcmode="lin" valueType="num">
                                      <p:cBhvr additive="base">
                                        <p:cTn id="14" dur="500" fill="hold"/>
                                        <p:tgtEl>
                                          <p:spTgt spid="83558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rbrake.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35589"/>
                                        </p:tgtEl>
                                        <p:attrNameLst>
                                          <p:attrName>style.visibility</p:attrName>
                                        </p:attrNameLst>
                                      </p:cBhvr>
                                      <p:to>
                                        <p:strVal val="visible"/>
                                      </p:to>
                                    </p:set>
                                    <p:anim calcmode="lin" valueType="num">
                                      <p:cBhvr additive="base">
                                        <p:cTn id="19" dur="500" fill="hold"/>
                                        <p:tgtEl>
                                          <p:spTgt spid="835589"/>
                                        </p:tgtEl>
                                        <p:attrNameLst>
                                          <p:attrName>ppt_x</p:attrName>
                                        </p:attrNameLst>
                                      </p:cBhvr>
                                      <p:tavLst>
                                        <p:tav tm="0">
                                          <p:val>
                                            <p:strVal val="0-#ppt_w/2"/>
                                          </p:val>
                                        </p:tav>
                                        <p:tav tm="100000">
                                          <p:val>
                                            <p:strVal val="#ppt_x"/>
                                          </p:val>
                                        </p:tav>
                                      </p:tavLst>
                                    </p:anim>
                                    <p:anim calcmode="lin" valueType="num">
                                      <p:cBhvr additive="base">
                                        <p:cTn id="20" dur="500" fill="hold"/>
                                        <p:tgtEl>
                                          <p:spTgt spid="83558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835592"/>
                                        </p:tgtEl>
                                        <p:attrNameLst>
                                          <p:attrName>style.visibility</p:attrName>
                                        </p:attrNameLst>
                                      </p:cBhvr>
                                      <p:to>
                                        <p:strVal val="visible"/>
                                      </p:to>
                                    </p:set>
                                    <p:anim calcmode="lin" valueType="num">
                                      <p:cBhvr additive="base">
                                        <p:cTn id="25" dur="500" fill="hold"/>
                                        <p:tgtEl>
                                          <p:spTgt spid="835592"/>
                                        </p:tgtEl>
                                        <p:attrNameLst>
                                          <p:attrName>ppt_x</p:attrName>
                                        </p:attrNameLst>
                                      </p:cBhvr>
                                      <p:tavLst>
                                        <p:tav tm="0">
                                          <p:val>
                                            <p:strVal val="1+#ppt_w/2"/>
                                          </p:val>
                                        </p:tav>
                                        <p:tav tm="100000">
                                          <p:val>
                                            <p:strVal val="#ppt_x"/>
                                          </p:val>
                                        </p:tav>
                                      </p:tavLst>
                                    </p:anim>
                                    <p:anim calcmode="lin" valueType="num">
                                      <p:cBhvr additive="base">
                                        <p:cTn id="26" dur="500" fill="hold"/>
                                        <p:tgtEl>
                                          <p:spTgt spid="83559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carbrake.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835593"/>
                                        </p:tgtEl>
                                        <p:attrNameLst>
                                          <p:attrName>style.visibility</p:attrName>
                                        </p:attrNameLst>
                                      </p:cBhvr>
                                      <p:to>
                                        <p:strVal val="visible"/>
                                      </p:to>
                                    </p:set>
                                    <p:anim calcmode="lin" valueType="num">
                                      <p:cBhvr additive="base">
                                        <p:cTn id="31" dur="500" fill="hold"/>
                                        <p:tgtEl>
                                          <p:spTgt spid="835593"/>
                                        </p:tgtEl>
                                        <p:attrNameLst>
                                          <p:attrName>ppt_x</p:attrName>
                                        </p:attrNameLst>
                                      </p:cBhvr>
                                      <p:tavLst>
                                        <p:tav tm="0">
                                          <p:val>
                                            <p:strVal val="1+#ppt_w/2"/>
                                          </p:val>
                                        </p:tav>
                                        <p:tav tm="100000">
                                          <p:val>
                                            <p:strVal val="#ppt_x"/>
                                          </p:val>
                                        </p:tav>
                                      </p:tavLst>
                                    </p:anim>
                                    <p:anim calcmode="lin" valueType="num">
                                      <p:cBhvr additive="base">
                                        <p:cTn id="32" dur="500" fill="hold"/>
                                        <p:tgtEl>
                                          <p:spTgt spid="83559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carbrake.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4" presetClass="entr" presetSubtype="0" fill="hold" nodeType="clickEffect">
                                  <p:stCondLst>
                                    <p:cond delay="0"/>
                                  </p:stCondLst>
                                  <p:childTnLst>
                                    <p:set>
                                      <p:cBhvr>
                                        <p:cTn id="36" dur="1" fill="hold">
                                          <p:stCondLst>
                                            <p:cond delay="499"/>
                                          </p:stCondLst>
                                        </p:cTn>
                                        <p:tgtEl>
                                          <p:spTgt spid="2"/>
                                        </p:tgtEl>
                                        <p:attrNameLst>
                                          <p:attrName>style.visibility</p:attrName>
                                        </p:attrNameLst>
                                      </p:cBhvr>
                                      <p:to>
                                        <p:strVal val="visible"/>
                                      </p:to>
                                    </p:set>
                                    <p:anim to="" calcmode="lin" valueType="num">
                                      <p:cBhvr>
                                        <p:cTn id="3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5587" grpId="0" animBg="1" autoUpdateAnimBg="0"/>
      <p:bldP spid="835588" grpId="0" animBg="1" autoUpdateAnimBg="0"/>
      <p:bldP spid="835589" grpId="0" animBg="1" autoUpdateAnimBg="0"/>
      <p:bldP spid="835592" grpId="0" animBg="1" autoUpdateAnimBg="0"/>
      <p:bldP spid="835593"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a:spLocks noChangeArrowheads="1"/>
          </p:cNvSpPr>
          <p:nvPr/>
        </p:nvSpPr>
        <p:spPr bwMode="auto">
          <a:xfrm>
            <a:off x="539750" y="1412875"/>
            <a:ext cx="777716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chemeClr val="tx2"/>
                </a:solidFill>
              </a:rPr>
              <a:t>（三）大学教师职业生涯选择理论</a:t>
            </a:r>
          </a:p>
        </p:txBody>
      </p:sp>
      <p:sp>
        <p:nvSpPr>
          <p:cNvPr id="1241095" name="Text Box 7"/>
          <p:cNvSpPr txBox="1">
            <a:spLocks noChangeArrowheads="1"/>
          </p:cNvSpPr>
          <p:nvPr/>
        </p:nvSpPr>
        <p:spPr bwMode="auto">
          <a:xfrm>
            <a:off x="681038" y="1844675"/>
            <a:ext cx="7777162" cy="3597275"/>
          </a:xfrm>
          <a:prstGeom prst="rect">
            <a:avLst/>
          </a:prstGeom>
          <a:noFill/>
          <a:ln w="9525">
            <a:noFill/>
            <a:miter lim="800000"/>
            <a:headEnd/>
            <a:tailEnd/>
          </a:ln>
          <a:effectLst/>
        </p:spPr>
        <p:txBody>
          <a:bodyPr>
            <a:spAutoFit/>
          </a:bodyPr>
          <a:lstStyle/>
          <a:p>
            <a:pPr>
              <a:lnSpc>
                <a:spcPct val="120000"/>
              </a:lnSpc>
              <a:defRPr/>
            </a:pPr>
            <a:r>
              <a:rPr lang="en-US" altLang="zh-CN" sz="2400" b="1">
                <a:solidFill>
                  <a:srgbClr val="0099FF"/>
                </a:solidFill>
                <a:effectLst>
                  <a:outerShdw blurRad="38100" dist="38100" dir="2700000" algn="tl">
                    <a:srgbClr val="C0C0C0"/>
                  </a:outerShdw>
                </a:effectLst>
                <a:latin typeface="楷体_GB2312" pitchFamily="49" charset="-122"/>
                <a:ea typeface="楷体_GB2312" pitchFamily="49" charset="-122"/>
              </a:rPr>
              <a:t>    1.</a:t>
            </a:r>
            <a:r>
              <a:rPr lang="zh-CN" altLang="en-US" sz="2400" b="1">
                <a:solidFill>
                  <a:srgbClr val="0099FF"/>
                </a:solidFill>
                <a:effectLst>
                  <a:outerShdw blurRad="38100" dist="38100" dir="2700000" algn="tl">
                    <a:srgbClr val="C0C0C0"/>
                  </a:outerShdw>
                </a:effectLst>
                <a:latin typeface="楷体_GB2312" pitchFamily="49" charset="-122"/>
                <a:ea typeface="楷体_GB2312" pitchFamily="49" charset="-122"/>
              </a:rPr>
              <a:t>择业动机理论</a:t>
            </a:r>
          </a:p>
          <a:p>
            <a:pPr>
              <a:lnSpc>
                <a:spcPct val="120000"/>
              </a:lnSpc>
              <a:defRPr/>
            </a:pPr>
            <a:r>
              <a:rPr lang="zh-CN" altLang="en-US" sz="2400" b="1">
                <a:solidFill>
                  <a:srgbClr val="3399FF"/>
                </a:solidFill>
                <a:latin typeface="楷体_GB2312" pitchFamily="49" charset="-122"/>
                <a:ea typeface="楷体_GB2312" pitchFamily="49" charset="-122"/>
              </a:rPr>
              <a:t>    </a:t>
            </a:r>
            <a:r>
              <a:rPr lang="zh-CN" altLang="en-US" sz="2400" b="1">
                <a:latin typeface="楷体_GB2312" pitchFamily="49" charset="-122"/>
                <a:ea typeface="楷体_GB2312" pitchFamily="49" charset="-122"/>
              </a:rPr>
              <a:t>美国心理学家佛隆（</a:t>
            </a:r>
            <a:r>
              <a:rPr lang="en-US" altLang="zh-CN" sz="2400" b="1">
                <a:latin typeface="楷体_GB2312" pitchFamily="49" charset="-122"/>
                <a:ea typeface="楷体_GB2312" pitchFamily="49" charset="-122"/>
              </a:rPr>
              <a:t>Victor H. Vroom</a:t>
            </a:r>
            <a:r>
              <a:rPr lang="zh-CN" altLang="en-US" sz="2400" b="1">
                <a:latin typeface="楷体_GB2312" pitchFamily="49" charset="-122"/>
                <a:ea typeface="楷体_GB2312" pitchFamily="49" charset="-122"/>
              </a:rPr>
              <a:t>）通过对个体择业行为的研究认为，个体行为动机的强度取决于效价的大小和期望值的高低，动机强度与效价及期望值成正比。即</a:t>
            </a:r>
            <a:r>
              <a:rPr lang="en-US" altLang="zh-CN" sz="2400" b="1">
                <a:solidFill>
                  <a:srgbClr val="0099FF"/>
                </a:solidFill>
                <a:latin typeface="楷体_GB2312" pitchFamily="49" charset="-122"/>
                <a:ea typeface="楷体_GB2312" pitchFamily="49" charset="-122"/>
              </a:rPr>
              <a:t>F=V</a:t>
            </a:r>
            <a:r>
              <a:rPr lang="en-US" altLang="zh-CN" sz="2400" b="1">
                <a:solidFill>
                  <a:srgbClr val="0099FF"/>
                </a:solidFill>
                <a:latin typeface="Arial"/>
                <a:ea typeface="楷体_GB2312" pitchFamily="49" charset="-122"/>
              </a:rPr>
              <a:t>·</a:t>
            </a:r>
            <a:r>
              <a:rPr lang="en-US" altLang="zh-CN" sz="2400" b="1">
                <a:solidFill>
                  <a:srgbClr val="0099FF"/>
                </a:solidFill>
                <a:latin typeface="楷体_GB2312" pitchFamily="49" charset="-122"/>
                <a:ea typeface="楷体_GB2312" pitchFamily="49" charset="-122"/>
              </a:rPr>
              <a:t>E</a:t>
            </a:r>
          </a:p>
          <a:p>
            <a:pPr>
              <a:lnSpc>
                <a:spcPct val="120000"/>
              </a:lnSpc>
              <a:defRPr/>
            </a:pPr>
            <a:r>
              <a:rPr lang="en-US" altLang="zh-CN" sz="2400" b="1">
                <a:solidFill>
                  <a:srgbClr val="0099FF"/>
                </a:solidFill>
                <a:latin typeface="楷体_GB2312" pitchFamily="49" charset="-122"/>
                <a:ea typeface="楷体_GB2312" pitchFamily="49" charset="-122"/>
              </a:rPr>
              <a:t>        F</a:t>
            </a:r>
            <a:r>
              <a:rPr lang="zh-CN" altLang="en-US" sz="2400" b="1">
                <a:solidFill>
                  <a:srgbClr val="0099FF"/>
                </a:solidFill>
                <a:latin typeface="楷体_GB2312" pitchFamily="49" charset="-122"/>
                <a:ea typeface="楷体_GB2312" pitchFamily="49" charset="-122"/>
              </a:rPr>
              <a:t>－动机强度，指积极性的激发程度。</a:t>
            </a:r>
          </a:p>
          <a:p>
            <a:pPr>
              <a:lnSpc>
                <a:spcPct val="120000"/>
              </a:lnSpc>
              <a:defRPr/>
            </a:pPr>
            <a:r>
              <a:rPr lang="zh-CN" altLang="en-US" sz="2400" b="1">
                <a:solidFill>
                  <a:srgbClr val="0099FF"/>
                </a:solidFill>
                <a:latin typeface="楷体_GB2312" pitchFamily="49" charset="-122"/>
                <a:ea typeface="楷体_GB2312" pitchFamily="49" charset="-122"/>
              </a:rPr>
              <a:t>        </a:t>
            </a:r>
            <a:r>
              <a:rPr lang="en-US" altLang="zh-CN" sz="2400" b="1">
                <a:solidFill>
                  <a:srgbClr val="0099FF"/>
                </a:solidFill>
                <a:latin typeface="楷体_GB2312" pitchFamily="49" charset="-122"/>
                <a:ea typeface="楷体_GB2312" pitchFamily="49" charset="-122"/>
              </a:rPr>
              <a:t>V</a:t>
            </a:r>
            <a:r>
              <a:rPr lang="zh-CN" altLang="en-US" sz="2400" b="1">
                <a:solidFill>
                  <a:srgbClr val="0099FF"/>
                </a:solidFill>
                <a:latin typeface="楷体_GB2312" pitchFamily="49" charset="-122"/>
                <a:ea typeface="楷体_GB2312" pitchFamily="49" charset="-122"/>
              </a:rPr>
              <a:t>－效价，指个体对一定目标重要性的主观评价。</a:t>
            </a:r>
          </a:p>
          <a:p>
            <a:pPr>
              <a:lnSpc>
                <a:spcPct val="120000"/>
              </a:lnSpc>
              <a:defRPr/>
            </a:pPr>
            <a:r>
              <a:rPr lang="zh-CN" altLang="en-US" sz="2400" b="1">
                <a:solidFill>
                  <a:srgbClr val="0099FF"/>
                </a:solidFill>
                <a:latin typeface="楷体_GB2312" pitchFamily="49" charset="-122"/>
                <a:ea typeface="楷体_GB2312" pitchFamily="49" charset="-122"/>
              </a:rPr>
              <a:t>        </a:t>
            </a:r>
            <a:r>
              <a:rPr lang="en-US" altLang="zh-CN" sz="2400" b="1">
                <a:solidFill>
                  <a:srgbClr val="0099FF"/>
                </a:solidFill>
                <a:latin typeface="楷体_GB2312" pitchFamily="49" charset="-122"/>
                <a:ea typeface="楷体_GB2312" pitchFamily="49" charset="-122"/>
              </a:rPr>
              <a:t>E</a:t>
            </a:r>
            <a:r>
              <a:rPr lang="zh-CN" altLang="en-US" sz="2400" b="1">
                <a:solidFill>
                  <a:srgbClr val="0099FF"/>
                </a:solidFill>
                <a:latin typeface="楷体_GB2312" pitchFamily="49" charset="-122"/>
                <a:ea typeface="楷体_GB2312" pitchFamily="49" charset="-122"/>
              </a:rPr>
              <a:t>－期望值，指个体估计的目标实现概率。</a:t>
            </a:r>
          </a:p>
        </p:txBody>
      </p:sp>
      <p:grpSp>
        <p:nvGrpSpPr>
          <p:cNvPr id="2" name="Group 8"/>
          <p:cNvGrpSpPr>
            <a:grpSpLocks/>
          </p:cNvGrpSpPr>
          <p:nvPr/>
        </p:nvGrpSpPr>
        <p:grpSpPr bwMode="auto">
          <a:xfrm>
            <a:off x="539750" y="476250"/>
            <a:ext cx="7777163" cy="792163"/>
            <a:chOff x="943" y="1480"/>
            <a:chExt cx="3130" cy="409"/>
          </a:xfrm>
        </p:grpSpPr>
        <p:sp>
          <p:nvSpPr>
            <p:cNvPr id="8197" name="AutoShape 9"/>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8198" name="Oval 10"/>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241095"/>
                                        </p:tgtEl>
                                        <p:attrNameLst>
                                          <p:attrName>style.visibility</p:attrName>
                                        </p:attrNameLst>
                                      </p:cBhvr>
                                      <p:to>
                                        <p:strVal val="visible"/>
                                      </p:to>
                                    </p:set>
                                    <p:anim to="" calcmode="lin" valueType="num">
                                      <p:cBhvr>
                                        <p:cTn id="7" dur="1" fill="hold"/>
                                        <p:tgtEl>
                                          <p:spTgt spid="1241095"/>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109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3159" name="Text Box 23"/>
          <p:cNvSpPr txBox="1">
            <a:spLocks noChangeArrowheads="1"/>
          </p:cNvSpPr>
          <p:nvPr/>
        </p:nvSpPr>
        <p:spPr bwMode="auto">
          <a:xfrm>
            <a:off x="681038" y="1844675"/>
            <a:ext cx="7777162" cy="3168650"/>
          </a:xfrm>
          <a:prstGeom prst="rect">
            <a:avLst/>
          </a:prstGeom>
          <a:noFill/>
          <a:ln w="9525">
            <a:noFill/>
            <a:miter lim="800000"/>
            <a:headEnd/>
            <a:tailEnd/>
          </a:ln>
          <a:effectLst/>
        </p:spPr>
        <p:txBody>
          <a:bodyPr>
            <a:spAutoFit/>
          </a:bodyPr>
          <a:lstStyle/>
          <a:p>
            <a:pPr>
              <a:lnSpc>
                <a:spcPct val="120000"/>
              </a:lnSpc>
              <a:defRPr/>
            </a:pPr>
            <a:r>
              <a:rPr lang="en-US" altLang="zh-CN" sz="2800" b="1">
                <a:solidFill>
                  <a:srgbClr val="0099FF"/>
                </a:solidFill>
                <a:effectLst>
                  <a:outerShdw blurRad="38100" dist="38100" dir="2700000" algn="tl">
                    <a:srgbClr val="C0C0C0"/>
                  </a:outerShdw>
                </a:effectLst>
                <a:latin typeface="Arial" charset="0"/>
                <a:ea typeface="幼圆" pitchFamily="49" charset="-122"/>
              </a:rPr>
              <a:t>        </a:t>
            </a:r>
            <a:r>
              <a:rPr lang="en-US" altLang="zh-CN" sz="2800">
                <a:solidFill>
                  <a:srgbClr val="0099FF"/>
                </a:solidFill>
                <a:effectLst>
                  <a:outerShdw blurRad="38100" dist="38100" dir="2700000" algn="tl">
                    <a:srgbClr val="C0C0C0"/>
                  </a:outerShdw>
                </a:effectLst>
                <a:latin typeface="楷体_GB2312" pitchFamily="49" charset="-122"/>
                <a:ea typeface="楷体_GB2312" pitchFamily="49" charset="-122"/>
              </a:rPr>
              <a:t>2.</a:t>
            </a:r>
            <a:r>
              <a:rPr lang="zh-CN" altLang="en-US" sz="2800">
                <a:solidFill>
                  <a:srgbClr val="0099FF"/>
                </a:solidFill>
                <a:effectLst>
                  <a:outerShdw blurRad="38100" dist="38100" dir="2700000" algn="tl">
                    <a:srgbClr val="C0C0C0"/>
                  </a:outerShdw>
                </a:effectLst>
                <a:latin typeface="楷体_GB2312" pitchFamily="49" charset="-122"/>
                <a:ea typeface="楷体_GB2312" pitchFamily="49" charset="-122"/>
              </a:rPr>
              <a:t>职业性向理论</a:t>
            </a:r>
          </a:p>
          <a:p>
            <a:pPr>
              <a:lnSpc>
                <a:spcPct val="120000"/>
              </a:lnSpc>
              <a:defRPr/>
            </a:pPr>
            <a:r>
              <a:rPr lang="zh-CN" altLang="en-US" sz="2800">
                <a:solidFill>
                  <a:srgbClr val="3399FF"/>
                </a:solidFill>
                <a:latin typeface="楷体_GB2312" pitchFamily="49" charset="-122"/>
                <a:ea typeface="楷体_GB2312" pitchFamily="49" charset="-122"/>
              </a:rPr>
              <a:t>    </a:t>
            </a:r>
            <a:r>
              <a:rPr lang="zh-CN" altLang="en-US" sz="2800">
                <a:latin typeface="楷体_GB2312" pitchFamily="49" charset="-122"/>
                <a:ea typeface="楷体_GB2312" pitchFamily="49" charset="-122"/>
              </a:rPr>
              <a:t>美国心理学教授约翰</a:t>
            </a:r>
            <a:r>
              <a:rPr lang="en-US" altLang="zh-CN" sz="2800">
                <a:latin typeface="Arial"/>
                <a:ea typeface="楷体_GB2312" pitchFamily="49" charset="-122"/>
              </a:rPr>
              <a:t>·</a:t>
            </a:r>
            <a:r>
              <a:rPr lang="zh-CN" altLang="en-US" sz="2800">
                <a:latin typeface="楷体_GB2312" pitchFamily="49" charset="-122"/>
                <a:ea typeface="楷体_GB2312" pitchFamily="49" charset="-122"/>
              </a:rPr>
              <a:t>霍兰德认为，职业性向，包括价值观、动机和需要等，是决定一个人职业选择的重要因素。个人职业性向可划分为</a:t>
            </a:r>
            <a:r>
              <a:rPr lang="zh-CN" altLang="en-US" sz="2800">
                <a:solidFill>
                  <a:srgbClr val="FF0066"/>
                </a:solidFill>
                <a:latin typeface="楷体_GB2312" pitchFamily="49" charset="-122"/>
                <a:ea typeface="楷体_GB2312" pitchFamily="49" charset="-122"/>
              </a:rPr>
              <a:t>实际型</a:t>
            </a:r>
            <a:r>
              <a:rPr lang="zh-CN" altLang="en-US" sz="2800">
                <a:latin typeface="楷体_GB2312" pitchFamily="49" charset="-122"/>
                <a:ea typeface="楷体_GB2312" pitchFamily="49" charset="-122"/>
              </a:rPr>
              <a:t>、</a:t>
            </a:r>
            <a:r>
              <a:rPr lang="zh-CN" altLang="en-US" sz="2800">
                <a:solidFill>
                  <a:srgbClr val="FF0066"/>
                </a:solidFill>
                <a:latin typeface="楷体_GB2312" pitchFamily="49" charset="-122"/>
                <a:ea typeface="楷体_GB2312" pitchFamily="49" charset="-122"/>
              </a:rPr>
              <a:t>研究型</a:t>
            </a:r>
            <a:r>
              <a:rPr lang="zh-CN" altLang="en-US" sz="2800">
                <a:latin typeface="楷体_GB2312" pitchFamily="49" charset="-122"/>
                <a:ea typeface="楷体_GB2312" pitchFamily="49" charset="-122"/>
              </a:rPr>
              <a:t>、</a:t>
            </a:r>
            <a:r>
              <a:rPr lang="zh-CN" altLang="en-US" sz="2800">
                <a:solidFill>
                  <a:srgbClr val="FF0066"/>
                </a:solidFill>
                <a:latin typeface="楷体_GB2312" pitchFamily="49" charset="-122"/>
                <a:ea typeface="楷体_GB2312" pitchFamily="49" charset="-122"/>
              </a:rPr>
              <a:t>艺术型</a:t>
            </a:r>
            <a:r>
              <a:rPr lang="zh-CN" altLang="en-US" sz="2800">
                <a:latin typeface="楷体_GB2312" pitchFamily="49" charset="-122"/>
                <a:ea typeface="楷体_GB2312" pitchFamily="49" charset="-122"/>
              </a:rPr>
              <a:t>、</a:t>
            </a:r>
            <a:r>
              <a:rPr lang="zh-CN" altLang="en-US" sz="2800">
                <a:solidFill>
                  <a:srgbClr val="FF0066"/>
                </a:solidFill>
                <a:latin typeface="楷体_GB2312" pitchFamily="49" charset="-122"/>
                <a:ea typeface="楷体_GB2312" pitchFamily="49" charset="-122"/>
              </a:rPr>
              <a:t>社会型</a:t>
            </a:r>
            <a:r>
              <a:rPr lang="zh-CN" altLang="en-US" sz="2800">
                <a:latin typeface="楷体_GB2312" pitchFamily="49" charset="-122"/>
                <a:ea typeface="楷体_GB2312" pitchFamily="49" charset="-122"/>
              </a:rPr>
              <a:t>、</a:t>
            </a:r>
            <a:r>
              <a:rPr lang="zh-CN" altLang="en-US" sz="2800">
                <a:solidFill>
                  <a:srgbClr val="FF0066"/>
                </a:solidFill>
                <a:latin typeface="楷体_GB2312" pitchFamily="49" charset="-122"/>
                <a:ea typeface="楷体_GB2312" pitchFamily="49" charset="-122"/>
              </a:rPr>
              <a:t>开拓型</a:t>
            </a:r>
            <a:r>
              <a:rPr lang="zh-CN" altLang="en-US" sz="2800">
                <a:latin typeface="楷体_GB2312" pitchFamily="49" charset="-122"/>
                <a:ea typeface="楷体_GB2312" pitchFamily="49" charset="-122"/>
              </a:rPr>
              <a:t>和</a:t>
            </a:r>
            <a:r>
              <a:rPr lang="zh-CN" altLang="en-US" sz="2800">
                <a:solidFill>
                  <a:srgbClr val="FF0066"/>
                </a:solidFill>
                <a:latin typeface="楷体_GB2312" pitchFamily="49" charset="-122"/>
                <a:ea typeface="楷体_GB2312" pitchFamily="49" charset="-122"/>
              </a:rPr>
              <a:t>常规型</a:t>
            </a:r>
            <a:r>
              <a:rPr lang="zh-CN" altLang="en-US" sz="2800">
                <a:latin typeface="楷体_GB2312" pitchFamily="49" charset="-122"/>
                <a:ea typeface="楷体_GB2312" pitchFamily="49" charset="-122"/>
              </a:rPr>
              <a:t>六种；同时，职业类型也相应有上述六种类型。</a:t>
            </a:r>
          </a:p>
        </p:txBody>
      </p:sp>
      <p:sp>
        <p:nvSpPr>
          <p:cNvPr id="9219" name="Rectangle 24"/>
          <p:cNvSpPr>
            <a:spLocks noChangeArrowheads="1"/>
          </p:cNvSpPr>
          <p:nvPr/>
        </p:nvSpPr>
        <p:spPr bwMode="auto">
          <a:xfrm>
            <a:off x="539750" y="1341438"/>
            <a:ext cx="777716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chemeClr val="tx2"/>
                </a:solidFill>
              </a:rPr>
              <a:t>（三）大学教师职业生涯选择理论</a:t>
            </a:r>
          </a:p>
        </p:txBody>
      </p:sp>
      <p:grpSp>
        <p:nvGrpSpPr>
          <p:cNvPr id="2" name="Group 25"/>
          <p:cNvGrpSpPr>
            <a:grpSpLocks/>
          </p:cNvGrpSpPr>
          <p:nvPr/>
        </p:nvGrpSpPr>
        <p:grpSpPr bwMode="auto">
          <a:xfrm>
            <a:off x="539750" y="476250"/>
            <a:ext cx="7777163" cy="792163"/>
            <a:chOff x="943" y="1480"/>
            <a:chExt cx="3130" cy="409"/>
          </a:xfrm>
        </p:grpSpPr>
        <p:sp>
          <p:nvSpPr>
            <p:cNvPr id="9221" name="AutoShape 26"/>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9222" name="Oval 27"/>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243159"/>
                                        </p:tgtEl>
                                        <p:attrNameLst>
                                          <p:attrName>style.visibility</p:attrName>
                                        </p:attrNameLst>
                                      </p:cBhvr>
                                      <p:to>
                                        <p:strVal val="visible"/>
                                      </p:to>
                                    </p:set>
                                    <p:anim to="" calcmode="lin" valueType="num">
                                      <p:cBhvr>
                                        <p:cTn id="7" dur="1" fill="hold"/>
                                        <p:tgtEl>
                                          <p:spTgt spid="1243159"/>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3159"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45240" name="Group 56"/>
          <p:cNvGraphicFramePr>
            <a:graphicFrameLocks noGrp="1"/>
          </p:cNvGraphicFramePr>
          <p:nvPr/>
        </p:nvGraphicFramePr>
        <p:xfrm>
          <a:off x="762000" y="1700213"/>
          <a:ext cx="7481888" cy="4186237"/>
        </p:xfrm>
        <a:graphic>
          <a:graphicData uri="http://schemas.openxmlformats.org/drawingml/2006/table">
            <a:tbl>
              <a:tblPr/>
              <a:tblGrid>
                <a:gridCol w="879475"/>
                <a:gridCol w="6602413"/>
              </a:tblGrid>
              <a:tr h="57920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现实型</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安分随流、直率坦诚、事实求是、循规蹈矩、坚忍不拔、注重小利、胆小怕事。适合于机械制造、建筑、实验技师、工程安装等</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6321">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研究型</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沉溺于研究问题，对工作有极热情，对周围的人不感兴趣，他们善于思考解决面临的难题，但不一定实现具体的操作，不愿循规蹈矩，渴望创新。适合于工程设计、生物学、社会科学、实验研究工作等</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08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艺术型</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在有自我表现机会的艺术环境中如鱼得水，有较强的自我表现欲，对自己过于自信。敏感、情绪化、与众不同、个性鲜明、乐于创造。适合于诗人、演员等艺术性的工作</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20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社会型</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喜欢有组织的工作，善于交往，社会适应能力强。适合于教师、心理学家、顾问等</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20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开拓型</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喜好竞争</a:t>
                      </a:r>
                      <a:r>
                        <a:rPr kumimoji="0" lang="en-US" altLang="zh-CN" sz="1600" b="0" i="0" u="none" strike="noStrike" cap="none" normalizeH="0" baseline="0" smtClean="0">
                          <a:ln>
                            <a:noFill/>
                          </a:ln>
                          <a:solidFill>
                            <a:schemeClr val="tx1"/>
                          </a:solidFill>
                          <a:effectLst/>
                          <a:latin typeface="仿宋_GB2312" pitchFamily="49" charset="-122"/>
                          <a:ea typeface="仿宋_GB2312" pitchFamily="49" charset="-122"/>
                        </a:rPr>
                        <a:t>,</a:t>
                      </a: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好支配他人</a:t>
                      </a:r>
                      <a:r>
                        <a:rPr kumimoji="0" lang="en-US" altLang="zh-CN" sz="1600" b="0" i="0" u="none" strike="noStrike" cap="none" normalizeH="0" baseline="0" smtClean="0">
                          <a:ln>
                            <a:noFill/>
                          </a:ln>
                          <a:solidFill>
                            <a:schemeClr val="tx1"/>
                          </a:solidFill>
                          <a:effectLst/>
                          <a:latin typeface="仿宋_GB2312" pitchFamily="49" charset="-122"/>
                          <a:ea typeface="仿宋_GB2312" pitchFamily="49" charset="-122"/>
                        </a:rPr>
                        <a:t>,</a:t>
                      </a: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好与人争辩</a:t>
                      </a:r>
                      <a:r>
                        <a:rPr kumimoji="0" lang="en-US" altLang="zh-CN" sz="1600" b="0" i="0" u="none" strike="noStrike" cap="none" normalizeH="0" baseline="0" smtClean="0">
                          <a:ln>
                            <a:noFill/>
                          </a:ln>
                          <a:solidFill>
                            <a:schemeClr val="tx1"/>
                          </a:solidFill>
                          <a:effectLst/>
                          <a:latin typeface="仿宋_GB2312" pitchFamily="49" charset="-122"/>
                          <a:ea typeface="仿宋_GB2312" pitchFamily="49" charset="-122"/>
                        </a:rPr>
                        <a:t>;</a:t>
                      </a: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不愿从事精细工作</a:t>
                      </a:r>
                      <a:r>
                        <a:rPr kumimoji="0" lang="en-US" altLang="zh-CN" sz="1600" b="0" i="0" u="none" strike="noStrike" cap="none" normalizeH="0" baseline="0" smtClean="0">
                          <a:ln>
                            <a:noFill/>
                          </a:ln>
                          <a:solidFill>
                            <a:schemeClr val="tx1"/>
                          </a:solidFill>
                          <a:effectLst/>
                          <a:latin typeface="仿宋_GB2312" pitchFamily="49" charset="-122"/>
                          <a:ea typeface="仿宋_GB2312" pitchFamily="49" charset="-122"/>
                        </a:rPr>
                        <a:t>,</a:t>
                      </a: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不喜欢长期复杂思维的工作</a:t>
                      </a:r>
                      <a:r>
                        <a:rPr kumimoji="0" lang="en-US" altLang="zh-CN" sz="1600" b="0" i="0" u="none" strike="noStrike" cap="none" normalizeH="0" baseline="0" smtClean="0">
                          <a:ln>
                            <a:noFill/>
                          </a:ln>
                          <a:solidFill>
                            <a:schemeClr val="tx1"/>
                          </a:solidFill>
                          <a:effectLst/>
                          <a:latin typeface="仿宋_GB2312" pitchFamily="49" charset="-122"/>
                          <a:ea typeface="仿宋_GB2312" pitchFamily="49" charset="-122"/>
                        </a:rPr>
                        <a:t>.</a:t>
                      </a: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适合于经理</a:t>
                      </a:r>
                      <a:r>
                        <a:rPr kumimoji="0" lang="en-US" altLang="zh-CN" sz="1600" b="0" i="0" u="none" strike="noStrike" cap="none" normalizeH="0" baseline="0" smtClean="0">
                          <a:ln>
                            <a:noFill/>
                          </a:ln>
                          <a:solidFill>
                            <a:schemeClr val="tx1"/>
                          </a:solidFill>
                          <a:effectLst/>
                          <a:latin typeface="仿宋_GB2312" pitchFamily="49" charset="-122"/>
                          <a:ea typeface="仿宋_GB2312" pitchFamily="49" charset="-122"/>
                        </a:rPr>
                        <a:t>\</a:t>
                      </a: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推销员</a:t>
                      </a:r>
                      <a:r>
                        <a:rPr kumimoji="0" lang="en-US" altLang="zh-CN" sz="1600" b="0" i="0" u="none" strike="noStrike" cap="none" normalizeH="0" baseline="0" smtClean="0">
                          <a:ln>
                            <a:noFill/>
                          </a:ln>
                          <a:solidFill>
                            <a:schemeClr val="tx1"/>
                          </a:solidFill>
                          <a:effectLst/>
                          <a:latin typeface="仿宋_GB2312" pitchFamily="49" charset="-122"/>
                          <a:ea typeface="仿宋_GB2312" pitchFamily="49" charset="-122"/>
                        </a:rPr>
                        <a:t>\</a:t>
                      </a: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社会活动家</a:t>
                      </a:r>
                      <a:r>
                        <a:rPr kumimoji="0" lang="en-US" altLang="zh-CN" sz="1600" b="0" i="0" u="none" strike="noStrike" cap="none" normalizeH="0" baseline="0" smtClean="0">
                          <a:ln>
                            <a:noFill/>
                          </a:ln>
                          <a:solidFill>
                            <a:schemeClr val="tx1"/>
                          </a:solidFill>
                          <a:effectLst/>
                          <a:latin typeface="仿宋_GB2312" pitchFamily="49" charset="-122"/>
                          <a:ea typeface="仿宋_GB2312" pitchFamily="49" charset="-122"/>
                        </a:rPr>
                        <a:t>\</a:t>
                      </a: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经纪人等</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20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常规型</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喜欢有秩序的生活</a:t>
                      </a:r>
                      <a:r>
                        <a:rPr kumimoji="0" lang="en-US" altLang="zh-CN" sz="1600" b="0" i="0" u="none" strike="noStrike" cap="none" normalizeH="0" baseline="0" smtClean="0">
                          <a:ln>
                            <a:noFill/>
                          </a:ln>
                          <a:solidFill>
                            <a:schemeClr val="tx1"/>
                          </a:solidFill>
                          <a:effectLst/>
                          <a:latin typeface="仿宋_GB2312" pitchFamily="49" charset="-122"/>
                          <a:ea typeface="仿宋_GB2312" pitchFamily="49" charset="-122"/>
                        </a:rPr>
                        <a:t>,</a:t>
                      </a: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乐于执行上级派下来的任务</a:t>
                      </a:r>
                      <a:r>
                        <a:rPr kumimoji="0" lang="en-US" altLang="zh-CN" sz="1600" b="0" i="0" u="none" strike="noStrike" cap="none" normalizeH="0" baseline="0" smtClean="0">
                          <a:ln>
                            <a:noFill/>
                          </a:ln>
                          <a:solidFill>
                            <a:schemeClr val="tx1"/>
                          </a:solidFill>
                          <a:effectLst/>
                          <a:latin typeface="仿宋_GB2312" pitchFamily="49" charset="-122"/>
                          <a:ea typeface="仿宋_GB2312" pitchFamily="49" charset="-122"/>
                        </a:rPr>
                        <a:t>,</a:t>
                      </a: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不愿冒险 适合于银行出纳员</a:t>
                      </a:r>
                      <a:r>
                        <a:rPr kumimoji="0" lang="en-US" altLang="zh-CN" sz="1600" b="0" i="0" u="none" strike="noStrike" cap="none" normalizeH="0" baseline="0" smtClean="0">
                          <a:ln>
                            <a:noFill/>
                          </a:ln>
                          <a:solidFill>
                            <a:schemeClr val="tx1"/>
                          </a:solidFill>
                          <a:effectLst/>
                          <a:latin typeface="仿宋_GB2312" pitchFamily="49" charset="-122"/>
                          <a:ea typeface="仿宋_GB2312" pitchFamily="49" charset="-122"/>
                        </a:rPr>
                        <a:t>\</a:t>
                      </a: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图书管理员</a:t>
                      </a:r>
                      <a:r>
                        <a:rPr kumimoji="0" lang="en-US" altLang="zh-CN" sz="1600" b="0" i="0" u="none" strike="noStrike" cap="none" normalizeH="0" baseline="0" smtClean="0">
                          <a:ln>
                            <a:noFill/>
                          </a:ln>
                          <a:solidFill>
                            <a:schemeClr val="tx1"/>
                          </a:solidFill>
                          <a:effectLst/>
                          <a:latin typeface="仿宋_GB2312" pitchFamily="49" charset="-122"/>
                          <a:ea typeface="仿宋_GB2312" pitchFamily="49" charset="-122"/>
                        </a:rPr>
                        <a:t>\</a:t>
                      </a: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会计</a:t>
                      </a:r>
                      <a:r>
                        <a:rPr kumimoji="0" lang="en-US" altLang="zh-CN" sz="1600" b="0" i="0" u="none" strike="noStrike" cap="none" normalizeH="0" baseline="0" smtClean="0">
                          <a:ln>
                            <a:noFill/>
                          </a:ln>
                          <a:solidFill>
                            <a:schemeClr val="tx1"/>
                          </a:solidFill>
                          <a:effectLst/>
                          <a:latin typeface="仿宋_GB2312" pitchFamily="49" charset="-122"/>
                          <a:ea typeface="仿宋_GB2312" pitchFamily="49" charset="-122"/>
                        </a:rPr>
                        <a:t>\</a:t>
                      </a:r>
                      <a:r>
                        <a:rPr kumimoji="0" lang="zh-CN" altLang="en-US" sz="1600" b="0" i="0" u="none" strike="noStrike" cap="none" normalizeH="0" baseline="0" smtClean="0">
                          <a:ln>
                            <a:noFill/>
                          </a:ln>
                          <a:solidFill>
                            <a:schemeClr val="tx1"/>
                          </a:solidFill>
                          <a:effectLst/>
                          <a:latin typeface="仿宋_GB2312" pitchFamily="49" charset="-122"/>
                          <a:ea typeface="仿宋_GB2312" pitchFamily="49" charset="-122"/>
                        </a:rPr>
                        <a:t>统计员等</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265" name="Rectangle 49"/>
          <p:cNvSpPr>
            <a:spLocks noChangeArrowheads="1"/>
          </p:cNvSpPr>
          <p:nvPr/>
        </p:nvSpPr>
        <p:spPr bwMode="auto">
          <a:xfrm>
            <a:off x="539750" y="1125538"/>
            <a:ext cx="777716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chemeClr val="tx2"/>
                </a:solidFill>
              </a:rPr>
              <a:t>（三）大学教师职业生涯选择理论</a:t>
            </a:r>
          </a:p>
        </p:txBody>
      </p:sp>
      <p:grpSp>
        <p:nvGrpSpPr>
          <p:cNvPr id="2" name="Group 50"/>
          <p:cNvGrpSpPr>
            <a:grpSpLocks/>
          </p:cNvGrpSpPr>
          <p:nvPr/>
        </p:nvGrpSpPr>
        <p:grpSpPr bwMode="auto">
          <a:xfrm>
            <a:off x="539750" y="260350"/>
            <a:ext cx="7777163" cy="792163"/>
            <a:chOff x="943" y="1480"/>
            <a:chExt cx="3130" cy="409"/>
          </a:xfrm>
        </p:grpSpPr>
        <p:sp>
          <p:nvSpPr>
            <p:cNvPr id="10268" name="AutoShape 51"/>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10269" name="Oval 52"/>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
        <p:nvSpPr>
          <p:cNvPr id="1245241" name="Rectangle 57"/>
          <p:cNvSpPr>
            <a:spLocks noChangeArrowheads="1"/>
          </p:cNvSpPr>
          <p:nvPr/>
        </p:nvSpPr>
        <p:spPr bwMode="auto">
          <a:xfrm>
            <a:off x="2767013" y="6092825"/>
            <a:ext cx="2957512" cy="366713"/>
          </a:xfrm>
          <a:prstGeom prst="rect">
            <a:avLst/>
          </a:prstGeom>
          <a:noFill/>
          <a:ln w="9525">
            <a:noFill/>
            <a:miter lim="800000"/>
            <a:headEnd/>
            <a:tailEnd/>
          </a:ln>
          <a:effectLst/>
        </p:spPr>
        <p:txBody>
          <a:bodyPr>
            <a:spAutoFit/>
          </a:bodyPr>
          <a:lstStyle/>
          <a:p>
            <a:pPr>
              <a:spcBef>
                <a:spcPct val="50000"/>
              </a:spcBef>
              <a:defRPr/>
            </a:pPr>
            <a:r>
              <a:rPr lang="zh-CN" altLang="en-US" b="1">
                <a:solidFill>
                  <a:srgbClr val="0066CC"/>
                </a:solidFill>
                <a:effectLst>
                  <a:outerShdw blurRad="38100" dist="38100" dir="2700000" algn="tl">
                    <a:srgbClr val="C0C0C0"/>
                  </a:outerShdw>
                </a:effectLst>
                <a:latin typeface="Arial" charset="0"/>
              </a:rPr>
              <a:t>职业性向及职业类型分类</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7634" name="Text Box 2"/>
          <p:cNvSpPr txBox="1">
            <a:spLocks noChangeArrowheads="1"/>
          </p:cNvSpPr>
          <p:nvPr/>
        </p:nvSpPr>
        <p:spPr bwMode="auto">
          <a:xfrm>
            <a:off x="681038" y="2133600"/>
            <a:ext cx="7777162" cy="3597275"/>
          </a:xfrm>
          <a:prstGeom prst="rect">
            <a:avLst/>
          </a:prstGeom>
          <a:noFill/>
          <a:ln w="9525">
            <a:noFill/>
            <a:miter lim="800000"/>
            <a:headEnd/>
            <a:tailEnd/>
          </a:ln>
          <a:effectLst/>
        </p:spPr>
        <p:txBody>
          <a:bodyPr>
            <a:spAutoFit/>
          </a:bodyPr>
          <a:lstStyle/>
          <a:p>
            <a:pPr>
              <a:lnSpc>
                <a:spcPct val="120000"/>
              </a:lnSpc>
              <a:defRPr/>
            </a:pPr>
            <a:r>
              <a:rPr lang="en-US" altLang="zh-CN" b="1">
                <a:solidFill>
                  <a:srgbClr val="0099FF"/>
                </a:solidFill>
                <a:effectLst>
                  <a:outerShdw blurRad="38100" dist="38100" dir="2700000" algn="tl">
                    <a:srgbClr val="C0C0C0"/>
                  </a:outerShdw>
                </a:effectLst>
                <a:latin typeface="Arial" charset="0"/>
              </a:rPr>
              <a:t>        </a:t>
            </a:r>
            <a:r>
              <a:rPr lang="en-US" altLang="zh-CN" sz="2400" b="1">
                <a:solidFill>
                  <a:srgbClr val="0099FF"/>
                </a:solidFill>
                <a:effectLst>
                  <a:outerShdw blurRad="38100" dist="38100" dir="2700000" algn="tl">
                    <a:srgbClr val="C0C0C0"/>
                  </a:outerShdw>
                </a:effectLst>
                <a:latin typeface="Arial" charset="0"/>
              </a:rPr>
              <a:t>3.“</a:t>
            </a:r>
            <a:r>
              <a:rPr lang="zh-CN" altLang="en-US" sz="2400" b="1">
                <a:solidFill>
                  <a:srgbClr val="0099FF"/>
                </a:solidFill>
                <a:effectLst>
                  <a:outerShdw blurRad="38100" dist="38100" dir="2700000" algn="tl">
                    <a:srgbClr val="C0C0C0"/>
                  </a:outerShdw>
                </a:effectLst>
                <a:latin typeface="Arial" charset="0"/>
              </a:rPr>
              <a:t>职业锚”理论</a:t>
            </a:r>
            <a:endParaRPr lang="zh-CN" altLang="en-US" sz="2400" b="1">
              <a:latin typeface="Arial" charset="0"/>
              <a:ea typeface="幼圆" pitchFamily="49" charset="-122"/>
            </a:endParaRPr>
          </a:p>
          <a:p>
            <a:pPr>
              <a:lnSpc>
                <a:spcPct val="120000"/>
              </a:lnSpc>
              <a:defRPr/>
            </a:pPr>
            <a:r>
              <a:rPr lang="zh-CN" altLang="en-US" sz="2400" b="1">
                <a:latin typeface="Arial" charset="0"/>
                <a:ea typeface="幼圆" pitchFamily="49" charset="-122"/>
              </a:rPr>
              <a:t>       简而言之，埃德加</a:t>
            </a:r>
            <a:r>
              <a:rPr lang="en-US" altLang="zh-CN" sz="2400" b="1">
                <a:latin typeface="Arial" charset="0"/>
                <a:ea typeface="幼圆" pitchFamily="49" charset="-122"/>
              </a:rPr>
              <a:t>·</a:t>
            </a:r>
            <a:r>
              <a:rPr lang="zh-CN" altLang="en-US" sz="2400" b="1">
                <a:latin typeface="Arial" charset="0"/>
                <a:ea typeface="幼圆" pitchFamily="49" charset="-122"/>
              </a:rPr>
              <a:t>施恩</a:t>
            </a:r>
            <a:r>
              <a:rPr lang="en-US" altLang="zh-CN" sz="2400" b="1">
                <a:latin typeface="Arial" charset="0"/>
                <a:ea typeface="幼圆" pitchFamily="49" charset="-122"/>
              </a:rPr>
              <a:t>(1978)</a:t>
            </a:r>
            <a:r>
              <a:rPr lang="zh-CN" altLang="en-US" sz="2400" b="1">
                <a:latin typeface="Arial" charset="0"/>
                <a:ea typeface="幼圆" pitchFamily="49" charset="-122"/>
              </a:rPr>
              <a:t>首先提出了“职业锚”（</a:t>
            </a:r>
            <a:r>
              <a:rPr lang="en-US" altLang="zh-CN" sz="2400" b="1">
                <a:latin typeface="Arial" charset="0"/>
                <a:ea typeface="幼圆" pitchFamily="49" charset="-122"/>
              </a:rPr>
              <a:t>career anchor</a:t>
            </a:r>
            <a:r>
              <a:rPr lang="zh-CN" altLang="en-US" sz="2400" b="1">
                <a:latin typeface="Arial" charset="0"/>
                <a:ea typeface="幼圆" pitchFamily="49" charset="-122"/>
              </a:rPr>
              <a:t>）的概念：一个人进行职业选择时，始终不会放弃的东西或价值观。</a:t>
            </a:r>
          </a:p>
          <a:p>
            <a:pPr>
              <a:lnSpc>
                <a:spcPct val="120000"/>
              </a:lnSpc>
              <a:defRPr/>
            </a:pPr>
            <a:r>
              <a:rPr lang="zh-CN" altLang="en-US" sz="2400" b="1">
                <a:latin typeface="Arial" charset="0"/>
                <a:ea typeface="幼圆" pitchFamily="49" charset="-122"/>
              </a:rPr>
              <a:t>        一个人的“职业锚”是在不断探索过程中产生的动态结果。施恩根据自己的研究提出了五种职业锚：</a:t>
            </a:r>
            <a:r>
              <a:rPr lang="zh-CN" altLang="en-US" sz="2400" b="1">
                <a:solidFill>
                  <a:srgbClr val="FF0066"/>
                </a:solidFill>
                <a:latin typeface="Arial" charset="0"/>
                <a:ea typeface="幼圆" pitchFamily="49" charset="-122"/>
              </a:rPr>
              <a:t>技术或功能型职业锚</a:t>
            </a:r>
            <a:r>
              <a:rPr lang="zh-CN" altLang="en-US" sz="2400" b="1">
                <a:latin typeface="Arial" charset="0"/>
                <a:ea typeface="幼圆" pitchFamily="49" charset="-122"/>
              </a:rPr>
              <a:t>、</a:t>
            </a:r>
            <a:r>
              <a:rPr lang="zh-CN" altLang="en-US" sz="2400" b="1">
                <a:solidFill>
                  <a:srgbClr val="FF0066"/>
                </a:solidFill>
                <a:latin typeface="Arial" charset="0"/>
                <a:ea typeface="幼圆" pitchFamily="49" charset="-122"/>
              </a:rPr>
              <a:t>管理型职业锚</a:t>
            </a:r>
            <a:r>
              <a:rPr lang="zh-CN" altLang="en-US" sz="2400" b="1">
                <a:latin typeface="Arial" charset="0"/>
                <a:ea typeface="幼圆" pitchFamily="49" charset="-122"/>
              </a:rPr>
              <a:t>、</a:t>
            </a:r>
            <a:r>
              <a:rPr lang="zh-CN" altLang="en-US" sz="2400" b="1">
                <a:solidFill>
                  <a:srgbClr val="FF0066"/>
                </a:solidFill>
                <a:latin typeface="Arial" charset="0"/>
                <a:ea typeface="幼圆" pitchFamily="49" charset="-122"/>
              </a:rPr>
              <a:t>创造型职业锚</a:t>
            </a:r>
            <a:r>
              <a:rPr lang="zh-CN" altLang="en-US" sz="2400" b="1">
                <a:latin typeface="Arial" charset="0"/>
                <a:ea typeface="幼圆" pitchFamily="49" charset="-122"/>
              </a:rPr>
              <a:t>、</a:t>
            </a:r>
            <a:r>
              <a:rPr lang="zh-CN" altLang="en-US" sz="2400" b="1">
                <a:solidFill>
                  <a:srgbClr val="FF0066"/>
                </a:solidFill>
                <a:latin typeface="Arial" charset="0"/>
                <a:ea typeface="幼圆" pitchFamily="49" charset="-122"/>
              </a:rPr>
              <a:t>自主与独立型职业锚</a:t>
            </a:r>
            <a:r>
              <a:rPr lang="zh-CN" altLang="en-US" sz="2400" b="1">
                <a:latin typeface="Arial" charset="0"/>
                <a:ea typeface="幼圆" pitchFamily="49" charset="-122"/>
              </a:rPr>
              <a:t>和</a:t>
            </a:r>
            <a:r>
              <a:rPr lang="zh-CN" altLang="en-US" sz="2400" b="1">
                <a:solidFill>
                  <a:srgbClr val="FF0066"/>
                </a:solidFill>
                <a:latin typeface="Arial" charset="0"/>
                <a:ea typeface="幼圆" pitchFamily="49" charset="-122"/>
              </a:rPr>
              <a:t>安全型职业锚。</a:t>
            </a:r>
            <a:endParaRPr lang="zh-CN" altLang="en-US" sz="2400" b="1">
              <a:latin typeface="Arial" charset="0"/>
              <a:ea typeface="幼圆" pitchFamily="49" charset="-122"/>
            </a:endParaRPr>
          </a:p>
        </p:txBody>
      </p:sp>
      <p:sp>
        <p:nvSpPr>
          <p:cNvPr id="11267" name="Rectangle 3"/>
          <p:cNvSpPr>
            <a:spLocks noChangeArrowheads="1"/>
          </p:cNvSpPr>
          <p:nvPr/>
        </p:nvSpPr>
        <p:spPr bwMode="auto">
          <a:xfrm>
            <a:off x="539750" y="1484313"/>
            <a:ext cx="777716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chemeClr val="tx2"/>
                </a:solidFill>
              </a:rPr>
              <a:t>（三）大学教师职业生涯选择理论</a:t>
            </a:r>
          </a:p>
        </p:txBody>
      </p:sp>
      <p:grpSp>
        <p:nvGrpSpPr>
          <p:cNvPr id="2" name="Group 4"/>
          <p:cNvGrpSpPr>
            <a:grpSpLocks/>
          </p:cNvGrpSpPr>
          <p:nvPr/>
        </p:nvGrpSpPr>
        <p:grpSpPr bwMode="auto">
          <a:xfrm>
            <a:off x="539750" y="476250"/>
            <a:ext cx="7777163" cy="792163"/>
            <a:chOff x="943" y="1480"/>
            <a:chExt cx="3130" cy="409"/>
          </a:xfrm>
        </p:grpSpPr>
        <p:sp>
          <p:nvSpPr>
            <p:cNvPr id="11269" name="AutoShape 5"/>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11270" name="Oval 6"/>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477634"/>
                                        </p:tgtEl>
                                        <p:attrNameLst>
                                          <p:attrName>style.visibility</p:attrName>
                                        </p:attrNameLst>
                                      </p:cBhvr>
                                      <p:to>
                                        <p:strVal val="visible"/>
                                      </p:to>
                                    </p:set>
                                    <p:anim to="" calcmode="lin" valueType="num">
                                      <p:cBhvr>
                                        <p:cTn id="7" dur="1" fill="hold"/>
                                        <p:tgtEl>
                                          <p:spTgt spid="1477634"/>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76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p:cNvGrpSpPr>
          <p:nvPr/>
        </p:nvGrpSpPr>
        <p:grpSpPr bwMode="auto">
          <a:xfrm>
            <a:off x="684213" y="1844675"/>
            <a:ext cx="7842250" cy="3816350"/>
            <a:chOff x="443" y="1162"/>
            <a:chExt cx="5352" cy="2404"/>
          </a:xfrm>
        </p:grpSpPr>
        <p:sp>
          <p:nvSpPr>
            <p:cNvPr id="12296" name="Rectangle 7"/>
            <p:cNvSpPr>
              <a:spLocks noChangeArrowheads="1"/>
            </p:cNvSpPr>
            <p:nvPr/>
          </p:nvSpPr>
          <p:spPr bwMode="auto">
            <a:xfrm>
              <a:off x="1472" y="1460"/>
              <a:ext cx="4279" cy="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a:latin typeface="Times New Roman" pitchFamily="18" charset="0"/>
                </a:rPr>
                <a:t>不喜欢一般性管理活动，喜欢能够保证自己在既定的技术或功能领域中不断发展的职业。</a:t>
              </a:r>
            </a:p>
          </p:txBody>
        </p:sp>
        <p:sp>
          <p:nvSpPr>
            <p:cNvPr id="12297" name="Rectangle 8"/>
            <p:cNvSpPr>
              <a:spLocks noChangeArrowheads="1"/>
            </p:cNvSpPr>
            <p:nvPr/>
          </p:nvSpPr>
          <p:spPr bwMode="auto">
            <a:xfrm>
              <a:off x="519" y="1434"/>
              <a:ext cx="787"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sz="2000">
                  <a:latin typeface="Times New Roman" pitchFamily="18" charset="0"/>
                  <a:ea typeface="黑体" pitchFamily="49" charset="-122"/>
                </a:rPr>
                <a:t>技术或</a:t>
              </a:r>
            </a:p>
            <a:p>
              <a:pPr algn="ctr" eaLnBrk="1" hangingPunct="1"/>
              <a:r>
                <a:rPr kumimoji="1" lang="zh-CN" altLang="en-US" sz="2000">
                  <a:latin typeface="Times New Roman" pitchFamily="18" charset="0"/>
                  <a:ea typeface="黑体" pitchFamily="49" charset="-122"/>
                </a:rPr>
                <a:t>功能型</a:t>
              </a:r>
            </a:p>
          </p:txBody>
        </p:sp>
        <p:sp>
          <p:nvSpPr>
            <p:cNvPr id="12298" name="Rectangle 9"/>
            <p:cNvSpPr>
              <a:spLocks noChangeArrowheads="1"/>
            </p:cNvSpPr>
            <p:nvPr/>
          </p:nvSpPr>
          <p:spPr bwMode="auto">
            <a:xfrm>
              <a:off x="1978" y="1182"/>
              <a:ext cx="3266"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sz="2300">
                  <a:latin typeface="Times New Roman" pitchFamily="18" charset="0"/>
                  <a:ea typeface="黑体" pitchFamily="49" charset="-122"/>
                </a:rPr>
                <a:t>表		现</a:t>
              </a:r>
              <a:endParaRPr kumimoji="1" lang="zh-CN" altLang="en-US" sz="1900">
                <a:latin typeface="Times New Roman" pitchFamily="18" charset="0"/>
                <a:ea typeface="黑体" pitchFamily="49" charset="-122"/>
              </a:endParaRPr>
            </a:p>
          </p:txBody>
        </p:sp>
        <p:sp>
          <p:nvSpPr>
            <p:cNvPr id="12299" name="Rectangle 10"/>
            <p:cNvSpPr>
              <a:spLocks noChangeArrowheads="1"/>
            </p:cNvSpPr>
            <p:nvPr/>
          </p:nvSpPr>
          <p:spPr bwMode="auto">
            <a:xfrm>
              <a:off x="466" y="1182"/>
              <a:ext cx="681"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a:latin typeface="Times New Roman" pitchFamily="18" charset="0"/>
                  <a:ea typeface="黑体" pitchFamily="49" charset="-122"/>
                </a:rPr>
                <a:t>职业锚</a:t>
              </a:r>
            </a:p>
          </p:txBody>
        </p:sp>
        <p:sp>
          <p:nvSpPr>
            <p:cNvPr id="12300" name="Line 11"/>
            <p:cNvSpPr>
              <a:spLocks noChangeShapeType="1"/>
            </p:cNvSpPr>
            <p:nvPr/>
          </p:nvSpPr>
          <p:spPr bwMode="auto">
            <a:xfrm>
              <a:off x="443" y="1434"/>
              <a:ext cx="53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301" name="Line 12"/>
            <p:cNvSpPr>
              <a:spLocks noChangeShapeType="1"/>
            </p:cNvSpPr>
            <p:nvPr/>
          </p:nvSpPr>
          <p:spPr bwMode="auto">
            <a:xfrm>
              <a:off x="443" y="1162"/>
              <a:ext cx="0" cy="47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zh-CN" altLang="en-US"/>
            </a:p>
          </p:txBody>
        </p:sp>
        <p:sp>
          <p:nvSpPr>
            <p:cNvPr id="12302" name="Line 13"/>
            <p:cNvSpPr>
              <a:spLocks noChangeShapeType="1"/>
            </p:cNvSpPr>
            <p:nvPr/>
          </p:nvSpPr>
          <p:spPr bwMode="auto">
            <a:xfrm>
              <a:off x="1351" y="1162"/>
              <a:ext cx="0" cy="240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303" name="Line 14"/>
            <p:cNvSpPr>
              <a:spLocks noChangeShapeType="1"/>
            </p:cNvSpPr>
            <p:nvPr/>
          </p:nvSpPr>
          <p:spPr bwMode="auto">
            <a:xfrm>
              <a:off x="5795" y="1162"/>
              <a:ext cx="0" cy="47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zh-CN" altLang="en-US"/>
            </a:p>
          </p:txBody>
        </p:sp>
        <p:sp>
          <p:nvSpPr>
            <p:cNvPr id="12304" name="Line 15"/>
            <p:cNvSpPr>
              <a:spLocks noChangeShapeType="1"/>
            </p:cNvSpPr>
            <p:nvPr/>
          </p:nvSpPr>
          <p:spPr bwMode="auto">
            <a:xfrm>
              <a:off x="443" y="1641"/>
              <a:ext cx="0" cy="74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zh-CN" altLang="en-US"/>
            </a:p>
          </p:txBody>
        </p:sp>
        <p:sp>
          <p:nvSpPr>
            <p:cNvPr id="12305" name="Line 16"/>
            <p:cNvSpPr>
              <a:spLocks noChangeShapeType="1"/>
            </p:cNvSpPr>
            <p:nvPr/>
          </p:nvSpPr>
          <p:spPr bwMode="auto">
            <a:xfrm>
              <a:off x="5795" y="1641"/>
              <a:ext cx="0" cy="74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zh-CN" altLang="en-US"/>
            </a:p>
          </p:txBody>
        </p:sp>
        <p:sp>
          <p:nvSpPr>
            <p:cNvPr id="12306" name="Line 17"/>
            <p:cNvSpPr>
              <a:spLocks noChangeShapeType="1"/>
            </p:cNvSpPr>
            <p:nvPr/>
          </p:nvSpPr>
          <p:spPr bwMode="auto">
            <a:xfrm>
              <a:off x="443" y="1162"/>
              <a:ext cx="53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307" name="Line 18"/>
            <p:cNvSpPr>
              <a:spLocks noChangeShapeType="1"/>
            </p:cNvSpPr>
            <p:nvPr/>
          </p:nvSpPr>
          <p:spPr bwMode="auto">
            <a:xfrm>
              <a:off x="443" y="2341"/>
              <a:ext cx="53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308" name="Line 19"/>
            <p:cNvSpPr>
              <a:spLocks noChangeShapeType="1"/>
            </p:cNvSpPr>
            <p:nvPr/>
          </p:nvSpPr>
          <p:spPr bwMode="auto">
            <a:xfrm>
              <a:off x="443" y="3566"/>
              <a:ext cx="53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309" name="Line 20"/>
            <p:cNvSpPr>
              <a:spLocks noChangeShapeType="1"/>
            </p:cNvSpPr>
            <p:nvPr/>
          </p:nvSpPr>
          <p:spPr bwMode="auto">
            <a:xfrm>
              <a:off x="443" y="3203"/>
              <a:ext cx="53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310" name="Line 21"/>
            <p:cNvSpPr>
              <a:spLocks noChangeShapeType="1"/>
            </p:cNvSpPr>
            <p:nvPr/>
          </p:nvSpPr>
          <p:spPr bwMode="auto">
            <a:xfrm>
              <a:off x="443" y="1933"/>
              <a:ext cx="53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311" name="Rectangle 22"/>
            <p:cNvSpPr>
              <a:spLocks noChangeArrowheads="1"/>
            </p:cNvSpPr>
            <p:nvPr/>
          </p:nvSpPr>
          <p:spPr bwMode="auto">
            <a:xfrm>
              <a:off x="519" y="2001"/>
              <a:ext cx="787"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sz="2000">
                  <a:latin typeface="Times New Roman" pitchFamily="18" charset="0"/>
                  <a:ea typeface="黑体" pitchFamily="49" charset="-122"/>
                </a:rPr>
                <a:t>管理型</a:t>
              </a:r>
            </a:p>
          </p:txBody>
        </p:sp>
        <p:sp>
          <p:nvSpPr>
            <p:cNvPr id="12312" name="Rectangle 23"/>
            <p:cNvSpPr>
              <a:spLocks noChangeArrowheads="1"/>
            </p:cNvSpPr>
            <p:nvPr/>
          </p:nvSpPr>
          <p:spPr bwMode="auto">
            <a:xfrm>
              <a:off x="1472" y="1933"/>
              <a:ext cx="4279"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a:latin typeface="Times New Roman" pitchFamily="18" charset="0"/>
                </a:rPr>
                <a:t>有强烈的管理动机，认为自己有较强的分析能力、人际沟通能力和心理承受能力。</a:t>
              </a:r>
            </a:p>
          </p:txBody>
        </p:sp>
        <p:sp>
          <p:nvSpPr>
            <p:cNvPr id="12313" name="Line 24"/>
            <p:cNvSpPr>
              <a:spLocks noChangeShapeType="1"/>
            </p:cNvSpPr>
            <p:nvPr/>
          </p:nvSpPr>
          <p:spPr bwMode="auto">
            <a:xfrm>
              <a:off x="443" y="2704"/>
              <a:ext cx="53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314" name="Rectangle 25"/>
            <p:cNvSpPr>
              <a:spLocks noChangeArrowheads="1"/>
            </p:cNvSpPr>
            <p:nvPr/>
          </p:nvSpPr>
          <p:spPr bwMode="auto">
            <a:xfrm>
              <a:off x="519" y="2387"/>
              <a:ext cx="787"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sz="2000">
                  <a:latin typeface="Times New Roman" pitchFamily="18" charset="0"/>
                  <a:ea typeface="黑体" pitchFamily="49" charset="-122"/>
                </a:rPr>
                <a:t>创造型</a:t>
              </a:r>
            </a:p>
          </p:txBody>
        </p:sp>
        <p:sp>
          <p:nvSpPr>
            <p:cNvPr id="12315" name="Rectangle 26"/>
            <p:cNvSpPr>
              <a:spLocks noChangeArrowheads="1"/>
            </p:cNvSpPr>
            <p:nvPr/>
          </p:nvSpPr>
          <p:spPr bwMode="auto">
            <a:xfrm>
              <a:off x="1472" y="2409"/>
              <a:ext cx="4279"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a:latin typeface="Times New Roman" pitchFamily="18" charset="0"/>
                </a:rPr>
                <a:t>喜欢建立或创设属于自己的东西</a:t>
              </a:r>
              <a:r>
                <a:rPr kumimoji="1" lang="en-US" altLang="zh-CN">
                  <a:latin typeface="宋体" pitchFamily="2" charset="-122"/>
                </a:rPr>
                <a:t>——</a:t>
              </a:r>
              <a:r>
                <a:rPr kumimoji="1" lang="zh-CN" altLang="en-US">
                  <a:latin typeface="Times New Roman" pitchFamily="18" charset="0"/>
                </a:rPr>
                <a:t>艺术品或公司等。</a:t>
              </a:r>
            </a:p>
          </p:txBody>
        </p:sp>
        <p:sp>
          <p:nvSpPr>
            <p:cNvPr id="12316" name="Rectangle 27"/>
            <p:cNvSpPr>
              <a:spLocks noChangeArrowheads="1"/>
            </p:cNvSpPr>
            <p:nvPr/>
          </p:nvSpPr>
          <p:spPr bwMode="auto">
            <a:xfrm>
              <a:off x="519" y="2704"/>
              <a:ext cx="787"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sz="2000">
                  <a:latin typeface="Times New Roman" pitchFamily="18" charset="0"/>
                  <a:ea typeface="黑体" pitchFamily="49" charset="-122"/>
                </a:rPr>
                <a:t>自主与</a:t>
              </a:r>
            </a:p>
            <a:p>
              <a:pPr algn="ctr" eaLnBrk="1" hangingPunct="1"/>
              <a:r>
                <a:rPr kumimoji="1" lang="zh-CN" altLang="en-US" sz="2000">
                  <a:latin typeface="Times New Roman" pitchFamily="18" charset="0"/>
                  <a:ea typeface="黑体" pitchFamily="49" charset="-122"/>
                </a:rPr>
                <a:t>独立型</a:t>
              </a:r>
            </a:p>
          </p:txBody>
        </p:sp>
        <p:sp>
          <p:nvSpPr>
            <p:cNvPr id="12317" name="Rectangle 28"/>
            <p:cNvSpPr>
              <a:spLocks noChangeArrowheads="1"/>
            </p:cNvSpPr>
            <p:nvPr/>
          </p:nvSpPr>
          <p:spPr bwMode="auto">
            <a:xfrm>
              <a:off x="1472" y="2862"/>
              <a:ext cx="4279"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a:latin typeface="Times New Roman" pitchFamily="18" charset="0"/>
                </a:rPr>
                <a:t>喜欢摆脱依赖别人的境况，有一种自己决定自己命运的需要。</a:t>
              </a:r>
            </a:p>
          </p:txBody>
        </p:sp>
        <p:sp>
          <p:nvSpPr>
            <p:cNvPr id="12318" name="Rectangle 29"/>
            <p:cNvSpPr>
              <a:spLocks noChangeArrowheads="1"/>
            </p:cNvSpPr>
            <p:nvPr/>
          </p:nvSpPr>
          <p:spPr bwMode="auto">
            <a:xfrm>
              <a:off x="519" y="3249"/>
              <a:ext cx="787"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sz="2000">
                  <a:latin typeface="Times New Roman" pitchFamily="18" charset="0"/>
                  <a:ea typeface="黑体" pitchFamily="49" charset="-122"/>
                </a:rPr>
                <a:t>安全型</a:t>
              </a:r>
            </a:p>
          </p:txBody>
        </p:sp>
        <p:sp>
          <p:nvSpPr>
            <p:cNvPr id="12319" name="Rectangle 30"/>
            <p:cNvSpPr>
              <a:spLocks noChangeArrowheads="1"/>
            </p:cNvSpPr>
            <p:nvPr/>
          </p:nvSpPr>
          <p:spPr bwMode="auto">
            <a:xfrm>
              <a:off x="1472" y="3272"/>
              <a:ext cx="4279"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a:latin typeface="Times New Roman" pitchFamily="18" charset="0"/>
                </a:rPr>
                <a:t>极为重视职业的长期稳定和工作的保障性</a:t>
              </a:r>
              <a:r>
                <a:rPr kumimoji="1" lang="zh-CN" altLang="en-US">
                  <a:latin typeface="Times New Roman" pitchFamily="18" charset="0"/>
                  <a:ea typeface="黑体" pitchFamily="49" charset="-122"/>
                </a:rPr>
                <a:t>。</a:t>
              </a:r>
            </a:p>
          </p:txBody>
        </p:sp>
      </p:grpSp>
      <p:sp>
        <p:nvSpPr>
          <p:cNvPr id="1355807" name="Text Box 31"/>
          <p:cNvSpPr txBox="1">
            <a:spLocks noChangeArrowheads="1"/>
          </p:cNvSpPr>
          <p:nvPr/>
        </p:nvSpPr>
        <p:spPr bwMode="auto">
          <a:xfrm>
            <a:off x="900113" y="5876925"/>
            <a:ext cx="7261225" cy="457200"/>
          </a:xfrm>
          <a:prstGeom prst="rect">
            <a:avLst/>
          </a:prstGeom>
          <a:noFill/>
          <a:ln w="9525" algn="ctr">
            <a:noFill/>
            <a:miter lim="800000"/>
            <a:headEnd/>
            <a:tailEnd/>
          </a:ln>
          <a:effectLst/>
        </p:spPr>
        <p:txBody>
          <a:bodyPr>
            <a:spAutoFit/>
          </a:bodyPr>
          <a:lstStyle/>
          <a:p>
            <a:pPr algn="ctr">
              <a:spcBef>
                <a:spcPct val="50000"/>
              </a:spcBef>
              <a:defRPr/>
            </a:pPr>
            <a:r>
              <a:rPr lang="zh-CN" altLang="en-US" sz="2400" b="1">
                <a:solidFill>
                  <a:srgbClr val="0066CC"/>
                </a:solidFill>
                <a:effectLst>
                  <a:outerShdw blurRad="38100" dist="38100" dir="2700000" algn="tl">
                    <a:srgbClr val="C0C0C0"/>
                  </a:outerShdw>
                </a:effectLst>
                <a:latin typeface="隶书" pitchFamily="49" charset="-122"/>
                <a:ea typeface="隶书" pitchFamily="49" charset="-122"/>
              </a:rPr>
              <a:t>施恩的职业锚理论</a:t>
            </a:r>
          </a:p>
        </p:txBody>
      </p:sp>
      <p:sp>
        <p:nvSpPr>
          <p:cNvPr id="12292" name="Rectangle 33"/>
          <p:cNvSpPr>
            <a:spLocks noChangeArrowheads="1"/>
          </p:cNvSpPr>
          <p:nvPr/>
        </p:nvSpPr>
        <p:spPr bwMode="auto">
          <a:xfrm>
            <a:off x="539750" y="1268413"/>
            <a:ext cx="777716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chemeClr val="tx2"/>
                </a:solidFill>
              </a:rPr>
              <a:t>（三）大学教师职业生涯选择理论</a:t>
            </a:r>
          </a:p>
        </p:txBody>
      </p:sp>
      <p:grpSp>
        <p:nvGrpSpPr>
          <p:cNvPr id="3" name="Group 34"/>
          <p:cNvGrpSpPr>
            <a:grpSpLocks/>
          </p:cNvGrpSpPr>
          <p:nvPr/>
        </p:nvGrpSpPr>
        <p:grpSpPr bwMode="auto">
          <a:xfrm>
            <a:off x="539750" y="476250"/>
            <a:ext cx="7777163" cy="792163"/>
            <a:chOff x="943" y="1480"/>
            <a:chExt cx="3130" cy="409"/>
          </a:xfrm>
        </p:grpSpPr>
        <p:sp>
          <p:nvSpPr>
            <p:cNvPr id="12294" name="AutoShape 35"/>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12295" name="Oval 36"/>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nodeType="afterEffect">
                                  <p:stCondLst>
                                    <p:cond delay="0"/>
                                  </p:stCondLst>
                                  <p:childTnLst>
                                    <p:set>
                                      <p:cBhvr>
                                        <p:cTn id="6" dur="1" fill="hold">
                                          <p:stCondLst>
                                            <p:cond delay="499"/>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3"/>
                                        </p:tgtEl>
                                        <p:attrNameLst>
                                          <p:attrName>style.visibility</p:attrName>
                                        </p:attrNameLst>
                                      </p:cBhvr>
                                      <p:to>
                                        <p:strVal val="visible"/>
                                      </p:to>
                                    </p:set>
                                    <p:anim to="" calcmode="lin" valueType="num">
                                      <p:cBhvr>
                                        <p:cTn id="12"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7830" name="Text Box 6"/>
          <p:cNvSpPr txBox="1">
            <a:spLocks noChangeArrowheads="1"/>
          </p:cNvSpPr>
          <p:nvPr/>
        </p:nvSpPr>
        <p:spPr bwMode="auto">
          <a:xfrm>
            <a:off x="681038" y="2133600"/>
            <a:ext cx="7777162" cy="3382963"/>
          </a:xfrm>
          <a:prstGeom prst="rect">
            <a:avLst/>
          </a:prstGeom>
          <a:noFill/>
          <a:ln w="9525">
            <a:noFill/>
            <a:miter lim="800000"/>
            <a:headEnd/>
            <a:tailEnd/>
          </a:ln>
          <a:effectLst/>
        </p:spPr>
        <p:txBody>
          <a:bodyPr>
            <a:spAutoFit/>
          </a:bodyPr>
          <a:lstStyle/>
          <a:p>
            <a:pPr>
              <a:lnSpc>
                <a:spcPct val="120000"/>
              </a:lnSpc>
              <a:defRPr/>
            </a:pPr>
            <a:r>
              <a:rPr lang="en-US" altLang="zh-CN" sz="2800" b="1">
                <a:solidFill>
                  <a:srgbClr val="0099FF"/>
                </a:solidFill>
                <a:effectLst>
                  <a:outerShdw blurRad="38100" dist="38100" dir="2700000" algn="tl">
                    <a:srgbClr val="C0C0C0"/>
                  </a:outerShdw>
                </a:effectLst>
                <a:latin typeface="Arial" charset="0"/>
                <a:ea typeface="幼圆" pitchFamily="49" charset="-122"/>
              </a:rPr>
              <a:t>       4.</a:t>
            </a:r>
            <a:r>
              <a:rPr lang="zh-CN" altLang="en-US" sz="2800" b="1">
                <a:solidFill>
                  <a:srgbClr val="0099FF"/>
                </a:solidFill>
                <a:effectLst>
                  <a:outerShdw blurRad="38100" dist="38100" dir="2700000" algn="tl">
                    <a:srgbClr val="C0C0C0"/>
                  </a:outerShdw>
                </a:effectLst>
                <a:latin typeface="Arial" charset="0"/>
                <a:ea typeface="幼圆" pitchFamily="49" charset="-122"/>
              </a:rPr>
              <a:t>工作－家庭边界理论</a:t>
            </a:r>
          </a:p>
          <a:p>
            <a:pPr>
              <a:lnSpc>
                <a:spcPct val="120000"/>
              </a:lnSpc>
              <a:defRPr/>
            </a:pPr>
            <a:r>
              <a:rPr lang="zh-CN" altLang="en-US" sz="2800" b="1">
                <a:solidFill>
                  <a:srgbClr val="3399FF"/>
                </a:solidFill>
                <a:latin typeface="Arial" charset="0"/>
                <a:ea typeface="幼圆" pitchFamily="49" charset="-122"/>
              </a:rPr>
              <a:t>       </a:t>
            </a:r>
            <a:r>
              <a:rPr lang="en-US" altLang="zh-CN" sz="2400">
                <a:latin typeface="楷体_GB2312" pitchFamily="49" charset="-122"/>
                <a:ea typeface="楷体_GB2312" pitchFamily="49" charset="-122"/>
              </a:rPr>
              <a:t>2000</a:t>
            </a:r>
            <a:r>
              <a:rPr lang="zh-CN" altLang="en-US" sz="2400">
                <a:latin typeface="楷体_GB2312" pitchFamily="49" charset="-122"/>
                <a:ea typeface="楷体_GB2312" pitchFamily="49" charset="-122"/>
              </a:rPr>
              <a:t>年，美国学者克拉克（</a:t>
            </a:r>
            <a:r>
              <a:rPr lang="en-US" altLang="zh-CN" sz="2400">
                <a:latin typeface="楷体_GB2312" pitchFamily="49" charset="-122"/>
                <a:ea typeface="楷体_GB2312" pitchFamily="49" charset="-122"/>
              </a:rPr>
              <a:t>Sue Campbell Clark</a:t>
            </a:r>
            <a:r>
              <a:rPr lang="zh-CN" altLang="en-US" sz="2400">
                <a:latin typeface="楷体_GB2312" pitchFamily="49" charset="-122"/>
                <a:ea typeface="楷体_GB2312" pitchFamily="49" charset="-122"/>
              </a:rPr>
              <a:t>）提出工作－家庭边界理论：</a:t>
            </a:r>
          </a:p>
          <a:p>
            <a:pPr>
              <a:lnSpc>
                <a:spcPct val="120000"/>
              </a:lnSpc>
              <a:defRPr/>
            </a:pPr>
            <a:r>
              <a:rPr lang="zh-CN" altLang="en-US" sz="2400">
                <a:latin typeface="楷体_GB2312" pitchFamily="49" charset="-122"/>
                <a:ea typeface="楷体_GB2312" pitchFamily="49" charset="-122"/>
              </a:rPr>
              <a:t>    人们每天在工作和家庭的边界中徘徊，工作和家庭组成各自不同目的和文化的领域，相互影响，虽然工作和家庭中很多方面难以调整，但个体还是能创造出想要的</a:t>
            </a:r>
            <a:r>
              <a:rPr lang="zh-CN" altLang="en-US" sz="2400">
                <a:solidFill>
                  <a:srgbClr val="FF0066"/>
                </a:solidFill>
                <a:latin typeface="楷体_GB2312" pitchFamily="49" charset="-122"/>
                <a:ea typeface="楷体_GB2312" pitchFamily="49" charset="-122"/>
              </a:rPr>
              <a:t>平衡</a:t>
            </a:r>
            <a:r>
              <a:rPr lang="zh-CN" altLang="en-US" sz="2400">
                <a:latin typeface="楷体_GB2312" pitchFamily="49" charset="-122"/>
                <a:ea typeface="楷体_GB2312" pitchFamily="49" charset="-122"/>
              </a:rPr>
              <a:t>。</a:t>
            </a:r>
            <a:r>
              <a:rPr lang="zh-CN" altLang="en-US" sz="2800" b="1">
                <a:latin typeface="Arial" charset="0"/>
                <a:ea typeface="幼圆" pitchFamily="49" charset="-122"/>
              </a:rPr>
              <a:t>	</a:t>
            </a:r>
          </a:p>
        </p:txBody>
      </p:sp>
      <p:sp>
        <p:nvSpPr>
          <p:cNvPr id="13315" name="Rectangle 8"/>
          <p:cNvSpPr>
            <a:spLocks noChangeArrowheads="1"/>
          </p:cNvSpPr>
          <p:nvPr/>
        </p:nvSpPr>
        <p:spPr bwMode="auto">
          <a:xfrm>
            <a:off x="539750" y="1484313"/>
            <a:ext cx="777716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chemeClr val="tx2"/>
                </a:solidFill>
              </a:rPr>
              <a:t>（三）大学教师职业生涯选择理论</a:t>
            </a:r>
          </a:p>
        </p:txBody>
      </p:sp>
      <p:grpSp>
        <p:nvGrpSpPr>
          <p:cNvPr id="2" name="Group 9"/>
          <p:cNvGrpSpPr>
            <a:grpSpLocks/>
          </p:cNvGrpSpPr>
          <p:nvPr/>
        </p:nvGrpSpPr>
        <p:grpSpPr bwMode="auto">
          <a:xfrm>
            <a:off x="539750" y="476250"/>
            <a:ext cx="7777163" cy="792163"/>
            <a:chOff x="943" y="1480"/>
            <a:chExt cx="3130" cy="409"/>
          </a:xfrm>
        </p:grpSpPr>
        <p:sp>
          <p:nvSpPr>
            <p:cNvPr id="13317" name="AutoShape 10"/>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13318" name="Oval 11"/>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357830"/>
                                        </p:tgtEl>
                                        <p:attrNameLst>
                                          <p:attrName>style.visibility</p:attrName>
                                        </p:attrNameLst>
                                      </p:cBhvr>
                                      <p:to>
                                        <p:strVal val="visible"/>
                                      </p:to>
                                    </p:set>
                                    <p:anim to="" calcmode="lin" valueType="num">
                                      <p:cBhvr>
                                        <p:cTn id="7" dur="1" fill="hold"/>
                                        <p:tgtEl>
                                          <p:spTgt spid="1357830"/>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78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a:xfrm>
            <a:off x="971550" y="1989138"/>
            <a:ext cx="5905500" cy="287337"/>
          </a:xfrm>
        </p:spPr>
        <p:txBody>
          <a:bodyPr/>
          <a:lstStyle/>
          <a:p>
            <a:pPr algn="l" eaLnBrk="1" hangingPunct="1">
              <a:spcBef>
                <a:spcPts val="775"/>
              </a:spcBef>
            </a:pPr>
            <a:r>
              <a:rPr lang="en-US" altLang="zh-CN" sz="2000" b="1" smtClean="0">
                <a:solidFill>
                  <a:schemeClr val="hlink"/>
                </a:solidFill>
                <a:ea typeface="隶书" pitchFamily="49" charset="-122"/>
              </a:rPr>
              <a:t>◎</a:t>
            </a:r>
            <a:r>
              <a:rPr lang="zh-CN" altLang="en-US" sz="2000" b="1" smtClean="0">
                <a:solidFill>
                  <a:schemeClr val="hlink"/>
                </a:solidFill>
                <a:ea typeface="隶书" pitchFamily="49" charset="-122"/>
              </a:rPr>
              <a:t>孔子人生七阶段法</a:t>
            </a:r>
            <a:endParaRPr lang="zh-TW" altLang="en-US" sz="2000" b="1" smtClean="0">
              <a:solidFill>
                <a:schemeClr val="hlink"/>
              </a:solidFill>
              <a:ea typeface="隶书" pitchFamily="49" charset="-122"/>
            </a:endParaRPr>
          </a:p>
        </p:txBody>
      </p:sp>
      <p:graphicFrame>
        <p:nvGraphicFramePr>
          <p:cNvPr id="1452084" name="Group 52"/>
          <p:cNvGraphicFramePr>
            <a:graphicFrameLocks noGrp="1"/>
          </p:cNvGraphicFramePr>
          <p:nvPr>
            <p:ph sz="half" idx="2"/>
          </p:nvPr>
        </p:nvGraphicFramePr>
        <p:xfrm>
          <a:off x="755650" y="2420938"/>
          <a:ext cx="7777163" cy="3816350"/>
        </p:xfrm>
        <a:graphic>
          <a:graphicData uri="http://schemas.openxmlformats.org/drawingml/2006/table">
            <a:tbl>
              <a:tblPr/>
              <a:tblGrid>
                <a:gridCol w="1512888"/>
                <a:gridCol w="2087562"/>
                <a:gridCol w="4176713"/>
              </a:tblGrid>
              <a:tr h="425450">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2000" b="1" i="0" u="none" strike="noStrike" cap="none" normalizeH="0" baseline="0" smtClean="0">
                          <a:ln>
                            <a:noFill/>
                          </a:ln>
                          <a:solidFill>
                            <a:schemeClr val="tx1"/>
                          </a:solidFill>
                          <a:effectLst/>
                          <a:latin typeface="Arial" charset="0"/>
                          <a:ea typeface="宋体" pitchFamily="2" charset="-122"/>
                        </a:rPr>
                        <a:t>年龄阶段</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2000" b="1" i="0" u="none" strike="noStrike" cap="none" normalizeH="0" baseline="0" smtClean="0">
                          <a:ln>
                            <a:noFill/>
                          </a:ln>
                          <a:solidFill>
                            <a:schemeClr val="tx1"/>
                          </a:solidFill>
                          <a:effectLst/>
                          <a:latin typeface="Arial" charset="0"/>
                          <a:ea typeface="宋体" pitchFamily="2" charset="-122"/>
                        </a:rPr>
                        <a:t>发展阶段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2000" b="1" i="0" u="none" strike="noStrike" cap="none" normalizeH="0" baseline="0" smtClean="0">
                          <a:ln>
                            <a:noFill/>
                          </a:ln>
                          <a:solidFill>
                            <a:schemeClr val="tx1"/>
                          </a:solidFill>
                          <a:effectLst/>
                          <a:latin typeface="Arial" charset="0"/>
                          <a:ea typeface="宋体" pitchFamily="2" charset="-122"/>
                        </a:rPr>
                        <a:t>主要特征</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363">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0" i="0" u="none" strike="noStrike" cap="none" normalizeH="0" baseline="0" smtClean="0">
                          <a:ln>
                            <a:noFill/>
                          </a:ln>
                          <a:solidFill>
                            <a:schemeClr val="tx1"/>
                          </a:solidFill>
                          <a:effectLst/>
                          <a:latin typeface="宋体" pitchFamily="2" charset="-122"/>
                          <a:ea typeface="宋体" pitchFamily="2" charset="-122"/>
                        </a:rPr>
                        <a:t>0</a:t>
                      </a:r>
                      <a:r>
                        <a:rPr kumimoji="0" lang="zh-CN" altLang="en-US" sz="1600" b="0" i="0" u="none" strike="noStrike" cap="none" normalizeH="0" baseline="0" smtClean="0">
                          <a:ln>
                            <a:noFill/>
                          </a:ln>
                          <a:solidFill>
                            <a:schemeClr val="tx1"/>
                          </a:solidFill>
                          <a:effectLst/>
                          <a:latin typeface="宋体" pitchFamily="2" charset="-122"/>
                          <a:ea typeface="宋体" pitchFamily="2" charset="-122"/>
                        </a:rPr>
                        <a:t>－</a:t>
                      </a:r>
                      <a:r>
                        <a:rPr kumimoji="0" lang="en-US" altLang="zh-CN" sz="1600" b="0" i="0" u="none" strike="noStrike" cap="none" normalizeH="0" baseline="0" smtClean="0">
                          <a:ln>
                            <a:noFill/>
                          </a:ln>
                          <a:solidFill>
                            <a:schemeClr val="tx1"/>
                          </a:solidFill>
                          <a:effectLst/>
                          <a:latin typeface="宋体" pitchFamily="2" charset="-122"/>
                          <a:ea typeface="宋体" pitchFamily="2" charset="-122"/>
                        </a:rPr>
                        <a:t>15</a:t>
                      </a:r>
                      <a:r>
                        <a:rPr kumimoji="0" lang="zh-CN" altLang="en-US" sz="1600" b="0" i="0" u="none" strike="noStrike" cap="none" normalizeH="0" baseline="0" smtClean="0">
                          <a:ln>
                            <a:noFill/>
                          </a:ln>
                          <a:solidFill>
                            <a:schemeClr val="tx1"/>
                          </a:solidFill>
                          <a:effectLst/>
                          <a:latin typeface="宋体" pitchFamily="2" charset="-122"/>
                          <a:ea typeface="宋体" pitchFamily="2" charset="-122"/>
                        </a:rPr>
                        <a:t>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宋体" pitchFamily="2" charset="-122"/>
                          <a:ea typeface="宋体" pitchFamily="2" charset="-122"/>
                        </a:rPr>
                        <a:t>学前期</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宋体" pitchFamily="2" charset="-122"/>
                          <a:ea typeface="宋体" pitchFamily="2" charset="-122"/>
                        </a:rPr>
                        <a:t>已开始学习</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1825">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0" i="0" u="none" strike="noStrike" cap="none" normalizeH="0" baseline="0" smtClean="0">
                          <a:ln>
                            <a:noFill/>
                          </a:ln>
                          <a:solidFill>
                            <a:schemeClr val="tx1"/>
                          </a:solidFill>
                          <a:effectLst/>
                          <a:latin typeface="宋体" pitchFamily="2" charset="-122"/>
                          <a:ea typeface="宋体" pitchFamily="2" charset="-122"/>
                        </a:rPr>
                        <a:t>l5-30</a:t>
                      </a:r>
                      <a:r>
                        <a:rPr kumimoji="0" lang="zh-CN" altLang="en-US" sz="1600" b="0" i="0" u="none" strike="noStrike" cap="none" normalizeH="0" baseline="0" smtClean="0">
                          <a:ln>
                            <a:noFill/>
                          </a:ln>
                          <a:solidFill>
                            <a:schemeClr val="tx1"/>
                          </a:solidFill>
                          <a:effectLst/>
                          <a:latin typeface="宋体" pitchFamily="2" charset="-122"/>
                          <a:ea typeface="宋体" pitchFamily="2" charset="-122"/>
                        </a:rPr>
                        <a:t>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宋体" pitchFamily="2" charset="-122"/>
                          <a:ea typeface="宋体" pitchFamily="2" charset="-122"/>
                        </a:rPr>
                        <a:t>立志与学习时期</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宋体" pitchFamily="2" charset="-122"/>
                          <a:ea typeface="宋体" pitchFamily="2" charset="-122"/>
                        </a:rPr>
                        <a:t>与从学前期相比，此时的学习更与志向相结合</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363">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0" i="0" u="none" strike="noStrike" cap="none" normalizeH="0" baseline="0" smtClean="0">
                          <a:ln>
                            <a:noFill/>
                          </a:ln>
                          <a:solidFill>
                            <a:schemeClr val="tx1"/>
                          </a:solidFill>
                          <a:effectLst/>
                          <a:latin typeface="宋体" pitchFamily="2" charset="-122"/>
                          <a:ea typeface="宋体" pitchFamily="2" charset="-122"/>
                        </a:rPr>
                        <a:t>30-40</a:t>
                      </a:r>
                      <a:r>
                        <a:rPr kumimoji="0" lang="zh-CN" altLang="en-US" sz="1600" b="0" i="0" u="none" strike="noStrike" cap="none" normalizeH="0" baseline="0" smtClean="0">
                          <a:ln>
                            <a:noFill/>
                          </a:ln>
                          <a:solidFill>
                            <a:schemeClr val="tx1"/>
                          </a:solidFill>
                          <a:effectLst/>
                          <a:latin typeface="宋体" pitchFamily="2" charset="-122"/>
                          <a:ea typeface="宋体" pitchFamily="2" charset="-122"/>
                        </a:rPr>
                        <a:t>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宋体" pitchFamily="2" charset="-122"/>
                          <a:ea typeface="宋体" pitchFamily="2" charset="-122"/>
                        </a:rPr>
                        <a:t>自立时期</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宋体" pitchFamily="2" charset="-122"/>
                          <a:ea typeface="宋体" pitchFamily="2" charset="-122"/>
                        </a:rPr>
                        <a:t>懂理、独立于社会</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363">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0" i="0" u="none" strike="noStrike" cap="none" normalizeH="0" baseline="0" smtClean="0">
                          <a:ln>
                            <a:noFill/>
                          </a:ln>
                          <a:solidFill>
                            <a:schemeClr val="tx1"/>
                          </a:solidFill>
                          <a:effectLst/>
                          <a:latin typeface="宋体" pitchFamily="2" charset="-122"/>
                          <a:ea typeface="宋体" pitchFamily="2" charset="-122"/>
                        </a:rPr>
                        <a:t>40</a:t>
                      </a:r>
                      <a:r>
                        <a:rPr kumimoji="0" lang="zh-CN" altLang="en-US" sz="1600" b="0" i="0" u="none" strike="noStrike" cap="none" normalizeH="0" baseline="0" smtClean="0">
                          <a:ln>
                            <a:noFill/>
                          </a:ln>
                          <a:solidFill>
                            <a:schemeClr val="tx1"/>
                          </a:solidFill>
                          <a:effectLst/>
                          <a:latin typeface="宋体" pitchFamily="2" charset="-122"/>
                          <a:ea typeface="宋体" pitchFamily="2" charset="-122"/>
                        </a:rPr>
                        <a:t>－</a:t>
                      </a:r>
                      <a:r>
                        <a:rPr kumimoji="0" lang="en-US" altLang="zh-CN" sz="1600" b="0" i="0" u="none" strike="noStrike" cap="none" normalizeH="0" baseline="0" smtClean="0">
                          <a:ln>
                            <a:noFill/>
                          </a:ln>
                          <a:solidFill>
                            <a:schemeClr val="tx1"/>
                          </a:solidFill>
                          <a:effectLst/>
                          <a:latin typeface="宋体" pitchFamily="2" charset="-122"/>
                          <a:ea typeface="宋体" pitchFamily="2" charset="-122"/>
                        </a:rPr>
                        <a:t>50</a:t>
                      </a:r>
                      <a:r>
                        <a:rPr kumimoji="0" lang="zh-CN" altLang="en-US" sz="1600" b="0" i="0" u="none" strike="noStrike" cap="none" normalizeH="0" baseline="0" smtClean="0">
                          <a:ln>
                            <a:noFill/>
                          </a:ln>
                          <a:solidFill>
                            <a:schemeClr val="tx1"/>
                          </a:solidFill>
                          <a:effectLst/>
                          <a:latin typeface="宋体" pitchFamily="2" charset="-122"/>
                          <a:ea typeface="宋体" pitchFamily="2" charset="-122"/>
                        </a:rPr>
                        <a:t>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宋体" pitchFamily="2" charset="-122"/>
                          <a:ea typeface="宋体" pitchFamily="2" charset="-122"/>
                        </a:rPr>
                        <a:t>不惑时期</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宋体" pitchFamily="2" charset="-122"/>
                          <a:ea typeface="宋体" pitchFamily="2" charset="-122"/>
                        </a:rPr>
                        <a:t>不被外界事物所迷惑，办事不犹豫</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363">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0" i="0" u="none" strike="noStrike" cap="none" normalizeH="0" baseline="0" smtClean="0">
                          <a:ln>
                            <a:noFill/>
                          </a:ln>
                          <a:solidFill>
                            <a:schemeClr val="tx1"/>
                          </a:solidFill>
                          <a:effectLst/>
                          <a:latin typeface="宋体" pitchFamily="2" charset="-122"/>
                          <a:ea typeface="宋体" pitchFamily="2" charset="-122"/>
                        </a:rPr>
                        <a:t>50</a:t>
                      </a:r>
                      <a:r>
                        <a:rPr kumimoji="0" lang="zh-CN" altLang="en-US" sz="1600" b="0" i="0" u="none" strike="noStrike" cap="none" normalizeH="0" baseline="0" smtClean="0">
                          <a:ln>
                            <a:noFill/>
                          </a:ln>
                          <a:solidFill>
                            <a:schemeClr val="tx1"/>
                          </a:solidFill>
                          <a:effectLst/>
                          <a:latin typeface="宋体" pitchFamily="2" charset="-122"/>
                          <a:ea typeface="宋体" pitchFamily="2" charset="-122"/>
                        </a:rPr>
                        <a:t>－</a:t>
                      </a:r>
                      <a:r>
                        <a:rPr kumimoji="0" lang="en-US" altLang="zh-CN" sz="1600" b="0" i="0" u="none" strike="noStrike" cap="none" normalizeH="0" baseline="0" smtClean="0">
                          <a:ln>
                            <a:noFill/>
                          </a:ln>
                          <a:solidFill>
                            <a:schemeClr val="tx1"/>
                          </a:solidFill>
                          <a:effectLst/>
                          <a:latin typeface="宋体" pitchFamily="2" charset="-122"/>
                          <a:ea typeface="宋体" pitchFamily="2" charset="-122"/>
                        </a:rPr>
                        <a:t>60</a:t>
                      </a:r>
                      <a:r>
                        <a:rPr kumimoji="0" lang="zh-CN" altLang="en-US" sz="1600" b="0" i="0" u="none" strike="noStrike" cap="none" normalizeH="0" baseline="0" smtClean="0">
                          <a:ln>
                            <a:noFill/>
                          </a:ln>
                          <a:solidFill>
                            <a:schemeClr val="tx1"/>
                          </a:solidFill>
                          <a:effectLst/>
                          <a:latin typeface="宋体" pitchFamily="2" charset="-122"/>
                          <a:ea typeface="宋体" pitchFamily="2" charset="-122"/>
                        </a:rPr>
                        <a:t>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宋体" pitchFamily="2" charset="-122"/>
                          <a:ea typeface="宋体" pitchFamily="2" charset="-122"/>
                        </a:rPr>
                        <a:t>知天命时期</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宋体" pitchFamily="2" charset="-122"/>
                          <a:ea typeface="宋体" pitchFamily="2" charset="-122"/>
                        </a:rPr>
                        <a:t>认识自然规律，知道自己的人生使命</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1825">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0" i="0" u="none" strike="noStrike" cap="none" normalizeH="0" baseline="0" smtClean="0">
                          <a:ln>
                            <a:noFill/>
                          </a:ln>
                          <a:solidFill>
                            <a:schemeClr val="tx1"/>
                          </a:solidFill>
                          <a:effectLst/>
                          <a:latin typeface="宋体" pitchFamily="2" charset="-122"/>
                          <a:ea typeface="宋体" pitchFamily="2" charset="-122"/>
                        </a:rPr>
                        <a:t>60-70</a:t>
                      </a:r>
                      <a:r>
                        <a:rPr kumimoji="0" lang="zh-CN" altLang="en-US" sz="1600" b="0" i="0" u="none" strike="noStrike" cap="none" normalizeH="0" baseline="0" smtClean="0">
                          <a:ln>
                            <a:noFill/>
                          </a:ln>
                          <a:solidFill>
                            <a:schemeClr val="tx1"/>
                          </a:solidFill>
                          <a:effectLst/>
                          <a:latin typeface="宋体" pitchFamily="2" charset="-122"/>
                          <a:ea typeface="宋体" pitchFamily="2" charset="-122"/>
                        </a:rPr>
                        <a:t>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宋体" pitchFamily="2" charset="-122"/>
                          <a:ea typeface="宋体" pitchFamily="2" charset="-122"/>
                        </a:rPr>
                        <a:t>耳顺时期</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宋体" pitchFamily="2" charset="-122"/>
                          <a:ea typeface="宋体" pitchFamily="2" charset="-122"/>
                        </a:rPr>
                        <a:t>冷静地倾听别人的意见、分别真假、明辨是非</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0" i="0" u="none" strike="noStrike" cap="none" normalizeH="0" baseline="0" smtClean="0">
                          <a:ln>
                            <a:noFill/>
                          </a:ln>
                          <a:solidFill>
                            <a:schemeClr val="tx1"/>
                          </a:solidFill>
                          <a:effectLst/>
                          <a:latin typeface="宋体" pitchFamily="2" charset="-122"/>
                          <a:ea typeface="宋体" pitchFamily="2" charset="-122"/>
                        </a:rPr>
                        <a:t>70</a:t>
                      </a:r>
                      <a:r>
                        <a:rPr kumimoji="0" lang="zh-CN" altLang="en-US" sz="1600" b="0" i="0" u="none" strike="noStrike" cap="none" normalizeH="0" baseline="0" smtClean="0">
                          <a:ln>
                            <a:noFill/>
                          </a:ln>
                          <a:solidFill>
                            <a:schemeClr val="tx1"/>
                          </a:solidFill>
                          <a:effectLst/>
                          <a:latin typeface="宋体" pitchFamily="2" charset="-122"/>
                          <a:ea typeface="宋体" pitchFamily="2" charset="-122"/>
                        </a:rPr>
                        <a:t>岁以上</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altLang="zh-CN" sz="1600" b="0" i="0" u="none" strike="noStrike" cap="none" normalizeH="0" baseline="0" smtClean="0">
                        <a:ln>
                          <a:noFill/>
                        </a:ln>
                        <a:solidFill>
                          <a:schemeClr val="tx1"/>
                        </a:solidFill>
                        <a:effectLst/>
                        <a:latin typeface="宋体" pitchFamily="2" charset="-122"/>
                        <a:ea typeface="宋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宋体" pitchFamily="2" charset="-122"/>
                          <a:ea typeface="宋体" pitchFamily="2" charset="-122"/>
                        </a:rPr>
                        <a:t>从心所欲不逾矩时期</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宋体" pitchFamily="2" charset="-122"/>
                          <a:ea typeface="宋体" pitchFamily="2" charset="-122"/>
                        </a:rPr>
                        <a:t>言行自由，自觉遵循客观规律，自觉遵守道德规范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4377" name="Rectangle 44"/>
          <p:cNvSpPr>
            <a:spLocks noChangeArrowheads="1"/>
          </p:cNvSpPr>
          <p:nvPr/>
        </p:nvSpPr>
        <p:spPr bwMode="auto">
          <a:xfrm>
            <a:off x="539750" y="1412875"/>
            <a:ext cx="7777163" cy="457200"/>
          </a:xfrm>
          <a:prstGeom prst="rect">
            <a:avLst/>
          </a:prstGeom>
          <a:solidFill>
            <a:srgbClr val="99A61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（四）职业生涯阶段理论</a:t>
            </a:r>
          </a:p>
        </p:txBody>
      </p:sp>
      <p:grpSp>
        <p:nvGrpSpPr>
          <p:cNvPr id="2" name="Group 46"/>
          <p:cNvGrpSpPr>
            <a:grpSpLocks/>
          </p:cNvGrpSpPr>
          <p:nvPr/>
        </p:nvGrpSpPr>
        <p:grpSpPr bwMode="auto">
          <a:xfrm>
            <a:off x="539750" y="476250"/>
            <a:ext cx="7777163" cy="792163"/>
            <a:chOff x="943" y="1480"/>
            <a:chExt cx="3130" cy="409"/>
          </a:xfrm>
        </p:grpSpPr>
        <p:sp>
          <p:nvSpPr>
            <p:cNvPr id="14379" name="AutoShape 47"/>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14380" name="Oval 48"/>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5"/>
          <p:cNvSpPr>
            <a:spLocks noChangeArrowheads="1"/>
          </p:cNvSpPr>
          <p:nvPr/>
        </p:nvSpPr>
        <p:spPr bwMode="auto">
          <a:xfrm>
            <a:off x="539750" y="1412875"/>
            <a:ext cx="7777163" cy="457200"/>
          </a:xfrm>
          <a:prstGeom prst="rect">
            <a:avLst/>
          </a:prstGeom>
          <a:solidFill>
            <a:srgbClr val="99A61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（四）职业生涯阶段理论</a:t>
            </a:r>
          </a:p>
        </p:txBody>
      </p:sp>
      <p:sp>
        <p:nvSpPr>
          <p:cNvPr id="1246237" name="Text Box 29"/>
          <p:cNvSpPr txBox="1">
            <a:spLocks noChangeArrowheads="1"/>
          </p:cNvSpPr>
          <p:nvPr/>
        </p:nvSpPr>
        <p:spPr bwMode="auto">
          <a:xfrm>
            <a:off x="582613" y="1989138"/>
            <a:ext cx="7777162" cy="3168650"/>
          </a:xfrm>
          <a:prstGeom prst="rect">
            <a:avLst/>
          </a:prstGeom>
          <a:noFill/>
          <a:ln w="9525">
            <a:noFill/>
            <a:miter lim="800000"/>
            <a:headEnd/>
            <a:tailEnd/>
          </a:ln>
          <a:effectLst/>
        </p:spPr>
        <p:txBody>
          <a:bodyPr>
            <a:spAutoFit/>
          </a:bodyPr>
          <a:lstStyle/>
          <a:p>
            <a:pPr>
              <a:lnSpc>
                <a:spcPct val="120000"/>
              </a:lnSpc>
              <a:defRPr/>
            </a:pPr>
            <a:r>
              <a:rPr lang="en-US" altLang="zh-CN" sz="2800" b="1">
                <a:solidFill>
                  <a:srgbClr val="0099FF"/>
                </a:solidFill>
                <a:effectLst>
                  <a:outerShdw blurRad="38100" dist="38100" dir="2700000" algn="tl">
                    <a:srgbClr val="C0C0C0"/>
                  </a:outerShdw>
                </a:effectLst>
                <a:latin typeface="Arial" charset="0"/>
                <a:ea typeface="幼圆" pitchFamily="49" charset="-122"/>
              </a:rPr>
              <a:t>      </a:t>
            </a:r>
            <a:r>
              <a:rPr lang="en-US" altLang="en-US" sz="2800" b="1">
                <a:solidFill>
                  <a:srgbClr val="0099FF"/>
                </a:solidFill>
                <a:effectLst>
                  <a:outerShdw blurRad="38100" dist="38100" dir="2700000" algn="tl">
                    <a:srgbClr val="C0C0C0"/>
                  </a:outerShdw>
                </a:effectLst>
                <a:latin typeface="Arial" charset="0"/>
                <a:ea typeface="幼圆" pitchFamily="49" charset="-122"/>
              </a:rPr>
              <a:t>◎</a:t>
            </a:r>
            <a:r>
              <a:rPr lang="zh-CN" altLang="en-US" sz="2800" b="1">
                <a:solidFill>
                  <a:srgbClr val="0099FF"/>
                </a:solidFill>
                <a:effectLst>
                  <a:outerShdw blurRad="38100" dist="38100" dir="2700000" algn="tl">
                    <a:srgbClr val="C0C0C0"/>
                  </a:outerShdw>
                </a:effectLst>
                <a:latin typeface="Arial" charset="0"/>
                <a:ea typeface="幼圆" pitchFamily="49" charset="-122"/>
              </a:rPr>
              <a:t>萨柏的职业生涯阶段理论</a:t>
            </a:r>
          </a:p>
          <a:p>
            <a:pPr>
              <a:lnSpc>
                <a:spcPct val="120000"/>
              </a:lnSpc>
              <a:defRPr/>
            </a:pPr>
            <a:r>
              <a:rPr lang="zh-CN" altLang="en-US" sz="2800" b="1">
                <a:solidFill>
                  <a:srgbClr val="3399FF"/>
                </a:solidFill>
                <a:latin typeface="Arial" charset="0"/>
                <a:ea typeface="幼圆" pitchFamily="49" charset="-122"/>
              </a:rPr>
              <a:t>       </a:t>
            </a:r>
            <a:r>
              <a:rPr lang="zh-CN" altLang="zh-CN" sz="2800">
                <a:latin typeface="仿宋_GB2312" pitchFamily="49" charset="-122"/>
                <a:ea typeface="仿宋_GB2312" pitchFamily="49" charset="-122"/>
              </a:rPr>
              <a:t>萨柏（Donald E. Super）是美国一位有代表性的职业管理学家</a:t>
            </a:r>
            <a:r>
              <a:rPr lang="zh-CN" altLang="en-US" sz="2800">
                <a:latin typeface="仿宋_GB2312" pitchFamily="49" charset="-122"/>
                <a:ea typeface="仿宋_GB2312" pitchFamily="49" charset="-122"/>
              </a:rPr>
              <a:t>。他以美国白人作为自己的研究对象，</a:t>
            </a:r>
            <a:r>
              <a:rPr lang="zh-CN" altLang="zh-CN" sz="2800">
                <a:latin typeface="仿宋_GB2312" pitchFamily="49" charset="-122"/>
                <a:ea typeface="仿宋_GB2312" pitchFamily="49" charset="-122"/>
              </a:rPr>
              <a:t>把人的职业生涯划分为五个主要阶段：</a:t>
            </a:r>
            <a:r>
              <a:rPr lang="zh-CN" altLang="zh-CN" sz="2800">
                <a:solidFill>
                  <a:srgbClr val="FF0066"/>
                </a:solidFill>
                <a:latin typeface="仿宋_GB2312" pitchFamily="49" charset="-122"/>
                <a:ea typeface="仿宋_GB2312" pitchFamily="49" charset="-122"/>
              </a:rPr>
              <a:t>成长阶段</a:t>
            </a:r>
            <a:r>
              <a:rPr lang="zh-CN" altLang="zh-CN" sz="2800">
                <a:latin typeface="仿宋_GB2312" pitchFamily="49" charset="-122"/>
                <a:ea typeface="仿宋_GB2312" pitchFamily="49" charset="-122"/>
              </a:rPr>
              <a:t>、</a:t>
            </a:r>
            <a:r>
              <a:rPr lang="zh-CN" altLang="zh-CN" sz="2800">
                <a:solidFill>
                  <a:srgbClr val="FF0066"/>
                </a:solidFill>
                <a:latin typeface="仿宋_GB2312" pitchFamily="49" charset="-122"/>
                <a:ea typeface="仿宋_GB2312" pitchFamily="49" charset="-122"/>
              </a:rPr>
              <a:t>探索阶段</a:t>
            </a:r>
            <a:r>
              <a:rPr lang="zh-CN" altLang="zh-CN" sz="2800">
                <a:latin typeface="仿宋_GB2312" pitchFamily="49" charset="-122"/>
                <a:ea typeface="仿宋_GB2312" pitchFamily="49" charset="-122"/>
              </a:rPr>
              <a:t>、</a:t>
            </a:r>
            <a:r>
              <a:rPr lang="zh-CN" altLang="zh-CN" sz="2800">
                <a:solidFill>
                  <a:srgbClr val="FF0066"/>
                </a:solidFill>
                <a:latin typeface="仿宋_GB2312" pitchFamily="49" charset="-122"/>
                <a:ea typeface="仿宋_GB2312" pitchFamily="49" charset="-122"/>
              </a:rPr>
              <a:t>确立阶段</a:t>
            </a:r>
            <a:r>
              <a:rPr lang="zh-CN" altLang="zh-CN" sz="2800">
                <a:latin typeface="仿宋_GB2312" pitchFamily="49" charset="-122"/>
                <a:ea typeface="仿宋_GB2312" pitchFamily="49" charset="-122"/>
              </a:rPr>
              <a:t>、</a:t>
            </a:r>
            <a:r>
              <a:rPr lang="zh-CN" altLang="zh-CN" sz="2800">
                <a:solidFill>
                  <a:srgbClr val="FF0066"/>
                </a:solidFill>
                <a:latin typeface="仿宋_GB2312" pitchFamily="49" charset="-122"/>
                <a:ea typeface="仿宋_GB2312" pitchFamily="49" charset="-122"/>
              </a:rPr>
              <a:t>维持阶段</a:t>
            </a:r>
            <a:r>
              <a:rPr lang="zh-CN" altLang="zh-CN" sz="2800">
                <a:latin typeface="仿宋_GB2312" pitchFamily="49" charset="-122"/>
                <a:ea typeface="仿宋_GB2312" pitchFamily="49" charset="-122"/>
              </a:rPr>
              <a:t>和</a:t>
            </a:r>
            <a:r>
              <a:rPr lang="zh-CN" altLang="zh-CN" sz="2800">
                <a:solidFill>
                  <a:srgbClr val="FF0066"/>
                </a:solidFill>
                <a:latin typeface="仿宋_GB2312" pitchFamily="49" charset="-122"/>
                <a:ea typeface="仿宋_GB2312" pitchFamily="49" charset="-122"/>
              </a:rPr>
              <a:t>衰退阶段</a:t>
            </a:r>
            <a:r>
              <a:rPr lang="zh-CN" altLang="en-US" sz="2800">
                <a:solidFill>
                  <a:srgbClr val="FF0066"/>
                </a:solidFill>
                <a:latin typeface="仿宋_GB2312" pitchFamily="49" charset="-122"/>
                <a:ea typeface="仿宋_GB2312" pitchFamily="49" charset="-122"/>
              </a:rPr>
              <a:t>。</a:t>
            </a:r>
          </a:p>
        </p:txBody>
      </p:sp>
      <p:grpSp>
        <p:nvGrpSpPr>
          <p:cNvPr id="2" name="Group 30"/>
          <p:cNvGrpSpPr>
            <a:grpSpLocks/>
          </p:cNvGrpSpPr>
          <p:nvPr/>
        </p:nvGrpSpPr>
        <p:grpSpPr bwMode="auto">
          <a:xfrm>
            <a:off x="539750" y="476250"/>
            <a:ext cx="7777163" cy="792163"/>
            <a:chOff x="943" y="1480"/>
            <a:chExt cx="3130" cy="409"/>
          </a:xfrm>
        </p:grpSpPr>
        <p:sp>
          <p:nvSpPr>
            <p:cNvPr id="15365" name="AutoShape 31"/>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15366" name="Oval 32"/>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246237"/>
                                        </p:tgtEl>
                                        <p:attrNameLst>
                                          <p:attrName>style.visibility</p:attrName>
                                        </p:attrNameLst>
                                      </p:cBhvr>
                                      <p:to>
                                        <p:strVal val="visible"/>
                                      </p:to>
                                    </p:set>
                                    <p:anim to="" calcmode="lin" valueType="num">
                                      <p:cBhvr>
                                        <p:cTn id="7" dur="1" fill="hold"/>
                                        <p:tgtEl>
                                          <p:spTgt spid="1246237"/>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623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ChangeArrowheads="1"/>
          </p:cNvSpPr>
          <p:nvPr/>
        </p:nvSpPr>
        <p:spPr bwMode="auto">
          <a:xfrm>
            <a:off x="539750" y="1412875"/>
            <a:ext cx="7777163" cy="457200"/>
          </a:xfrm>
          <a:prstGeom prst="rect">
            <a:avLst/>
          </a:prstGeom>
          <a:solidFill>
            <a:srgbClr val="99A61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（四）职业生涯阶段理论</a:t>
            </a:r>
          </a:p>
        </p:txBody>
      </p:sp>
      <p:sp>
        <p:nvSpPr>
          <p:cNvPr id="1248263" name="Text Box 7"/>
          <p:cNvSpPr txBox="1">
            <a:spLocks noChangeArrowheads="1"/>
          </p:cNvSpPr>
          <p:nvPr/>
        </p:nvSpPr>
        <p:spPr bwMode="auto">
          <a:xfrm>
            <a:off x="684213" y="1989138"/>
            <a:ext cx="7632700" cy="3649662"/>
          </a:xfrm>
          <a:prstGeom prst="rect">
            <a:avLst/>
          </a:prstGeom>
          <a:noFill/>
          <a:ln w="9525">
            <a:noFill/>
            <a:miter lim="800000"/>
            <a:headEnd/>
            <a:tailEnd/>
          </a:ln>
          <a:effectLst/>
        </p:spPr>
        <p:txBody>
          <a:bodyPr>
            <a:spAutoFit/>
          </a:bodyPr>
          <a:lstStyle/>
          <a:p>
            <a:pPr>
              <a:lnSpc>
                <a:spcPct val="120000"/>
              </a:lnSpc>
              <a:defRPr/>
            </a:pPr>
            <a:r>
              <a:rPr lang="en-US" altLang="en-US" sz="2800" b="1">
                <a:solidFill>
                  <a:srgbClr val="0099FF"/>
                </a:solidFill>
                <a:effectLst>
                  <a:outerShdw blurRad="38100" dist="38100" dir="2700000" algn="tl">
                    <a:srgbClr val="C0C0C0"/>
                  </a:outerShdw>
                </a:effectLst>
                <a:latin typeface="Arial" charset="0"/>
                <a:ea typeface="幼圆" pitchFamily="49" charset="-122"/>
              </a:rPr>
              <a:t>★</a:t>
            </a:r>
            <a:r>
              <a:rPr lang="zh-CN" altLang="en-US" sz="2800" b="1">
                <a:solidFill>
                  <a:srgbClr val="0099FF"/>
                </a:solidFill>
                <a:effectLst>
                  <a:outerShdw blurRad="38100" dist="38100" dir="2700000" algn="tl">
                    <a:srgbClr val="C0C0C0"/>
                  </a:outerShdw>
                </a:effectLst>
                <a:latin typeface="Arial" charset="0"/>
                <a:ea typeface="幼圆" pitchFamily="49" charset="-122"/>
              </a:rPr>
              <a:t>格林豪斯的职业生涯阶段理论</a:t>
            </a:r>
          </a:p>
          <a:p>
            <a:pPr>
              <a:lnSpc>
                <a:spcPct val="135000"/>
              </a:lnSpc>
              <a:defRPr/>
            </a:pPr>
            <a:r>
              <a:rPr lang="zh-CN" altLang="en-US" sz="2800" b="1">
                <a:solidFill>
                  <a:srgbClr val="3399FF"/>
                </a:solidFill>
                <a:latin typeface="Arial" charset="0"/>
                <a:ea typeface="幼圆" pitchFamily="49" charset="-122"/>
              </a:rPr>
              <a:t>      </a:t>
            </a:r>
            <a:r>
              <a:rPr lang="zh-CN" altLang="en-US" sz="2400">
                <a:latin typeface="仿宋_GB2312" pitchFamily="49" charset="-122"/>
                <a:ea typeface="仿宋_GB2312" pitchFamily="49" charset="-122"/>
              </a:rPr>
              <a:t>萨柏的研究侧重于不同年龄段对职业的需求与态度，而美国心理学博士格林豪斯（</a:t>
            </a:r>
            <a:r>
              <a:rPr lang="en-US" altLang="zh-CN" sz="2400">
                <a:latin typeface="仿宋_GB2312" pitchFamily="49" charset="-122"/>
                <a:ea typeface="仿宋_GB2312" pitchFamily="49" charset="-122"/>
              </a:rPr>
              <a:t>Greenhouse</a:t>
            </a:r>
            <a:r>
              <a:rPr lang="zh-CN" altLang="en-US" sz="2400">
                <a:latin typeface="仿宋_GB2312" pitchFamily="49" charset="-122"/>
                <a:ea typeface="仿宋_GB2312" pitchFamily="49" charset="-122"/>
              </a:rPr>
              <a:t>）的研究则侧重于不同年龄段职业生涯所面临的主要任务，并以此为依据将职业生涯划分为五个阶段：</a:t>
            </a:r>
            <a:r>
              <a:rPr lang="zh-CN" altLang="en-US" sz="2400">
                <a:solidFill>
                  <a:srgbClr val="FF0066"/>
                </a:solidFill>
                <a:latin typeface="仿宋_GB2312" pitchFamily="49" charset="-122"/>
                <a:ea typeface="仿宋_GB2312" pitchFamily="49" charset="-122"/>
              </a:rPr>
              <a:t>职业准备阶段</a:t>
            </a:r>
            <a:r>
              <a:rPr lang="zh-CN" altLang="en-US" sz="2400">
                <a:latin typeface="仿宋_GB2312" pitchFamily="49" charset="-122"/>
                <a:ea typeface="仿宋_GB2312" pitchFamily="49" charset="-122"/>
              </a:rPr>
              <a:t>、</a:t>
            </a:r>
            <a:r>
              <a:rPr lang="zh-CN" altLang="en-US" sz="2400">
                <a:solidFill>
                  <a:srgbClr val="FF0066"/>
                </a:solidFill>
                <a:latin typeface="仿宋_GB2312" pitchFamily="49" charset="-122"/>
                <a:ea typeface="仿宋_GB2312" pitchFamily="49" charset="-122"/>
              </a:rPr>
              <a:t>进入组织阶段</a:t>
            </a:r>
            <a:r>
              <a:rPr lang="zh-CN" altLang="en-US" sz="2400">
                <a:latin typeface="仿宋_GB2312" pitchFamily="49" charset="-122"/>
                <a:ea typeface="仿宋_GB2312" pitchFamily="49" charset="-122"/>
              </a:rPr>
              <a:t>、</a:t>
            </a:r>
            <a:r>
              <a:rPr lang="zh-CN" altLang="en-US" sz="2400">
                <a:solidFill>
                  <a:srgbClr val="FF0066"/>
                </a:solidFill>
                <a:latin typeface="仿宋_GB2312" pitchFamily="49" charset="-122"/>
                <a:ea typeface="仿宋_GB2312" pitchFamily="49" charset="-122"/>
              </a:rPr>
              <a:t>职业生涯初期</a:t>
            </a:r>
            <a:r>
              <a:rPr lang="zh-CN" altLang="en-US" sz="2400">
                <a:latin typeface="仿宋_GB2312" pitchFamily="49" charset="-122"/>
                <a:ea typeface="仿宋_GB2312" pitchFamily="49" charset="-122"/>
              </a:rPr>
              <a:t>、</a:t>
            </a:r>
            <a:r>
              <a:rPr lang="zh-CN" altLang="en-US" sz="2400">
                <a:solidFill>
                  <a:srgbClr val="FF0066"/>
                </a:solidFill>
                <a:latin typeface="仿宋_GB2312" pitchFamily="49" charset="-122"/>
                <a:ea typeface="仿宋_GB2312" pitchFamily="49" charset="-122"/>
              </a:rPr>
              <a:t>职业生涯中期</a:t>
            </a:r>
            <a:r>
              <a:rPr lang="zh-CN" altLang="en-US" sz="2400">
                <a:latin typeface="仿宋_GB2312" pitchFamily="49" charset="-122"/>
                <a:ea typeface="仿宋_GB2312" pitchFamily="49" charset="-122"/>
              </a:rPr>
              <a:t>和</a:t>
            </a:r>
            <a:r>
              <a:rPr lang="zh-CN" altLang="en-US" sz="2400">
                <a:solidFill>
                  <a:srgbClr val="FF0066"/>
                </a:solidFill>
                <a:latin typeface="仿宋_GB2312" pitchFamily="49" charset="-122"/>
                <a:ea typeface="仿宋_GB2312" pitchFamily="49" charset="-122"/>
              </a:rPr>
              <a:t>职业生涯后期</a:t>
            </a:r>
            <a:r>
              <a:rPr lang="zh-CN" altLang="en-US" sz="2400">
                <a:latin typeface="仿宋_GB2312" pitchFamily="49" charset="-122"/>
                <a:ea typeface="仿宋_GB2312" pitchFamily="49" charset="-122"/>
              </a:rPr>
              <a:t>。</a:t>
            </a:r>
          </a:p>
        </p:txBody>
      </p:sp>
      <p:grpSp>
        <p:nvGrpSpPr>
          <p:cNvPr id="2" name="Group 8"/>
          <p:cNvGrpSpPr>
            <a:grpSpLocks/>
          </p:cNvGrpSpPr>
          <p:nvPr/>
        </p:nvGrpSpPr>
        <p:grpSpPr bwMode="auto">
          <a:xfrm>
            <a:off x="539750" y="476250"/>
            <a:ext cx="7777163" cy="792163"/>
            <a:chOff x="943" y="1480"/>
            <a:chExt cx="3130" cy="409"/>
          </a:xfrm>
        </p:grpSpPr>
        <p:sp>
          <p:nvSpPr>
            <p:cNvPr id="16389" name="AutoShape 9"/>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16390" name="Oval 10"/>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248263"/>
                                        </p:tgtEl>
                                        <p:attrNameLst>
                                          <p:attrName>style.visibility</p:attrName>
                                        </p:attrNameLst>
                                      </p:cBhvr>
                                      <p:to>
                                        <p:strVal val="visible"/>
                                      </p:to>
                                    </p:set>
                                    <p:anim to="" calcmode="lin" valueType="num">
                                      <p:cBhvr>
                                        <p:cTn id="7" dur="1" fill="hold"/>
                                        <p:tgtEl>
                                          <p:spTgt spid="1248263"/>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826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ChangeArrowheads="1"/>
          </p:cNvSpPr>
          <p:nvPr/>
        </p:nvSpPr>
        <p:spPr bwMode="auto">
          <a:xfrm>
            <a:off x="539750" y="1412875"/>
            <a:ext cx="7777163" cy="457200"/>
          </a:xfrm>
          <a:prstGeom prst="rect">
            <a:avLst/>
          </a:prstGeom>
          <a:solidFill>
            <a:srgbClr val="99A61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（四）职业生涯阶段理论</a:t>
            </a:r>
          </a:p>
        </p:txBody>
      </p:sp>
      <p:sp>
        <p:nvSpPr>
          <p:cNvPr id="1249287" name="Text Box 7"/>
          <p:cNvSpPr txBox="1">
            <a:spLocks noChangeArrowheads="1"/>
          </p:cNvSpPr>
          <p:nvPr/>
        </p:nvSpPr>
        <p:spPr bwMode="auto">
          <a:xfrm>
            <a:off x="681038" y="2133600"/>
            <a:ext cx="7777162" cy="3308350"/>
          </a:xfrm>
          <a:prstGeom prst="rect">
            <a:avLst/>
          </a:prstGeom>
          <a:noFill/>
          <a:ln w="9525">
            <a:noFill/>
            <a:miter lim="800000"/>
            <a:headEnd/>
            <a:tailEnd/>
          </a:ln>
          <a:effectLst/>
        </p:spPr>
        <p:txBody>
          <a:bodyPr>
            <a:spAutoFit/>
          </a:bodyPr>
          <a:lstStyle/>
          <a:p>
            <a:pPr>
              <a:lnSpc>
                <a:spcPct val="120000"/>
              </a:lnSpc>
              <a:defRPr/>
            </a:pPr>
            <a:r>
              <a:rPr lang="en-US" altLang="en-US" sz="2800" b="1">
                <a:solidFill>
                  <a:srgbClr val="0099FF"/>
                </a:solidFill>
                <a:effectLst>
                  <a:outerShdw blurRad="38100" dist="38100" dir="2700000" algn="tl">
                    <a:srgbClr val="C0C0C0"/>
                  </a:outerShdw>
                </a:effectLst>
                <a:latin typeface="Arial" charset="0"/>
                <a:ea typeface="幼圆" pitchFamily="49" charset="-122"/>
              </a:rPr>
              <a:t>■</a:t>
            </a:r>
            <a:r>
              <a:rPr lang="zh-CN" altLang="en-US" sz="2800" b="1">
                <a:solidFill>
                  <a:srgbClr val="0099FF"/>
                </a:solidFill>
                <a:effectLst>
                  <a:outerShdw blurRad="38100" dist="38100" dir="2700000" algn="tl">
                    <a:srgbClr val="C0C0C0"/>
                  </a:outerShdw>
                </a:effectLst>
                <a:latin typeface="Arial" charset="0"/>
                <a:ea typeface="幼圆" pitchFamily="49" charset="-122"/>
              </a:rPr>
              <a:t>施恩的职业生涯阶段理论</a:t>
            </a:r>
          </a:p>
          <a:p>
            <a:pPr>
              <a:lnSpc>
                <a:spcPct val="120000"/>
              </a:lnSpc>
              <a:defRPr/>
            </a:pPr>
            <a:r>
              <a:rPr lang="zh-CN" altLang="en-US" sz="2800" b="1">
                <a:solidFill>
                  <a:srgbClr val="3399FF"/>
                </a:solidFill>
                <a:latin typeface="Arial" charset="0"/>
                <a:ea typeface="幼圆" pitchFamily="49" charset="-122"/>
              </a:rPr>
              <a:t>      </a:t>
            </a:r>
            <a:r>
              <a:rPr lang="zh-CN" altLang="en-US" sz="2400">
                <a:latin typeface="仿宋_GB2312" pitchFamily="49" charset="-122"/>
                <a:ea typeface="仿宋_GB2312" pitchFamily="49" charset="-122"/>
              </a:rPr>
              <a:t>美国著名的心理学家和职业管理学家施恩（</a:t>
            </a:r>
            <a:r>
              <a:rPr lang="en-US" altLang="zh-CN" sz="2400">
                <a:latin typeface="仿宋_GB2312" pitchFamily="49" charset="-122"/>
                <a:ea typeface="仿宋_GB2312" pitchFamily="49" charset="-122"/>
              </a:rPr>
              <a:t>Edgar H. Schein</a:t>
            </a:r>
            <a:r>
              <a:rPr lang="zh-CN" altLang="en-US" sz="2400">
                <a:latin typeface="仿宋_GB2312" pitchFamily="49" charset="-122"/>
                <a:ea typeface="仿宋_GB2312" pitchFamily="49" charset="-122"/>
              </a:rPr>
              <a:t>）教授，根据人生命周期的特点及其在不同年龄段面临的问题和职业工作主要任务，将职业生涯划分为九个阶段：</a:t>
            </a:r>
            <a:r>
              <a:rPr lang="zh-CN" altLang="en-US" sz="2400">
                <a:solidFill>
                  <a:srgbClr val="FF0066"/>
                </a:solidFill>
                <a:latin typeface="仿宋_GB2312" pitchFamily="49" charset="-122"/>
                <a:ea typeface="仿宋_GB2312" pitchFamily="49" charset="-122"/>
              </a:rPr>
              <a:t>成长</a:t>
            </a:r>
            <a:r>
              <a:rPr lang="en-US" altLang="zh-CN" sz="2400">
                <a:solidFill>
                  <a:srgbClr val="FF0066"/>
                </a:solidFill>
                <a:latin typeface="仿宋_GB2312" pitchFamily="49" charset="-122"/>
                <a:ea typeface="仿宋_GB2312" pitchFamily="49" charset="-122"/>
              </a:rPr>
              <a:t>-</a:t>
            </a:r>
            <a:r>
              <a:rPr lang="zh-CN" altLang="en-US" sz="2400">
                <a:solidFill>
                  <a:srgbClr val="FF0066"/>
                </a:solidFill>
                <a:latin typeface="仿宋_GB2312" pitchFamily="49" charset="-122"/>
                <a:ea typeface="仿宋_GB2312" pitchFamily="49" charset="-122"/>
              </a:rPr>
              <a:t>幻想</a:t>
            </a:r>
            <a:r>
              <a:rPr lang="en-US" altLang="zh-CN" sz="2400">
                <a:solidFill>
                  <a:srgbClr val="FF0066"/>
                </a:solidFill>
                <a:latin typeface="仿宋_GB2312" pitchFamily="49" charset="-122"/>
                <a:ea typeface="仿宋_GB2312" pitchFamily="49" charset="-122"/>
              </a:rPr>
              <a:t>-</a:t>
            </a:r>
            <a:r>
              <a:rPr lang="zh-CN" altLang="en-US" sz="2400">
                <a:solidFill>
                  <a:srgbClr val="FF0066"/>
                </a:solidFill>
                <a:latin typeface="仿宋_GB2312" pitchFamily="49" charset="-122"/>
                <a:ea typeface="仿宋_GB2312" pitchFamily="49" charset="-122"/>
              </a:rPr>
              <a:t>探索阶段</a:t>
            </a:r>
            <a:r>
              <a:rPr lang="zh-CN" altLang="en-US" sz="2400">
                <a:latin typeface="仿宋_GB2312" pitchFamily="49" charset="-122"/>
                <a:ea typeface="仿宋_GB2312" pitchFamily="49" charset="-122"/>
              </a:rPr>
              <a:t>、</a:t>
            </a:r>
            <a:r>
              <a:rPr lang="zh-CN" altLang="en-US" sz="2400">
                <a:solidFill>
                  <a:srgbClr val="FF0066"/>
                </a:solidFill>
                <a:latin typeface="仿宋_GB2312" pitchFamily="49" charset="-122"/>
                <a:ea typeface="仿宋_GB2312" pitchFamily="49" charset="-122"/>
              </a:rPr>
              <a:t>进入工作世界</a:t>
            </a:r>
            <a:r>
              <a:rPr lang="zh-CN" altLang="en-US" sz="2400">
                <a:latin typeface="仿宋_GB2312" pitchFamily="49" charset="-122"/>
                <a:ea typeface="仿宋_GB2312" pitchFamily="49" charset="-122"/>
              </a:rPr>
              <a:t>、</a:t>
            </a:r>
            <a:r>
              <a:rPr lang="zh-CN" altLang="en-US" sz="2400">
                <a:solidFill>
                  <a:srgbClr val="FF0066"/>
                </a:solidFill>
                <a:latin typeface="仿宋_GB2312" pitchFamily="49" charset="-122"/>
                <a:ea typeface="仿宋_GB2312" pitchFamily="49" charset="-122"/>
              </a:rPr>
              <a:t>基础培训</a:t>
            </a:r>
            <a:r>
              <a:rPr lang="zh-CN" altLang="en-US" sz="2400">
                <a:latin typeface="仿宋_GB2312" pitchFamily="49" charset="-122"/>
                <a:ea typeface="仿宋_GB2312" pitchFamily="49" charset="-122"/>
              </a:rPr>
              <a:t>、</a:t>
            </a:r>
            <a:r>
              <a:rPr lang="zh-CN" altLang="en-US" sz="2400">
                <a:solidFill>
                  <a:srgbClr val="FF0066"/>
                </a:solidFill>
                <a:latin typeface="仿宋_GB2312" pitchFamily="49" charset="-122"/>
                <a:ea typeface="仿宋_GB2312" pitchFamily="49" charset="-122"/>
              </a:rPr>
              <a:t>早期职业的正式成员资格</a:t>
            </a:r>
            <a:r>
              <a:rPr lang="zh-CN" altLang="en-US" sz="2400">
                <a:latin typeface="仿宋_GB2312" pitchFamily="49" charset="-122"/>
                <a:ea typeface="仿宋_GB2312" pitchFamily="49" charset="-122"/>
              </a:rPr>
              <a:t>、</a:t>
            </a:r>
            <a:r>
              <a:rPr lang="zh-CN" altLang="en-US" sz="2400">
                <a:solidFill>
                  <a:srgbClr val="FF0066"/>
                </a:solidFill>
                <a:latin typeface="仿宋_GB2312" pitchFamily="49" charset="-122"/>
                <a:ea typeface="仿宋_GB2312" pitchFamily="49" charset="-122"/>
              </a:rPr>
              <a:t>职业中期</a:t>
            </a:r>
            <a:r>
              <a:rPr lang="zh-CN" altLang="en-US" sz="2400">
                <a:latin typeface="仿宋_GB2312" pitchFamily="49" charset="-122"/>
                <a:ea typeface="仿宋_GB2312" pitchFamily="49" charset="-122"/>
              </a:rPr>
              <a:t>、</a:t>
            </a:r>
            <a:r>
              <a:rPr lang="zh-CN" altLang="en-US" sz="2400">
                <a:solidFill>
                  <a:srgbClr val="FF0066"/>
                </a:solidFill>
                <a:latin typeface="仿宋_GB2312" pitchFamily="49" charset="-122"/>
                <a:ea typeface="仿宋_GB2312" pitchFamily="49" charset="-122"/>
              </a:rPr>
              <a:t>职业中期危险阶段</a:t>
            </a:r>
            <a:r>
              <a:rPr lang="zh-CN" altLang="en-US" sz="2400">
                <a:latin typeface="仿宋_GB2312" pitchFamily="49" charset="-122"/>
                <a:ea typeface="仿宋_GB2312" pitchFamily="49" charset="-122"/>
              </a:rPr>
              <a:t>、</a:t>
            </a:r>
            <a:r>
              <a:rPr lang="zh-CN" altLang="en-US" sz="2400">
                <a:solidFill>
                  <a:srgbClr val="FF0066"/>
                </a:solidFill>
                <a:latin typeface="仿宋_GB2312" pitchFamily="49" charset="-122"/>
                <a:ea typeface="仿宋_GB2312" pitchFamily="49" charset="-122"/>
              </a:rPr>
              <a:t>职业后期</a:t>
            </a:r>
            <a:r>
              <a:rPr lang="zh-CN" altLang="en-US" sz="2400">
                <a:latin typeface="仿宋_GB2312" pitchFamily="49" charset="-122"/>
                <a:ea typeface="仿宋_GB2312" pitchFamily="49" charset="-122"/>
              </a:rPr>
              <a:t>、</a:t>
            </a:r>
            <a:r>
              <a:rPr lang="zh-CN" altLang="en-US" sz="2400">
                <a:solidFill>
                  <a:srgbClr val="FF0066"/>
                </a:solidFill>
                <a:latin typeface="仿宋_GB2312" pitchFamily="49" charset="-122"/>
                <a:ea typeface="仿宋_GB2312" pitchFamily="49" charset="-122"/>
              </a:rPr>
              <a:t>衰退和离职阶段</a:t>
            </a:r>
            <a:r>
              <a:rPr lang="zh-CN" altLang="en-US" sz="2400">
                <a:latin typeface="仿宋_GB2312" pitchFamily="49" charset="-122"/>
                <a:ea typeface="仿宋_GB2312" pitchFamily="49" charset="-122"/>
              </a:rPr>
              <a:t>、</a:t>
            </a:r>
            <a:r>
              <a:rPr lang="zh-CN" altLang="en-US" sz="2400">
                <a:solidFill>
                  <a:srgbClr val="FF0066"/>
                </a:solidFill>
                <a:latin typeface="仿宋_GB2312" pitchFamily="49" charset="-122"/>
                <a:ea typeface="仿宋_GB2312" pitchFamily="49" charset="-122"/>
              </a:rPr>
              <a:t>退休</a:t>
            </a:r>
            <a:r>
              <a:rPr lang="zh-CN" altLang="en-US" sz="2400">
                <a:latin typeface="仿宋_GB2312" pitchFamily="49" charset="-122"/>
                <a:ea typeface="仿宋_GB2312" pitchFamily="49" charset="-122"/>
              </a:rPr>
              <a:t>。</a:t>
            </a:r>
          </a:p>
        </p:txBody>
      </p:sp>
      <p:grpSp>
        <p:nvGrpSpPr>
          <p:cNvPr id="2" name="Group 8"/>
          <p:cNvGrpSpPr>
            <a:grpSpLocks/>
          </p:cNvGrpSpPr>
          <p:nvPr/>
        </p:nvGrpSpPr>
        <p:grpSpPr bwMode="auto">
          <a:xfrm>
            <a:off x="539750" y="476250"/>
            <a:ext cx="7777163" cy="792163"/>
            <a:chOff x="943" y="1480"/>
            <a:chExt cx="3130" cy="409"/>
          </a:xfrm>
        </p:grpSpPr>
        <p:sp>
          <p:nvSpPr>
            <p:cNvPr id="17413" name="AutoShape 9"/>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17414" name="Oval 10"/>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249287"/>
                                        </p:tgtEl>
                                        <p:attrNameLst>
                                          <p:attrName>style.visibility</p:attrName>
                                        </p:attrNameLst>
                                      </p:cBhvr>
                                      <p:to>
                                        <p:strVal val="visible"/>
                                      </p:to>
                                    </p:set>
                                    <p:anim to="" calcmode="lin" valueType="num">
                                      <p:cBhvr>
                                        <p:cTn id="7" dur="1" fill="hold"/>
                                        <p:tgtEl>
                                          <p:spTgt spid="1249287"/>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28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a:xfrm>
            <a:off x="179388" y="1557338"/>
            <a:ext cx="8507412" cy="215900"/>
          </a:xfrm>
        </p:spPr>
        <p:txBody>
          <a:bodyPr/>
          <a:lstStyle/>
          <a:p>
            <a:pPr algn="l" eaLnBrk="1" hangingPunct="1"/>
            <a:r>
              <a:rPr lang="en-US" altLang="zh-CN" sz="1800" b="1" smtClean="0"/>
              <a:t>     </a:t>
            </a:r>
            <a:r>
              <a:rPr lang="en-US" altLang="en-US" sz="1600" b="1" smtClean="0"/>
              <a:t>■</a:t>
            </a:r>
            <a:r>
              <a:rPr lang="zh-CN" altLang="en-US" sz="1600" b="1" smtClean="0"/>
              <a:t>丹尼尔</a:t>
            </a:r>
            <a:r>
              <a:rPr lang="en-US" altLang="zh-CN" sz="1600" b="1" smtClean="0"/>
              <a:t>·</a:t>
            </a:r>
            <a:r>
              <a:rPr lang="zh-CN" altLang="en-US" sz="1600" b="1" smtClean="0"/>
              <a:t>简</a:t>
            </a:r>
            <a:r>
              <a:rPr lang="en-US" altLang="zh-CN" sz="1600" b="1" smtClean="0"/>
              <a:t>·</a:t>
            </a:r>
            <a:r>
              <a:rPr lang="zh-CN" altLang="en-US" sz="1600" b="1" smtClean="0"/>
              <a:t>里文森（</a:t>
            </a:r>
            <a:r>
              <a:rPr lang="zh-CN" altLang="en-US" sz="1600" smtClean="0"/>
              <a:t> </a:t>
            </a:r>
            <a:r>
              <a:rPr lang="en-US" altLang="zh-CN" sz="1600" b="1" smtClean="0"/>
              <a:t>Daniel J. Levinson</a:t>
            </a:r>
            <a:r>
              <a:rPr lang="zh-CN" altLang="en-US" sz="1600" b="1" smtClean="0"/>
              <a:t>）：职业生涯七阶段论</a:t>
            </a:r>
          </a:p>
        </p:txBody>
      </p:sp>
      <p:graphicFrame>
        <p:nvGraphicFramePr>
          <p:cNvPr id="1559598" name="Group 46"/>
          <p:cNvGraphicFramePr>
            <a:graphicFrameLocks noGrp="1"/>
          </p:cNvGraphicFramePr>
          <p:nvPr>
            <p:ph idx="1"/>
          </p:nvPr>
        </p:nvGraphicFramePr>
        <p:xfrm>
          <a:off x="179388" y="1916113"/>
          <a:ext cx="8785225" cy="4441825"/>
        </p:xfrm>
        <a:graphic>
          <a:graphicData uri="http://schemas.openxmlformats.org/drawingml/2006/table">
            <a:tbl>
              <a:tblPr/>
              <a:tblGrid>
                <a:gridCol w="1196975"/>
                <a:gridCol w="1512887"/>
                <a:gridCol w="6075363"/>
              </a:tblGrid>
              <a:tr h="501650">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年龄阶段</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职业生涯阶段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主要任务</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1" i="0" u="none" strike="noStrike" cap="none" normalizeH="0" baseline="0" smtClean="0">
                          <a:ln>
                            <a:noFill/>
                          </a:ln>
                          <a:solidFill>
                            <a:schemeClr val="tx1"/>
                          </a:solidFill>
                          <a:effectLst/>
                          <a:latin typeface="楷体_GB2312" pitchFamily="49" charset="-122"/>
                          <a:ea typeface="楷体_GB2312" pitchFamily="49" charset="-122"/>
                        </a:rPr>
                        <a:t>16</a:t>
                      </a: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岁</a:t>
                      </a:r>
                      <a:r>
                        <a:rPr kumimoji="0" lang="en-US" altLang="zh-CN" sz="1600" b="1" i="0" u="none" strike="noStrike" cap="none" normalizeH="0" baseline="0" smtClean="0">
                          <a:ln>
                            <a:noFill/>
                          </a:ln>
                          <a:solidFill>
                            <a:schemeClr val="tx1"/>
                          </a:solidFill>
                          <a:effectLst/>
                          <a:latin typeface="楷体_GB2312" pitchFamily="49" charset="-122"/>
                          <a:ea typeface="楷体_GB2312" pitchFamily="49" charset="-122"/>
                        </a:rPr>
                        <a:t>-22</a:t>
                      </a: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建立基础阶段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楷体_GB2312" pitchFamily="49" charset="-122"/>
                          <a:ea typeface="楷体_GB2312" pitchFamily="49" charset="-122"/>
                        </a:rPr>
                        <a:t>建立个人独立性及自信心，学习基础知识和技能的阶段。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13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1" i="0" u="none" strike="noStrike" cap="none" normalizeH="0" baseline="0" smtClean="0">
                          <a:ln>
                            <a:noFill/>
                          </a:ln>
                          <a:solidFill>
                            <a:schemeClr val="tx1"/>
                          </a:solidFill>
                          <a:effectLst/>
                          <a:latin typeface="楷体_GB2312" pitchFamily="49" charset="-122"/>
                          <a:ea typeface="楷体_GB2312" pitchFamily="49" charset="-122"/>
                        </a:rPr>
                        <a:t>23-29</a:t>
                      </a: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进入成年阶段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楷体_GB2312" pitchFamily="49" charset="-122"/>
                          <a:ea typeface="楷体_GB2312" pitchFamily="49" charset="-122"/>
                        </a:rPr>
                        <a:t>选择自己的生活方式，建立工作目标，面对第一次事业成功或失败的阶段。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97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1" i="0" u="none" strike="noStrike" cap="none" normalizeH="0" baseline="0" smtClean="0">
                          <a:ln>
                            <a:noFill/>
                          </a:ln>
                          <a:solidFill>
                            <a:schemeClr val="tx1"/>
                          </a:solidFill>
                          <a:effectLst/>
                          <a:latin typeface="楷体_GB2312" pitchFamily="49" charset="-122"/>
                          <a:ea typeface="楷体_GB2312" pitchFamily="49" charset="-122"/>
                        </a:rPr>
                        <a:t>29</a:t>
                      </a: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岁</a:t>
                      </a:r>
                      <a:r>
                        <a:rPr kumimoji="0" lang="en-US" altLang="zh-CN" sz="1600" b="1" i="0" u="none" strike="noStrike" cap="none" normalizeH="0" baseline="0" smtClean="0">
                          <a:ln>
                            <a:noFill/>
                          </a:ln>
                          <a:solidFill>
                            <a:schemeClr val="tx1"/>
                          </a:solidFill>
                          <a:effectLst/>
                          <a:latin typeface="楷体_GB2312" pitchFamily="49" charset="-122"/>
                          <a:ea typeface="楷体_GB2312" pitchFamily="49" charset="-122"/>
                        </a:rPr>
                        <a:t>-32</a:t>
                      </a: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改变适应阶段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楷体_GB2312" pitchFamily="49" charset="-122"/>
                          <a:ea typeface="楷体_GB2312" pitchFamily="49" charset="-122"/>
                        </a:rPr>
                        <a:t>个人的事业逐渐成熟，许多人通过更换工作来调整生活方式，确定和强化个人的价值及生活方向。</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13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1" i="0" u="none" strike="noStrike" cap="none" normalizeH="0" baseline="0" smtClean="0">
                          <a:ln>
                            <a:noFill/>
                          </a:ln>
                          <a:solidFill>
                            <a:schemeClr val="tx1"/>
                          </a:solidFill>
                          <a:effectLst/>
                          <a:latin typeface="楷体_GB2312" pitchFamily="49" charset="-122"/>
                          <a:ea typeface="楷体_GB2312" pitchFamily="49" charset="-122"/>
                        </a:rPr>
                        <a:t>32</a:t>
                      </a: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岁</a:t>
                      </a:r>
                      <a:r>
                        <a:rPr kumimoji="0" lang="en-US" altLang="zh-CN" sz="1600" b="1" i="0" u="none" strike="noStrike" cap="none" normalizeH="0" baseline="0" smtClean="0">
                          <a:ln>
                            <a:noFill/>
                          </a:ln>
                          <a:solidFill>
                            <a:schemeClr val="tx1"/>
                          </a:solidFill>
                          <a:effectLst/>
                          <a:latin typeface="楷体_GB2312" pitchFamily="49" charset="-122"/>
                          <a:ea typeface="楷体_GB2312" pitchFamily="49" charset="-122"/>
                        </a:rPr>
                        <a:t>-39</a:t>
                      </a: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事业前进阶段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楷体_GB2312" pitchFamily="49" charset="-122"/>
                          <a:ea typeface="楷体_GB2312" pitchFamily="49" charset="-122"/>
                        </a:rPr>
                        <a:t>工作是个人生活的最主要项目，工作能力达到最高峰，但常常遇到家庭的压力和重新适应社会变化的困难。</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97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1" i="0" u="none" strike="noStrike" cap="none" normalizeH="0" baseline="0" smtClean="0">
                          <a:ln>
                            <a:noFill/>
                          </a:ln>
                          <a:solidFill>
                            <a:schemeClr val="tx1"/>
                          </a:solidFill>
                          <a:effectLst/>
                          <a:latin typeface="楷体_GB2312" pitchFamily="49" charset="-122"/>
                          <a:ea typeface="楷体_GB2312" pitchFamily="49" charset="-122"/>
                        </a:rPr>
                        <a:t>39</a:t>
                      </a: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岁</a:t>
                      </a:r>
                      <a:r>
                        <a:rPr kumimoji="0" lang="en-US" altLang="zh-CN" sz="1600" b="1" i="0" u="none" strike="noStrike" cap="none" normalizeH="0" baseline="0" smtClean="0">
                          <a:ln>
                            <a:noFill/>
                          </a:ln>
                          <a:solidFill>
                            <a:schemeClr val="tx1"/>
                          </a:solidFill>
                          <a:effectLst/>
                          <a:latin typeface="楷体_GB2312" pitchFamily="49" charset="-122"/>
                          <a:ea typeface="楷体_GB2312" pitchFamily="49" charset="-122"/>
                        </a:rPr>
                        <a:t>-42</a:t>
                      </a: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中年危机阶段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楷体_GB2312" pitchFamily="49" charset="-122"/>
                          <a:ea typeface="楷体_GB2312" pitchFamily="49" charset="-122"/>
                        </a:rPr>
                        <a:t>有些人回顾以往不如意，但并非每个人都将此视为危机，有些人将目标及生活方式重新再调整，做一些新尝试。</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13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1" i="0" u="none" strike="noStrike" cap="none" normalizeH="0" baseline="0" smtClean="0">
                          <a:ln>
                            <a:noFill/>
                          </a:ln>
                          <a:solidFill>
                            <a:schemeClr val="tx1"/>
                          </a:solidFill>
                          <a:effectLst/>
                          <a:latin typeface="楷体_GB2312" pitchFamily="49" charset="-122"/>
                          <a:ea typeface="楷体_GB2312" pitchFamily="49" charset="-122"/>
                        </a:rPr>
                        <a:t>42</a:t>
                      </a: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岁</a:t>
                      </a:r>
                      <a:r>
                        <a:rPr kumimoji="0" lang="en-US" altLang="zh-CN" sz="1600" b="1" i="0" u="none" strike="noStrike" cap="none" normalizeH="0" baseline="0" smtClean="0">
                          <a:ln>
                            <a:noFill/>
                          </a:ln>
                          <a:solidFill>
                            <a:schemeClr val="tx1"/>
                          </a:solidFill>
                          <a:effectLst/>
                          <a:latin typeface="楷体_GB2312" pitchFamily="49" charset="-122"/>
                          <a:ea typeface="楷体_GB2312" pitchFamily="49" charset="-122"/>
                        </a:rPr>
                        <a:t>-50</a:t>
                      </a: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开放发展阶段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楷体_GB2312" pitchFamily="49" charset="-122"/>
                          <a:ea typeface="楷体_GB2312" pitchFamily="49" charset="-122"/>
                        </a:rPr>
                        <a:t>大部分人的事业已达到顶峰，能力和事业心已获充分展现，是重新调整工作兴趣的阶段。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97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600" b="1" i="0" u="none" strike="noStrike" cap="none" normalizeH="0" baseline="0" smtClean="0">
                          <a:ln>
                            <a:noFill/>
                          </a:ln>
                          <a:solidFill>
                            <a:schemeClr val="tx1"/>
                          </a:solidFill>
                          <a:effectLst/>
                          <a:latin typeface="楷体_GB2312" pitchFamily="49" charset="-122"/>
                          <a:ea typeface="楷体_GB2312" pitchFamily="49" charset="-122"/>
                        </a:rPr>
                        <a:t>50</a:t>
                      </a: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岁</a:t>
                      </a:r>
                      <a:r>
                        <a:rPr kumimoji="0" lang="en-US" altLang="zh-CN" sz="1600" b="1" i="0" u="none" strike="noStrike" cap="none" normalizeH="0" baseline="0" smtClean="0">
                          <a:ln>
                            <a:noFill/>
                          </a:ln>
                          <a:solidFill>
                            <a:schemeClr val="tx1"/>
                          </a:solidFill>
                          <a:effectLst/>
                          <a:latin typeface="楷体_GB2312" pitchFamily="49" charset="-122"/>
                          <a:ea typeface="楷体_GB2312" pitchFamily="49" charset="-122"/>
                        </a:rPr>
                        <a:t>-</a:t>
                      </a: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退休</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1" i="0" u="none" strike="noStrike" cap="none" normalizeH="0" baseline="0" smtClean="0">
                          <a:ln>
                            <a:noFill/>
                          </a:ln>
                          <a:solidFill>
                            <a:schemeClr val="tx1"/>
                          </a:solidFill>
                          <a:effectLst/>
                          <a:latin typeface="楷体_GB2312" pitchFamily="49" charset="-122"/>
                          <a:ea typeface="楷体_GB2312" pitchFamily="49" charset="-122"/>
                        </a:rPr>
                        <a:t>维持回忆阶段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zh-CN" altLang="en-US" sz="1600" b="0" i="0" u="none" strike="noStrike" cap="none" normalizeH="0" baseline="0" smtClean="0">
                          <a:ln>
                            <a:noFill/>
                          </a:ln>
                          <a:solidFill>
                            <a:schemeClr val="tx1"/>
                          </a:solidFill>
                          <a:effectLst/>
                          <a:latin typeface="楷体_GB2312" pitchFamily="49" charset="-122"/>
                          <a:ea typeface="楷体_GB2312" pitchFamily="49" charset="-122"/>
                        </a:rPr>
                        <a:t>这一阶段许多人继续发展，增进自我了解，但有些人却开始衰退。</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2" name="Group 42"/>
          <p:cNvGrpSpPr>
            <a:grpSpLocks/>
          </p:cNvGrpSpPr>
          <p:nvPr/>
        </p:nvGrpSpPr>
        <p:grpSpPr bwMode="auto">
          <a:xfrm>
            <a:off x="539750" y="260350"/>
            <a:ext cx="7777163" cy="647700"/>
            <a:chOff x="943" y="1480"/>
            <a:chExt cx="3130" cy="409"/>
          </a:xfrm>
        </p:grpSpPr>
        <p:sp>
          <p:nvSpPr>
            <p:cNvPr id="18475" name="AutoShape 43"/>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18476" name="Oval 44"/>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
        <p:nvSpPr>
          <p:cNvPr id="18474" name="Rectangle 45"/>
          <p:cNvSpPr>
            <a:spLocks noChangeArrowheads="1"/>
          </p:cNvSpPr>
          <p:nvPr/>
        </p:nvSpPr>
        <p:spPr bwMode="auto">
          <a:xfrm>
            <a:off x="539750" y="1052513"/>
            <a:ext cx="7777163" cy="457200"/>
          </a:xfrm>
          <a:prstGeom prst="rect">
            <a:avLst/>
          </a:prstGeom>
          <a:solidFill>
            <a:srgbClr val="99A61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（四）职业生涯阶段理论</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5"/>
          <p:cNvSpPr>
            <a:spLocks noChangeArrowheads="1"/>
          </p:cNvSpPr>
          <p:nvPr/>
        </p:nvSpPr>
        <p:spPr bwMode="auto">
          <a:xfrm>
            <a:off x="539750" y="1341438"/>
            <a:ext cx="7777163" cy="457200"/>
          </a:xfrm>
          <a:prstGeom prst="rect">
            <a:avLst/>
          </a:prstGeom>
          <a:solidFill>
            <a:srgbClr val="99A61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（四）职业生涯阶段理论</a:t>
            </a:r>
          </a:p>
        </p:txBody>
      </p:sp>
      <p:sp>
        <p:nvSpPr>
          <p:cNvPr id="1250311" name="Text Box 7"/>
          <p:cNvSpPr txBox="1">
            <a:spLocks noChangeArrowheads="1"/>
          </p:cNvSpPr>
          <p:nvPr/>
        </p:nvSpPr>
        <p:spPr bwMode="auto">
          <a:xfrm>
            <a:off x="681038" y="1844675"/>
            <a:ext cx="7777162" cy="3308350"/>
          </a:xfrm>
          <a:prstGeom prst="rect">
            <a:avLst/>
          </a:prstGeom>
          <a:noFill/>
          <a:ln w="9525">
            <a:noFill/>
            <a:miter lim="800000"/>
            <a:headEnd/>
            <a:tailEnd/>
          </a:ln>
          <a:effectLst/>
        </p:spPr>
        <p:txBody>
          <a:bodyPr>
            <a:spAutoFit/>
          </a:bodyPr>
          <a:lstStyle/>
          <a:p>
            <a:pPr>
              <a:lnSpc>
                <a:spcPct val="120000"/>
              </a:lnSpc>
              <a:defRPr/>
            </a:pPr>
            <a:r>
              <a:rPr lang="en-US" altLang="zh-CN" sz="2800" b="1">
                <a:solidFill>
                  <a:srgbClr val="0099FF"/>
                </a:solidFill>
                <a:effectLst>
                  <a:outerShdw blurRad="38100" dist="38100" dir="2700000" algn="tl">
                    <a:srgbClr val="C0C0C0"/>
                  </a:outerShdw>
                </a:effectLst>
                <a:latin typeface="Arial" charset="0"/>
                <a:ea typeface="幼圆" pitchFamily="49" charset="-122"/>
              </a:rPr>
              <a:t>☆</a:t>
            </a:r>
            <a:r>
              <a:rPr lang="zh-CN" altLang="en-US" sz="2800" b="1">
                <a:solidFill>
                  <a:srgbClr val="0099FF"/>
                </a:solidFill>
                <a:effectLst>
                  <a:outerShdw blurRad="38100" dist="38100" dir="2700000" algn="tl">
                    <a:srgbClr val="C0C0C0"/>
                  </a:outerShdw>
                </a:effectLst>
                <a:latin typeface="Arial" charset="0"/>
                <a:ea typeface="幼圆" pitchFamily="49" charset="-122"/>
              </a:rPr>
              <a:t>职业生涯发展“三三三”理论</a:t>
            </a:r>
          </a:p>
          <a:p>
            <a:pPr>
              <a:lnSpc>
                <a:spcPct val="120000"/>
              </a:lnSpc>
              <a:defRPr/>
            </a:pPr>
            <a:r>
              <a:rPr lang="zh-CN" altLang="en-US" sz="2800" b="1">
                <a:solidFill>
                  <a:srgbClr val="3399FF"/>
                </a:solidFill>
                <a:latin typeface="Arial" charset="0"/>
                <a:ea typeface="幼圆" pitchFamily="49" charset="-122"/>
              </a:rPr>
              <a:t>      </a:t>
            </a:r>
            <a:r>
              <a:rPr lang="zh-CN" altLang="en-US" sz="2400">
                <a:latin typeface="仿宋_GB2312" pitchFamily="49" charset="-122"/>
                <a:ea typeface="仿宋_GB2312" pitchFamily="49" charset="-122"/>
              </a:rPr>
              <a:t>我国学者廖泉文在总结了国外学者职业生涯发展阶段论的基础上，提出了</a:t>
            </a:r>
            <a:r>
              <a:rPr lang="zh-CN" altLang="en-US" sz="2400">
                <a:latin typeface="宋体"/>
                <a:ea typeface="仿宋_GB2312" pitchFamily="49" charset="-122"/>
              </a:rPr>
              <a:t>“</a:t>
            </a:r>
            <a:r>
              <a:rPr lang="zh-CN" altLang="en-US" sz="2400">
                <a:latin typeface="仿宋_GB2312" pitchFamily="49" charset="-122"/>
                <a:ea typeface="仿宋_GB2312" pitchFamily="49" charset="-122"/>
              </a:rPr>
              <a:t>三三三</a:t>
            </a:r>
            <a:r>
              <a:rPr lang="zh-CN" altLang="en-US" sz="2400">
                <a:latin typeface="宋体"/>
                <a:ea typeface="仿宋_GB2312" pitchFamily="49" charset="-122"/>
              </a:rPr>
              <a:t>”</a:t>
            </a:r>
            <a:r>
              <a:rPr lang="zh-CN" altLang="en-US" sz="2400">
                <a:latin typeface="仿宋_GB2312" pitchFamily="49" charset="-122"/>
                <a:ea typeface="仿宋_GB2312" pitchFamily="49" charset="-122"/>
              </a:rPr>
              <a:t>理论。</a:t>
            </a:r>
            <a:br>
              <a:rPr lang="zh-CN" altLang="en-US" sz="2400">
                <a:latin typeface="仿宋_GB2312" pitchFamily="49" charset="-122"/>
                <a:ea typeface="仿宋_GB2312" pitchFamily="49" charset="-122"/>
              </a:rPr>
            </a:br>
            <a:r>
              <a:rPr lang="zh-CN" altLang="en-US" sz="2400">
                <a:latin typeface="仿宋_GB2312" pitchFamily="49" charset="-122"/>
                <a:ea typeface="仿宋_GB2312" pitchFamily="49" charset="-122"/>
              </a:rPr>
              <a:t>   </a:t>
            </a:r>
            <a:r>
              <a:rPr lang="zh-CN" altLang="en-US" sz="2400">
                <a:solidFill>
                  <a:srgbClr val="FF0066"/>
                </a:solidFill>
                <a:latin typeface="宋体"/>
                <a:ea typeface="仿宋_GB2312" pitchFamily="49" charset="-122"/>
              </a:rPr>
              <a:t>“</a:t>
            </a:r>
            <a:r>
              <a:rPr lang="zh-CN" altLang="en-US" sz="2400">
                <a:solidFill>
                  <a:srgbClr val="FF0066"/>
                </a:solidFill>
                <a:latin typeface="仿宋_GB2312" pitchFamily="49" charset="-122"/>
                <a:ea typeface="仿宋_GB2312" pitchFamily="49" charset="-122"/>
              </a:rPr>
              <a:t>三三三</a:t>
            </a:r>
            <a:r>
              <a:rPr lang="zh-CN" altLang="en-US" sz="2400">
                <a:solidFill>
                  <a:srgbClr val="FF0066"/>
                </a:solidFill>
                <a:latin typeface="宋体"/>
                <a:ea typeface="仿宋_GB2312" pitchFamily="49" charset="-122"/>
              </a:rPr>
              <a:t>”</a:t>
            </a:r>
            <a:r>
              <a:rPr lang="zh-CN" altLang="en-US" sz="2400">
                <a:solidFill>
                  <a:srgbClr val="FF0066"/>
                </a:solidFill>
                <a:latin typeface="仿宋_GB2312" pitchFamily="49" charset="-122"/>
                <a:ea typeface="仿宋_GB2312" pitchFamily="49" charset="-122"/>
              </a:rPr>
              <a:t>理论</a:t>
            </a:r>
            <a:r>
              <a:rPr lang="zh-CN" altLang="en-US" sz="2400">
                <a:latin typeface="仿宋_GB2312" pitchFamily="49" charset="-122"/>
                <a:ea typeface="仿宋_GB2312" pitchFamily="49" charset="-122"/>
              </a:rPr>
              <a:t>是将人的职业生涯分为三大阶段：</a:t>
            </a:r>
            <a:r>
              <a:rPr lang="zh-CN" altLang="en-US" sz="2400">
                <a:solidFill>
                  <a:srgbClr val="FF0066"/>
                </a:solidFill>
                <a:latin typeface="仿宋_GB2312" pitchFamily="49" charset="-122"/>
                <a:ea typeface="仿宋_GB2312" pitchFamily="49" charset="-122"/>
              </a:rPr>
              <a:t>输入阶段</a:t>
            </a:r>
            <a:r>
              <a:rPr lang="zh-CN" altLang="en-US" sz="2400">
                <a:latin typeface="仿宋_GB2312" pitchFamily="49" charset="-122"/>
                <a:ea typeface="仿宋_GB2312" pitchFamily="49" charset="-122"/>
              </a:rPr>
              <a:t>、</a:t>
            </a:r>
            <a:r>
              <a:rPr lang="zh-CN" altLang="en-US" sz="2400">
                <a:solidFill>
                  <a:srgbClr val="FF0066"/>
                </a:solidFill>
                <a:latin typeface="仿宋_GB2312" pitchFamily="49" charset="-122"/>
                <a:ea typeface="仿宋_GB2312" pitchFamily="49" charset="-122"/>
              </a:rPr>
              <a:t>输出阶段</a:t>
            </a:r>
            <a:r>
              <a:rPr lang="zh-CN" altLang="en-US" sz="2400">
                <a:latin typeface="仿宋_GB2312" pitchFamily="49" charset="-122"/>
                <a:ea typeface="仿宋_GB2312" pitchFamily="49" charset="-122"/>
              </a:rPr>
              <a:t>和</a:t>
            </a:r>
            <a:r>
              <a:rPr lang="zh-CN" altLang="en-US" sz="2400">
                <a:solidFill>
                  <a:srgbClr val="FF0066"/>
                </a:solidFill>
                <a:latin typeface="仿宋_GB2312" pitchFamily="49" charset="-122"/>
                <a:ea typeface="仿宋_GB2312" pitchFamily="49" charset="-122"/>
              </a:rPr>
              <a:t>淡出阶段</a:t>
            </a:r>
            <a:r>
              <a:rPr lang="zh-CN" altLang="en-US" sz="2400">
                <a:latin typeface="仿宋_GB2312" pitchFamily="49" charset="-122"/>
                <a:ea typeface="仿宋_GB2312" pitchFamily="49" charset="-122"/>
              </a:rPr>
              <a:t>。每一阶段又分为三个子阶段：</a:t>
            </a:r>
            <a:r>
              <a:rPr lang="zh-CN" altLang="en-US" sz="2400">
                <a:solidFill>
                  <a:srgbClr val="FF0066"/>
                </a:solidFill>
                <a:latin typeface="仿宋_GB2312" pitchFamily="49" charset="-122"/>
                <a:ea typeface="仿宋_GB2312" pitchFamily="49" charset="-122"/>
              </a:rPr>
              <a:t>适应阶段</a:t>
            </a:r>
            <a:r>
              <a:rPr lang="zh-CN" altLang="en-US" sz="2400">
                <a:latin typeface="仿宋_GB2312" pitchFamily="49" charset="-122"/>
                <a:ea typeface="仿宋_GB2312" pitchFamily="49" charset="-122"/>
              </a:rPr>
              <a:t>、</a:t>
            </a:r>
            <a:r>
              <a:rPr lang="zh-CN" altLang="en-US" sz="2400">
                <a:solidFill>
                  <a:srgbClr val="FF0066"/>
                </a:solidFill>
                <a:latin typeface="仿宋_GB2312" pitchFamily="49" charset="-122"/>
                <a:ea typeface="仿宋_GB2312" pitchFamily="49" charset="-122"/>
              </a:rPr>
              <a:t>创新阶段</a:t>
            </a:r>
            <a:r>
              <a:rPr lang="zh-CN" altLang="en-US" sz="2400">
                <a:latin typeface="仿宋_GB2312" pitchFamily="49" charset="-122"/>
                <a:ea typeface="仿宋_GB2312" pitchFamily="49" charset="-122"/>
              </a:rPr>
              <a:t>和</a:t>
            </a:r>
            <a:r>
              <a:rPr lang="zh-CN" altLang="en-US" sz="2400">
                <a:solidFill>
                  <a:srgbClr val="FF0066"/>
                </a:solidFill>
                <a:latin typeface="仿宋_GB2312" pitchFamily="49" charset="-122"/>
                <a:ea typeface="仿宋_GB2312" pitchFamily="49" charset="-122"/>
              </a:rPr>
              <a:t>再适应阶段</a:t>
            </a:r>
            <a:r>
              <a:rPr lang="zh-CN" altLang="en-US" sz="2400">
                <a:latin typeface="仿宋_GB2312" pitchFamily="49" charset="-122"/>
                <a:ea typeface="仿宋_GB2312" pitchFamily="49" charset="-122"/>
              </a:rPr>
              <a:t>。每一子阶段又可分为三种状况：</a:t>
            </a:r>
            <a:r>
              <a:rPr lang="zh-CN" altLang="en-US" sz="2400">
                <a:solidFill>
                  <a:srgbClr val="FF0066"/>
                </a:solidFill>
                <a:latin typeface="仿宋_GB2312" pitchFamily="49" charset="-122"/>
                <a:ea typeface="仿宋_GB2312" pitchFamily="49" charset="-122"/>
              </a:rPr>
              <a:t>顺利晋升</a:t>
            </a:r>
            <a:r>
              <a:rPr lang="zh-CN" altLang="en-US" sz="2400">
                <a:latin typeface="仿宋_GB2312" pitchFamily="49" charset="-122"/>
                <a:ea typeface="仿宋_GB2312" pitchFamily="49" charset="-122"/>
              </a:rPr>
              <a:t>、</a:t>
            </a:r>
            <a:r>
              <a:rPr lang="zh-CN" altLang="en-US" sz="2400">
                <a:solidFill>
                  <a:srgbClr val="FF0066"/>
                </a:solidFill>
                <a:latin typeface="仿宋_GB2312" pitchFamily="49" charset="-122"/>
                <a:ea typeface="仿宋_GB2312" pitchFamily="49" charset="-122"/>
              </a:rPr>
              <a:t>原地踏步</a:t>
            </a:r>
            <a:r>
              <a:rPr lang="zh-CN" altLang="en-US" sz="2400">
                <a:latin typeface="仿宋_GB2312" pitchFamily="49" charset="-122"/>
                <a:ea typeface="仿宋_GB2312" pitchFamily="49" charset="-122"/>
              </a:rPr>
              <a:t>、</a:t>
            </a:r>
            <a:r>
              <a:rPr lang="zh-CN" altLang="en-US" sz="2400">
                <a:solidFill>
                  <a:srgbClr val="FF0066"/>
                </a:solidFill>
                <a:latin typeface="仿宋_GB2312" pitchFamily="49" charset="-122"/>
                <a:ea typeface="仿宋_GB2312" pitchFamily="49" charset="-122"/>
              </a:rPr>
              <a:t>降到波谷</a:t>
            </a:r>
            <a:r>
              <a:rPr lang="zh-CN" altLang="en-US" sz="2400">
                <a:latin typeface="仿宋_GB2312" pitchFamily="49" charset="-122"/>
                <a:ea typeface="仿宋_GB2312" pitchFamily="49" charset="-122"/>
              </a:rPr>
              <a:t>。</a:t>
            </a:r>
          </a:p>
        </p:txBody>
      </p:sp>
      <p:grpSp>
        <p:nvGrpSpPr>
          <p:cNvPr id="2" name="Group 8"/>
          <p:cNvGrpSpPr>
            <a:grpSpLocks/>
          </p:cNvGrpSpPr>
          <p:nvPr/>
        </p:nvGrpSpPr>
        <p:grpSpPr bwMode="auto">
          <a:xfrm>
            <a:off x="539750" y="476250"/>
            <a:ext cx="7777163" cy="792163"/>
            <a:chOff x="943" y="1480"/>
            <a:chExt cx="3130" cy="409"/>
          </a:xfrm>
        </p:grpSpPr>
        <p:sp>
          <p:nvSpPr>
            <p:cNvPr id="19461" name="AutoShape 9"/>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19462" name="Oval 10"/>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250311"/>
                                        </p:tgtEl>
                                        <p:attrNameLst>
                                          <p:attrName>style.visibility</p:attrName>
                                        </p:attrNameLst>
                                      </p:cBhvr>
                                      <p:to>
                                        <p:strVal val="visible"/>
                                      </p:to>
                                    </p:set>
                                    <p:anim to="" calcmode="lin" valueType="num">
                                      <p:cBhvr>
                                        <p:cTn id="7" dur="1" fill="hold"/>
                                        <p:tgtEl>
                                          <p:spTgt spid="1250311"/>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03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5"/>
          <p:cNvSpPr>
            <a:spLocks noChangeArrowheads="1"/>
          </p:cNvSpPr>
          <p:nvPr/>
        </p:nvSpPr>
        <p:spPr bwMode="auto">
          <a:xfrm>
            <a:off x="539750" y="1412875"/>
            <a:ext cx="7777163" cy="457200"/>
          </a:xfrm>
          <a:prstGeom prst="rect">
            <a:avLst/>
          </a:prstGeom>
          <a:solidFill>
            <a:srgbClr val="99A61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（四）职业生涯阶段理论</a:t>
            </a:r>
          </a:p>
        </p:txBody>
      </p:sp>
      <p:grpSp>
        <p:nvGrpSpPr>
          <p:cNvPr id="2" name="Group 7"/>
          <p:cNvGrpSpPr>
            <a:grpSpLocks/>
          </p:cNvGrpSpPr>
          <p:nvPr/>
        </p:nvGrpSpPr>
        <p:grpSpPr bwMode="auto">
          <a:xfrm>
            <a:off x="849313" y="1989138"/>
            <a:ext cx="7394575" cy="4095750"/>
            <a:chOff x="580" y="1026"/>
            <a:chExt cx="5216" cy="3089"/>
          </a:xfrm>
        </p:grpSpPr>
        <p:grpSp>
          <p:nvGrpSpPr>
            <p:cNvPr id="20488" name="Group 8"/>
            <p:cNvGrpSpPr>
              <a:grpSpLocks/>
            </p:cNvGrpSpPr>
            <p:nvPr/>
          </p:nvGrpSpPr>
          <p:grpSpPr bwMode="auto">
            <a:xfrm>
              <a:off x="580" y="2523"/>
              <a:ext cx="5216" cy="1592"/>
              <a:chOff x="580" y="2523"/>
              <a:chExt cx="5216" cy="1592"/>
            </a:xfrm>
          </p:grpSpPr>
          <p:sp>
            <p:nvSpPr>
              <p:cNvPr id="20505" name="Rectangle 9" descr="80%"/>
              <p:cNvSpPr>
                <a:spLocks noChangeArrowheads="1"/>
              </p:cNvSpPr>
              <p:nvPr/>
            </p:nvSpPr>
            <p:spPr bwMode="auto">
              <a:xfrm>
                <a:off x="1669" y="2976"/>
                <a:ext cx="2177" cy="908"/>
              </a:xfrm>
              <a:prstGeom prst="rect">
                <a:avLst/>
              </a:prstGeom>
              <a:pattFill prst="pct80">
                <a:fgClr>
                  <a:srgbClr val="0099FF"/>
                </a:fgClr>
                <a:bgClr>
                  <a:schemeClr val="bg1"/>
                </a:bgClr>
              </a:pattFill>
              <a:ln w="19050">
                <a:solidFill>
                  <a:schemeClr val="tx1"/>
                </a:solidFill>
                <a:prstDash val="dash"/>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zh-CN" sz="2800">
                  <a:latin typeface="Verdana" pitchFamily="34" charset="0"/>
                  <a:ea typeface="方正美黑简体" pitchFamily="65" charset="-122"/>
                </a:endParaRPr>
              </a:p>
            </p:txBody>
          </p:sp>
          <p:sp>
            <p:nvSpPr>
              <p:cNvPr id="20506" name="Line 10"/>
              <p:cNvSpPr>
                <a:spLocks noChangeShapeType="1"/>
              </p:cNvSpPr>
              <p:nvPr/>
            </p:nvSpPr>
            <p:spPr bwMode="auto">
              <a:xfrm flipV="1">
                <a:off x="580" y="2523"/>
                <a:ext cx="0" cy="136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0507" name="Freeform 11"/>
              <p:cNvSpPr>
                <a:spLocks/>
              </p:cNvSpPr>
              <p:nvPr/>
            </p:nvSpPr>
            <p:spPr bwMode="auto">
              <a:xfrm>
                <a:off x="716" y="2599"/>
                <a:ext cx="5035" cy="1239"/>
              </a:xfrm>
              <a:custGeom>
                <a:avLst/>
                <a:gdLst>
                  <a:gd name="T0" fmla="*/ 0 w 5035"/>
                  <a:gd name="T1" fmla="*/ 1194 h 1239"/>
                  <a:gd name="T2" fmla="*/ 408 w 5035"/>
                  <a:gd name="T3" fmla="*/ 1013 h 1239"/>
                  <a:gd name="T4" fmla="*/ 771 w 5035"/>
                  <a:gd name="T5" fmla="*/ 559 h 1239"/>
                  <a:gd name="T6" fmla="*/ 1179 w 5035"/>
                  <a:gd name="T7" fmla="*/ 241 h 1239"/>
                  <a:gd name="T8" fmla="*/ 1633 w 5035"/>
                  <a:gd name="T9" fmla="*/ 60 h 1239"/>
                  <a:gd name="T10" fmla="*/ 2132 w 5035"/>
                  <a:gd name="T11" fmla="*/ 15 h 1239"/>
                  <a:gd name="T12" fmla="*/ 2631 w 5035"/>
                  <a:gd name="T13" fmla="*/ 151 h 1239"/>
                  <a:gd name="T14" fmla="*/ 3039 w 5035"/>
                  <a:gd name="T15" fmla="*/ 332 h 1239"/>
                  <a:gd name="T16" fmla="*/ 3447 w 5035"/>
                  <a:gd name="T17" fmla="*/ 695 h 1239"/>
                  <a:gd name="T18" fmla="*/ 4037 w 5035"/>
                  <a:gd name="T19" fmla="*/ 1058 h 1239"/>
                  <a:gd name="T20" fmla="*/ 5035 w 5035"/>
                  <a:gd name="T21" fmla="*/ 1239 h 12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35"/>
                  <a:gd name="T34" fmla="*/ 0 h 1239"/>
                  <a:gd name="T35" fmla="*/ 5035 w 5035"/>
                  <a:gd name="T36" fmla="*/ 1239 h 12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35" h="1239">
                    <a:moveTo>
                      <a:pt x="0" y="1194"/>
                    </a:moveTo>
                    <a:cubicBezTo>
                      <a:pt x="140" y="1156"/>
                      <a:pt x="280" y="1119"/>
                      <a:pt x="408" y="1013"/>
                    </a:cubicBezTo>
                    <a:cubicBezTo>
                      <a:pt x="536" y="907"/>
                      <a:pt x="643" y="688"/>
                      <a:pt x="771" y="559"/>
                    </a:cubicBezTo>
                    <a:cubicBezTo>
                      <a:pt x="899" y="430"/>
                      <a:pt x="1035" y="324"/>
                      <a:pt x="1179" y="241"/>
                    </a:cubicBezTo>
                    <a:cubicBezTo>
                      <a:pt x="1323" y="158"/>
                      <a:pt x="1474" y="98"/>
                      <a:pt x="1633" y="60"/>
                    </a:cubicBezTo>
                    <a:cubicBezTo>
                      <a:pt x="1792" y="22"/>
                      <a:pt x="1966" y="0"/>
                      <a:pt x="2132" y="15"/>
                    </a:cubicBezTo>
                    <a:cubicBezTo>
                      <a:pt x="2298" y="30"/>
                      <a:pt x="2480" y="98"/>
                      <a:pt x="2631" y="151"/>
                    </a:cubicBezTo>
                    <a:cubicBezTo>
                      <a:pt x="2782" y="204"/>
                      <a:pt x="2903" y="241"/>
                      <a:pt x="3039" y="332"/>
                    </a:cubicBezTo>
                    <a:cubicBezTo>
                      <a:pt x="3175" y="423"/>
                      <a:pt x="3281" y="574"/>
                      <a:pt x="3447" y="695"/>
                    </a:cubicBezTo>
                    <a:cubicBezTo>
                      <a:pt x="3613" y="816"/>
                      <a:pt x="3772" y="967"/>
                      <a:pt x="4037" y="1058"/>
                    </a:cubicBezTo>
                    <a:cubicBezTo>
                      <a:pt x="4302" y="1149"/>
                      <a:pt x="4869" y="1209"/>
                      <a:pt x="5035" y="1239"/>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20508" name="Freeform 12" descr="80%"/>
              <p:cNvSpPr>
                <a:spLocks/>
              </p:cNvSpPr>
              <p:nvPr/>
            </p:nvSpPr>
            <p:spPr bwMode="auto">
              <a:xfrm>
                <a:off x="1674" y="2591"/>
                <a:ext cx="2152" cy="1293"/>
              </a:xfrm>
              <a:custGeom>
                <a:avLst/>
                <a:gdLst>
                  <a:gd name="T0" fmla="*/ 42 w 2152"/>
                  <a:gd name="T1" fmla="*/ 345 h 1344"/>
                  <a:gd name="T2" fmla="*/ 72 w 2152"/>
                  <a:gd name="T3" fmla="*/ 312 h 1344"/>
                  <a:gd name="T4" fmla="*/ 114 w 2152"/>
                  <a:gd name="T5" fmla="*/ 290 h 1344"/>
                  <a:gd name="T6" fmla="*/ 282 w 2152"/>
                  <a:gd name="T7" fmla="*/ 212 h 1344"/>
                  <a:gd name="T8" fmla="*/ 390 w 2152"/>
                  <a:gd name="T9" fmla="*/ 157 h 1344"/>
                  <a:gd name="T10" fmla="*/ 492 w 2152"/>
                  <a:gd name="T11" fmla="*/ 123 h 1344"/>
                  <a:gd name="T12" fmla="*/ 504 w 2152"/>
                  <a:gd name="T13" fmla="*/ 101 h 1344"/>
                  <a:gd name="T14" fmla="*/ 576 w 2152"/>
                  <a:gd name="T15" fmla="*/ 89 h 1344"/>
                  <a:gd name="T16" fmla="*/ 744 w 2152"/>
                  <a:gd name="T17" fmla="*/ 45 h 1344"/>
                  <a:gd name="T18" fmla="*/ 966 w 2152"/>
                  <a:gd name="T19" fmla="*/ 23 h 1344"/>
                  <a:gd name="T20" fmla="*/ 1242 w 2152"/>
                  <a:gd name="T21" fmla="*/ 35 h 1344"/>
                  <a:gd name="T22" fmla="*/ 1452 w 2152"/>
                  <a:gd name="T23" fmla="*/ 79 h 1344"/>
                  <a:gd name="T24" fmla="*/ 1488 w 2152"/>
                  <a:gd name="T25" fmla="*/ 95 h 1344"/>
                  <a:gd name="T26" fmla="*/ 1584 w 2152"/>
                  <a:gd name="T27" fmla="*/ 129 h 1344"/>
                  <a:gd name="T28" fmla="*/ 1680 w 2152"/>
                  <a:gd name="T29" fmla="*/ 151 h 1344"/>
                  <a:gd name="T30" fmla="*/ 1692 w 2152"/>
                  <a:gd name="T31" fmla="*/ 167 h 1344"/>
                  <a:gd name="T32" fmla="*/ 1734 w 2152"/>
                  <a:gd name="T33" fmla="*/ 179 h 1344"/>
                  <a:gd name="T34" fmla="*/ 1794 w 2152"/>
                  <a:gd name="T35" fmla="*/ 201 h 1344"/>
                  <a:gd name="T36" fmla="*/ 1884 w 2152"/>
                  <a:gd name="T37" fmla="*/ 223 h 1344"/>
                  <a:gd name="T38" fmla="*/ 1938 w 2152"/>
                  <a:gd name="T39" fmla="*/ 251 h 1344"/>
                  <a:gd name="T40" fmla="*/ 2022 w 2152"/>
                  <a:gd name="T41" fmla="*/ 279 h 1344"/>
                  <a:gd name="T42" fmla="*/ 2076 w 2152"/>
                  <a:gd name="T43" fmla="*/ 312 h 1344"/>
                  <a:gd name="T44" fmla="*/ 2118 w 2152"/>
                  <a:gd name="T45" fmla="*/ 356 h 1344"/>
                  <a:gd name="T46" fmla="*/ 2118 w 2152"/>
                  <a:gd name="T47" fmla="*/ 423 h 1344"/>
                  <a:gd name="T48" fmla="*/ 2112 w 2152"/>
                  <a:gd name="T49" fmla="*/ 534 h 1344"/>
                  <a:gd name="T50" fmla="*/ 2124 w 2152"/>
                  <a:gd name="T51" fmla="*/ 678 h 1344"/>
                  <a:gd name="T52" fmla="*/ 2088 w 2152"/>
                  <a:gd name="T53" fmla="*/ 1012 h 1344"/>
                  <a:gd name="T54" fmla="*/ 2118 w 2152"/>
                  <a:gd name="T55" fmla="*/ 1183 h 1344"/>
                  <a:gd name="T56" fmla="*/ 1740 w 2152"/>
                  <a:gd name="T57" fmla="*/ 1206 h 1344"/>
                  <a:gd name="T58" fmla="*/ 1524 w 2152"/>
                  <a:gd name="T59" fmla="*/ 1195 h 1344"/>
                  <a:gd name="T60" fmla="*/ 696 w 2152"/>
                  <a:gd name="T61" fmla="*/ 1189 h 1344"/>
                  <a:gd name="T62" fmla="*/ 576 w 2152"/>
                  <a:gd name="T63" fmla="*/ 1195 h 1344"/>
                  <a:gd name="T64" fmla="*/ 264 w 2152"/>
                  <a:gd name="T65" fmla="*/ 1206 h 1344"/>
                  <a:gd name="T66" fmla="*/ 132 w 2152"/>
                  <a:gd name="T67" fmla="*/ 1195 h 1344"/>
                  <a:gd name="T68" fmla="*/ 30 w 2152"/>
                  <a:gd name="T69" fmla="*/ 1183 h 1344"/>
                  <a:gd name="T70" fmla="*/ 36 w 2152"/>
                  <a:gd name="T71" fmla="*/ 1012 h 1344"/>
                  <a:gd name="T72" fmla="*/ 54 w 2152"/>
                  <a:gd name="T73" fmla="*/ 828 h 1344"/>
                  <a:gd name="T74" fmla="*/ 30 w 2152"/>
                  <a:gd name="T75" fmla="*/ 390 h 1344"/>
                  <a:gd name="T76" fmla="*/ 42 w 2152"/>
                  <a:gd name="T77" fmla="*/ 345 h 134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52"/>
                  <a:gd name="T118" fmla="*/ 0 h 1344"/>
                  <a:gd name="T119" fmla="*/ 2152 w 2152"/>
                  <a:gd name="T120" fmla="*/ 1344 h 134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52" h="1344">
                    <a:moveTo>
                      <a:pt x="42" y="373"/>
                    </a:moveTo>
                    <a:cubicBezTo>
                      <a:pt x="86" y="344"/>
                      <a:pt x="34" y="383"/>
                      <a:pt x="72" y="337"/>
                    </a:cubicBezTo>
                    <a:cubicBezTo>
                      <a:pt x="79" y="329"/>
                      <a:pt x="107" y="317"/>
                      <a:pt x="114" y="313"/>
                    </a:cubicBezTo>
                    <a:cubicBezTo>
                      <a:pt x="181" y="273"/>
                      <a:pt x="203" y="247"/>
                      <a:pt x="282" y="229"/>
                    </a:cubicBezTo>
                    <a:cubicBezTo>
                      <a:pt x="316" y="206"/>
                      <a:pt x="355" y="192"/>
                      <a:pt x="390" y="169"/>
                    </a:cubicBezTo>
                    <a:cubicBezTo>
                      <a:pt x="405" y="108"/>
                      <a:pt x="382" y="170"/>
                      <a:pt x="492" y="133"/>
                    </a:cubicBezTo>
                    <a:cubicBezTo>
                      <a:pt x="500" y="130"/>
                      <a:pt x="496" y="113"/>
                      <a:pt x="504" y="109"/>
                    </a:cubicBezTo>
                    <a:cubicBezTo>
                      <a:pt x="526" y="99"/>
                      <a:pt x="552" y="101"/>
                      <a:pt x="576" y="97"/>
                    </a:cubicBezTo>
                    <a:cubicBezTo>
                      <a:pt x="627" y="63"/>
                      <a:pt x="683" y="58"/>
                      <a:pt x="744" y="49"/>
                    </a:cubicBezTo>
                    <a:cubicBezTo>
                      <a:pt x="817" y="0"/>
                      <a:pt x="768" y="28"/>
                      <a:pt x="966" y="25"/>
                    </a:cubicBezTo>
                    <a:cubicBezTo>
                      <a:pt x="989" y="25"/>
                      <a:pt x="1208" y="35"/>
                      <a:pt x="1242" y="37"/>
                    </a:cubicBezTo>
                    <a:cubicBezTo>
                      <a:pt x="1311" y="60"/>
                      <a:pt x="1382" y="68"/>
                      <a:pt x="1452" y="85"/>
                    </a:cubicBezTo>
                    <a:cubicBezTo>
                      <a:pt x="1492" y="95"/>
                      <a:pt x="1447" y="85"/>
                      <a:pt x="1488" y="103"/>
                    </a:cubicBezTo>
                    <a:cubicBezTo>
                      <a:pt x="1519" y="116"/>
                      <a:pt x="1553" y="126"/>
                      <a:pt x="1584" y="139"/>
                    </a:cubicBezTo>
                    <a:cubicBezTo>
                      <a:pt x="1614" y="152"/>
                      <a:pt x="1649" y="153"/>
                      <a:pt x="1680" y="163"/>
                    </a:cubicBezTo>
                    <a:cubicBezTo>
                      <a:pt x="1684" y="169"/>
                      <a:pt x="1686" y="176"/>
                      <a:pt x="1692" y="181"/>
                    </a:cubicBezTo>
                    <a:cubicBezTo>
                      <a:pt x="1696" y="184"/>
                      <a:pt x="1732" y="193"/>
                      <a:pt x="1734" y="193"/>
                    </a:cubicBezTo>
                    <a:cubicBezTo>
                      <a:pt x="1756" y="199"/>
                      <a:pt x="1771" y="211"/>
                      <a:pt x="1794" y="217"/>
                    </a:cubicBezTo>
                    <a:cubicBezTo>
                      <a:pt x="1826" y="238"/>
                      <a:pt x="1842" y="236"/>
                      <a:pt x="1884" y="241"/>
                    </a:cubicBezTo>
                    <a:cubicBezTo>
                      <a:pt x="1934" y="258"/>
                      <a:pt x="1855" y="230"/>
                      <a:pt x="1938" y="271"/>
                    </a:cubicBezTo>
                    <a:cubicBezTo>
                      <a:pt x="1965" y="285"/>
                      <a:pt x="1993" y="294"/>
                      <a:pt x="2022" y="301"/>
                    </a:cubicBezTo>
                    <a:cubicBezTo>
                      <a:pt x="2038" y="325"/>
                      <a:pt x="2048" y="330"/>
                      <a:pt x="2076" y="337"/>
                    </a:cubicBezTo>
                    <a:cubicBezTo>
                      <a:pt x="2098" y="351"/>
                      <a:pt x="2099" y="366"/>
                      <a:pt x="2118" y="385"/>
                    </a:cubicBezTo>
                    <a:cubicBezTo>
                      <a:pt x="2134" y="433"/>
                      <a:pt x="2134" y="409"/>
                      <a:pt x="2118" y="457"/>
                    </a:cubicBezTo>
                    <a:cubicBezTo>
                      <a:pt x="2137" y="667"/>
                      <a:pt x="2119" y="396"/>
                      <a:pt x="2112" y="577"/>
                    </a:cubicBezTo>
                    <a:cubicBezTo>
                      <a:pt x="2111" y="608"/>
                      <a:pt x="2120" y="694"/>
                      <a:pt x="2124" y="733"/>
                    </a:cubicBezTo>
                    <a:cubicBezTo>
                      <a:pt x="2103" y="850"/>
                      <a:pt x="2152" y="997"/>
                      <a:pt x="2088" y="1093"/>
                    </a:cubicBezTo>
                    <a:cubicBezTo>
                      <a:pt x="2128" y="1106"/>
                      <a:pt x="2114" y="1231"/>
                      <a:pt x="2118" y="1279"/>
                    </a:cubicBezTo>
                    <a:cubicBezTo>
                      <a:pt x="2021" y="1344"/>
                      <a:pt x="1754" y="1303"/>
                      <a:pt x="1740" y="1303"/>
                    </a:cubicBezTo>
                    <a:cubicBezTo>
                      <a:pt x="1705" y="1300"/>
                      <a:pt x="1584" y="1279"/>
                      <a:pt x="1524" y="1291"/>
                    </a:cubicBezTo>
                    <a:cubicBezTo>
                      <a:pt x="917" y="1280"/>
                      <a:pt x="1045" y="1269"/>
                      <a:pt x="696" y="1285"/>
                    </a:cubicBezTo>
                    <a:cubicBezTo>
                      <a:pt x="656" y="1287"/>
                      <a:pt x="616" y="1289"/>
                      <a:pt x="576" y="1291"/>
                    </a:cubicBezTo>
                    <a:cubicBezTo>
                      <a:pt x="472" y="1295"/>
                      <a:pt x="264" y="1303"/>
                      <a:pt x="264" y="1303"/>
                    </a:cubicBezTo>
                    <a:cubicBezTo>
                      <a:pt x="238" y="1299"/>
                      <a:pt x="167" y="1279"/>
                      <a:pt x="132" y="1291"/>
                    </a:cubicBezTo>
                    <a:cubicBezTo>
                      <a:pt x="98" y="1287"/>
                      <a:pt x="54" y="1304"/>
                      <a:pt x="30" y="1279"/>
                    </a:cubicBezTo>
                    <a:cubicBezTo>
                      <a:pt x="0" y="1247"/>
                      <a:pt x="16" y="1134"/>
                      <a:pt x="36" y="1093"/>
                    </a:cubicBezTo>
                    <a:cubicBezTo>
                      <a:pt x="40" y="1025"/>
                      <a:pt x="47" y="962"/>
                      <a:pt x="54" y="895"/>
                    </a:cubicBezTo>
                    <a:cubicBezTo>
                      <a:pt x="28" y="690"/>
                      <a:pt x="35" y="767"/>
                      <a:pt x="30" y="421"/>
                    </a:cubicBezTo>
                    <a:cubicBezTo>
                      <a:pt x="30" y="416"/>
                      <a:pt x="59" y="338"/>
                      <a:pt x="42" y="373"/>
                    </a:cubicBezTo>
                    <a:close/>
                  </a:path>
                </a:pathLst>
              </a:custGeom>
              <a:pattFill prst="pct80">
                <a:fgClr>
                  <a:srgbClr val="0099FF"/>
                </a:fgClr>
                <a:bgClr>
                  <a:schemeClr val="bg1"/>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20509" name="Line 13"/>
              <p:cNvSpPr>
                <a:spLocks noChangeShapeType="1"/>
              </p:cNvSpPr>
              <p:nvPr/>
            </p:nvSpPr>
            <p:spPr bwMode="auto">
              <a:xfrm>
                <a:off x="580" y="3884"/>
                <a:ext cx="521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0510" name="Text Box 14"/>
              <p:cNvSpPr txBox="1">
                <a:spLocks noChangeArrowheads="1"/>
              </p:cNvSpPr>
              <p:nvPr/>
            </p:nvSpPr>
            <p:spPr bwMode="auto">
              <a:xfrm>
                <a:off x="840" y="3838"/>
                <a:ext cx="775"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a:latin typeface="Verdana" pitchFamily="34" charset="0"/>
                    <a:ea typeface="方正美黑简体" pitchFamily="65" charset="-122"/>
                  </a:rPr>
                  <a:t>输入阶段</a:t>
                </a:r>
              </a:p>
            </p:txBody>
          </p:sp>
          <p:sp>
            <p:nvSpPr>
              <p:cNvPr id="20511" name="Text Box 15"/>
              <p:cNvSpPr txBox="1">
                <a:spLocks noChangeArrowheads="1"/>
              </p:cNvSpPr>
              <p:nvPr/>
            </p:nvSpPr>
            <p:spPr bwMode="auto">
              <a:xfrm>
                <a:off x="2440" y="3838"/>
                <a:ext cx="775"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a:latin typeface="Verdana" pitchFamily="34" charset="0"/>
                    <a:ea typeface="方正美黑简体" pitchFamily="65" charset="-122"/>
                  </a:rPr>
                  <a:t>输出阶段</a:t>
                </a:r>
              </a:p>
            </p:txBody>
          </p:sp>
          <p:sp>
            <p:nvSpPr>
              <p:cNvPr id="20512" name="Text Box 16"/>
              <p:cNvSpPr txBox="1">
                <a:spLocks noChangeArrowheads="1"/>
              </p:cNvSpPr>
              <p:nvPr/>
            </p:nvSpPr>
            <p:spPr bwMode="auto">
              <a:xfrm>
                <a:off x="4299" y="3838"/>
                <a:ext cx="775"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a:latin typeface="Verdana" pitchFamily="34" charset="0"/>
                    <a:ea typeface="方正美黑简体" pitchFamily="65" charset="-122"/>
                  </a:rPr>
                  <a:t>淡出阶段</a:t>
                </a:r>
              </a:p>
            </p:txBody>
          </p:sp>
        </p:grpSp>
        <p:grpSp>
          <p:nvGrpSpPr>
            <p:cNvPr id="20489" name="Group 17"/>
            <p:cNvGrpSpPr>
              <a:grpSpLocks/>
            </p:cNvGrpSpPr>
            <p:nvPr/>
          </p:nvGrpSpPr>
          <p:grpSpPr bwMode="auto">
            <a:xfrm>
              <a:off x="1520" y="1071"/>
              <a:ext cx="3361" cy="1315"/>
              <a:chOff x="1487" y="1117"/>
              <a:chExt cx="3361" cy="1315"/>
            </a:xfrm>
          </p:grpSpPr>
          <p:sp>
            <p:nvSpPr>
              <p:cNvPr id="20491" name="Line 18"/>
              <p:cNvSpPr>
                <a:spLocks noChangeShapeType="1"/>
              </p:cNvSpPr>
              <p:nvPr/>
            </p:nvSpPr>
            <p:spPr bwMode="auto">
              <a:xfrm>
                <a:off x="1487" y="1933"/>
                <a:ext cx="0" cy="49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492" name="Line 19"/>
              <p:cNvSpPr>
                <a:spLocks noChangeShapeType="1"/>
              </p:cNvSpPr>
              <p:nvPr/>
            </p:nvSpPr>
            <p:spPr bwMode="auto">
              <a:xfrm>
                <a:off x="1487" y="2432"/>
                <a:ext cx="263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493" name="Line 20"/>
              <p:cNvSpPr>
                <a:spLocks noChangeShapeType="1"/>
              </p:cNvSpPr>
              <p:nvPr/>
            </p:nvSpPr>
            <p:spPr bwMode="auto">
              <a:xfrm>
                <a:off x="4118" y="1253"/>
                <a:ext cx="0" cy="117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494" name="Freeform 21"/>
              <p:cNvSpPr>
                <a:spLocks/>
              </p:cNvSpPr>
              <p:nvPr/>
            </p:nvSpPr>
            <p:spPr bwMode="auto">
              <a:xfrm>
                <a:off x="1487" y="1480"/>
                <a:ext cx="2631" cy="453"/>
              </a:xfrm>
              <a:custGeom>
                <a:avLst/>
                <a:gdLst>
                  <a:gd name="T0" fmla="*/ 0 w 2767"/>
                  <a:gd name="T1" fmla="*/ 377 h 544"/>
                  <a:gd name="T2" fmla="*/ 287 w 2767"/>
                  <a:gd name="T3" fmla="*/ 283 h 544"/>
                  <a:gd name="T4" fmla="*/ 656 w 2767"/>
                  <a:gd name="T5" fmla="*/ 220 h 544"/>
                  <a:gd name="T6" fmla="*/ 1271 w 2767"/>
                  <a:gd name="T7" fmla="*/ 62 h 544"/>
                  <a:gd name="T8" fmla="*/ 1682 w 2767"/>
                  <a:gd name="T9" fmla="*/ 31 h 544"/>
                  <a:gd name="T10" fmla="*/ 2502 w 2767"/>
                  <a:gd name="T11" fmla="*/ 251 h 544"/>
                  <a:gd name="T12" fmla="*/ 0 60000 65536"/>
                  <a:gd name="T13" fmla="*/ 0 60000 65536"/>
                  <a:gd name="T14" fmla="*/ 0 60000 65536"/>
                  <a:gd name="T15" fmla="*/ 0 60000 65536"/>
                  <a:gd name="T16" fmla="*/ 0 60000 65536"/>
                  <a:gd name="T17" fmla="*/ 0 60000 65536"/>
                  <a:gd name="T18" fmla="*/ 0 w 2767"/>
                  <a:gd name="T19" fmla="*/ 0 h 544"/>
                  <a:gd name="T20" fmla="*/ 2767 w 2767"/>
                  <a:gd name="T21" fmla="*/ 544 h 544"/>
                </a:gdLst>
                <a:ahLst/>
                <a:cxnLst>
                  <a:cxn ang="T12">
                    <a:pos x="T0" y="T1"/>
                  </a:cxn>
                  <a:cxn ang="T13">
                    <a:pos x="T2" y="T3"/>
                  </a:cxn>
                  <a:cxn ang="T14">
                    <a:pos x="T4" y="T5"/>
                  </a:cxn>
                  <a:cxn ang="T15">
                    <a:pos x="T6" y="T7"/>
                  </a:cxn>
                  <a:cxn ang="T16">
                    <a:pos x="T8" y="T9"/>
                  </a:cxn>
                  <a:cxn ang="T17">
                    <a:pos x="T10" y="T11"/>
                  </a:cxn>
                </a:cxnLst>
                <a:rect l="T18" t="T19" r="T20" b="T21"/>
                <a:pathLst>
                  <a:path w="2767" h="544">
                    <a:moveTo>
                      <a:pt x="0" y="544"/>
                    </a:moveTo>
                    <a:cubicBezTo>
                      <a:pt x="98" y="495"/>
                      <a:pt x="197" y="446"/>
                      <a:pt x="318" y="408"/>
                    </a:cubicBezTo>
                    <a:cubicBezTo>
                      <a:pt x="439" y="370"/>
                      <a:pt x="545" y="370"/>
                      <a:pt x="726" y="317"/>
                    </a:cubicBezTo>
                    <a:cubicBezTo>
                      <a:pt x="907" y="264"/>
                      <a:pt x="1217" y="135"/>
                      <a:pt x="1406" y="90"/>
                    </a:cubicBezTo>
                    <a:cubicBezTo>
                      <a:pt x="1595" y="45"/>
                      <a:pt x="1633" y="0"/>
                      <a:pt x="1860" y="45"/>
                    </a:cubicBezTo>
                    <a:cubicBezTo>
                      <a:pt x="2087" y="90"/>
                      <a:pt x="2616" y="317"/>
                      <a:pt x="2767" y="36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20495" name="Line 22"/>
              <p:cNvSpPr>
                <a:spLocks noChangeShapeType="1"/>
              </p:cNvSpPr>
              <p:nvPr/>
            </p:nvSpPr>
            <p:spPr bwMode="auto">
              <a:xfrm>
                <a:off x="2349" y="1706"/>
                <a:ext cx="0" cy="72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496" name="Line 23"/>
              <p:cNvSpPr>
                <a:spLocks noChangeShapeType="1"/>
              </p:cNvSpPr>
              <p:nvPr/>
            </p:nvSpPr>
            <p:spPr bwMode="auto">
              <a:xfrm>
                <a:off x="3256" y="1525"/>
                <a:ext cx="0" cy="90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497" name="Line 24"/>
              <p:cNvSpPr>
                <a:spLocks noChangeShapeType="1"/>
              </p:cNvSpPr>
              <p:nvPr/>
            </p:nvSpPr>
            <p:spPr bwMode="auto">
              <a:xfrm>
                <a:off x="3256" y="1525"/>
                <a:ext cx="86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498" name="Freeform 25"/>
              <p:cNvSpPr>
                <a:spLocks/>
              </p:cNvSpPr>
              <p:nvPr/>
            </p:nvSpPr>
            <p:spPr bwMode="auto">
              <a:xfrm>
                <a:off x="3256" y="1253"/>
                <a:ext cx="862" cy="272"/>
              </a:xfrm>
              <a:custGeom>
                <a:avLst/>
                <a:gdLst>
                  <a:gd name="T0" fmla="*/ 0 w 862"/>
                  <a:gd name="T1" fmla="*/ 326 h 227"/>
                  <a:gd name="T2" fmla="*/ 544 w 862"/>
                  <a:gd name="T3" fmla="*/ 195 h 227"/>
                  <a:gd name="T4" fmla="*/ 862 w 862"/>
                  <a:gd name="T5" fmla="*/ 0 h 227"/>
                  <a:gd name="T6" fmla="*/ 0 60000 65536"/>
                  <a:gd name="T7" fmla="*/ 0 60000 65536"/>
                  <a:gd name="T8" fmla="*/ 0 60000 65536"/>
                  <a:gd name="T9" fmla="*/ 0 w 862"/>
                  <a:gd name="T10" fmla="*/ 0 h 227"/>
                  <a:gd name="T11" fmla="*/ 862 w 862"/>
                  <a:gd name="T12" fmla="*/ 227 h 227"/>
                </a:gdLst>
                <a:ahLst/>
                <a:cxnLst>
                  <a:cxn ang="T6">
                    <a:pos x="T0" y="T1"/>
                  </a:cxn>
                  <a:cxn ang="T7">
                    <a:pos x="T2" y="T3"/>
                  </a:cxn>
                  <a:cxn ang="T8">
                    <a:pos x="T4" y="T5"/>
                  </a:cxn>
                </a:cxnLst>
                <a:rect l="T9" t="T10" r="T11" b="T12"/>
                <a:pathLst>
                  <a:path w="862" h="227">
                    <a:moveTo>
                      <a:pt x="0" y="227"/>
                    </a:moveTo>
                    <a:cubicBezTo>
                      <a:pt x="200" y="200"/>
                      <a:pt x="400" y="174"/>
                      <a:pt x="544" y="136"/>
                    </a:cubicBezTo>
                    <a:cubicBezTo>
                      <a:pt x="688" y="98"/>
                      <a:pt x="809" y="23"/>
                      <a:pt x="862"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20499" name="Text Box 26"/>
              <p:cNvSpPr txBox="1">
                <a:spLocks noChangeArrowheads="1"/>
              </p:cNvSpPr>
              <p:nvPr/>
            </p:nvSpPr>
            <p:spPr bwMode="auto">
              <a:xfrm>
                <a:off x="1566" y="2069"/>
                <a:ext cx="775"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a:latin typeface="Verdana" pitchFamily="34" charset="0"/>
                    <a:ea typeface="方正美黑简体" pitchFamily="65" charset="-122"/>
                  </a:rPr>
                  <a:t>适应阶段</a:t>
                </a:r>
              </a:p>
            </p:txBody>
          </p:sp>
          <p:sp>
            <p:nvSpPr>
              <p:cNvPr id="20500" name="Text Box 27"/>
              <p:cNvSpPr txBox="1">
                <a:spLocks noChangeArrowheads="1"/>
              </p:cNvSpPr>
              <p:nvPr/>
            </p:nvSpPr>
            <p:spPr bwMode="auto">
              <a:xfrm>
                <a:off x="2440" y="2069"/>
                <a:ext cx="775"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a:latin typeface="Verdana" pitchFamily="34" charset="0"/>
                    <a:ea typeface="方正美黑简体" pitchFamily="65" charset="-122"/>
                  </a:rPr>
                  <a:t>创新阶段</a:t>
                </a:r>
              </a:p>
            </p:txBody>
          </p:sp>
          <p:sp>
            <p:nvSpPr>
              <p:cNvPr id="20501" name="Text Box 28"/>
              <p:cNvSpPr txBox="1">
                <a:spLocks noChangeArrowheads="1"/>
              </p:cNvSpPr>
              <p:nvPr/>
            </p:nvSpPr>
            <p:spPr bwMode="auto">
              <a:xfrm>
                <a:off x="3256" y="2069"/>
                <a:ext cx="936"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a:latin typeface="Verdana" pitchFamily="34" charset="0"/>
                    <a:ea typeface="方正美黑简体" pitchFamily="65" charset="-122"/>
                  </a:rPr>
                  <a:t>再适应阶段</a:t>
                </a:r>
              </a:p>
            </p:txBody>
          </p:sp>
          <p:sp>
            <p:nvSpPr>
              <p:cNvPr id="20502" name="Text Box 29"/>
              <p:cNvSpPr txBox="1">
                <a:spLocks noChangeArrowheads="1"/>
              </p:cNvSpPr>
              <p:nvPr/>
            </p:nvSpPr>
            <p:spPr bwMode="auto">
              <a:xfrm>
                <a:off x="4073" y="1117"/>
                <a:ext cx="775"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a:latin typeface="Verdana" pitchFamily="34" charset="0"/>
                    <a:ea typeface="方正美黑简体" pitchFamily="65" charset="-122"/>
                  </a:rPr>
                  <a:t>顺利晋升</a:t>
                </a:r>
              </a:p>
            </p:txBody>
          </p:sp>
          <p:sp>
            <p:nvSpPr>
              <p:cNvPr id="20503" name="Text Box 30"/>
              <p:cNvSpPr txBox="1">
                <a:spLocks noChangeArrowheads="1"/>
              </p:cNvSpPr>
              <p:nvPr/>
            </p:nvSpPr>
            <p:spPr bwMode="auto">
              <a:xfrm>
                <a:off x="4073" y="1389"/>
                <a:ext cx="775"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a:latin typeface="Verdana" pitchFamily="34" charset="0"/>
                    <a:ea typeface="方正美黑简体" pitchFamily="65" charset="-122"/>
                  </a:rPr>
                  <a:t>原地踏步</a:t>
                </a:r>
              </a:p>
            </p:txBody>
          </p:sp>
          <p:sp>
            <p:nvSpPr>
              <p:cNvPr id="20504" name="Text Box 31"/>
              <p:cNvSpPr txBox="1">
                <a:spLocks noChangeArrowheads="1"/>
              </p:cNvSpPr>
              <p:nvPr/>
            </p:nvSpPr>
            <p:spPr bwMode="auto">
              <a:xfrm>
                <a:off x="4073" y="1661"/>
                <a:ext cx="775"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a:latin typeface="Verdana" pitchFamily="34" charset="0"/>
                    <a:ea typeface="方正美黑简体" pitchFamily="65" charset="-122"/>
                  </a:rPr>
                  <a:t>降到波谷</a:t>
                </a:r>
              </a:p>
            </p:txBody>
          </p:sp>
        </p:grpSp>
        <p:sp>
          <p:nvSpPr>
            <p:cNvPr id="20490" name="AutoShape 32"/>
            <p:cNvSpPr>
              <a:spLocks noChangeArrowheads="1"/>
            </p:cNvSpPr>
            <p:nvPr/>
          </p:nvSpPr>
          <p:spPr bwMode="auto">
            <a:xfrm flipH="1">
              <a:off x="1396" y="1026"/>
              <a:ext cx="3856" cy="1497"/>
            </a:xfrm>
            <a:prstGeom prst="wedgeRectCallout">
              <a:avLst>
                <a:gd name="adj1" fmla="val 3005"/>
                <a:gd name="adj2" fmla="val 79588"/>
              </a:avLst>
            </a:prstGeom>
            <a:noFill/>
            <a:ln w="19050">
              <a:solidFill>
                <a:srgbClr val="FF0066"/>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zh-CN" sz="2800">
                <a:latin typeface="Verdana" pitchFamily="34" charset="0"/>
                <a:ea typeface="方正美黑简体" pitchFamily="65" charset="-122"/>
              </a:endParaRPr>
            </a:p>
          </p:txBody>
        </p:sp>
      </p:grpSp>
      <p:sp>
        <p:nvSpPr>
          <p:cNvPr id="1251361" name="Text Box 33"/>
          <p:cNvSpPr txBox="1">
            <a:spLocks noChangeArrowheads="1"/>
          </p:cNvSpPr>
          <p:nvPr/>
        </p:nvSpPr>
        <p:spPr bwMode="auto">
          <a:xfrm>
            <a:off x="2484438" y="6094413"/>
            <a:ext cx="4032250" cy="366712"/>
          </a:xfrm>
          <a:prstGeom prst="rect">
            <a:avLst/>
          </a:prstGeom>
          <a:noFill/>
          <a:ln w="9525" algn="ctr">
            <a:noFill/>
            <a:miter lim="800000"/>
            <a:headEnd/>
            <a:tailEnd/>
          </a:ln>
          <a:effectLst/>
        </p:spPr>
        <p:txBody>
          <a:bodyPr>
            <a:spAutoFit/>
          </a:bodyPr>
          <a:lstStyle/>
          <a:p>
            <a:pPr>
              <a:spcBef>
                <a:spcPct val="50000"/>
              </a:spcBef>
              <a:defRPr/>
            </a:pPr>
            <a:r>
              <a:rPr lang="zh-CN" altLang="en-US" b="1">
                <a:solidFill>
                  <a:srgbClr val="0066CC"/>
                </a:solidFill>
                <a:effectLst>
                  <a:outerShdw blurRad="38100" dist="38100" dir="2700000" algn="tl">
                    <a:srgbClr val="C0C0C0"/>
                  </a:outerShdw>
                </a:effectLst>
                <a:latin typeface="Arial" charset="0"/>
                <a:ea typeface="隶书" pitchFamily="49" charset="-122"/>
              </a:rPr>
              <a:t>职业发展的“三三三”理论</a:t>
            </a:r>
          </a:p>
        </p:txBody>
      </p:sp>
      <p:grpSp>
        <p:nvGrpSpPr>
          <p:cNvPr id="5" name="Group 34"/>
          <p:cNvGrpSpPr>
            <a:grpSpLocks/>
          </p:cNvGrpSpPr>
          <p:nvPr/>
        </p:nvGrpSpPr>
        <p:grpSpPr bwMode="auto">
          <a:xfrm>
            <a:off x="539750" y="476250"/>
            <a:ext cx="7777163" cy="792163"/>
            <a:chOff x="943" y="1480"/>
            <a:chExt cx="3130" cy="409"/>
          </a:xfrm>
        </p:grpSpPr>
        <p:sp>
          <p:nvSpPr>
            <p:cNvPr id="20486" name="AutoShape 35"/>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20487" name="Oval 36"/>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nodeType="afterEffect">
                                  <p:stCondLst>
                                    <p:cond delay="0"/>
                                  </p:stCondLst>
                                  <p:childTnLst>
                                    <p:set>
                                      <p:cBhvr>
                                        <p:cTn id="6" dur="1" fill="hold">
                                          <p:stCondLst>
                                            <p:cond delay="499"/>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5"/>
                                        </p:tgtEl>
                                        <p:attrNameLst>
                                          <p:attrName>style.visibility</p:attrName>
                                        </p:attrNameLst>
                                      </p:cBhvr>
                                      <p:to>
                                        <p:strVal val="visible"/>
                                      </p:to>
                                    </p:set>
                                    <p:anim to="" calcmode="lin" valueType="num">
                                      <p:cBhvr>
                                        <p:cTn id="12" dur="1" fill="hold"/>
                                        <p:tgtEl>
                                          <p:spTgt spid="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5"/>
          <p:cNvSpPr>
            <a:spLocks noChangeArrowheads="1"/>
          </p:cNvSpPr>
          <p:nvPr/>
        </p:nvSpPr>
        <p:spPr bwMode="auto">
          <a:xfrm>
            <a:off x="539750" y="1484313"/>
            <a:ext cx="7777163" cy="457200"/>
          </a:xfrm>
          <a:prstGeom prst="rect">
            <a:avLst/>
          </a:prstGeom>
          <a:solidFill>
            <a:srgbClr val="99A61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（四）职业生涯阶段理论</a:t>
            </a:r>
          </a:p>
        </p:txBody>
      </p:sp>
      <p:sp>
        <p:nvSpPr>
          <p:cNvPr id="1252384" name="Text Box 32"/>
          <p:cNvSpPr txBox="1">
            <a:spLocks noChangeArrowheads="1"/>
          </p:cNvSpPr>
          <p:nvPr/>
        </p:nvSpPr>
        <p:spPr bwMode="auto">
          <a:xfrm>
            <a:off x="3059113" y="5445125"/>
            <a:ext cx="3889375" cy="366713"/>
          </a:xfrm>
          <a:prstGeom prst="rect">
            <a:avLst/>
          </a:prstGeom>
          <a:noFill/>
          <a:ln w="9525" algn="ctr">
            <a:noFill/>
            <a:miter lim="800000"/>
            <a:headEnd/>
            <a:tailEnd/>
          </a:ln>
          <a:effectLst/>
        </p:spPr>
        <p:txBody>
          <a:bodyPr>
            <a:spAutoFit/>
          </a:bodyPr>
          <a:lstStyle/>
          <a:p>
            <a:pPr>
              <a:spcBef>
                <a:spcPct val="50000"/>
              </a:spcBef>
              <a:defRPr/>
            </a:pPr>
            <a:r>
              <a:rPr lang="zh-CN" altLang="en-US" b="1">
                <a:solidFill>
                  <a:srgbClr val="0066CC"/>
                </a:solidFill>
                <a:effectLst>
                  <a:outerShdw blurRad="38100" dist="38100" dir="2700000" algn="tl">
                    <a:srgbClr val="C0C0C0"/>
                  </a:outerShdw>
                </a:effectLst>
                <a:latin typeface="Arial" charset="0"/>
              </a:rPr>
              <a:t>职业生涯的“三三三”理论</a:t>
            </a:r>
          </a:p>
        </p:txBody>
      </p:sp>
      <p:grpSp>
        <p:nvGrpSpPr>
          <p:cNvPr id="2" name="Group 33"/>
          <p:cNvGrpSpPr>
            <a:grpSpLocks/>
          </p:cNvGrpSpPr>
          <p:nvPr/>
        </p:nvGrpSpPr>
        <p:grpSpPr bwMode="auto">
          <a:xfrm>
            <a:off x="650875" y="2060575"/>
            <a:ext cx="8043863" cy="2952750"/>
            <a:chOff x="444" y="1570"/>
            <a:chExt cx="5352" cy="1228"/>
          </a:xfrm>
        </p:grpSpPr>
        <p:sp>
          <p:nvSpPr>
            <p:cNvPr id="21512" name="Rectangle 34"/>
            <p:cNvSpPr>
              <a:spLocks noChangeArrowheads="1"/>
            </p:cNvSpPr>
            <p:nvPr/>
          </p:nvSpPr>
          <p:spPr bwMode="auto">
            <a:xfrm>
              <a:off x="4458" y="2049"/>
              <a:ext cx="1338" cy="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sz="1900">
                  <a:latin typeface="Times New Roman" pitchFamily="18" charset="0"/>
                  <a:ea typeface="仿宋_GB2312" pitchFamily="49" charset="-122"/>
                </a:rPr>
                <a:t>精力渐衰，但阅历渐丰、经验渐多，逐步退出职业，适应角色的转换。</a:t>
              </a:r>
            </a:p>
          </p:txBody>
        </p:sp>
        <p:sp>
          <p:nvSpPr>
            <p:cNvPr id="21513" name="Rectangle 35"/>
            <p:cNvSpPr>
              <a:spLocks noChangeArrowheads="1"/>
            </p:cNvSpPr>
            <p:nvPr/>
          </p:nvSpPr>
          <p:spPr bwMode="auto">
            <a:xfrm>
              <a:off x="2757" y="2049"/>
              <a:ext cx="1701" cy="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sz="1900">
                  <a:latin typeface="Times New Roman" pitchFamily="18" charset="0"/>
                  <a:ea typeface="仿宋_GB2312" pitchFamily="49" charset="-122"/>
                </a:rPr>
                <a:t>输出自己的智慧、知识、服务、才干；进行知识的再输入、经验的再积累、能力的再锻造。</a:t>
              </a:r>
            </a:p>
          </p:txBody>
        </p:sp>
        <p:sp>
          <p:nvSpPr>
            <p:cNvPr id="21514" name="Rectangle 36"/>
            <p:cNvSpPr>
              <a:spLocks noChangeArrowheads="1"/>
            </p:cNvSpPr>
            <p:nvPr/>
          </p:nvSpPr>
          <p:spPr bwMode="auto">
            <a:xfrm>
              <a:off x="1019" y="2049"/>
              <a:ext cx="1738" cy="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a:latin typeface="Times New Roman" pitchFamily="18" charset="0"/>
                  <a:ea typeface="仿宋_GB2312" pitchFamily="49" charset="-122"/>
                </a:rPr>
                <a:t>输入信息、知识、经验、技能，为从业做重要准备；认识环境和社会，锻造自己的各种能力。</a:t>
              </a:r>
            </a:p>
          </p:txBody>
        </p:sp>
        <p:sp>
          <p:nvSpPr>
            <p:cNvPr id="21515" name="Rectangle 37"/>
            <p:cNvSpPr>
              <a:spLocks noChangeArrowheads="1"/>
            </p:cNvSpPr>
            <p:nvPr/>
          </p:nvSpPr>
          <p:spPr bwMode="auto">
            <a:xfrm>
              <a:off x="444" y="2160"/>
              <a:ext cx="575"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sz="2300">
                  <a:latin typeface="Times New Roman" pitchFamily="18" charset="0"/>
                  <a:ea typeface="黑体" pitchFamily="49" charset="-122"/>
                </a:rPr>
                <a:t>主要</a:t>
              </a:r>
            </a:p>
            <a:p>
              <a:pPr algn="ctr" eaLnBrk="1" hangingPunct="1"/>
              <a:r>
                <a:rPr kumimoji="1" lang="zh-CN" altLang="en-US" sz="2300">
                  <a:latin typeface="Times New Roman" pitchFamily="18" charset="0"/>
                  <a:ea typeface="黑体" pitchFamily="49" charset="-122"/>
                </a:rPr>
                <a:t>任务</a:t>
              </a:r>
            </a:p>
          </p:txBody>
        </p:sp>
        <p:sp>
          <p:nvSpPr>
            <p:cNvPr id="21516" name="Rectangle 38"/>
            <p:cNvSpPr>
              <a:spLocks noChangeArrowheads="1"/>
            </p:cNvSpPr>
            <p:nvPr/>
          </p:nvSpPr>
          <p:spPr bwMode="auto">
            <a:xfrm>
              <a:off x="4458" y="1570"/>
              <a:ext cx="1338" cy="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sz="2300">
                  <a:latin typeface="Times New Roman" pitchFamily="18" charset="0"/>
                  <a:ea typeface="黑体" pitchFamily="49" charset="-122"/>
                </a:rPr>
                <a:t>淡出阶段</a:t>
              </a:r>
            </a:p>
            <a:p>
              <a:pPr algn="ctr" eaLnBrk="1" hangingPunct="1"/>
              <a:r>
                <a:rPr kumimoji="1" lang="zh-CN" altLang="en-US" sz="1900">
                  <a:latin typeface="Times New Roman" pitchFamily="18" charset="0"/>
                  <a:ea typeface="黑体" pitchFamily="49" charset="-122"/>
                </a:rPr>
                <a:t>（退休前后）</a:t>
              </a:r>
            </a:p>
          </p:txBody>
        </p:sp>
        <p:sp>
          <p:nvSpPr>
            <p:cNvPr id="21517" name="Rectangle 39"/>
            <p:cNvSpPr>
              <a:spLocks noChangeArrowheads="1"/>
            </p:cNvSpPr>
            <p:nvPr/>
          </p:nvSpPr>
          <p:spPr bwMode="auto">
            <a:xfrm>
              <a:off x="2757" y="1570"/>
              <a:ext cx="1701" cy="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sz="2300">
                  <a:latin typeface="Times New Roman" pitchFamily="18" charset="0"/>
                  <a:ea typeface="黑体" pitchFamily="49" charset="-122"/>
                </a:rPr>
                <a:t>输出阶段</a:t>
              </a:r>
            </a:p>
            <a:p>
              <a:pPr algn="ctr" eaLnBrk="1" hangingPunct="1"/>
              <a:r>
                <a:rPr kumimoji="1" lang="zh-CN" altLang="en-US" sz="1900">
                  <a:latin typeface="Times New Roman" pitchFamily="18" charset="0"/>
                  <a:ea typeface="黑体" pitchFamily="49" charset="-122"/>
                </a:rPr>
                <a:t>（从就业到退休）</a:t>
              </a:r>
            </a:p>
          </p:txBody>
        </p:sp>
        <p:sp>
          <p:nvSpPr>
            <p:cNvPr id="21518" name="Rectangle 40"/>
            <p:cNvSpPr>
              <a:spLocks noChangeArrowheads="1"/>
            </p:cNvSpPr>
            <p:nvPr/>
          </p:nvSpPr>
          <p:spPr bwMode="auto">
            <a:xfrm>
              <a:off x="1019" y="1570"/>
              <a:ext cx="1738" cy="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sz="2300">
                  <a:latin typeface="Times New Roman" pitchFamily="18" charset="0"/>
                  <a:ea typeface="黑体" pitchFamily="49" charset="-122"/>
                </a:rPr>
                <a:t>输入阶段</a:t>
              </a:r>
            </a:p>
            <a:p>
              <a:pPr algn="ctr" eaLnBrk="1" hangingPunct="1"/>
              <a:r>
                <a:rPr kumimoji="1" lang="zh-CN" altLang="en-US" sz="1900">
                  <a:latin typeface="Times New Roman" pitchFamily="18" charset="0"/>
                  <a:ea typeface="黑体" pitchFamily="49" charset="-122"/>
                </a:rPr>
                <a:t>（从出生到就业前）</a:t>
              </a:r>
            </a:p>
          </p:txBody>
        </p:sp>
        <p:sp>
          <p:nvSpPr>
            <p:cNvPr id="21519" name="Rectangle 41"/>
            <p:cNvSpPr>
              <a:spLocks noChangeArrowheads="1"/>
            </p:cNvSpPr>
            <p:nvPr/>
          </p:nvSpPr>
          <p:spPr bwMode="auto">
            <a:xfrm>
              <a:off x="444" y="1570"/>
              <a:ext cx="575" cy="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sz="2300">
                  <a:latin typeface="Times New Roman" pitchFamily="18" charset="0"/>
                  <a:ea typeface="黑体" pitchFamily="49" charset="-122"/>
                </a:rPr>
                <a:t>阶</a:t>
              </a:r>
            </a:p>
            <a:p>
              <a:pPr algn="ctr" eaLnBrk="1" hangingPunct="1"/>
              <a:r>
                <a:rPr kumimoji="1" lang="zh-CN" altLang="en-US" sz="2300">
                  <a:latin typeface="Times New Roman" pitchFamily="18" charset="0"/>
                  <a:ea typeface="黑体" pitchFamily="49" charset="-122"/>
                </a:rPr>
                <a:t>段</a:t>
              </a:r>
            </a:p>
          </p:txBody>
        </p:sp>
        <p:sp>
          <p:nvSpPr>
            <p:cNvPr id="21520" name="Line 42"/>
            <p:cNvSpPr>
              <a:spLocks noChangeShapeType="1"/>
            </p:cNvSpPr>
            <p:nvPr/>
          </p:nvSpPr>
          <p:spPr bwMode="auto">
            <a:xfrm>
              <a:off x="444" y="2049"/>
              <a:ext cx="53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1" name="Line 43"/>
            <p:cNvSpPr>
              <a:spLocks noChangeShapeType="1"/>
            </p:cNvSpPr>
            <p:nvPr/>
          </p:nvSpPr>
          <p:spPr bwMode="auto">
            <a:xfrm>
              <a:off x="444" y="2798"/>
              <a:ext cx="53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2" name="Line 44"/>
            <p:cNvSpPr>
              <a:spLocks noChangeShapeType="1"/>
            </p:cNvSpPr>
            <p:nvPr/>
          </p:nvSpPr>
          <p:spPr bwMode="auto">
            <a:xfrm>
              <a:off x="444" y="1570"/>
              <a:ext cx="0" cy="47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zh-CN" altLang="en-US"/>
            </a:p>
          </p:txBody>
        </p:sp>
        <p:sp>
          <p:nvSpPr>
            <p:cNvPr id="21523" name="Line 45"/>
            <p:cNvSpPr>
              <a:spLocks noChangeShapeType="1"/>
            </p:cNvSpPr>
            <p:nvPr/>
          </p:nvSpPr>
          <p:spPr bwMode="auto">
            <a:xfrm>
              <a:off x="1019" y="1570"/>
              <a:ext cx="0" cy="122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4" name="Line 46"/>
            <p:cNvSpPr>
              <a:spLocks noChangeShapeType="1"/>
            </p:cNvSpPr>
            <p:nvPr/>
          </p:nvSpPr>
          <p:spPr bwMode="auto">
            <a:xfrm>
              <a:off x="2757" y="1570"/>
              <a:ext cx="0" cy="122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5" name="Line 47"/>
            <p:cNvSpPr>
              <a:spLocks noChangeShapeType="1"/>
            </p:cNvSpPr>
            <p:nvPr/>
          </p:nvSpPr>
          <p:spPr bwMode="auto">
            <a:xfrm>
              <a:off x="4458" y="1570"/>
              <a:ext cx="0" cy="122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6" name="Line 48"/>
            <p:cNvSpPr>
              <a:spLocks noChangeShapeType="1"/>
            </p:cNvSpPr>
            <p:nvPr/>
          </p:nvSpPr>
          <p:spPr bwMode="auto">
            <a:xfrm>
              <a:off x="5796" y="1570"/>
              <a:ext cx="0" cy="47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zh-CN" altLang="en-US"/>
            </a:p>
          </p:txBody>
        </p:sp>
        <p:sp>
          <p:nvSpPr>
            <p:cNvPr id="21527" name="Line 49"/>
            <p:cNvSpPr>
              <a:spLocks noChangeShapeType="1"/>
            </p:cNvSpPr>
            <p:nvPr/>
          </p:nvSpPr>
          <p:spPr bwMode="auto">
            <a:xfrm>
              <a:off x="444" y="2049"/>
              <a:ext cx="0" cy="74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zh-CN" altLang="en-US"/>
            </a:p>
          </p:txBody>
        </p:sp>
        <p:sp>
          <p:nvSpPr>
            <p:cNvPr id="21528" name="Line 50"/>
            <p:cNvSpPr>
              <a:spLocks noChangeShapeType="1"/>
            </p:cNvSpPr>
            <p:nvPr/>
          </p:nvSpPr>
          <p:spPr bwMode="auto">
            <a:xfrm>
              <a:off x="5796" y="2049"/>
              <a:ext cx="0" cy="74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zh-CN" altLang="en-US"/>
            </a:p>
          </p:txBody>
        </p:sp>
        <p:sp>
          <p:nvSpPr>
            <p:cNvPr id="21529" name="Line 51"/>
            <p:cNvSpPr>
              <a:spLocks noChangeShapeType="1"/>
            </p:cNvSpPr>
            <p:nvPr/>
          </p:nvSpPr>
          <p:spPr bwMode="auto">
            <a:xfrm>
              <a:off x="444" y="1570"/>
              <a:ext cx="53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 name="Group 52"/>
          <p:cNvGrpSpPr>
            <a:grpSpLocks/>
          </p:cNvGrpSpPr>
          <p:nvPr/>
        </p:nvGrpSpPr>
        <p:grpSpPr bwMode="auto">
          <a:xfrm>
            <a:off x="539750" y="476250"/>
            <a:ext cx="7777163" cy="792163"/>
            <a:chOff x="943" y="1480"/>
            <a:chExt cx="3130" cy="409"/>
          </a:xfrm>
        </p:grpSpPr>
        <p:sp>
          <p:nvSpPr>
            <p:cNvPr id="21510" name="AutoShape 53"/>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21511" name="Oval 54"/>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nodeType="afterEffect">
                                  <p:stCondLst>
                                    <p:cond delay="0"/>
                                  </p:stCondLst>
                                  <p:childTnLst>
                                    <p:set>
                                      <p:cBhvr>
                                        <p:cTn id="6" dur="1" fill="hold">
                                          <p:stCondLst>
                                            <p:cond delay="499"/>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3"/>
                                        </p:tgtEl>
                                        <p:attrNameLst>
                                          <p:attrName>style.visibility</p:attrName>
                                        </p:attrNameLst>
                                      </p:cBhvr>
                                      <p:to>
                                        <p:strVal val="visible"/>
                                      </p:to>
                                    </p:set>
                                    <p:anim to="" calcmode="lin" valueType="num">
                                      <p:cBhvr>
                                        <p:cTn id="12"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5"/>
          <p:cNvSpPr>
            <a:spLocks noChangeArrowheads="1"/>
          </p:cNvSpPr>
          <p:nvPr/>
        </p:nvSpPr>
        <p:spPr bwMode="auto">
          <a:xfrm>
            <a:off x="539750" y="1412875"/>
            <a:ext cx="7777163" cy="457200"/>
          </a:xfrm>
          <a:prstGeom prst="rect">
            <a:avLst/>
          </a:prstGeom>
          <a:solidFill>
            <a:srgbClr val="99A61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（四）职业生涯阶段理论</a:t>
            </a:r>
          </a:p>
        </p:txBody>
      </p:sp>
      <p:sp>
        <p:nvSpPr>
          <p:cNvPr id="1253382" name="Text Box 6"/>
          <p:cNvSpPr txBox="1">
            <a:spLocks noChangeArrowheads="1"/>
          </p:cNvSpPr>
          <p:nvPr/>
        </p:nvSpPr>
        <p:spPr bwMode="auto">
          <a:xfrm>
            <a:off x="3132138" y="6086475"/>
            <a:ext cx="3671887" cy="366713"/>
          </a:xfrm>
          <a:prstGeom prst="rect">
            <a:avLst/>
          </a:prstGeom>
          <a:noFill/>
          <a:ln w="9525" algn="ctr">
            <a:noFill/>
            <a:miter lim="800000"/>
            <a:headEnd/>
            <a:tailEnd/>
          </a:ln>
          <a:effectLst/>
        </p:spPr>
        <p:txBody>
          <a:bodyPr>
            <a:spAutoFit/>
          </a:bodyPr>
          <a:lstStyle/>
          <a:p>
            <a:pPr>
              <a:spcBef>
                <a:spcPct val="50000"/>
              </a:spcBef>
              <a:defRPr/>
            </a:pPr>
            <a:r>
              <a:rPr lang="zh-CN" altLang="en-US" b="1">
                <a:solidFill>
                  <a:srgbClr val="0066CC"/>
                </a:solidFill>
                <a:effectLst>
                  <a:outerShdw blurRad="38100" dist="38100" dir="2700000" algn="tl">
                    <a:srgbClr val="C0C0C0"/>
                  </a:outerShdw>
                </a:effectLst>
                <a:latin typeface="Arial" charset="0"/>
              </a:rPr>
              <a:t>输出阶段的三个子阶段</a:t>
            </a:r>
          </a:p>
        </p:txBody>
      </p:sp>
      <p:grpSp>
        <p:nvGrpSpPr>
          <p:cNvPr id="2" name="Group 26"/>
          <p:cNvGrpSpPr>
            <a:grpSpLocks/>
          </p:cNvGrpSpPr>
          <p:nvPr/>
        </p:nvGrpSpPr>
        <p:grpSpPr bwMode="auto">
          <a:xfrm>
            <a:off x="714375" y="2133600"/>
            <a:ext cx="8023225" cy="3816350"/>
            <a:chOff x="367" y="1162"/>
            <a:chExt cx="5428" cy="2722"/>
          </a:xfrm>
        </p:grpSpPr>
        <p:sp>
          <p:nvSpPr>
            <p:cNvPr id="22536" name="Rectangle 27"/>
            <p:cNvSpPr>
              <a:spLocks noChangeArrowheads="1"/>
            </p:cNvSpPr>
            <p:nvPr/>
          </p:nvSpPr>
          <p:spPr bwMode="auto">
            <a:xfrm>
              <a:off x="3279" y="1842"/>
              <a:ext cx="2472" cy="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sz="1600">
                  <a:latin typeface="Times New Roman" pitchFamily="18" charset="0"/>
                </a:rPr>
                <a:t>适应工作硬软环境，个体与环境、个体与同事相互接受，进入职业角色。</a:t>
              </a:r>
            </a:p>
          </p:txBody>
        </p:sp>
        <p:sp>
          <p:nvSpPr>
            <p:cNvPr id="22537" name="Rectangle 28"/>
            <p:cNvSpPr>
              <a:spLocks noChangeArrowheads="1"/>
            </p:cNvSpPr>
            <p:nvPr/>
          </p:nvSpPr>
          <p:spPr bwMode="auto">
            <a:xfrm>
              <a:off x="1018" y="1641"/>
              <a:ext cx="2011" cy="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sz="1600">
                  <a:latin typeface="Times New Roman" pitchFamily="18" charset="0"/>
                </a:rPr>
                <a:t>订三个契约：对领导，我要服从你的领导；对同事，我要与你协同工作；对自己，我要使自己表现出色。</a:t>
              </a:r>
            </a:p>
          </p:txBody>
        </p:sp>
        <p:sp>
          <p:nvSpPr>
            <p:cNvPr id="22538" name="Rectangle 29"/>
            <p:cNvSpPr>
              <a:spLocks noChangeArrowheads="1"/>
            </p:cNvSpPr>
            <p:nvPr/>
          </p:nvSpPr>
          <p:spPr bwMode="auto">
            <a:xfrm>
              <a:off x="443" y="1752"/>
              <a:ext cx="575"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a:latin typeface="Times New Roman" pitchFamily="18" charset="0"/>
                  <a:ea typeface="黑体" pitchFamily="49" charset="-122"/>
                </a:rPr>
                <a:t>适应阶段</a:t>
              </a:r>
            </a:p>
          </p:txBody>
        </p:sp>
        <p:sp>
          <p:nvSpPr>
            <p:cNvPr id="22539" name="Rectangle 30"/>
            <p:cNvSpPr>
              <a:spLocks noChangeArrowheads="1"/>
            </p:cNvSpPr>
            <p:nvPr/>
          </p:nvSpPr>
          <p:spPr bwMode="auto">
            <a:xfrm>
              <a:off x="1154" y="1298"/>
              <a:ext cx="1738"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a:latin typeface="Times New Roman" pitchFamily="18" charset="0"/>
                  <a:ea typeface="黑体" pitchFamily="49" charset="-122"/>
                </a:rPr>
                <a:t>个人的工作状态</a:t>
              </a:r>
            </a:p>
          </p:txBody>
        </p:sp>
        <p:sp>
          <p:nvSpPr>
            <p:cNvPr id="22540" name="Rectangle 31"/>
            <p:cNvSpPr>
              <a:spLocks noChangeArrowheads="1"/>
            </p:cNvSpPr>
            <p:nvPr/>
          </p:nvSpPr>
          <p:spPr bwMode="auto">
            <a:xfrm>
              <a:off x="443" y="1162"/>
              <a:ext cx="575" cy="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a:latin typeface="Times New Roman" pitchFamily="18" charset="0"/>
                  <a:ea typeface="黑体" pitchFamily="49" charset="-122"/>
                </a:rPr>
                <a:t>输出阶段</a:t>
              </a:r>
            </a:p>
          </p:txBody>
        </p:sp>
        <p:sp>
          <p:nvSpPr>
            <p:cNvPr id="22541" name="Line 32"/>
            <p:cNvSpPr>
              <a:spLocks noChangeShapeType="1"/>
            </p:cNvSpPr>
            <p:nvPr/>
          </p:nvSpPr>
          <p:spPr bwMode="auto">
            <a:xfrm>
              <a:off x="443" y="1641"/>
              <a:ext cx="53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42" name="Line 33"/>
            <p:cNvSpPr>
              <a:spLocks noChangeShapeType="1"/>
            </p:cNvSpPr>
            <p:nvPr/>
          </p:nvSpPr>
          <p:spPr bwMode="auto">
            <a:xfrm>
              <a:off x="443" y="1162"/>
              <a:ext cx="0" cy="47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zh-CN" altLang="en-US"/>
            </a:p>
          </p:txBody>
        </p:sp>
        <p:sp>
          <p:nvSpPr>
            <p:cNvPr id="22543" name="Line 34"/>
            <p:cNvSpPr>
              <a:spLocks noChangeShapeType="1"/>
            </p:cNvSpPr>
            <p:nvPr/>
          </p:nvSpPr>
          <p:spPr bwMode="auto">
            <a:xfrm>
              <a:off x="1018" y="1162"/>
              <a:ext cx="0" cy="272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44" name="Line 35"/>
            <p:cNvSpPr>
              <a:spLocks noChangeShapeType="1"/>
            </p:cNvSpPr>
            <p:nvPr/>
          </p:nvSpPr>
          <p:spPr bwMode="auto">
            <a:xfrm>
              <a:off x="3256" y="1162"/>
              <a:ext cx="0" cy="272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45" name="Line 36"/>
            <p:cNvSpPr>
              <a:spLocks noChangeShapeType="1"/>
            </p:cNvSpPr>
            <p:nvPr/>
          </p:nvSpPr>
          <p:spPr bwMode="auto">
            <a:xfrm>
              <a:off x="5795" y="1162"/>
              <a:ext cx="0" cy="47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zh-CN" altLang="en-US"/>
            </a:p>
          </p:txBody>
        </p:sp>
        <p:sp>
          <p:nvSpPr>
            <p:cNvPr id="22546" name="Line 37"/>
            <p:cNvSpPr>
              <a:spLocks noChangeShapeType="1"/>
            </p:cNvSpPr>
            <p:nvPr/>
          </p:nvSpPr>
          <p:spPr bwMode="auto">
            <a:xfrm>
              <a:off x="443" y="1641"/>
              <a:ext cx="0" cy="74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zh-CN" altLang="en-US"/>
            </a:p>
          </p:txBody>
        </p:sp>
        <p:sp>
          <p:nvSpPr>
            <p:cNvPr id="22547" name="Line 38"/>
            <p:cNvSpPr>
              <a:spLocks noChangeShapeType="1"/>
            </p:cNvSpPr>
            <p:nvPr/>
          </p:nvSpPr>
          <p:spPr bwMode="auto">
            <a:xfrm>
              <a:off x="5795" y="1641"/>
              <a:ext cx="0" cy="74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zh-CN" altLang="en-US"/>
            </a:p>
          </p:txBody>
        </p:sp>
        <p:sp>
          <p:nvSpPr>
            <p:cNvPr id="22548" name="Line 39"/>
            <p:cNvSpPr>
              <a:spLocks noChangeShapeType="1"/>
            </p:cNvSpPr>
            <p:nvPr/>
          </p:nvSpPr>
          <p:spPr bwMode="auto">
            <a:xfrm>
              <a:off x="443" y="1162"/>
              <a:ext cx="53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49" name="Rectangle 40"/>
            <p:cNvSpPr>
              <a:spLocks noChangeArrowheads="1"/>
            </p:cNvSpPr>
            <p:nvPr/>
          </p:nvSpPr>
          <p:spPr bwMode="auto">
            <a:xfrm>
              <a:off x="3623" y="1298"/>
              <a:ext cx="1738"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a:latin typeface="Times New Roman" pitchFamily="18" charset="0"/>
                  <a:ea typeface="黑体" pitchFamily="49" charset="-122"/>
                </a:rPr>
                <a:t>职业环境状态</a:t>
              </a:r>
            </a:p>
          </p:txBody>
        </p:sp>
        <p:sp>
          <p:nvSpPr>
            <p:cNvPr id="22550" name="Line 41"/>
            <p:cNvSpPr>
              <a:spLocks noChangeShapeType="1"/>
            </p:cNvSpPr>
            <p:nvPr/>
          </p:nvSpPr>
          <p:spPr bwMode="auto">
            <a:xfrm>
              <a:off x="443" y="2387"/>
              <a:ext cx="53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51" name="Line 42"/>
            <p:cNvSpPr>
              <a:spLocks noChangeShapeType="1"/>
            </p:cNvSpPr>
            <p:nvPr/>
          </p:nvSpPr>
          <p:spPr bwMode="auto">
            <a:xfrm>
              <a:off x="443" y="3884"/>
              <a:ext cx="53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52" name="Line 43"/>
            <p:cNvSpPr>
              <a:spLocks noChangeShapeType="1"/>
            </p:cNvSpPr>
            <p:nvPr/>
          </p:nvSpPr>
          <p:spPr bwMode="auto">
            <a:xfrm>
              <a:off x="443" y="3158"/>
              <a:ext cx="53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53" name="Rectangle 44"/>
            <p:cNvSpPr>
              <a:spLocks noChangeArrowheads="1"/>
            </p:cNvSpPr>
            <p:nvPr/>
          </p:nvSpPr>
          <p:spPr bwMode="auto">
            <a:xfrm>
              <a:off x="443" y="2523"/>
              <a:ext cx="575"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a:latin typeface="Times New Roman" pitchFamily="18" charset="0"/>
                  <a:ea typeface="黑体" pitchFamily="49" charset="-122"/>
                </a:rPr>
                <a:t>创新阶段</a:t>
              </a:r>
            </a:p>
          </p:txBody>
        </p:sp>
        <p:sp>
          <p:nvSpPr>
            <p:cNvPr id="22554" name="Rectangle 45"/>
            <p:cNvSpPr>
              <a:spLocks noChangeArrowheads="1"/>
            </p:cNvSpPr>
            <p:nvPr/>
          </p:nvSpPr>
          <p:spPr bwMode="auto">
            <a:xfrm>
              <a:off x="367" y="3249"/>
              <a:ext cx="651"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a:latin typeface="Times New Roman" pitchFamily="18" charset="0"/>
                  <a:ea typeface="黑体" pitchFamily="49" charset="-122"/>
                </a:rPr>
                <a:t>再适应阶段</a:t>
              </a:r>
            </a:p>
          </p:txBody>
        </p:sp>
        <p:sp>
          <p:nvSpPr>
            <p:cNvPr id="22555" name="Rectangle 46"/>
            <p:cNvSpPr>
              <a:spLocks noChangeArrowheads="1"/>
            </p:cNvSpPr>
            <p:nvPr/>
          </p:nvSpPr>
          <p:spPr bwMode="auto">
            <a:xfrm>
              <a:off x="1018" y="2432"/>
              <a:ext cx="2011" cy="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a:latin typeface="Times New Roman" pitchFamily="18" charset="0"/>
                </a:rPr>
                <a:t>独立承担工作任务，努力作出创造性贡献，提出合理化建议。</a:t>
              </a:r>
            </a:p>
          </p:txBody>
        </p:sp>
        <p:sp>
          <p:nvSpPr>
            <p:cNvPr id="22556" name="Rectangle 47"/>
            <p:cNvSpPr>
              <a:spLocks noChangeArrowheads="1"/>
            </p:cNvSpPr>
            <p:nvPr/>
          </p:nvSpPr>
          <p:spPr bwMode="auto">
            <a:xfrm>
              <a:off x="1018" y="3203"/>
              <a:ext cx="2011" cy="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a:latin typeface="Times New Roman" pitchFamily="18" charset="0"/>
                </a:rPr>
                <a:t>工作出色获得晋升，发展空间小而原地踏步，</a:t>
              </a:r>
              <a:r>
                <a:rPr kumimoji="1" lang="zh-CN" altLang="en-US" sz="1600">
                  <a:latin typeface="Times New Roman" pitchFamily="18" charset="0"/>
                </a:rPr>
                <a:t>自身骄傲或工作差错受到批评。</a:t>
              </a:r>
            </a:p>
          </p:txBody>
        </p:sp>
        <p:sp>
          <p:nvSpPr>
            <p:cNvPr id="22557" name="Rectangle 48"/>
            <p:cNvSpPr>
              <a:spLocks noChangeArrowheads="1"/>
            </p:cNvSpPr>
            <p:nvPr/>
          </p:nvSpPr>
          <p:spPr bwMode="auto">
            <a:xfrm>
              <a:off x="3279" y="2523"/>
              <a:ext cx="2472" cy="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a:latin typeface="Times New Roman" pitchFamily="18" charset="0"/>
                </a:rPr>
                <a:t>受到领导和群众认可，进入事业辉煌时期。</a:t>
              </a:r>
            </a:p>
          </p:txBody>
        </p:sp>
        <p:sp>
          <p:nvSpPr>
            <p:cNvPr id="22558" name="Rectangle 49"/>
            <p:cNvSpPr>
              <a:spLocks noChangeArrowheads="1"/>
            </p:cNvSpPr>
            <p:nvPr/>
          </p:nvSpPr>
          <p:spPr bwMode="auto">
            <a:xfrm>
              <a:off x="3279" y="3203"/>
              <a:ext cx="2472" cy="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a:latin typeface="Times New Roman" pitchFamily="18" charset="0"/>
                </a:rPr>
                <a:t>个体要调整心态，适应变化了的环境：此时属于职业状态分化时期，领导和同事看法不一。</a:t>
              </a:r>
            </a:p>
          </p:txBody>
        </p:sp>
      </p:grpSp>
      <p:grpSp>
        <p:nvGrpSpPr>
          <p:cNvPr id="3" name="Group 50"/>
          <p:cNvGrpSpPr>
            <a:grpSpLocks/>
          </p:cNvGrpSpPr>
          <p:nvPr/>
        </p:nvGrpSpPr>
        <p:grpSpPr bwMode="auto">
          <a:xfrm>
            <a:off x="539750" y="476250"/>
            <a:ext cx="7777163" cy="792163"/>
            <a:chOff x="943" y="1480"/>
            <a:chExt cx="3130" cy="409"/>
          </a:xfrm>
        </p:grpSpPr>
        <p:sp>
          <p:nvSpPr>
            <p:cNvPr id="22534" name="AutoShape 51"/>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22535" name="Oval 52"/>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nodeType="afterEffect">
                                  <p:stCondLst>
                                    <p:cond delay="0"/>
                                  </p:stCondLst>
                                  <p:childTnLst>
                                    <p:set>
                                      <p:cBhvr>
                                        <p:cTn id="6" dur="1" fill="hold">
                                          <p:stCondLst>
                                            <p:cond delay="499"/>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3"/>
                                        </p:tgtEl>
                                        <p:attrNameLst>
                                          <p:attrName>style.visibility</p:attrName>
                                        </p:attrNameLst>
                                      </p:cBhvr>
                                      <p:to>
                                        <p:strVal val="visible"/>
                                      </p:to>
                                    </p:set>
                                    <p:anim to="" calcmode="lin" valueType="num">
                                      <p:cBhvr>
                                        <p:cTn id="12"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5"/>
          <p:cNvSpPr>
            <a:spLocks noChangeArrowheads="1"/>
          </p:cNvSpPr>
          <p:nvPr/>
        </p:nvSpPr>
        <p:spPr bwMode="auto">
          <a:xfrm>
            <a:off x="539750" y="1412875"/>
            <a:ext cx="7777163" cy="457200"/>
          </a:xfrm>
          <a:prstGeom prst="rect">
            <a:avLst/>
          </a:prstGeom>
          <a:solidFill>
            <a:srgbClr val="99A61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（四）职业生涯阶段理论</a:t>
            </a:r>
          </a:p>
        </p:txBody>
      </p:sp>
      <p:sp>
        <p:nvSpPr>
          <p:cNvPr id="1254406" name="Text Box 6"/>
          <p:cNvSpPr txBox="1">
            <a:spLocks noChangeArrowheads="1"/>
          </p:cNvSpPr>
          <p:nvPr/>
        </p:nvSpPr>
        <p:spPr bwMode="auto">
          <a:xfrm>
            <a:off x="2771775" y="6021388"/>
            <a:ext cx="4176713" cy="366712"/>
          </a:xfrm>
          <a:prstGeom prst="rect">
            <a:avLst/>
          </a:prstGeom>
          <a:noFill/>
          <a:ln w="9525" algn="ctr">
            <a:noFill/>
            <a:miter lim="800000"/>
            <a:headEnd/>
            <a:tailEnd/>
          </a:ln>
          <a:effectLst/>
        </p:spPr>
        <p:txBody>
          <a:bodyPr>
            <a:spAutoFit/>
          </a:bodyPr>
          <a:lstStyle/>
          <a:p>
            <a:pPr>
              <a:spcBef>
                <a:spcPct val="50000"/>
              </a:spcBef>
              <a:defRPr/>
            </a:pPr>
            <a:r>
              <a:rPr lang="zh-CN" altLang="en-US" b="1">
                <a:solidFill>
                  <a:srgbClr val="0066CC"/>
                </a:solidFill>
                <a:effectLst>
                  <a:outerShdw blurRad="38100" dist="38100" dir="2700000" algn="tl">
                    <a:srgbClr val="C0C0C0"/>
                  </a:outerShdw>
                </a:effectLst>
                <a:latin typeface="Arial" charset="0"/>
              </a:rPr>
              <a:t>再适应阶段的三种状况</a:t>
            </a:r>
          </a:p>
        </p:txBody>
      </p:sp>
      <p:grpSp>
        <p:nvGrpSpPr>
          <p:cNvPr id="2" name="Group 31"/>
          <p:cNvGrpSpPr>
            <a:grpSpLocks/>
          </p:cNvGrpSpPr>
          <p:nvPr/>
        </p:nvGrpSpPr>
        <p:grpSpPr bwMode="auto">
          <a:xfrm>
            <a:off x="649288" y="1989138"/>
            <a:ext cx="7842250" cy="3887787"/>
            <a:chOff x="443" y="1162"/>
            <a:chExt cx="5352" cy="2722"/>
          </a:xfrm>
        </p:grpSpPr>
        <p:sp>
          <p:nvSpPr>
            <p:cNvPr id="23560" name="Rectangle 32"/>
            <p:cNvSpPr>
              <a:spLocks noChangeArrowheads="1"/>
            </p:cNvSpPr>
            <p:nvPr/>
          </p:nvSpPr>
          <p:spPr bwMode="auto">
            <a:xfrm>
              <a:off x="1472" y="1797"/>
              <a:ext cx="4279" cy="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sz="1600">
                  <a:latin typeface="Times New Roman" pitchFamily="18" charset="0"/>
                </a:rPr>
                <a:t>面临新工作环境的挑战、新工作技能的挑战、原同级同事的嫉妒、领导提出的新要求，表面的风光隐藏着一定的职业风波。</a:t>
              </a:r>
            </a:p>
          </p:txBody>
        </p:sp>
        <p:sp>
          <p:nvSpPr>
            <p:cNvPr id="23561" name="Rectangle 33"/>
            <p:cNvSpPr>
              <a:spLocks noChangeArrowheads="1"/>
            </p:cNvSpPr>
            <p:nvPr/>
          </p:nvSpPr>
          <p:spPr bwMode="auto">
            <a:xfrm>
              <a:off x="519" y="1752"/>
              <a:ext cx="575"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a:latin typeface="Times New Roman" pitchFamily="18" charset="0"/>
                  <a:ea typeface="黑体" pitchFamily="49" charset="-122"/>
                </a:rPr>
                <a:t>顺利晋升</a:t>
              </a:r>
            </a:p>
          </p:txBody>
        </p:sp>
        <p:sp>
          <p:nvSpPr>
            <p:cNvPr id="23562" name="Rectangle 34"/>
            <p:cNvSpPr>
              <a:spLocks noChangeArrowheads="1"/>
            </p:cNvSpPr>
            <p:nvPr/>
          </p:nvSpPr>
          <p:spPr bwMode="auto">
            <a:xfrm>
              <a:off x="1978" y="1298"/>
              <a:ext cx="3266"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sz="2300">
                  <a:latin typeface="Times New Roman" pitchFamily="18" charset="0"/>
                  <a:ea typeface="黑体" pitchFamily="49" charset="-122"/>
                </a:rPr>
                <a:t>职	业	状	态</a:t>
              </a:r>
              <a:endParaRPr kumimoji="1" lang="zh-CN" altLang="en-US" sz="1900">
                <a:latin typeface="Times New Roman" pitchFamily="18" charset="0"/>
                <a:ea typeface="黑体" pitchFamily="49" charset="-122"/>
              </a:endParaRPr>
            </a:p>
          </p:txBody>
        </p:sp>
        <p:sp>
          <p:nvSpPr>
            <p:cNvPr id="23563" name="Rectangle 35"/>
            <p:cNvSpPr>
              <a:spLocks noChangeArrowheads="1"/>
            </p:cNvSpPr>
            <p:nvPr/>
          </p:nvSpPr>
          <p:spPr bwMode="auto">
            <a:xfrm>
              <a:off x="466" y="1182"/>
              <a:ext cx="681" cy="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a:latin typeface="Times New Roman" pitchFamily="18" charset="0"/>
                  <a:ea typeface="黑体" pitchFamily="49" charset="-122"/>
                </a:rPr>
                <a:t>再适应阶段</a:t>
              </a:r>
            </a:p>
          </p:txBody>
        </p:sp>
        <p:sp>
          <p:nvSpPr>
            <p:cNvPr id="23564" name="Line 36"/>
            <p:cNvSpPr>
              <a:spLocks noChangeShapeType="1"/>
            </p:cNvSpPr>
            <p:nvPr/>
          </p:nvSpPr>
          <p:spPr bwMode="auto">
            <a:xfrm>
              <a:off x="443" y="1641"/>
              <a:ext cx="53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565" name="Line 37"/>
            <p:cNvSpPr>
              <a:spLocks noChangeShapeType="1"/>
            </p:cNvSpPr>
            <p:nvPr/>
          </p:nvSpPr>
          <p:spPr bwMode="auto">
            <a:xfrm>
              <a:off x="443" y="1162"/>
              <a:ext cx="0" cy="47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zh-CN" altLang="en-US"/>
            </a:p>
          </p:txBody>
        </p:sp>
        <p:sp>
          <p:nvSpPr>
            <p:cNvPr id="23566" name="Line 38"/>
            <p:cNvSpPr>
              <a:spLocks noChangeShapeType="1"/>
            </p:cNvSpPr>
            <p:nvPr/>
          </p:nvSpPr>
          <p:spPr bwMode="auto">
            <a:xfrm>
              <a:off x="1351" y="1162"/>
              <a:ext cx="0" cy="272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567" name="Line 39"/>
            <p:cNvSpPr>
              <a:spLocks noChangeShapeType="1"/>
            </p:cNvSpPr>
            <p:nvPr/>
          </p:nvSpPr>
          <p:spPr bwMode="auto">
            <a:xfrm>
              <a:off x="5795" y="1162"/>
              <a:ext cx="0" cy="47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zh-CN" altLang="en-US"/>
            </a:p>
          </p:txBody>
        </p:sp>
        <p:sp>
          <p:nvSpPr>
            <p:cNvPr id="23568" name="Line 40"/>
            <p:cNvSpPr>
              <a:spLocks noChangeShapeType="1"/>
            </p:cNvSpPr>
            <p:nvPr/>
          </p:nvSpPr>
          <p:spPr bwMode="auto">
            <a:xfrm>
              <a:off x="443" y="1641"/>
              <a:ext cx="0" cy="74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zh-CN" altLang="en-US"/>
            </a:p>
          </p:txBody>
        </p:sp>
        <p:sp>
          <p:nvSpPr>
            <p:cNvPr id="23569" name="Line 41"/>
            <p:cNvSpPr>
              <a:spLocks noChangeShapeType="1"/>
            </p:cNvSpPr>
            <p:nvPr/>
          </p:nvSpPr>
          <p:spPr bwMode="auto">
            <a:xfrm>
              <a:off x="5795" y="1641"/>
              <a:ext cx="0" cy="74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zh-CN" altLang="en-US"/>
            </a:p>
          </p:txBody>
        </p:sp>
        <p:sp>
          <p:nvSpPr>
            <p:cNvPr id="23570" name="Line 42"/>
            <p:cNvSpPr>
              <a:spLocks noChangeShapeType="1"/>
            </p:cNvSpPr>
            <p:nvPr/>
          </p:nvSpPr>
          <p:spPr bwMode="auto">
            <a:xfrm>
              <a:off x="443" y="1162"/>
              <a:ext cx="53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571" name="Line 43"/>
            <p:cNvSpPr>
              <a:spLocks noChangeShapeType="1"/>
            </p:cNvSpPr>
            <p:nvPr/>
          </p:nvSpPr>
          <p:spPr bwMode="auto">
            <a:xfrm>
              <a:off x="443" y="2387"/>
              <a:ext cx="53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572" name="Line 44"/>
            <p:cNvSpPr>
              <a:spLocks noChangeShapeType="1"/>
            </p:cNvSpPr>
            <p:nvPr/>
          </p:nvSpPr>
          <p:spPr bwMode="auto">
            <a:xfrm>
              <a:off x="443" y="3884"/>
              <a:ext cx="53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573" name="Line 45"/>
            <p:cNvSpPr>
              <a:spLocks noChangeShapeType="1"/>
            </p:cNvSpPr>
            <p:nvPr/>
          </p:nvSpPr>
          <p:spPr bwMode="auto">
            <a:xfrm>
              <a:off x="443" y="3158"/>
              <a:ext cx="53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574" name="Rectangle 46"/>
            <p:cNvSpPr>
              <a:spLocks noChangeArrowheads="1"/>
            </p:cNvSpPr>
            <p:nvPr/>
          </p:nvSpPr>
          <p:spPr bwMode="auto">
            <a:xfrm>
              <a:off x="519" y="2523"/>
              <a:ext cx="575"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a:latin typeface="Times New Roman" pitchFamily="18" charset="0"/>
                  <a:ea typeface="黑体" pitchFamily="49" charset="-122"/>
                </a:rPr>
                <a:t>原地踏步</a:t>
              </a:r>
            </a:p>
          </p:txBody>
        </p:sp>
        <p:sp>
          <p:nvSpPr>
            <p:cNvPr id="23575" name="Rectangle 47"/>
            <p:cNvSpPr>
              <a:spLocks noChangeArrowheads="1"/>
            </p:cNvSpPr>
            <p:nvPr/>
          </p:nvSpPr>
          <p:spPr bwMode="auto">
            <a:xfrm>
              <a:off x="519" y="3249"/>
              <a:ext cx="575"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kumimoji="1" lang="zh-CN" altLang="en-US">
                  <a:latin typeface="Times New Roman" pitchFamily="18" charset="0"/>
                  <a:ea typeface="黑体" pitchFamily="49" charset="-122"/>
                </a:rPr>
                <a:t>降到波谷</a:t>
              </a:r>
            </a:p>
          </p:txBody>
        </p:sp>
        <p:sp>
          <p:nvSpPr>
            <p:cNvPr id="23576" name="Rectangle 48"/>
            <p:cNvSpPr>
              <a:spLocks noChangeArrowheads="1"/>
            </p:cNvSpPr>
            <p:nvPr/>
          </p:nvSpPr>
          <p:spPr bwMode="auto">
            <a:xfrm>
              <a:off x="1472" y="2432"/>
              <a:ext cx="4097" cy="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en-US" altLang="zh-CN" sz="1600">
                  <a:latin typeface="宋体" pitchFamily="2" charset="-122"/>
                </a:rPr>
                <a:t>“</a:t>
              </a:r>
              <a:r>
                <a:rPr kumimoji="1" lang="zh-CN" altLang="en-US" sz="1600">
                  <a:latin typeface="Times New Roman" pitchFamily="18" charset="0"/>
                </a:rPr>
                <a:t>倚老卖老</a:t>
              </a:r>
              <a:r>
                <a:rPr kumimoji="1" lang="zh-CN" altLang="en-US" sz="1600">
                  <a:latin typeface="宋体" pitchFamily="2" charset="-122"/>
                </a:rPr>
                <a:t>”</a:t>
              </a:r>
              <a:r>
                <a:rPr kumimoji="1" lang="zh-CN" altLang="en-US" sz="1600">
                  <a:latin typeface="Times New Roman" pitchFamily="18" charset="0"/>
                </a:rPr>
                <a:t>不求上进的状态出现，挂在口头边的话是</a:t>
              </a:r>
              <a:r>
                <a:rPr kumimoji="1" lang="zh-CN" altLang="en-US" sz="1600">
                  <a:latin typeface="宋体" pitchFamily="2" charset="-122"/>
                </a:rPr>
                <a:t>“</a:t>
              </a:r>
              <a:r>
                <a:rPr kumimoji="1" lang="zh-CN" altLang="en-US" sz="1600">
                  <a:latin typeface="Times New Roman" pitchFamily="18" charset="0"/>
                </a:rPr>
                <a:t>我早就干（想）过</a:t>
              </a:r>
              <a:r>
                <a:rPr kumimoji="1" lang="zh-CN" altLang="en-US" sz="1600">
                  <a:latin typeface="宋体" pitchFamily="2" charset="-122"/>
                </a:rPr>
                <a:t>”</a:t>
              </a:r>
              <a:r>
                <a:rPr kumimoji="1" lang="zh-CN" altLang="en-US" sz="1600">
                  <a:latin typeface="Times New Roman" pitchFamily="18" charset="0"/>
                </a:rPr>
                <a:t>，对同事容易陷入冷嘲热讽，此时如作职业平移或变更更合适。</a:t>
              </a:r>
            </a:p>
          </p:txBody>
        </p:sp>
        <p:sp>
          <p:nvSpPr>
            <p:cNvPr id="23577" name="Rectangle 49"/>
            <p:cNvSpPr>
              <a:spLocks noChangeArrowheads="1"/>
            </p:cNvSpPr>
            <p:nvPr/>
          </p:nvSpPr>
          <p:spPr bwMode="auto">
            <a:xfrm>
              <a:off x="1472" y="3203"/>
              <a:ext cx="4279" cy="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zh-CN" altLang="en-US" sz="1600">
                  <a:latin typeface="Times New Roman" pitchFamily="18" charset="0"/>
                </a:rPr>
                <a:t>由于个体原因或客观原因，遭受上级批评，或受降级处分，工作状态进入波谷，此时如能重新振奋精神，有希望进入第二次</a:t>
              </a:r>
              <a:r>
                <a:rPr kumimoji="1" lang="zh-CN" altLang="en-US" sz="1600">
                  <a:latin typeface="宋体" pitchFamily="2" charset="-122"/>
                </a:rPr>
                <a:t>“</a:t>
              </a:r>
              <a:r>
                <a:rPr kumimoji="1" lang="zh-CN" altLang="en-US" sz="1600">
                  <a:latin typeface="Times New Roman" pitchFamily="18" charset="0"/>
                </a:rPr>
                <a:t>三三三</a:t>
              </a:r>
              <a:r>
                <a:rPr kumimoji="1" lang="zh-CN" altLang="en-US" sz="1600">
                  <a:latin typeface="宋体" pitchFamily="2" charset="-122"/>
                </a:rPr>
                <a:t>”</a:t>
              </a:r>
              <a:r>
                <a:rPr kumimoji="1" lang="zh-CN" altLang="en-US" sz="1600">
                  <a:latin typeface="Times New Roman" pitchFamily="18" charset="0"/>
                </a:rPr>
                <a:t>发展状态。</a:t>
              </a:r>
            </a:p>
          </p:txBody>
        </p:sp>
      </p:grpSp>
      <p:grpSp>
        <p:nvGrpSpPr>
          <p:cNvPr id="3" name="Group 50"/>
          <p:cNvGrpSpPr>
            <a:grpSpLocks/>
          </p:cNvGrpSpPr>
          <p:nvPr/>
        </p:nvGrpSpPr>
        <p:grpSpPr bwMode="auto">
          <a:xfrm>
            <a:off x="539750" y="476250"/>
            <a:ext cx="7777163" cy="792163"/>
            <a:chOff x="943" y="1480"/>
            <a:chExt cx="3130" cy="409"/>
          </a:xfrm>
        </p:grpSpPr>
        <p:sp>
          <p:nvSpPr>
            <p:cNvPr id="23558" name="AutoShape 51"/>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23559" name="Oval 52"/>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nodeType="afterEffect">
                                  <p:stCondLst>
                                    <p:cond delay="0"/>
                                  </p:stCondLst>
                                  <p:childTnLst>
                                    <p:set>
                                      <p:cBhvr>
                                        <p:cTn id="6" dur="1" fill="hold">
                                          <p:stCondLst>
                                            <p:cond delay="499"/>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3"/>
                                        </p:tgtEl>
                                        <p:attrNameLst>
                                          <p:attrName>style.visibility</p:attrName>
                                        </p:attrNameLst>
                                      </p:cBhvr>
                                      <p:to>
                                        <p:strVal val="visible"/>
                                      </p:to>
                                    </p:set>
                                    <p:anim to="" calcmode="lin" valueType="num">
                                      <p:cBhvr>
                                        <p:cTn id="12"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ChangeArrowheads="1"/>
          </p:cNvSpPr>
          <p:nvPr/>
        </p:nvSpPr>
        <p:spPr bwMode="auto">
          <a:xfrm>
            <a:off x="539750" y="1412875"/>
            <a:ext cx="7777163" cy="457200"/>
          </a:xfrm>
          <a:prstGeom prst="rect">
            <a:avLst/>
          </a:prstGeom>
          <a:solidFill>
            <a:srgbClr val="FF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（五）教师职业生涯阶段理论</a:t>
            </a:r>
          </a:p>
        </p:txBody>
      </p:sp>
      <p:sp>
        <p:nvSpPr>
          <p:cNvPr id="1287175" name="Text Box 7"/>
          <p:cNvSpPr txBox="1">
            <a:spLocks noChangeArrowheads="1"/>
          </p:cNvSpPr>
          <p:nvPr/>
        </p:nvSpPr>
        <p:spPr bwMode="auto">
          <a:xfrm>
            <a:off x="1042988" y="2133600"/>
            <a:ext cx="6913562" cy="310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en-US" altLang="zh-CN" sz="2800">
                <a:solidFill>
                  <a:srgbClr val="800000"/>
                </a:solidFill>
                <a:latin typeface="楷体_GB2312" pitchFamily="49" charset="-122"/>
                <a:ea typeface="楷体_GB2312" pitchFamily="49" charset="-122"/>
              </a:rPr>
              <a:t>1.</a:t>
            </a:r>
            <a:r>
              <a:rPr kumimoji="1" lang="zh-CN" altLang="en-US" sz="2800">
                <a:solidFill>
                  <a:srgbClr val="800000"/>
                </a:solidFill>
                <a:latin typeface="楷体_GB2312" pitchFamily="49" charset="-122"/>
                <a:ea typeface="楷体_GB2312" pitchFamily="49" charset="-122"/>
              </a:rPr>
              <a:t>国外的研究</a:t>
            </a:r>
          </a:p>
          <a:p>
            <a:pPr eaLnBrk="1" hangingPunct="1">
              <a:buFont typeface="Wingdings" pitchFamily="2" charset="2"/>
              <a:buNone/>
            </a:pPr>
            <a:endParaRPr kumimoji="1" lang="zh-CN" altLang="en-US" sz="2000">
              <a:latin typeface="仿宋_GB2312" pitchFamily="49" charset="-122"/>
              <a:ea typeface="仿宋_GB2312" pitchFamily="49" charset="-122"/>
            </a:endParaRPr>
          </a:p>
          <a:p>
            <a:pPr eaLnBrk="1" hangingPunct="1">
              <a:lnSpc>
                <a:spcPct val="150000"/>
              </a:lnSpc>
              <a:buFont typeface="Wingdings" pitchFamily="2" charset="2"/>
              <a:buChar char="p"/>
            </a:pPr>
            <a:r>
              <a:rPr kumimoji="1" lang="zh-CN" altLang="en-US" sz="2000">
                <a:latin typeface="宋体" pitchFamily="2" charset="-122"/>
              </a:rPr>
              <a:t>美国学者斯蒂芬和沃尔夫描述教师成长生命周期的理论认为，任何一个终身从事教育的教师都要经历几个相互区别而又相互联系的发展阶段。即：</a:t>
            </a:r>
          </a:p>
          <a:p>
            <a:pPr eaLnBrk="1" hangingPunct="1">
              <a:lnSpc>
                <a:spcPct val="150000"/>
              </a:lnSpc>
              <a:buFont typeface="Wingdings" pitchFamily="2" charset="2"/>
              <a:buChar char="p"/>
            </a:pPr>
            <a:r>
              <a:rPr kumimoji="1" lang="zh-CN" altLang="en-US" sz="2000">
                <a:solidFill>
                  <a:srgbClr val="000099"/>
                </a:solidFill>
                <a:latin typeface="宋体" pitchFamily="2" charset="-122"/>
              </a:rPr>
              <a:t>实习教师→新教师→专业化教师→专家型教师→杰出教师→退休教师。</a:t>
            </a:r>
            <a:r>
              <a:rPr kumimoji="1" lang="zh-CN" altLang="en-US" sz="2000">
                <a:latin typeface="宋体" pitchFamily="2" charset="-122"/>
              </a:rPr>
              <a:t> </a:t>
            </a:r>
          </a:p>
        </p:txBody>
      </p:sp>
      <p:grpSp>
        <p:nvGrpSpPr>
          <p:cNvPr id="2" name="Group 8"/>
          <p:cNvGrpSpPr>
            <a:grpSpLocks/>
          </p:cNvGrpSpPr>
          <p:nvPr/>
        </p:nvGrpSpPr>
        <p:grpSpPr bwMode="auto">
          <a:xfrm>
            <a:off x="539750" y="476250"/>
            <a:ext cx="7777163" cy="792163"/>
            <a:chOff x="943" y="1480"/>
            <a:chExt cx="3130" cy="409"/>
          </a:xfrm>
        </p:grpSpPr>
        <p:sp>
          <p:nvSpPr>
            <p:cNvPr id="24581" name="AutoShape 9"/>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24582" name="Oval 10"/>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287175"/>
                                        </p:tgtEl>
                                        <p:attrNameLst>
                                          <p:attrName>style.visibility</p:attrName>
                                        </p:attrNameLst>
                                      </p:cBhvr>
                                      <p:to>
                                        <p:strVal val="visible"/>
                                      </p:to>
                                    </p:set>
                                    <p:anim to="" calcmode="lin" valueType="num">
                                      <p:cBhvr>
                                        <p:cTn id="7" dur="1" fill="hold"/>
                                        <p:tgtEl>
                                          <p:spTgt spid="1287175"/>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717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539750" y="1412875"/>
            <a:ext cx="7777163" cy="457200"/>
          </a:xfrm>
          <a:prstGeom prst="rect">
            <a:avLst/>
          </a:prstGeom>
          <a:solidFill>
            <a:srgbClr val="FF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（五）教师职业生涯阶段理论</a:t>
            </a:r>
          </a:p>
        </p:txBody>
      </p:sp>
      <p:sp>
        <p:nvSpPr>
          <p:cNvPr id="1614851" name="Text Box 3"/>
          <p:cNvSpPr txBox="1">
            <a:spLocks noChangeArrowheads="1"/>
          </p:cNvSpPr>
          <p:nvPr/>
        </p:nvSpPr>
        <p:spPr bwMode="auto">
          <a:xfrm>
            <a:off x="827088" y="2133600"/>
            <a:ext cx="7564437" cy="310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en-US" altLang="zh-CN" sz="2800">
                <a:solidFill>
                  <a:srgbClr val="800000"/>
                </a:solidFill>
                <a:latin typeface="楷体_GB2312" pitchFamily="49" charset="-122"/>
                <a:ea typeface="楷体_GB2312" pitchFamily="49" charset="-122"/>
              </a:rPr>
              <a:t>1.</a:t>
            </a:r>
            <a:r>
              <a:rPr kumimoji="1" lang="zh-CN" altLang="en-US" sz="2800">
                <a:solidFill>
                  <a:srgbClr val="800000"/>
                </a:solidFill>
                <a:latin typeface="楷体_GB2312" pitchFamily="49" charset="-122"/>
                <a:ea typeface="楷体_GB2312" pitchFamily="49" charset="-122"/>
              </a:rPr>
              <a:t>国外的研究</a:t>
            </a:r>
          </a:p>
          <a:p>
            <a:pPr eaLnBrk="1" hangingPunct="1">
              <a:buFont typeface="Wingdings" pitchFamily="2" charset="2"/>
              <a:buChar char="p"/>
            </a:pPr>
            <a:endParaRPr kumimoji="1" lang="zh-CN" altLang="en-US" sz="2000">
              <a:latin typeface="宋体" pitchFamily="2" charset="-122"/>
            </a:endParaRPr>
          </a:p>
          <a:p>
            <a:pPr eaLnBrk="1" hangingPunct="1">
              <a:lnSpc>
                <a:spcPct val="150000"/>
              </a:lnSpc>
              <a:buFont typeface="Wingdings" pitchFamily="2" charset="2"/>
              <a:buChar char="p"/>
            </a:pPr>
            <a:r>
              <a:rPr kumimoji="1" lang="zh-CN" altLang="en-US" sz="2000">
                <a:latin typeface="宋体" pitchFamily="2" charset="-122"/>
              </a:rPr>
              <a:t>美国学者诺曼</a:t>
            </a:r>
            <a:r>
              <a:rPr kumimoji="1" lang="en-US" altLang="zh-CN" sz="2000">
                <a:latin typeface="宋体" pitchFamily="2" charset="-122"/>
              </a:rPr>
              <a:t>·</a:t>
            </a:r>
            <a:r>
              <a:rPr kumimoji="1" lang="zh-CN" altLang="en-US" sz="2000">
                <a:latin typeface="宋体" pitchFamily="2" charset="-122"/>
              </a:rPr>
              <a:t>费斯勒提出的职业发展可循环模式认为，教师的职业发展并不是一种直线式的阶段模式，而是一种有发展、有提高，有停滞、有低潮的过程。教师的职业生涯一般要经历：</a:t>
            </a:r>
          </a:p>
          <a:p>
            <a:pPr eaLnBrk="1" hangingPunct="1">
              <a:lnSpc>
                <a:spcPct val="150000"/>
              </a:lnSpc>
              <a:buFont typeface="Wingdings" pitchFamily="2" charset="2"/>
              <a:buChar char="p"/>
            </a:pPr>
            <a:r>
              <a:rPr kumimoji="1" lang="zh-CN" altLang="en-US" sz="2000">
                <a:solidFill>
                  <a:srgbClr val="000099"/>
                </a:solidFill>
                <a:latin typeface="宋体" pitchFamily="2" charset="-122"/>
              </a:rPr>
              <a:t>职前准备阶段</a:t>
            </a:r>
            <a:r>
              <a:rPr kumimoji="1" lang="zh-CN" altLang="en-US"/>
              <a:t>→</a:t>
            </a:r>
            <a:r>
              <a:rPr kumimoji="1" lang="zh-CN" altLang="en-US" sz="2000">
                <a:solidFill>
                  <a:srgbClr val="000099"/>
                </a:solidFill>
                <a:latin typeface="宋体" pitchFamily="2" charset="-122"/>
              </a:rPr>
              <a:t>引导阶段</a:t>
            </a:r>
            <a:r>
              <a:rPr kumimoji="1" lang="zh-CN" altLang="en-US"/>
              <a:t>→</a:t>
            </a:r>
            <a:r>
              <a:rPr kumimoji="1" lang="zh-CN" altLang="en-US" sz="2000">
                <a:solidFill>
                  <a:srgbClr val="000099"/>
                </a:solidFill>
                <a:latin typeface="宋体" pitchFamily="2" charset="-122"/>
              </a:rPr>
              <a:t>能力建立阶段</a:t>
            </a:r>
            <a:r>
              <a:rPr kumimoji="1" lang="zh-CN" altLang="en-US"/>
              <a:t>→</a:t>
            </a:r>
            <a:r>
              <a:rPr kumimoji="1" lang="zh-CN" altLang="en-US" sz="2000">
                <a:solidFill>
                  <a:srgbClr val="000099"/>
                </a:solidFill>
                <a:latin typeface="宋体" pitchFamily="2" charset="-122"/>
              </a:rPr>
              <a:t>热心与成长阶段</a:t>
            </a:r>
            <a:r>
              <a:rPr kumimoji="1" lang="zh-CN" altLang="en-US"/>
              <a:t>→</a:t>
            </a:r>
            <a:r>
              <a:rPr kumimoji="1" lang="zh-CN" altLang="en-US" sz="2000">
                <a:solidFill>
                  <a:srgbClr val="000099"/>
                </a:solidFill>
                <a:latin typeface="宋体" pitchFamily="2" charset="-122"/>
              </a:rPr>
              <a:t>生涯挫折阶段</a:t>
            </a:r>
            <a:r>
              <a:rPr kumimoji="1" lang="zh-CN" altLang="en-US"/>
              <a:t>→</a:t>
            </a:r>
            <a:r>
              <a:rPr kumimoji="1" lang="zh-CN" altLang="en-US" sz="2000">
                <a:solidFill>
                  <a:srgbClr val="000099"/>
                </a:solidFill>
                <a:latin typeface="宋体" pitchFamily="2" charset="-122"/>
              </a:rPr>
              <a:t>稳定停滞阶段</a:t>
            </a:r>
            <a:r>
              <a:rPr kumimoji="1" lang="zh-CN" altLang="en-US"/>
              <a:t>→</a:t>
            </a:r>
            <a:r>
              <a:rPr kumimoji="1" lang="zh-CN" altLang="en-US" sz="2000">
                <a:solidFill>
                  <a:srgbClr val="000099"/>
                </a:solidFill>
                <a:latin typeface="宋体" pitchFamily="2" charset="-122"/>
              </a:rPr>
              <a:t>生涯低落阶段</a:t>
            </a:r>
            <a:r>
              <a:rPr kumimoji="1" lang="zh-CN" altLang="en-US"/>
              <a:t>→</a:t>
            </a:r>
            <a:r>
              <a:rPr kumimoji="1" lang="zh-CN" altLang="en-US" sz="2000">
                <a:solidFill>
                  <a:srgbClr val="000099"/>
                </a:solidFill>
                <a:latin typeface="宋体" pitchFamily="2" charset="-122"/>
              </a:rPr>
              <a:t>生涯结束阶段。</a:t>
            </a:r>
            <a:r>
              <a:rPr kumimoji="1" lang="zh-CN" altLang="en-US">
                <a:solidFill>
                  <a:srgbClr val="000099"/>
                </a:solidFill>
              </a:rPr>
              <a:t> </a:t>
            </a:r>
          </a:p>
        </p:txBody>
      </p:sp>
      <p:grpSp>
        <p:nvGrpSpPr>
          <p:cNvPr id="2" name="Group 4"/>
          <p:cNvGrpSpPr>
            <a:grpSpLocks/>
          </p:cNvGrpSpPr>
          <p:nvPr/>
        </p:nvGrpSpPr>
        <p:grpSpPr bwMode="auto">
          <a:xfrm>
            <a:off x="539750" y="476250"/>
            <a:ext cx="7777163" cy="792163"/>
            <a:chOff x="943" y="1480"/>
            <a:chExt cx="3130" cy="409"/>
          </a:xfrm>
        </p:grpSpPr>
        <p:sp>
          <p:nvSpPr>
            <p:cNvPr id="25605" name="AutoShape 5"/>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25606" name="Oval 6"/>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614851"/>
                                        </p:tgtEl>
                                        <p:attrNameLst>
                                          <p:attrName>style.visibility</p:attrName>
                                        </p:attrNameLst>
                                      </p:cBhvr>
                                      <p:to>
                                        <p:strVal val="visible"/>
                                      </p:to>
                                    </p:set>
                                    <p:anim to="" calcmode="lin" valueType="num">
                                      <p:cBhvr>
                                        <p:cTn id="7" dur="1" fill="hold"/>
                                        <p:tgtEl>
                                          <p:spTgt spid="1614851"/>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4851"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5"/>
          <p:cNvSpPr>
            <a:spLocks noChangeArrowheads="1"/>
          </p:cNvSpPr>
          <p:nvPr/>
        </p:nvSpPr>
        <p:spPr bwMode="auto">
          <a:xfrm>
            <a:off x="539750" y="1484313"/>
            <a:ext cx="7777163" cy="457200"/>
          </a:xfrm>
          <a:prstGeom prst="rect">
            <a:avLst/>
          </a:prstGeom>
          <a:solidFill>
            <a:srgbClr val="FF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（五）教师职业生涯阶段理论</a:t>
            </a:r>
          </a:p>
        </p:txBody>
      </p:sp>
      <p:sp>
        <p:nvSpPr>
          <p:cNvPr id="1288199" name="Text Box 7"/>
          <p:cNvSpPr txBox="1">
            <a:spLocks noChangeArrowheads="1"/>
          </p:cNvSpPr>
          <p:nvPr/>
        </p:nvSpPr>
        <p:spPr bwMode="auto">
          <a:xfrm>
            <a:off x="747713" y="2133600"/>
            <a:ext cx="7856537" cy="312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en-US" altLang="zh-CN" sz="2400">
                <a:solidFill>
                  <a:srgbClr val="800000"/>
                </a:solidFill>
                <a:ea typeface="楷体_GB2312" pitchFamily="49" charset="-122"/>
              </a:rPr>
              <a:t>2.</a:t>
            </a:r>
            <a:r>
              <a:rPr kumimoji="1" lang="zh-CN" altLang="en-US" sz="2400">
                <a:solidFill>
                  <a:srgbClr val="800000"/>
                </a:solidFill>
                <a:ea typeface="楷体_GB2312" pitchFamily="49" charset="-122"/>
              </a:rPr>
              <a:t>我国的研究</a:t>
            </a:r>
          </a:p>
          <a:p>
            <a:pPr eaLnBrk="1" hangingPunct="1"/>
            <a:endParaRPr kumimoji="1" lang="zh-CN" altLang="en-US"/>
          </a:p>
          <a:p>
            <a:pPr eaLnBrk="1" hangingPunct="1">
              <a:lnSpc>
                <a:spcPct val="145000"/>
              </a:lnSpc>
              <a:buFont typeface="Wingdings" pitchFamily="2" charset="2"/>
              <a:buChar char="Ø"/>
            </a:pPr>
            <a:r>
              <a:rPr kumimoji="1" lang="zh-CN" altLang="en-US" b="1">
                <a:latin typeface="宋体" pitchFamily="2" charset="-122"/>
              </a:rPr>
              <a:t>三阶段论</a:t>
            </a:r>
            <a:r>
              <a:rPr kumimoji="1" lang="zh-CN" altLang="en-US">
                <a:latin typeface="宋体" pitchFamily="2" charset="-122"/>
              </a:rPr>
              <a:t>。（</a:t>
            </a:r>
            <a:r>
              <a:rPr kumimoji="1" lang="en-US" altLang="zh-CN">
                <a:latin typeface="宋体" pitchFamily="2" charset="-122"/>
              </a:rPr>
              <a:t>1</a:t>
            </a:r>
            <a:r>
              <a:rPr kumimoji="1" lang="zh-CN" altLang="en-US">
                <a:latin typeface="宋体" pitchFamily="2" charset="-122"/>
              </a:rPr>
              <a:t>）角色适应阶段；（</a:t>
            </a:r>
            <a:r>
              <a:rPr kumimoji="1" lang="en-US" altLang="zh-CN">
                <a:latin typeface="宋体" pitchFamily="2" charset="-122"/>
              </a:rPr>
              <a:t>2</a:t>
            </a:r>
            <a:r>
              <a:rPr kumimoji="1" lang="zh-CN" altLang="en-US">
                <a:latin typeface="宋体" pitchFamily="2" charset="-122"/>
              </a:rPr>
              <a:t>）主发展阶段；（</a:t>
            </a:r>
            <a:r>
              <a:rPr kumimoji="1" lang="en-US" altLang="zh-CN">
                <a:latin typeface="宋体" pitchFamily="2" charset="-122"/>
              </a:rPr>
              <a:t>3</a:t>
            </a:r>
            <a:r>
              <a:rPr kumimoji="1" lang="zh-CN" altLang="en-US">
                <a:latin typeface="宋体" pitchFamily="2" charset="-122"/>
              </a:rPr>
              <a:t>）最佳创造阶段。</a:t>
            </a:r>
          </a:p>
          <a:p>
            <a:pPr eaLnBrk="1" hangingPunct="1">
              <a:lnSpc>
                <a:spcPct val="145000"/>
              </a:lnSpc>
              <a:buFont typeface="Wingdings" pitchFamily="2" charset="2"/>
              <a:buChar char="Ø"/>
            </a:pPr>
            <a:r>
              <a:rPr kumimoji="1" lang="zh-CN" altLang="en-US" b="1">
                <a:latin typeface="宋体" pitchFamily="2" charset="-122"/>
              </a:rPr>
              <a:t>五阶段论</a:t>
            </a:r>
            <a:r>
              <a:rPr kumimoji="1" lang="zh-CN" altLang="en-US">
                <a:latin typeface="宋体" pitchFamily="2" charset="-122"/>
              </a:rPr>
              <a:t>。（</a:t>
            </a:r>
            <a:r>
              <a:rPr kumimoji="1" lang="en-US" altLang="zh-CN">
                <a:latin typeface="宋体" pitchFamily="2" charset="-122"/>
              </a:rPr>
              <a:t>1</a:t>
            </a:r>
            <a:r>
              <a:rPr kumimoji="1" lang="zh-CN" altLang="en-US">
                <a:latin typeface="宋体" pitchFamily="2" charset="-122"/>
              </a:rPr>
              <a:t>）适应期（第１～３年）：新入职的教师；（</a:t>
            </a:r>
            <a:r>
              <a:rPr kumimoji="1" lang="en-US" altLang="zh-CN">
                <a:latin typeface="宋体" pitchFamily="2" charset="-122"/>
              </a:rPr>
              <a:t>2</a:t>
            </a:r>
            <a:r>
              <a:rPr kumimoji="1" lang="zh-CN" altLang="en-US">
                <a:latin typeface="宋体" pitchFamily="2" charset="-122"/>
              </a:rPr>
              <a:t>）稳定期（第４～７年）：经过几年的教学实践锻炼，逐渐适应课堂教学；（</a:t>
            </a:r>
            <a:r>
              <a:rPr kumimoji="1" lang="en-US" altLang="zh-CN">
                <a:latin typeface="宋体" pitchFamily="2" charset="-122"/>
              </a:rPr>
              <a:t>3</a:t>
            </a:r>
            <a:r>
              <a:rPr kumimoji="1" lang="zh-CN" altLang="en-US">
                <a:latin typeface="宋体" pitchFamily="2" charset="-122"/>
              </a:rPr>
              <a:t>）试验期（第８～</a:t>
            </a:r>
            <a:r>
              <a:rPr kumimoji="1" lang="en-US" altLang="zh-CN">
                <a:latin typeface="宋体" pitchFamily="2" charset="-122"/>
              </a:rPr>
              <a:t>23</a:t>
            </a:r>
            <a:r>
              <a:rPr kumimoji="1" lang="zh-CN" altLang="en-US">
                <a:latin typeface="宋体" pitchFamily="2" charset="-122"/>
              </a:rPr>
              <a:t>年）：大胆进行教改试验；（</a:t>
            </a:r>
            <a:r>
              <a:rPr kumimoji="1" lang="en-US" altLang="zh-CN">
                <a:latin typeface="宋体" pitchFamily="2" charset="-122"/>
              </a:rPr>
              <a:t>4</a:t>
            </a:r>
            <a:r>
              <a:rPr kumimoji="1" lang="zh-CN" altLang="en-US">
                <a:latin typeface="宋体" pitchFamily="2" charset="-122"/>
              </a:rPr>
              <a:t>）平静和保守期（第</a:t>
            </a:r>
            <a:r>
              <a:rPr kumimoji="1" lang="en-US" altLang="zh-CN">
                <a:latin typeface="宋体" pitchFamily="2" charset="-122"/>
              </a:rPr>
              <a:t>23</a:t>
            </a:r>
            <a:r>
              <a:rPr kumimoji="1" lang="zh-CN" altLang="en-US">
                <a:latin typeface="宋体" pitchFamily="2" charset="-122"/>
              </a:rPr>
              <a:t>～</a:t>
            </a:r>
            <a:r>
              <a:rPr kumimoji="1" lang="en-US" altLang="zh-CN">
                <a:latin typeface="宋体" pitchFamily="2" charset="-122"/>
              </a:rPr>
              <a:t>31</a:t>
            </a:r>
            <a:r>
              <a:rPr kumimoji="1" lang="zh-CN" altLang="en-US">
                <a:latin typeface="宋体" pitchFamily="2" charset="-122"/>
              </a:rPr>
              <a:t>年）：滋长职业自满情绪，可能失去专业发展的热情；（</a:t>
            </a:r>
            <a:r>
              <a:rPr kumimoji="1" lang="en-US" altLang="zh-CN">
                <a:latin typeface="宋体" pitchFamily="2" charset="-122"/>
              </a:rPr>
              <a:t>5</a:t>
            </a:r>
            <a:r>
              <a:rPr kumimoji="1" lang="zh-CN" altLang="en-US">
                <a:latin typeface="宋体" pitchFamily="2" charset="-122"/>
              </a:rPr>
              <a:t>）退出教职期（第</a:t>
            </a:r>
            <a:r>
              <a:rPr kumimoji="1" lang="en-US" altLang="zh-CN">
                <a:latin typeface="宋体" pitchFamily="2" charset="-122"/>
              </a:rPr>
              <a:t>31</a:t>
            </a:r>
            <a:r>
              <a:rPr kumimoji="1" lang="zh-CN" altLang="en-US">
                <a:latin typeface="宋体" pitchFamily="2" charset="-122"/>
              </a:rPr>
              <a:t>～</a:t>
            </a:r>
            <a:r>
              <a:rPr kumimoji="1" lang="en-US" altLang="zh-CN">
                <a:latin typeface="宋体" pitchFamily="2" charset="-122"/>
              </a:rPr>
              <a:t>39</a:t>
            </a:r>
            <a:r>
              <a:rPr kumimoji="1" lang="zh-CN" altLang="en-US">
                <a:latin typeface="宋体" pitchFamily="2" charset="-122"/>
              </a:rPr>
              <a:t>年）：教师职业生涯的终结。</a:t>
            </a:r>
            <a:r>
              <a:rPr kumimoji="1" lang="zh-CN" altLang="en-US">
                <a:latin typeface="仿宋_GB2312" pitchFamily="49" charset="-122"/>
                <a:ea typeface="仿宋_GB2312" pitchFamily="49" charset="-122"/>
              </a:rPr>
              <a:t> </a:t>
            </a:r>
          </a:p>
        </p:txBody>
      </p:sp>
      <p:grpSp>
        <p:nvGrpSpPr>
          <p:cNvPr id="2" name="Group 8"/>
          <p:cNvGrpSpPr>
            <a:grpSpLocks/>
          </p:cNvGrpSpPr>
          <p:nvPr/>
        </p:nvGrpSpPr>
        <p:grpSpPr bwMode="auto">
          <a:xfrm>
            <a:off x="539750" y="476250"/>
            <a:ext cx="7777163" cy="792163"/>
            <a:chOff x="943" y="1480"/>
            <a:chExt cx="3130" cy="409"/>
          </a:xfrm>
        </p:grpSpPr>
        <p:sp>
          <p:nvSpPr>
            <p:cNvPr id="26629" name="AutoShape 9"/>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26630" name="Oval 10"/>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288199"/>
                                        </p:tgtEl>
                                        <p:attrNameLst>
                                          <p:attrName>style.visibility</p:attrName>
                                        </p:attrNameLst>
                                      </p:cBhvr>
                                      <p:to>
                                        <p:strVal val="visible"/>
                                      </p:to>
                                    </p:set>
                                    <p:anim to="" calcmode="lin" valueType="num">
                                      <p:cBhvr>
                                        <p:cTn id="7" dur="1" fill="hold"/>
                                        <p:tgtEl>
                                          <p:spTgt spid="1288199"/>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8199"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5"/>
          <p:cNvSpPr>
            <a:spLocks noChangeArrowheads="1"/>
          </p:cNvSpPr>
          <p:nvPr/>
        </p:nvSpPr>
        <p:spPr bwMode="auto">
          <a:xfrm>
            <a:off x="539750" y="1484313"/>
            <a:ext cx="7777163" cy="457200"/>
          </a:xfrm>
          <a:prstGeom prst="rect">
            <a:avLst/>
          </a:prstGeom>
          <a:solidFill>
            <a:srgbClr val="FF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（五）教师职业生涯阶段理论</a:t>
            </a:r>
          </a:p>
        </p:txBody>
      </p:sp>
      <p:sp>
        <p:nvSpPr>
          <p:cNvPr id="1289223" name="Text Box 7"/>
          <p:cNvSpPr txBox="1">
            <a:spLocks noChangeArrowheads="1"/>
          </p:cNvSpPr>
          <p:nvPr/>
        </p:nvSpPr>
        <p:spPr bwMode="auto">
          <a:xfrm>
            <a:off x="747713" y="2133600"/>
            <a:ext cx="7643812" cy="358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kumimoji="1" lang="en-US" altLang="zh-CN" sz="2400">
                <a:solidFill>
                  <a:srgbClr val="800000"/>
                </a:solidFill>
                <a:ea typeface="楷体_GB2312" pitchFamily="49" charset="-122"/>
              </a:rPr>
              <a:t>2.</a:t>
            </a:r>
            <a:r>
              <a:rPr kumimoji="1" lang="zh-CN" altLang="en-US" sz="2400">
                <a:solidFill>
                  <a:srgbClr val="800000"/>
                </a:solidFill>
                <a:ea typeface="楷体_GB2312" pitchFamily="49" charset="-122"/>
              </a:rPr>
              <a:t>我国的研究</a:t>
            </a:r>
          </a:p>
          <a:p>
            <a:pPr eaLnBrk="1" hangingPunct="1"/>
            <a:endParaRPr kumimoji="1" lang="zh-CN" altLang="en-US"/>
          </a:p>
          <a:p>
            <a:pPr eaLnBrk="1" hangingPunct="1">
              <a:lnSpc>
                <a:spcPct val="130000"/>
              </a:lnSpc>
              <a:buFont typeface="Wingdings" pitchFamily="2" charset="2"/>
              <a:buChar char="Ø"/>
            </a:pPr>
            <a:r>
              <a:rPr kumimoji="1" lang="zh-CN" altLang="en-US" b="1">
                <a:latin typeface="宋体" pitchFamily="2" charset="-122"/>
              </a:rPr>
              <a:t>七阶段论</a:t>
            </a:r>
            <a:r>
              <a:rPr kumimoji="1" lang="zh-CN" altLang="en-US">
                <a:latin typeface="宋体" pitchFamily="2" charset="-122"/>
              </a:rPr>
              <a:t>。（</a:t>
            </a:r>
            <a:r>
              <a:rPr kumimoji="1" lang="en-US" altLang="zh-CN">
                <a:latin typeface="宋体" pitchFamily="2" charset="-122"/>
              </a:rPr>
              <a:t>1</a:t>
            </a:r>
            <a:r>
              <a:rPr kumimoji="1" lang="zh-CN" altLang="en-US">
                <a:latin typeface="宋体" pitchFamily="2" charset="-122"/>
              </a:rPr>
              <a:t>）职前准备期：主要指大学四年的职业学习及见习、岗位培训等；（</a:t>
            </a:r>
            <a:r>
              <a:rPr kumimoji="1" lang="en-US" altLang="zh-CN">
                <a:latin typeface="宋体" pitchFamily="2" charset="-122"/>
              </a:rPr>
              <a:t>2</a:t>
            </a:r>
            <a:r>
              <a:rPr kumimoji="1" lang="zh-CN" altLang="en-US">
                <a:latin typeface="宋体" pitchFamily="2" charset="-122"/>
              </a:rPr>
              <a:t>）上岗适应期：大约一二年时间；（</a:t>
            </a:r>
            <a:r>
              <a:rPr kumimoji="1" lang="en-US" altLang="zh-CN">
                <a:latin typeface="宋体" pitchFamily="2" charset="-122"/>
              </a:rPr>
              <a:t>3</a:t>
            </a:r>
            <a:r>
              <a:rPr kumimoji="1" lang="zh-CN" altLang="en-US">
                <a:latin typeface="宋体" pitchFamily="2" charset="-122"/>
              </a:rPr>
              <a:t>）快速成长期：从初步适应后到</a:t>
            </a:r>
            <a:r>
              <a:rPr kumimoji="1" lang="en-US" altLang="zh-CN">
                <a:latin typeface="宋体" pitchFamily="2" charset="-122"/>
              </a:rPr>
              <a:t>30</a:t>
            </a:r>
            <a:r>
              <a:rPr kumimoji="1" lang="zh-CN" altLang="en-US">
                <a:latin typeface="宋体" pitchFamily="2" charset="-122"/>
              </a:rPr>
              <a:t>岁高峰期；（</a:t>
            </a:r>
            <a:r>
              <a:rPr kumimoji="1" lang="en-US" altLang="zh-CN">
                <a:latin typeface="宋体" pitchFamily="2" charset="-122"/>
              </a:rPr>
              <a:t>4</a:t>
            </a:r>
            <a:r>
              <a:rPr kumimoji="1" lang="zh-CN" altLang="en-US">
                <a:latin typeface="宋体" pitchFamily="2" charset="-122"/>
              </a:rPr>
              <a:t>）“高原”发展期：</a:t>
            </a:r>
            <a:r>
              <a:rPr kumimoji="1" lang="en-US" altLang="zh-CN">
                <a:latin typeface="宋体" pitchFamily="2" charset="-122"/>
              </a:rPr>
              <a:t>30</a:t>
            </a:r>
            <a:r>
              <a:rPr kumimoji="1" lang="zh-CN" altLang="en-US">
                <a:latin typeface="宋体" pitchFamily="2" charset="-122"/>
              </a:rPr>
              <a:t>岁至</a:t>
            </a:r>
            <a:r>
              <a:rPr kumimoji="1" lang="en-US" altLang="zh-CN">
                <a:latin typeface="宋体" pitchFamily="2" charset="-122"/>
              </a:rPr>
              <a:t>40</a:t>
            </a:r>
            <a:r>
              <a:rPr kumimoji="1" lang="zh-CN" altLang="en-US">
                <a:latin typeface="宋体" pitchFamily="2" charset="-122"/>
              </a:rPr>
              <a:t>岁；（</a:t>
            </a:r>
            <a:r>
              <a:rPr kumimoji="1" lang="en-US" altLang="zh-CN">
                <a:latin typeface="宋体" pitchFamily="2" charset="-122"/>
              </a:rPr>
              <a:t>5</a:t>
            </a:r>
            <a:r>
              <a:rPr kumimoji="1" lang="zh-CN" altLang="en-US">
                <a:latin typeface="宋体" pitchFamily="2" charset="-122"/>
              </a:rPr>
              <a:t>）平稳发展期：</a:t>
            </a:r>
            <a:r>
              <a:rPr kumimoji="1" lang="en-US" altLang="zh-CN">
                <a:latin typeface="宋体" pitchFamily="2" charset="-122"/>
              </a:rPr>
              <a:t>40</a:t>
            </a:r>
            <a:r>
              <a:rPr kumimoji="1" lang="zh-CN" altLang="en-US">
                <a:latin typeface="宋体" pitchFamily="2" charset="-122"/>
              </a:rPr>
              <a:t>岁至</a:t>
            </a:r>
            <a:r>
              <a:rPr kumimoji="1" lang="en-US" altLang="zh-CN">
                <a:latin typeface="宋体" pitchFamily="2" charset="-122"/>
              </a:rPr>
              <a:t>50</a:t>
            </a:r>
            <a:r>
              <a:rPr kumimoji="1" lang="zh-CN" altLang="en-US">
                <a:latin typeface="宋体" pitchFamily="2" charset="-122"/>
              </a:rPr>
              <a:t>岁；（</a:t>
            </a:r>
            <a:r>
              <a:rPr kumimoji="1" lang="en-US" altLang="zh-CN">
                <a:latin typeface="宋体" pitchFamily="2" charset="-122"/>
              </a:rPr>
              <a:t>6</a:t>
            </a:r>
            <a:r>
              <a:rPr kumimoji="1" lang="zh-CN" altLang="en-US">
                <a:latin typeface="宋体" pitchFamily="2" charset="-122"/>
              </a:rPr>
              <a:t>）缓慢退缩期：</a:t>
            </a:r>
            <a:r>
              <a:rPr kumimoji="1" lang="en-US" altLang="zh-CN">
                <a:latin typeface="宋体" pitchFamily="2" charset="-122"/>
              </a:rPr>
              <a:t>50</a:t>
            </a:r>
            <a:r>
              <a:rPr kumimoji="1" lang="zh-CN" altLang="en-US">
                <a:latin typeface="宋体" pitchFamily="2" charset="-122"/>
              </a:rPr>
              <a:t>岁至</a:t>
            </a:r>
            <a:r>
              <a:rPr kumimoji="1" lang="en-US" altLang="zh-CN">
                <a:latin typeface="宋体" pitchFamily="2" charset="-122"/>
              </a:rPr>
              <a:t>60</a:t>
            </a:r>
            <a:r>
              <a:rPr kumimoji="1" lang="zh-CN" altLang="en-US">
                <a:latin typeface="宋体" pitchFamily="2" charset="-122"/>
              </a:rPr>
              <a:t>岁；（</a:t>
            </a:r>
            <a:r>
              <a:rPr kumimoji="1" lang="en-US" altLang="zh-CN">
                <a:latin typeface="宋体" pitchFamily="2" charset="-122"/>
              </a:rPr>
              <a:t>7</a:t>
            </a:r>
            <a:r>
              <a:rPr kumimoji="1" lang="zh-CN" altLang="en-US">
                <a:latin typeface="宋体" pitchFamily="2" charset="-122"/>
              </a:rPr>
              <a:t>）平静退休期：临近退休时，要有心理准备，平静地离开岗位。</a:t>
            </a:r>
          </a:p>
          <a:p>
            <a:pPr eaLnBrk="1" hangingPunct="1">
              <a:lnSpc>
                <a:spcPct val="130000"/>
              </a:lnSpc>
              <a:buFont typeface="Wingdings" pitchFamily="2" charset="2"/>
              <a:buChar char="Ø"/>
            </a:pPr>
            <a:r>
              <a:rPr kumimoji="1" lang="zh-CN" altLang="en-US" b="1">
                <a:latin typeface="宋体" pitchFamily="2" charset="-122"/>
              </a:rPr>
              <a:t>八阶段论</a:t>
            </a:r>
            <a:r>
              <a:rPr kumimoji="1" lang="zh-CN" altLang="en-US">
                <a:latin typeface="宋体" pitchFamily="2" charset="-122"/>
              </a:rPr>
              <a:t>。（</a:t>
            </a:r>
            <a:r>
              <a:rPr kumimoji="1" lang="en-US" altLang="zh-CN">
                <a:latin typeface="宋体" pitchFamily="2" charset="-122"/>
              </a:rPr>
              <a:t>1</a:t>
            </a:r>
            <a:r>
              <a:rPr kumimoji="1" lang="zh-CN" altLang="en-US">
                <a:latin typeface="宋体" pitchFamily="2" charset="-122"/>
              </a:rPr>
              <a:t>）职前成长阶段；（</a:t>
            </a:r>
            <a:r>
              <a:rPr kumimoji="1" lang="en-US" altLang="zh-CN">
                <a:latin typeface="宋体" pitchFamily="2" charset="-122"/>
              </a:rPr>
              <a:t>2</a:t>
            </a:r>
            <a:r>
              <a:rPr kumimoji="1" lang="zh-CN" altLang="en-US">
                <a:latin typeface="宋体" pitchFamily="2" charset="-122"/>
              </a:rPr>
              <a:t>）进入教育工作领域阶段；（</a:t>
            </a:r>
            <a:r>
              <a:rPr kumimoji="1" lang="en-US" altLang="zh-CN">
                <a:latin typeface="宋体" pitchFamily="2" charset="-122"/>
              </a:rPr>
              <a:t>3</a:t>
            </a:r>
            <a:r>
              <a:rPr kumimoji="1" lang="zh-CN" altLang="en-US">
                <a:latin typeface="宋体" pitchFamily="2" charset="-122"/>
              </a:rPr>
              <a:t>）能力建立阶段；（</a:t>
            </a:r>
            <a:r>
              <a:rPr kumimoji="1" lang="en-US" altLang="zh-CN">
                <a:latin typeface="宋体" pitchFamily="2" charset="-122"/>
              </a:rPr>
              <a:t>4</a:t>
            </a:r>
            <a:r>
              <a:rPr kumimoji="1" lang="zh-CN" altLang="en-US">
                <a:latin typeface="宋体" pitchFamily="2" charset="-122"/>
              </a:rPr>
              <a:t>）热心和成长阶段；（</a:t>
            </a:r>
            <a:r>
              <a:rPr kumimoji="1" lang="en-US" altLang="zh-CN">
                <a:latin typeface="宋体" pitchFamily="2" charset="-122"/>
              </a:rPr>
              <a:t>5</a:t>
            </a:r>
            <a:r>
              <a:rPr kumimoji="1" lang="zh-CN" altLang="en-US">
                <a:latin typeface="宋体" pitchFamily="2" charset="-122"/>
              </a:rPr>
              <a:t>）职业退缩阶段；（</a:t>
            </a:r>
            <a:r>
              <a:rPr kumimoji="1" lang="en-US" altLang="zh-CN">
                <a:latin typeface="宋体" pitchFamily="2" charset="-122"/>
              </a:rPr>
              <a:t>6</a:t>
            </a:r>
            <a:r>
              <a:rPr kumimoji="1" lang="zh-CN" altLang="en-US">
                <a:latin typeface="宋体" pitchFamily="2" charset="-122"/>
              </a:rPr>
              <a:t>）更新阶段；（</a:t>
            </a:r>
            <a:r>
              <a:rPr kumimoji="1" lang="en-US" altLang="zh-CN">
                <a:latin typeface="宋体" pitchFamily="2" charset="-122"/>
              </a:rPr>
              <a:t>7</a:t>
            </a:r>
            <a:r>
              <a:rPr kumimoji="1" lang="zh-CN" altLang="en-US">
                <a:latin typeface="宋体" pitchFamily="2" charset="-122"/>
              </a:rPr>
              <a:t>）生涯低落阶段；（</a:t>
            </a:r>
            <a:r>
              <a:rPr kumimoji="1" lang="en-US" altLang="zh-CN">
                <a:latin typeface="宋体" pitchFamily="2" charset="-122"/>
              </a:rPr>
              <a:t>8</a:t>
            </a:r>
            <a:r>
              <a:rPr kumimoji="1" lang="zh-CN" altLang="en-US">
                <a:latin typeface="宋体" pitchFamily="2" charset="-122"/>
              </a:rPr>
              <a:t>）退休阶段。</a:t>
            </a:r>
            <a:endParaRPr kumimoji="1" lang="zh-CN" altLang="en-US">
              <a:latin typeface="仿宋_GB2312" pitchFamily="49" charset="-122"/>
              <a:ea typeface="仿宋_GB2312" pitchFamily="49" charset="-122"/>
            </a:endParaRPr>
          </a:p>
        </p:txBody>
      </p:sp>
      <p:grpSp>
        <p:nvGrpSpPr>
          <p:cNvPr id="2" name="Group 8"/>
          <p:cNvGrpSpPr>
            <a:grpSpLocks/>
          </p:cNvGrpSpPr>
          <p:nvPr/>
        </p:nvGrpSpPr>
        <p:grpSpPr bwMode="auto">
          <a:xfrm>
            <a:off x="539750" y="476250"/>
            <a:ext cx="7777163" cy="792163"/>
            <a:chOff x="943" y="1480"/>
            <a:chExt cx="3130" cy="409"/>
          </a:xfrm>
        </p:grpSpPr>
        <p:sp>
          <p:nvSpPr>
            <p:cNvPr id="27653" name="AutoShape 9"/>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27654" name="Oval 10"/>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289223"/>
                                        </p:tgtEl>
                                        <p:attrNameLst>
                                          <p:attrName>style.visibility</p:attrName>
                                        </p:attrNameLst>
                                      </p:cBhvr>
                                      <p:to>
                                        <p:strVal val="visible"/>
                                      </p:to>
                                    </p:set>
                                    <p:anim to="" calcmode="lin" valueType="num">
                                      <p:cBhvr>
                                        <p:cTn id="7" dur="1" fill="hold"/>
                                        <p:tgtEl>
                                          <p:spTgt spid="1289223"/>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9223"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5"/>
          <p:cNvSpPr>
            <a:spLocks noChangeArrowheads="1"/>
          </p:cNvSpPr>
          <p:nvPr/>
        </p:nvSpPr>
        <p:spPr bwMode="auto">
          <a:xfrm>
            <a:off x="457200" y="3581400"/>
            <a:ext cx="1090613" cy="762000"/>
          </a:xfrm>
          <a:prstGeom prst="rect">
            <a:avLst/>
          </a:prstGeom>
          <a:solidFill>
            <a:schemeClr val="accent1"/>
          </a:solidFill>
          <a:ln w="9525">
            <a:solidFill>
              <a:srgbClr val="99C5B4"/>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000">
                <a:ea typeface="楷体_GB2312" pitchFamily="49" charset="-122"/>
              </a:rPr>
              <a:t>适应阶段</a:t>
            </a:r>
          </a:p>
        </p:txBody>
      </p:sp>
      <p:sp>
        <p:nvSpPr>
          <p:cNvPr id="28675" name="Rectangle 6"/>
          <p:cNvSpPr>
            <a:spLocks noChangeArrowheads="1"/>
          </p:cNvSpPr>
          <p:nvPr/>
        </p:nvSpPr>
        <p:spPr bwMode="auto">
          <a:xfrm>
            <a:off x="1908175" y="3573463"/>
            <a:ext cx="1223963" cy="762000"/>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000">
                <a:ea typeface="楷体_GB2312" pitchFamily="49" charset="-122"/>
              </a:rPr>
              <a:t>成长阶段</a:t>
            </a:r>
          </a:p>
        </p:txBody>
      </p:sp>
      <p:sp>
        <p:nvSpPr>
          <p:cNvPr id="28676" name="Rectangle 7"/>
          <p:cNvSpPr>
            <a:spLocks noChangeArrowheads="1"/>
          </p:cNvSpPr>
          <p:nvPr/>
        </p:nvSpPr>
        <p:spPr bwMode="auto">
          <a:xfrm>
            <a:off x="3563938" y="3581400"/>
            <a:ext cx="1295400" cy="762000"/>
          </a:xfrm>
          <a:prstGeom prst="rect">
            <a:avLst/>
          </a:prstGeom>
          <a:solidFill>
            <a:schemeClr val="accent2"/>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000">
                <a:ea typeface="楷体_GB2312" pitchFamily="49" charset="-122"/>
              </a:rPr>
              <a:t>成熟阶段</a:t>
            </a:r>
          </a:p>
        </p:txBody>
      </p:sp>
      <p:sp>
        <p:nvSpPr>
          <p:cNvPr id="28677" name="Rectangle 8"/>
          <p:cNvSpPr>
            <a:spLocks noChangeArrowheads="1"/>
          </p:cNvSpPr>
          <p:nvPr/>
        </p:nvSpPr>
        <p:spPr bwMode="auto">
          <a:xfrm>
            <a:off x="5219700" y="3573463"/>
            <a:ext cx="1368425" cy="769937"/>
          </a:xfrm>
          <a:prstGeom prst="rect">
            <a:avLst/>
          </a:prstGeom>
          <a:solidFill>
            <a:schemeClr val="accent2"/>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000">
                <a:ea typeface="楷体_GB2312" pitchFamily="49" charset="-122"/>
              </a:rPr>
              <a:t>高原阶段</a:t>
            </a:r>
          </a:p>
        </p:txBody>
      </p:sp>
      <p:sp>
        <p:nvSpPr>
          <p:cNvPr id="28678" name="Rectangle 9"/>
          <p:cNvSpPr>
            <a:spLocks noChangeArrowheads="1"/>
          </p:cNvSpPr>
          <p:nvPr/>
        </p:nvSpPr>
        <p:spPr bwMode="auto">
          <a:xfrm>
            <a:off x="3563938" y="2349500"/>
            <a:ext cx="1600200" cy="625475"/>
          </a:xfrm>
          <a:prstGeom prst="rect">
            <a:avLst/>
          </a:prstGeom>
          <a:solidFill>
            <a:srgbClr val="FF66FF"/>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a:ea typeface="黑体" pitchFamily="49" charset="-122"/>
              </a:rPr>
              <a:t>中期</a:t>
            </a:r>
          </a:p>
        </p:txBody>
      </p:sp>
      <p:sp>
        <p:nvSpPr>
          <p:cNvPr id="28679" name="Rectangle 10"/>
          <p:cNvSpPr>
            <a:spLocks noChangeArrowheads="1"/>
          </p:cNvSpPr>
          <p:nvPr/>
        </p:nvSpPr>
        <p:spPr bwMode="auto">
          <a:xfrm>
            <a:off x="1547813" y="2349500"/>
            <a:ext cx="1447800" cy="685800"/>
          </a:xfrm>
          <a:prstGeom prst="rect">
            <a:avLst/>
          </a:prstGeom>
          <a:solidFill>
            <a:srgbClr val="0099FF"/>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a:solidFill>
                  <a:srgbClr val="FF66FF"/>
                </a:solidFill>
                <a:ea typeface="黑体" pitchFamily="49" charset="-122"/>
              </a:rPr>
              <a:t>前期</a:t>
            </a:r>
          </a:p>
        </p:txBody>
      </p:sp>
      <p:sp>
        <p:nvSpPr>
          <p:cNvPr id="28680" name="Line 12"/>
          <p:cNvSpPr>
            <a:spLocks noChangeShapeType="1"/>
          </p:cNvSpPr>
          <p:nvPr/>
        </p:nvSpPr>
        <p:spPr bwMode="auto">
          <a:xfrm>
            <a:off x="1547813" y="4005263"/>
            <a:ext cx="381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8681" name="Line 13"/>
          <p:cNvSpPr>
            <a:spLocks noChangeShapeType="1"/>
          </p:cNvSpPr>
          <p:nvPr/>
        </p:nvSpPr>
        <p:spPr bwMode="auto">
          <a:xfrm>
            <a:off x="3132138" y="4005263"/>
            <a:ext cx="457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8682" name="Line 14"/>
          <p:cNvSpPr>
            <a:spLocks noChangeShapeType="1"/>
          </p:cNvSpPr>
          <p:nvPr/>
        </p:nvSpPr>
        <p:spPr bwMode="auto">
          <a:xfrm>
            <a:off x="4859338" y="4005263"/>
            <a:ext cx="381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8683" name="Line 15"/>
          <p:cNvSpPr>
            <a:spLocks noChangeShapeType="1"/>
          </p:cNvSpPr>
          <p:nvPr/>
        </p:nvSpPr>
        <p:spPr bwMode="auto">
          <a:xfrm>
            <a:off x="4211638" y="2997200"/>
            <a:ext cx="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8684" name="Rectangle 9"/>
          <p:cNvSpPr>
            <a:spLocks noChangeArrowheads="1"/>
          </p:cNvSpPr>
          <p:nvPr/>
        </p:nvSpPr>
        <p:spPr bwMode="auto">
          <a:xfrm>
            <a:off x="5580063" y="2349500"/>
            <a:ext cx="1655762" cy="574675"/>
          </a:xfrm>
          <a:prstGeom prst="rect">
            <a:avLst/>
          </a:prstGeom>
          <a:solidFill>
            <a:schemeClr val="bg2"/>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a:ea typeface="黑体" pitchFamily="49" charset="-122"/>
              </a:rPr>
              <a:t>后期</a:t>
            </a:r>
          </a:p>
        </p:txBody>
      </p:sp>
      <p:sp>
        <p:nvSpPr>
          <p:cNvPr id="28685" name="Line 14"/>
          <p:cNvSpPr>
            <a:spLocks noChangeShapeType="1"/>
          </p:cNvSpPr>
          <p:nvPr/>
        </p:nvSpPr>
        <p:spPr bwMode="auto">
          <a:xfrm>
            <a:off x="6588125" y="4005263"/>
            <a:ext cx="381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8686" name="Rectangle 8"/>
          <p:cNvSpPr>
            <a:spLocks noChangeArrowheads="1"/>
          </p:cNvSpPr>
          <p:nvPr/>
        </p:nvSpPr>
        <p:spPr bwMode="auto">
          <a:xfrm>
            <a:off x="7019925" y="3573463"/>
            <a:ext cx="1368425" cy="792162"/>
          </a:xfrm>
          <a:prstGeom prst="rect">
            <a:avLst/>
          </a:prstGeom>
          <a:solidFill>
            <a:srgbClr val="99C5B4"/>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000">
                <a:ea typeface="楷体_GB2312" pitchFamily="49" charset="-122"/>
              </a:rPr>
              <a:t>超越阶段</a:t>
            </a:r>
          </a:p>
        </p:txBody>
      </p:sp>
      <p:sp>
        <p:nvSpPr>
          <p:cNvPr id="28687" name="Line 13"/>
          <p:cNvSpPr>
            <a:spLocks noChangeShapeType="1"/>
          </p:cNvSpPr>
          <p:nvPr/>
        </p:nvSpPr>
        <p:spPr bwMode="auto">
          <a:xfrm>
            <a:off x="3059113" y="2708275"/>
            <a:ext cx="457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8688" name="Line 13"/>
          <p:cNvSpPr>
            <a:spLocks noChangeShapeType="1"/>
          </p:cNvSpPr>
          <p:nvPr/>
        </p:nvSpPr>
        <p:spPr bwMode="auto">
          <a:xfrm>
            <a:off x="5148263" y="2708275"/>
            <a:ext cx="457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8689" name="Line 18"/>
          <p:cNvSpPr>
            <a:spLocks noChangeShapeType="1"/>
          </p:cNvSpPr>
          <p:nvPr/>
        </p:nvSpPr>
        <p:spPr bwMode="auto">
          <a:xfrm flipH="1">
            <a:off x="1042988" y="3068638"/>
            <a:ext cx="1152525" cy="504825"/>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28690" name="Line 19"/>
          <p:cNvSpPr>
            <a:spLocks noChangeShapeType="1"/>
          </p:cNvSpPr>
          <p:nvPr/>
        </p:nvSpPr>
        <p:spPr bwMode="auto">
          <a:xfrm>
            <a:off x="2555875" y="3068638"/>
            <a:ext cx="0" cy="504825"/>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28691" name="Line 20"/>
          <p:cNvSpPr>
            <a:spLocks noChangeShapeType="1"/>
          </p:cNvSpPr>
          <p:nvPr/>
        </p:nvSpPr>
        <p:spPr bwMode="auto">
          <a:xfrm>
            <a:off x="4427538" y="2997200"/>
            <a:ext cx="865187" cy="576263"/>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28692" name="Line 21"/>
          <p:cNvSpPr>
            <a:spLocks noChangeShapeType="1"/>
          </p:cNvSpPr>
          <p:nvPr/>
        </p:nvSpPr>
        <p:spPr bwMode="auto">
          <a:xfrm>
            <a:off x="7164388" y="2924175"/>
            <a:ext cx="0" cy="649288"/>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28693" name="Rectangle 23"/>
          <p:cNvSpPr>
            <a:spLocks noChangeArrowheads="1"/>
          </p:cNvSpPr>
          <p:nvPr/>
        </p:nvSpPr>
        <p:spPr bwMode="auto">
          <a:xfrm>
            <a:off x="971550" y="1773238"/>
            <a:ext cx="655320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20000"/>
              </a:lnSpc>
            </a:pPr>
            <a:r>
              <a:rPr kumimoji="1" lang="en-US" altLang="zh-CN" b="1">
                <a:solidFill>
                  <a:srgbClr val="800000"/>
                </a:solidFill>
                <a:ea typeface="楷体_GB2312" pitchFamily="49" charset="-122"/>
              </a:rPr>
              <a:t>3.</a:t>
            </a:r>
            <a:r>
              <a:rPr kumimoji="1" lang="zh-CN" altLang="en-US" b="1">
                <a:solidFill>
                  <a:srgbClr val="800000"/>
                </a:solidFill>
                <a:ea typeface="楷体_GB2312" pitchFamily="49" charset="-122"/>
              </a:rPr>
              <a:t>教师职业生涯阶段归纳</a:t>
            </a:r>
          </a:p>
        </p:txBody>
      </p:sp>
      <p:sp>
        <p:nvSpPr>
          <p:cNvPr id="28694" name="Rectangle 24"/>
          <p:cNvSpPr>
            <a:spLocks noChangeArrowheads="1"/>
          </p:cNvSpPr>
          <p:nvPr/>
        </p:nvSpPr>
        <p:spPr bwMode="auto">
          <a:xfrm>
            <a:off x="755650" y="4797425"/>
            <a:ext cx="7704138"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b="1">
                <a:solidFill>
                  <a:schemeClr val="tx2"/>
                </a:solidFill>
                <a:latin typeface="宋体" pitchFamily="2" charset="-122"/>
              </a:rPr>
              <a:t>教师职业生涯的三个发展时期和五个阶段：</a:t>
            </a:r>
          </a:p>
          <a:p>
            <a:pPr eaLnBrk="1" hangingPunct="1"/>
            <a:r>
              <a:rPr lang="zh-CN" altLang="en-US">
                <a:latin typeface="宋体" pitchFamily="2" charset="-122"/>
              </a:rPr>
              <a:t>三个发展时期：前期→中期→后期</a:t>
            </a:r>
          </a:p>
          <a:p>
            <a:pPr eaLnBrk="1" hangingPunct="1"/>
            <a:r>
              <a:rPr lang="zh-CN" altLang="en-US">
                <a:latin typeface="宋体" pitchFamily="2" charset="-122"/>
              </a:rPr>
              <a:t>五个阶段：适应阶段（</a:t>
            </a:r>
            <a:r>
              <a:rPr lang="en-US" altLang="zh-CN">
                <a:latin typeface="宋体" pitchFamily="2" charset="-122"/>
              </a:rPr>
              <a:t>0-1</a:t>
            </a:r>
            <a:r>
              <a:rPr lang="zh-CN" altLang="en-US">
                <a:latin typeface="宋体" pitchFamily="2" charset="-122"/>
              </a:rPr>
              <a:t>）→成长阶段（</a:t>
            </a:r>
            <a:r>
              <a:rPr lang="en-US" altLang="zh-CN">
                <a:latin typeface="宋体" pitchFamily="2" charset="-122"/>
              </a:rPr>
              <a:t>2-3</a:t>
            </a:r>
            <a:r>
              <a:rPr lang="zh-CN" altLang="en-US">
                <a:latin typeface="宋体" pitchFamily="2" charset="-122"/>
              </a:rPr>
              <a:t>）→成熟阶段（</a:t>
            </a:r>
            <a:r>
              <a:rPr lang="en-US" altLang="zh-CN">
                <a:latin typeface="宋体" pitchFamily="2" charset="-122"/>
              </a:rPr>
              <a:t>4-5</a:t>
            </a:r>
            <a:r>
              <a:rPr lang="zh-CN" altLang="en-US">
                <a:latin typeface="宋体" pitchFamily="2" charset="-122"/>
              </a:rPr>
              <a:t>）→高原阶段（</a:t>
            </a:r>
            <a:r>
              <a:rPr lang="en-US" altLang="zh-CN">
                <a:latin typeface="宋体" pitchFamily="2" charset="-122"/>
              </a:rPr>
              <a:t>6-8</a:t>
            </a:r>
            <a:r>
              <a:rPr lang="zh-CN" altLang="en-US">
                <a:latin typeface="宋体" pitchFamily="2" charset="-122"/>
              </a:rPr>
              <a:t>）→超越阶段（</a:t>
            </a:r>
            <a:r>
              <a:rPr lang="en-US" altLang="zh-CN">
                <a:latin typeface="宋体" pitchFamily="2" charset="-122"/>
              </a:rPr>
              <a:t>9-  </a:t>
            </a:r>
            <a:r>
              <a:rPr lang="zh-CN" altLang="en-US">
                <a:latin typeface="宋体" pitchFamily="2" charset="-122"/>
              </a:rPr>
              <a:t>）</a:t>
            </a:r>
          </a:p>
        </p:txBody>
      </p:sp>
      <p:sp>
        <p:nvSpPr>
          <p:cNvPr id="28695" name="Rectangle 28"/>
          <p:cNvSpPr>
            <a:spLocks noChangeArrowheads="1"/>
          </p:cNvSpPr>
          <p:nvPr/>
        </p:nvSpPr>
        <p:spPr bwMode="auto">
          <a:xfrm>
            <a:off x="539750" y="1341438"/>
            <a:ext cx="7777163" cy="457200"/>
          </a:xfrm>
          <a:prstGeom prst="rect">
            <a:avLst/>
          </a:prstGeom>
          <a:solidFill>
            <a:srgbClr val="FF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（五）教师职业生涯阶段理论</a:t>
            </a:r>
          </a:p>
        </p:txBody>
      </p:sp>
      <p:grpSp>
        <p:nvGrpSpPr>
          <p:cNvPr id="2" name="Group 29"/>
          <p:cNvGrpSpPr>
            <a:grpSpLocks/>
          </p:cNvGrpSpPr>
          <p:nvPr/>
        </p:nvGrpSpPr>
        <p:grpSpPr bwMode="auto">
          <a:xfrm>
            <a:off x="539750" y="476250"/>
            <a:ext cx="7777163" cy="792163"/>
            <a:chOff x="943" y="1480"/>
            <a:chExt cx="3130" cy="409"/>
          </a:xfrm>
        </p:grpSpPr>
        <p:sp>
          <p:nvSpPr>
            <p:cNvPr id="28697" name="AutoShape 30"/>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28698" name="Oval 31"/>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4"/>
          <p:cNvGrpSpPr>
            <a:grpSpLocks/>
          </p:cNvGrpSpPr>
          <p:nvPr/>
        </p:nvGrpSpPr>
        <p:grpSpPr bwMode="auto">
          <a:xfrm>
            <a:off x="6084888" y="1557338"/>
            <a:ext cx="2916237" cy="3090862"/>
            <a:chOff x="4254" y="1017"/>
            <a:chExt cx="1860" cy="2004"/>
          </a:xfrm>
        </p:grpSpPr>
        <p:sp>
          <p:nvSpPr>
            <p:cNvPr id="29720" name="Text Box 5"/>
            <p:cNvSpPr txBox="1">
              <a:spLocks noChangeArrowheads="1"/>
            </p:cNvSpPr>
            <p:nvPr/>
          </p:nvSpPr>
          <p:spPr bwMode="auto">
            <a:xfrm>
              <a:off x="5025" y="1693"/>
              <a:ext cx="1089" cy="132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a:solidFill>
                    <a:srgbClr val="FF66FF"/>
                  </a:solidFill>
                  <a:latin typeface="楷体_GB2312" pitchFamily="49" charset="-122"/>
                  <a:ea typeface="楷体_GB2312" pitchFamily="49" charset="-122"/>
                </a:rPr>
                <a:t>形成了自己的教学特色和风格，成为教育教学的行家里手 ，少数不满足于现状的教师，通过努力超越自己成为</a:t>
              </a:r>
              <a:r>
                <a:rPr lang="zh-CN" altLang="en-US" sz="1600">
                  <a:solidFill>
                    <a:srgbClr val="FF66FF"/>
                  </a:solidFill>
                  <a:ea typeface="楷体_GB2312" pitchFamily="49" charset="-122"/>
                </a:rPr>
                <a:t>“</a:t>
              </a:r>
              <a:r>
                <a:rPr lang="zh-CN" altLang="en-US" sz="1600">
                  <a:solidFill>
                    <a:srgbClr val="FF66FF"/>
                  </a:solidFill>
                  <a:latin typeface="楷体_GB2312" pitchFamily="49" charset="-122"/>
                  <a:ea typeface="楷体_GB2312" pitchFamily="49" charset="-122"/>
                </a:rPr>
                <a:t>名家</a:t>
              </a:r>
              <a:r>
                <a:rPr lang="zh-CN" altLang="en-US" sz="1600">
                  <a:solidFill>
                    <a:srgbClr val="FF66FF"/>
                  </a:solidFill>
                  <a:ea typeface="楷体_GB2312" pitchFamily="49" charset="-122"/>
                </a:rPr>
                <a:t>”</a:t>
              </a:r>
              <a:r>
                <a:rPr lang="zh-CN" altLang="en-US" sz="1600">
                  <a:solidFill>
                    <a:srgbClr val="FF66FF"/>
                  </a:solidFill>
                  <a:latin typeface="楷体_GB2312" pitchFamily="49" charset="-122"/>
                  <a:ea typeface="楷体_GB2312" pitchFamily="49" charset="-122"/>
                </a:rPr>
                <a:t>（</a:t>
              </a:r>
              <a:r>
                <a:rPr lang="en-US" altLang="zh-CN" sz="1600">
                  <a:solidFill>
                    <a:srgbClr val="FF66FF"/>
                  </a:solidFill>
                  <a:latin typeface="楷体_GB2312" pitchFamily="49" charset="-122"/>
                  <a:ea typeface="楷体_GB2312" pitchFamily="49" charset="-122"/>
                </a:rPr>
                <a:t>9- </a:t>
              </a:r>
              <a:r>
                <a:rPr lang="zh-CN" altLang="en-US" sz="1600">
                  <a:solidFill>
                    <a:srgbClr val="FF66FF"/>
                  </a:solidFill>
                  <a:latin typeface="楷体_GB2312" pitchFamily="49" charset="-122"/>
                  <a:ea typeface="楷体_GB2312" pitchFamily="49" charset="-122"/>
                </a:rPr>
                <a:t>）。</a:t>
              </a:r>
            </a:p>
          </p:txBody>
        </p:sp>
        <p:grpSp>
          <p:nvGrpSpPr>
            <p:cNvPr id="29721" name="Group 6"/>
            <p:cNvGrpSpPr>
              <a:grpSpLocks/>
            </p:cNvGrpSpPr>
            <p:nvPr/>
          </p:nvGrpSpPr>
          <p:grpSpPr bwMode="auto">
            <a:xfrm>
              <a:off x="4254" y="1017"/>
              <a:ext cx="1641" cy="827"/>
              <a:chOff x="4254" y="1017"/>
              <a:chExt cx="1641" cy="827"/>
            </a:xfrm>
          </p:grpSpPr>
          <p:sp>
            <p:nvSpPr>
              <p:cNvPr id="29722" name="AutoShape 7"/>
              <p:cNvSpPr>
                <a:spLocks noChangeArrowheads="1"/>
              </p:cNvSpPr>
              <p:nvPr/>
            </p:nvSpPr>
            <p:spPr bwMode="auto">
              <a:xfrm rot="3684139">
                <a:off x="5505" y="1453"/>
                <a:ext cx="546" cy="235"/>
              </a:xfrm>
              <a:prstGeom prst="curvedDownArrow">
                <a:avLst>
                  <a:gd name="adj1" fmla="val 46468"/>
                  <a:gd name="adj2" fmla="val 92936"/>
                  <a:gd name="adj3" fmla="val 33333"/>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29723" name="Oval 8"/>
              <p:cNvSpPr>
                <a:spLocks noChangeArrowheads="1"/>
              </p:cNvSpPr>
              <p:nvPr/>
            </p:nvSpPr>
            <p:spPr bwMode="auto">
              <a:xfrm>
                <a:off x="4463" y="1017"/>
                <a:ext cx="1406" cy="544"/>
              </a:xfrm>
              <a:prstGeom prst="ellipse">
                <a:avLst/>
              </a:prstGeom>
              <a:solidFill>
                <a:srgbClr val="0099F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90000"/>
                  </a:lnSpc>
                </a:pPr>
                <a:r>
                  <a:rPr lang="zh-CN" altLang="en-US" sz="2000" b="1">
                    <a:solidFill>
                      <a:schemeClr val="bg1"/>
                    </a:solidFill>
                    <a:latin typeface="隶书" pitchFamily="49" charset="-122"/>
                    <a:ea typeface="隶书" pitchFamily="49" charset="-122"/>
                  </a:rPr>
                  <a:t>超越阶段</a:t>
                </a:r>
              </a:p>
            </p:txBody>
          </p:sp>
          <p:sp>
            <p:nvSpPr>
              <p:cNvPr id="1272841" name="Line 9"/>
              <p:cNvSpPr>
                <a:spLocks noChangeShapeType="1"/>
              </p:cNvSpPr>
              <p:nvPr/>
            </p:nvSpPr>
            <p:spPr bwMode="auto">
              <a:xfrm flipV="1">
                <a:off x="4254" y="1435"/>
                <a:ext cx="408" cy="181"/>
              </a:xfrm>
              <a:prstGeom prst="line">
                <a:avLst/>
              </a:prstGeom>
              <a:noFill/>
              <a:ln w="9525">
                <a:solidFill>
                  <a:srgbClr val="FF00FF"/>
                </a:solidFill>
                <a:round/>
                <a:headEnd/>
                <a:tailEnd type="triangle" w="med" len="med"/>
              </a:ln>
              <a:effectLst>
                <a:outerShdw dist="107763" dir="2700000" algn="ctr" rotWithShape="0">
                  <a:srgbClr val="808080">
                    <a:alpha val="50000"/>
                  </a:srgbClr>
                </a:outerShdw>
              </a:effectLst>
            </p:spPr>
            <p:txBody>
              <a:bodyPr/>
              <a:lstStyle/>
              <a:p>
                <a:pPr>
                  <a:defRPr/>
                </a:pPr>
                <a:endParaRPr lang="zh-CN" altLang="en-US">
                  <a:latin typeface="Arial" charset="0"/>
                </a:endParaRPr>
              </a:p>
            </p:txBody>
          </p:sp>
        </p:grpSp>
      </p:grpSp>
      <p:grpSp>
        <p:nvGrpSpPr>
          <p:cNvPr id="4" name="Group 10"/>
          <p:cNvGrpSpPr>
            <a:grpSpLocks/>
          </p:cNvGrpSpPr>
          <p:nvPr/>
        </p:nvGrpSpPr>
        <p:grpSpPr bwMode="auto">
          <a:xfrm>
            <a:off x="1535113" y="2398713"/>
            <a:ext cx="5402262" cy="1101725"/>
            <a:chOff x="1047" y="1511"/>
            <a:chExt cx="3687" cy="694"/>
          </a:xfrm>
        </p:grpSpPr>
        <p:sp>
          <p:nvSpPr>
            <p:cNvPr id="29716" name="Oval 11"/>
            <p:cNvSpPr>
              <a:spLocks noChangeArrowheads="1"/>
            </p:cNvSpPr>
            <p:nvPr/>
          </p:nvSpPr>
          <p:spPr bwMode="auto">
            <a:xfrm>
              <a:off x="3328" y="1607"/>
              <a:ext cx="1406" cy="544"/>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90000"/>
                </a:lnSpc>
              </a:pPr>
              <a:r>
                <a:rPr lang="zh-CN" altLang="en-US" sz="2000" b="1">
                  <a:solidFill>
                    <a:schemeClr val="bg1"/>
                  </a:solidFill>
                  <a:latin typeface="隶书" pitchFamily="49" charset="-122"/>
                  <a:ea typeface="隶书" pitchFamily="49" charset="-122"/>
                </a:rPr>
                <a:t>高原阶段</a:t>
              </a:r>
            </a:p>
          </p:txBody>
        </p:sp>
        <p:sp>
          <p:nvSpPr>
            <p:cNvPr id="29717" name="AutoShape 12"/>
            <p:cNvSpPr>
              <a:spLocks noChangeArrowheads="1"/>
            </p:cNvSpPr>
            <p:nvPr/>
          </p:nvSpPr>
          <p:spPr bwMode="auto">
            <a:xfrm>
              <a:off x="1047" y="1511"/>
              <a:ext cx="1845" cy="633"/>
            </a:xfrm>
            <a:prstGeom prst="roundRect">
              <a:avLst>
                <a:gd name="adj" fmla="val 16667"/>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b="1">
                  <a:solidFill>
                    <a:schemeClr val="bg1"/>
                  </a:solidFill>
                  <a:latin typeface="仿宋_GB2312" pitchFamily="49" charset="-122"/>
                  <a:ea typeface="仿宋_GB2312" pitchFamily="49" charset="-122"/>
                </a:rPr>
                <a:t>教师在教学业绩上提高不明显，出现心理学上的</a:t>
              </a:r>
              <a:r>
                <a:rPr lang="zh-CN" altLang="en-US" b="1">
                  <a:solidFill>
                    <a:schemeClr val="bg1"/>
                  </a:solidFill>
                  <a:ea typeface="仿宋_GB2312" pitchFamily="49" charset="-122"/>
                </a:rPr>
                <a:t>“</a:t>
              </a:r>
              <a:r>
                <a:rPr lang="zh-CN" altLang="en-US" b="1">
                  <a:solidFill>
                    <a:schemeClr val="bg1"/>
                  </a:solidFill>
                  <a:latin typeface="仿宋_GB2312" pitchFamily="49" charset="-122"/>
                  <a:ea typeface="仿宋_GB2312" pitchFamily="49" charset="-122"/>
                </a:rPr>
                <a:t>高原期</a:t>
              </a:r>
              <a:r>
                <a:rPr lang="zh-CN" altLang="en-US" b="1">
                  <a:solidFill>
                    <a:schemeClr val="bg1"/>
                  </a:solidFill>
                  <a:ea typeface="仿宋_GB2312" pitchFamily="49" charset="-122"/>
                </a:rPr>
                <a:t>”</a:t>
              </a:r>
              <a:r>
                <a:rPr lang="zh-CN" altLang="en-US">
                  <a:solidFill>
                    <a:schemeClr val="bg1"/>
                  </a:solidFill>
                  <a:latin typeface="仿宋_GB2312" pitchFamily="49" charset="-122"/>
                  <a:ea typeface="仿宋_GB2312" pitchFamily="49" charset="-122"/>
                </a:rPr>
                <a:t> （</a:t>
              </a:r>
              <a:r>
                <a:rPr lang="en-US" altLang="zh-CN">
                  <a:solidFill>
                    <a:schemeClr val="bg1"/>
                  </a:solidFill>
                  <a:latin typeface="仿宋_GB2312" pitchFamily="49" charset="-122"/>
                  <a:ea typeface="仿宋_GB2312" pitchFamily="49" charset="-122"/>
                </a:rPr>
                <a:t>6-8</a:t>
              </a:r>
              <a:r>
                <a:rPr lang="zh-CN" altLang="en-US">
                  <a:solidFill>
                    <a:schemeClr val="bg1"/>
                  </a:solidFill>
                  <a:latin typeface="仿宋_GB2312" pitchFamily="49" charset="-122"/>
                  <a:ea typeface="仿宋_GB2312" pitchFamily="49" charset="-122"/>
                </a:rPr>
                <a:t>）。</a:t>
              </a:r>
            </a:p>
          </p:txBody>
        </p:sp>
        <p:sp>
          <p:nvSpPr>
            <p:cNvPr id="29718" name="AutoShape 13"/>
            <p:cNvSpPr>
              <a:spLocks noChangeArrowheads="1"/>
            </p:cNvSpPr>
            <p:nvPr/>
          </p:nvSpPr>
          <p:spPr bwMode="auto">
            <a:xfrm flipH="1">
              <a:off x="2894" y="1740"/>
              <a:ext cx="453" cy="27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85 w 21600"/>
                <a:gd name="T13" fmla="*/ 5400 h 21600"/>
                <a:gd name="T14" fmla="*/ 18882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272846" name="Line 14"/>
            <p:cNvSpPr>
              <a:spLocks noChangeShapeType="1"/>
            </p:cNvSpPr>
            <p:nvPr/>
          </p:nvSpPr>
          <p:spPr bwMode="auto">
            <a:xfrm flipV="1">
              <a:off x="3165" y="2024"/>
              <a:ext cx="407" cy="181"/>
            </a:xfrm>
            <a:prstGeom prst="line">
              <a:avLst/>
            </a:prstGeom>
            <a:noFill/>
            <a:ln w="9525">
              <a:solidFill>
                <a:srgbClr val="FF00FF"/>
              </a:solidFill>
              <a:round/>
              <a:headEnd/>
              <a:tailEnd type="triangle" w="med" len="med"/>
            </a:ln>
            <a:effectLst>
              <a:outerShdw dist="107763" dir="2700000" algn="ctr" rotWithShape="0">
                <a:schemeClr val="bg2">
                  <a:alpha val="50000"/>
                </a:schemeClr>
              </a:outerShdw>
            </a:effectLst>
          </p:spPr>
          <p:txBody>
            <a:bodyPr/>
            <a:lstStyle/>
            <a:p>
              <a:pPr>
                <a:defRPr/>
              </a:pPr>
              <a:endParaRPr lang="zh-CN" altLang="en-US">
                <a:latin typeface="Arial" charset="0"/>
              </a:endParaRPr>
            </a:p>
          </p:txBody>
        </p:sp>
      </p:grpSp>
      <p:grpSp>
        <p:nvGrpSpPr>
          <p:cNvPr id="5" name="Group 15"/>
          <p:cNvGrpSpPr>
            <a:grpSpLocks/>
          </p:cNvGrpSpPr>
          <p:nvPr/>
        </p:nvGrpSpPr>
        <p:grpSpPr bwMode="auto">
          <a:xfrm>
            <a:off x="3043238" y="3530600"/>
            <a:ext cx="4719637" cy="2346325"/>
            <a:chOff x="2077" y="2224"/>
            <a:chExt cx="3220" cy="1478"/>
          </a:xfrm>
        </p:grpSpPr>
        <p:sp>
          <p:nvSpPr>
            <p:cNvPr id="29712" name="AutoShape 16"/>
            <p:cNvSpPr>
              <a:spLocks noChangeArrowheads="1"/>
            </p:cNvSpPr>
            <p:nvPr/>
          </p:nvSpPr>
          <p:spPr bwMode="auto">
            <a:xfrm rot="2016422">
              <a:off x="3276" y="2606"/>
              <a:ext cx="696" cy="317"/>
            </a:xfrm>
            <a:custGeom>
              <a:avLst/>
              <a:gdLst>
                <a:gd name="T0" fmla="*/ 0 w 21600"/>
                <a:gd name="T1" fmla="*/ 0 h 21600"/>
                <a:gd name="T2" fmla="*/ 0 w 21600"/>
                <a:gd name="T3" fmla="*/ 0 h 21600"/>
                <a:gd name="T4" fmla="*/ 0 w 21600"/>
                <a:gd name="T5" fmla="*/ 0 h 21600"/>
                <a:gd name="T6" fmla="*/ 1 w 21600"/>
                <a:gd name="T7" fmla="*/ 0 h 21600"/>
                <a:gd name="T8" fmla="*/ 1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6 w 21600"/>
                <a:gd name="T19" fmla="*/ 3134 h 21600"/>
                <a:gd name="T20" fmla="*/ 18434 w 21600"/>
                <a:gd name="T21" fmla="*/ 18466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8150" y="5399"/>
                    <a:pt x="5892" y="7322"/>
                    <a:pt x="5469" y="9938"/>
                  </a:cubicBezTo>
                  <a:lnTo>
                    <a:pt x="138" y="9076"/>
                  </a:lnTo>
                  <a:cubicBezTo>
                    <a:pt x="984" y="3844"/>
                    <a:pt x="5500"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29713" name="Oval 17"/>
            <p:cNvSpPr>
              <a:spLocks noChangeArrowheads="1"/>
            </p:cNvSpPr>
            <p:nvPr/>
          </p:nvSpPr>
          <p:spPr bwMode="auto">
            <a:xfrm>
              <a:off x="2222" y="2224"/>
              <a:ext cx="1406" cy="544"/>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000" b="1">
                  <a:solidFill>
                    <a:schemeClr val="bg1"/>
                  </a:solidFill>
                  <a:latin typeface="隶书" pitchFamily="49" charset="-122"/>
                  <a:ea typeface="隶书" pitchFamily="49" charset="-122"/>
                </a:rPr>
                <a:t>成熟阶段</a:t>
              </a:r>
            </a:p>
          </p:txBody>
        </p:sp>
        <p:sp>
          <p:nvSpPr>
            <p:cNvPr id="29714" name="AutoShape 18"/>
            <p:cNvSpPr>
              <a:spLocks noChangeArrowheads="1"/>
            </p:cNvSpPr>
            <p:nvPr/>
          </p:nvSpPr>
          <p:spPr bwMode="auto">
            <a:xfrm>
              <a:off x="3664" y="3067"/>
              <a:ext cx="1633" cy="635"/>
            </a:xfrm>
            <a:prstGeom prst="roundRect">
              <a:avLst>
                <a:gd name="adj" fmla="val 16667"/>
              </a:avLst>
            </a:pr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a:latin typeface="楷体_GB2312" pitchFamily="49" charset="-122"/>
                  <a:ea typeface="楷体_GB2312" pitchFamily="49" charset="-122"/>
                </a:rPr>
                <a:t>认同教师的职业价值，</a:t>
              </a:r>
            </a:p>
            <a:p>
              <a:pPr eaLnBrk="1" hangingPunct="1"/>
              <a:r>
                <a:rPr lang="zh-CN" altLang="en-US">
                  <a:latin typeface="楷体_GB2312" pitchFamily="49" charset="-122"/>
                  <a:ea typeface="楷体_GB2312" pitchFamily="49" charset="-122"/>
                </a:rPr>
                <a:t>形成自己的一套教学</a:t>
              </a:r>
            </a:p>
            <a:p>
              <a:pPr eaLnBrk="1" hangingPunct="1"/>
              <a:r>
                <a:rPr lang="zh-CN" altLang="en-US">
                  <a:latin typeface="楷体_GB2312" pitchFamily="49" charset="-122"/>
                  <a:ea typeface="楷体_GB2312" pitchFamily="49" charset="-122"/>
                </a:rPr>
                <a:t>经验体系（</a:t>
              </a:r>
              <a:r>
                <a:rPr lang="en-US" altLang="zh-CN">
                  <a:latin typeface="楷体_GB2312" pitchFamily="49" charset="-122"/>
                  <a:ea typeface="楷体_GB2312" pitchFamily="49" charset="-122"/>
                </a:rPr>
                <a:t>4-5</a:t>
              </a:r>
              <a:r>
                <a:rPr lang="zh-CN" altLang="en-US">
                  <a:latin typeface="楷体_GB2312" pitchFamily="49" charset="-122"/>
                  <a:ea typeface="楷体_GB2312" pitchFamily="49" charset="-122"/>
                </a:rPr>
                <a:t>）。</a:t>
              </a:r>
              <a:r>
                <a:rPr lang="zh-CN" altLang="en-US"/>
                <a:t> </a:t>
              </a:r>
            </a:p>
          </p:txBody>
        </p:sp>
        <p:sp>
          <p:nvSpPr>
            <p:cNvPr id="1272851" name="Line 19"/>
            <p:cNvSpPr>
              <a:spLocks noChangeShapeType="1"/>
            </p:cNvSpPr>
            <p:nvPr/>
          </p:nvSpPr>
          <p:spPr bwMode="auto">
            <a:xfrm flipV="1">
              <a:off x="2077" y="2659"/>
              <a:ext cx="408" cy="181"/>
            </a:xfrm>
            <a:prstGeom prst="line">
              <a:avLst/>
            </a:prstGeom>
            <a:noFill/>
            <a:ln w="9525">
              <a:solidFill>
                <a:srgbClr val="FF00FF"/>
              </a:solidFill>
              <a:round/>
              <a:headEnd/>
              <a:tailEnd type="triangle" w="med" len="med"/>
            </a:ln>
            <a:effectLst>
              <a:outerShdw dist="107763" dir="2700000" algn="ctr" rotWithShape="0">
                <a:schemeClr val="bg2">
                  <a:alpha val="50000"/>
                </a:schemeClr>
              </a:outerShdw>
            </a:effectLst>
          </p:spPr>
          <p:txBody>
            <a:bodyPr/>
            <a:lstStyle/>
            <a:p>
              <a:pPr>
                <a:defRPr/>
              </a:pPr>
              <a:endParaRPr lang="zh-CN" altLang="en-US">
                <a:latin typeface="Arial" charset="0"/>
              </a:endParaRPr>
            </a:p>
          </p:txBody>
        </p:sp>
      </p:grpSp>
      <p:grpSp>
        <p:nvGrpSpPr>
          <p:cNvPr id="6" name="Group 20"/>
          <p:cNvGrpSpPr>
            <a:grpSpLocks/>
          </p:cNvGrpSpPr>
          <p:nvPr/>
        </p:nvGrpSpPr>
        <p:grpSpPr bwMode="auto">
          <a:xfrm>
            <a:off x="52388" y="3571875"/>
            <a:ext cx="2060575" cy="2765425"/>
            <a:chOff x="36" y="2250"/>
            <a:chExt cx="1406" cy="1742"/>
          </a:xfrm>
        </p:grpSpPr>
        <p:sp>
          <p:nvSpPr>
            <p:cNvPr id="29710" name="AutoShape 21"/>
            <p:cNvSpPr>
              <a:spLocks noChangeArrowheads="1"/>
            </p:cNvSpPr>
            <p:nvPr/>
          </p:nvSpPr>
          <p:spPr bwMode="auto">
            <a:xfrm>
              <a:off x="81" y="2250"/>
              <a:ext cx="907" cy="953"/>
            </a:xfrm>
            <a:prstGeom prst="wedgeRoundRectCallout">
              <a:avLst>
                <a:gd name="adj1" fmla="val -10639"/>
                <a:gd name="adj2" fmla="val 82426"/>
                <a:gd name="adj3" fmla="val 16667"/>
              </a:avLst>
            </a:prstGeom>
            <a:solidFill>
              <a:srgbClr val="00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b="1">
                  <a:solidFill>
                    <a:srgbClr val="F9FBE5"/>
                  </a:solidFill>
                  <a:latin typeface="Verdana" pitchFamily="34" charset="0"/>
                  <a:ea typeface="幼圆" pitchFamily="49" charset="-122"/>
                </a:rPr>
                <a:t>学生角色转换为教师角色（</a:t>
              </a:r>
              <a:r>
                <a:rPr lang="en-US" altLang="zh-CN" b="1">
                  <a:solidFill>
                    <a:srgbClr val="F9FBE5"/>
                  </a:solidFill>
                  <a:latin typeface="Verdana" pitchFamily="34" charset="0"/>
                  <a:ea typeface="幼圆" pitchFamily="49" charset="-122"/>
                </a:rPr>
                <a:t>0-1</a:t>
              </a:r>
              <a:r>
                <a:rPr lang="zh-CN" altLang="en-US" b="1">
                  <a:solidFill>
                    <a:srgbClr val="F9FBE5"/>
                  </a:solidFill>
                  <a:latin typeface="Verdana" pitchFamily="34" charset="0"/>
                  <a:ea typeface="幼圆" pitchFamily="49" charset="-122"/>
                </a:rPr>
                <a:t>）。</a:t>
              </a:r>
            </a:p>
          </p:txBody>
        </p:sp>
        <p:sp>
          <p:nvSpPr>
            <p:cNvPr id="29711" name="Oval 22"/>
            <p:cNvSpPr>
              <a:spLocks noChangeArrowheads="1"/>
            </p:cNvSpPr>
            <p:nvPr/>
          </p:nvSpPr>
          <p:spPr bwMode="auto">
            <a:xfrm>
              <a:off x="36" y="3448"/>
              <a:ext cx="1406" cy="544"/>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000" b="1">
                  <a:solidFill>
                    <a:schemeClr val="bg1"/>
                  </a:solidFill>
                  <a:latin typeface="隶书" pitchFamily="49" charset="-122"/>
                  <a:ea typeface="隶书" pitchFamily="49" charset="-122"/>
                </a:rPr>
                <a:t>适应阶段</a:t>
              </a:r>
            </a:p>
          </p:txBody>
        </p:sp>
      </p:grpSp>
      <p:grpSp>
        <p:nvGrpSpPr>
          <p:cNvPr id="7" name="Group 23"/>
          <p:cNvGrpSpPr>
            <a:grpSpLocks/>
          </p:cNvGrpSpPr>
          <p:nvPr/>
        </p:nvGrpSpPr>
        <p:grpSpPr bwMode="auto">
          <a:xfrm>
            <a:off x="1341438" y="4510088"/>
            <a:ext cx="3960812" cy="2097087"/>
            <a:chOff x="915" y="2841"/>
            <a:chExt cx="2703" cy="1321"/>
          </a:xfrm>
        </p:grpSpPr>
        <p:sp>
          <p:nvSpPr>
            <p:cNvPr id="29707" name="AutoShape 24"/>
            <p:cNvSpPr>
              <a:spLocks noChangeArrowheads="1"/>
            </p:cNvSpPr>
            <p:nvPr/>
          </p:nvSpPr>
          <p:spPr bwMode="auto">
            <a:xfrm>
              <a:off x="1532" y="3385"/>
              <a:ext cx="2086" cy="777"/>
            </a:xfrm>
            <a:prstGeom prst="wedgeEllipseCallout">
              <a:avLst>
                <a:gd name="adj1" fmla="val -46356"/>
                <a:gd name="adj2" fmla="val -54634"/>
              </a:avLst>
            </a:prstGeom>
            <a:solidFill>
              <a:srgbClr val="FFCCFF"/>
            </a:solidFill>
            <a:ln w="9525">
              <a:solidFill>
                <a:schemeClr val="bg1"/>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b="1">
                  <a:solidFill>
                    <a:srgbClr val="008000"/>
                  </a:solidFill>
                  <a:latin typeface="幼圆" pitchFamily="49" charset="-122"/>
                  <a:ea typeface="幼圆" pitchFamily="49" charset="-122"/>
                </a:rPr>
                <a:t>认识教师职业特点，</a:t>
              </a:r>
            </a:p>
            <a:p>
              <a:pPr eaLnBrk="1" hangingPunct="1"/>
              <a:r>
                <a:rPr lang="zh-CN" altLang="en-US" b="1">
                  <a:solidFill>
                    <a:srgbClr val="008000"/>
                  </a:solidFill>
                  <a:latin typeface="幼圆" pitchFamily="49" charset="-122"/>
                  <a:ea typeface="幼圆" pitchFamily="49" charset="-122"/>
                </a:rPr>
                <a:t>掌握教师职业的</a:t>
              </a:r>
            </a:p>
            <a:p>
              <a:pPr eaLnBrk="1" hangingPunct="1"/>
              <a:r>
                <a:rPr lang="zh-CN" altLang="en-US" b="1">
                  <a:solidFill>
                    <a:srgbClr val="008000"/>
                  </a:solidFill>
                  <a:latin typeface="幼圆" pitchFamily="49" charset="-122"/>
                  <a:ea typeface="幼圆" pitchFamily="49" charset="-122"/>
                </a:rPr>
                <a:t>基本技能（</a:t>
              </a:r>
              <a:r>
                <a:rPr lang="en-US" altLang="zh-CN" b="1">
                  <a:solidFill>
                    <a:srgbClr val="008000"/>
                  </a:solidFill>
                  <a:latin typeface="幼圆" pitchFamily="49" charset="-122"/>
                  <a:ea typeface="幼圆" pitchFamily="49" charset="-122"/>
                </a:rPr>
                <a:t>2-3</a:t>
              </a:r>
              <a:r>
                <a:rPr lang="zh-CN" altLang="en-US" b="1">
                  <a:solidFill>
                    <a:srgbClr val="008000"/>
                  </a:solidFill>
                  <a:latin typeface="幼圆" pitchFamily="49" charset="-122"/>
                  <a:ea typeface="幼圆" pitchFamily="49" charset="-122"/>
                </a:rPr>
                <a:t>）。</a:t>
              </a:r>
            </a:p>
          </p:txBody>
        </p:sp>
        <p:sp>
          <p:nvSpPr>
            <p:cNvPr id="29708" name="Oval 25"/>
            <p:cNvSpPr>
              <a:spLocks noChangeArrowheads="1"/>
            </p:cNvSpPr>
            <p:nvPr/>
          </p:nvSpPr>
          <p:spPr bwMode="auto">
            <a:xfrm>
              <a:off x="1079" y="2841"/>
              <a:ext cx="1406" cy="544"/>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en-US" altLang="zh-CN" sz="3200" b="1">
                  <a:solidFill>
                    <a:schemeClr val="bg1"/>
                  </a:solidFill>
                  <a:latin typeface="隶书" pitchFamily="49" charset="-122"/>
                  <a:ea typeface="隶书" pitchFamily="49" charset="-122"/>
                </a:rPr>
                <a:t> </a:t>
              </a:r>
              <a:r>
                <a:rPr lang="zh-CN" altLang="en-US" sz="2000" b="1">
                  <a:solidFill>
                    <a:schemeClr val="bg1"/>
                  </a:solidFill>
                  <a:latin typeface="隶书" pitchFamily="49" charset="-122"/>
                  <a:ea typeface="隶书" pitchFamily="49" charset="-122"/>
                </a:rPr>
                <a:t>成长阶段</a:t>
              </a:r>
            </a:p>
          </p:txBody>
        </p:sp>
        <p:sp>
          <p:nvSpPr>
            <p:cNvPr id="1272858" name="Line 26"/>
            <p:cNvSpPr>
              <a:spLocks noChangeShapeType="1"/>
            </p:cNvSpPr>
            <p:nvPr/>
          </p:nvSpPr>
          <p:spPr bwMode="auto">
            <a:xfrm flipV="1">
              <a:off x="915" y="3267"/>
              <a:ext cx="408" cy="181"/>
            </a:xfrm>
            <a:prstGeom prst="line">
              <a:avLst/>
            </a:prstGeom>
            <a:noFill/>
            <a:ln w="9525">
              <a:solidFill>
                <a:srgbClr val="FF00FF"/>
              </a:solidFill>
              <a:round/>
              <a:headEnd/>
              <a:tailEnd type="triangle" w="med" len="med"/>
            </a:ln>
            <a:effectLst>
              <a:outerShdw dist="107763" dir="2700000" algn="ctr" rotWithShape="0">
                <a:schemeClr val="bg2">
                  <a:alpha val="50000"/>
                </a:schemeClr>
              </a:outerShdw>
            </a:effectLst>
          </p:spPr>
          <p:txBody>
            <a:bodyPr/>
            <a:lstStyle/>
            <a:p>
              <a:pPr>
                <a:defRPr/>
              </a:pPr>
              <a:endParaRPr lang="zh-CN" altLang="en-US">
                <a:latin typeface="Arial" charset="0"/>
              </a:endParaRPr>
            </a:p>
          </p:txBody>
        </p:sp>
      </p:grpSp>
      <p:sp>
        <p:nvSpPr>
          <p:cNvPr id="29703" name="Rectangle 32"/>
          <p:cNvSpPr>
            <a:spLocks noChangeArrowheads="1"/>
          </p:cNvSpPr>
          <p:nvPr/>
        </p:nvSpPr>
        <p:spPr bwMode="auto">
          <a:xfrm>
            <a:off x="755650" y="1196975"/>
            <a:ext cx="5976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a:solidFill>
                  <a:srgbClr val="008000"/>
                </a:solidFill>
              </a:rPr>
              <a:t>      </a:t>
            </a:r>
            <a:r>
              <a:rPr lang="zh-CN" altLang="en-US" sz="2400" b="1">
                <a:solidFill>
                  <a:srgbClr val="008000"/>
                </a:solidFill>
              </a:rPr>
              <a:t>（六）大学教师职业生涯阶段及其策略</a:t>
            </a:r>
          </a:p>
        </p:txBody>
      </p:sp>
      <p:grpSp>
        <p:nvGrpSpPr>
          <p:cNvPr id="8" name="Group 33"/>
          <p:cNvGrpSpPr>
            <a:grpSpLocks/>
          </p:cNvGrpSpPr>
          <p:nvPr/>
        </p:nvGrpSpPr>
        <p:grpSpPr bwMode="auto">
          <a:xfrm>
            <a:off x="539750" y="333375"/>
            <a:ext cx="7777163" cy="719138"/>
            <a:chOff x="943" y="1480"/>
            <a:chExt cx="3130" cy="409"/>
          </a:xfrm>
        </p:grpSpPr>
        <p:sp>
          <p:nvSpPr>
            <p:cNvPr id="29705" name="AutoShape 34"/>
            <p:cNvSpPr>
              <a:spLocks noChangeArrowheads="1"/>
            </p:cNvSpPr>
            <p:nvPr/>
          </p:nvSpPr>
          <p:spPr bwMode="auto">
            <a:xfrm>
              <a:off x="1442" y="1480"/>
              <a:ext cx="2631" cy="409"/>
            </a:xfrm>
            <a:prstGeom prst="roundRect">
              <a:avLst>
                <a:gd name="adj" fmla="val 16667"/>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accent1"/>
                  </a:solidFill>
                  <a:ea typeface="黑体" pitchFamily="49" charset="-122"/>
                </a:rPr>
                <a:t>大学青年教师职业生涯理论</a:t>
              </a:r>
            </a:p>
          </p:txBody>
        </p:sp>
        <p:sp>
          <p:nvSpPr>
            <p:cNvPr id="29706" name="Oval 35"/>
            <p:cNvSpPr>
              <a:spLocks noChangeArrowheads="1"/>
            </p:cNvSpPr>
            <p:nvPr/>
          </p:nvSpPr>
          <p:spPr bwMode="auto">
            <a:xfrm>
              <a:off x="943" y="1503"/>
              <a:ext cx="363" cy="363"/>
            </a:xfrm>
            <a:prstGeom prst="ellipse">
              <a:avLst/>
            </a:prstGeom>
            <a:solidFill>
              <a:srgbClr val="66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chemeClr val="bg1"/>
                  </a:solidFill>
                  <a:latin typeface="Verdana" pitchFamily="34" charset="0"/>
                  <a:ea typeface="黑体" pitchFamily="49" charset="-122"/>
                </a:rPr>
                <a:t>六</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nodeType="afterEffect">
                                  <p:stCondLst>
                                    <p:cond delay="0"/>
                                  </p:stCondLst>
                                  <p:childTnLst>
                                    <p:set>
                                      <p:cBhvr>
                                        <p:cTn id="6" dur="1" fill="hold">
                                          <p:stCondLst>
                                            <p:cond delay="499"/>
                                          </p:stCondLst>
                                        </p:cTn>
                                        <p:tgtEl>
                                          <p:spTgt spid="6"/>
                                        </p:tgtEl>
                                        <p:attrNameLst>
                                          <p:attrName>style.visibility</p:attrName>
                                        </p:attrNameLst>
                                      </p:cBhvr>
                                      <p:to>
                                        <p:strVal val="visible"/>
                                      </p:to>
                                    </p:set>
                                    <p:anim to="" calcmode="lin" valueType="num">
                                      <p:cBhvr>
                                        <p:cTn id="7" dur="1" fill="hold"/>
                                        <p:tgtEl>
                                          <p:spTgt spid="6"/>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7"/>
                                        </p:tgtEl>
                                        <p:attrNameLst>
                                          <p:attrName>style.visibility</p:attrName>
                                        </p:attrNameLst>
                                      </p:cBhvr>
                                      <p:to>
                                        <p:strVal val="visible"/>
                                      </p:to>
                                    </p:set>
                                    <p:anim to="" calcmode="lin" valueType="num">
                                      <p:cBhvr>
                                        <p:cTn id="12" dur="1" fill="hold"/>
                                        <p:tgtEl>
                                          <p:spTgt spid="7"/>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nodeType="clickEffect">
                                  <p:stCondLst>
                                    <p:cond delay="0"/>
                                  </p:stCondLst>
                                  <p:childTnLst>
                                    <p:set>
                                      <p:cBhvr>
                                        <p:cTn id="16" dur="1" fill="hold">
                                          <p:stCondLst>
                                            <p:cond delay="499"/>
                                          </p:stCondLst>
                                        </p:cTn>
                                        <p:tgtEl>
                                          <p:spTgt spid="5"/>
                                        </p:tgtEl>
                                        <p:attrNameLst>
                                          <p:attrName>style.visibility</p:attrName>
                                        </p:attrNameLst>
                                      </p:cBhvr>
                                      <p:to>
                                        <p:strVal val="visible"/>
                                      </p:to>
                                    </p:set>
                                    <p:anim to="" calcmode="lin" valueType="num">
                                      <p:cBhvr>
                                        <p:cTn id="17" dur="1" fill="hold"/>
                                        <p:tgtEl>
                                          <p:spTgt spid="5"/>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nodeType="clickEffect">
                                  <p:stCondLst>
                                    <p:cond delay="0"/>
                                  </p:stCondLst>
                                  <p:childTnLst>
                                    <p:set>
                                      <p:cBhvr>
                                        <p:cTn id="21" dur="1" fill="hold">
                                          <p:stCondLst>
                                            <p:cond delay="499"/>
                                          </p:stCondLst>
                                        </p:cTn>
                                        <p:tgtEl>
                                          <p:spTgt spid="4"/>
                                        </p:tgtEl>
                                        <p:attrNameLst>
                                          <p:attrName>style.visibility</p:attrName>
                                        </p:attrNameLst>
                                      </p:cBhvr>
                                      <p:to>
                                        <p:strVal val="visible"/>
                                      </p:to>
                                    </p:set>
                                    <p:anim to="" calcmode="lin" valueType="num">
                                      <p:cBhvr>
                                        <p:cTn id="22" dur="1" fill="hold"/>
                                        <p:tgtEl>
                                          <p:spTgt spid="4"/>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nodeType="clickEffect">
                                  <p:stCondLst>
                                    <p:cond delay="0"/>
                                  </p:stCondLst>
                                  <p:childTnLst>
                                    <p:set>
                                      <p:cBhvr>
                                        <p:cTn id="26" dur="1" fill="hold">
                                          <p:stCondLst>
                                            <p:cond delay="499"/>
                                          </p:stCondLst>
                                        </p:cTn>
                                        <p:tgtEl>
                                          <p:spTgt spid="2"/>
                                        </p:tgtEl>
                                        <p:attrNameLst>
                                          <p:attrName>style.visibility</p:attrName>
                                        </p:attrNameLst>
                                      </p:cBhvr>
                                      <p:to>
                                        <p:strVal val="visible"/>
                                      </p:to>
                                    </p:set>
                                    <p:anim to="" calcmode="lin" valueType="num">
                                      <p:cBhvr>
                                        <p:cTn id="27" dur="1" fill="hold"/>
                                        <p:tgtEl>
                                          <p:spTgt spid="2"/>
                                        </p:tgtEl>
                                        <p:attrNameLst>
                                          <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4" presetClass="entr" presetSubtype="0" fill="hold" nodeType="clickEffect">
                                  <p:stCondLst>
                                    <p:cond delay="0"/>
                                  </p:stCondLst>
                                  <p:childTnLst>
                                    <p:set>
                                      <p:cBhvr>
                                        <p:cTn id="31" dur="1" fill="hold">
                                          <p:stCondLst>
                                            <p:cond delay="499"/>
                                          </p:stCondLst>
                                        </p:cTn>
                                        <p:tgtEl>
                                          <p:spTgt spid="8"/>
                                        </p:tgtEl>
                                        <p:attrNameLst>
                                          <p:attrName>style.visibility</p:attrName>
                                        </p:attrNameLst>
                                      </p:cBhvr>
                                      <p:to>
                                        <p:strVal val="visible"/>
                                      </p:to>
                                    </p:set>
                                    <p:anim to="" calcmode="lin" valueType="num">
                                      <p:cBhvr>
                                        <p:cTn id="32" dur="1" fill="hold"/>
                                        <p:tgtEl>
                                          <p:spTgt spid="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吉祥如意">
  <a:themeElements>
    <a:clrScheme name="吉祥如意 1">
      <a:dk1>
        <a:srgbClr val="000000"/>
      </a:dk1>
      <a:lt1>
        <a:srgbClr val="FFFFFF"/>
      </a:lt1>
      <a:dk2>
        <a:srgbClr val="E40000"/>
      </a:dk2>
      <a:lt2>
        <a:srgbClr val="DDDDDD"/>
      </a:lt2>
      <a:accent1>
        <a:srgbClr val="E1F4FF"/>
      </a:accent1>
      <a:accent2>
        <a:srgbClr val="FFE2C5"/>
      </a:accent2>
      <a:accent3>
        <a:srgbClr val="FFFFFF"/>
      </a:accent3>
      <a:accent4>
        <a:srgbClr val="000000"/>
      </a:accent4>
      <a:accent5>
        <a:srgbClr val="EEF8FF"/>
      </a:accent5>
      <a:accent6>
        <a:srgbClr val="E7CDB2"/>
      </a:accent6>
      <a:hlink>
        <a:srgbClr val="0066CC"/>
      </a:hlink>
      <a:folHlink>
        <a:srgbClr val="9F9FBF"/>
      </a:folHlink>
    </a:clrScheme>
    <a:fontScheme name="吉祥如意">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lnDef>
  </a:objectDefaults>
  <a:extraClrSchemeLst>
    <a:extraClrScheme>
      <a:clrScheme name="吉祥如意 1">
        <a:dk1>
          <a:srgbClr val="000000"/>
        </a:dk1>
        <a:lt1>
          <a:srgbClr val="FFFFFF"/>
        </a:lt1>
        <a:dk2>
          <a:srgbClr val="E40000"/>
        </a:dk2>
        <a:lt2>
          <a:srgbClr val="DDDDDD"/>
        </a:lt2>
        <a:accent1>
          <a:srgbClr val="E1F4FF"/>
        </a:accent1>
        <a:accent2>
          <a:srgbClr val="FFE2C5"/>
        </a:accent2>
        <a:accent3>
          <a:srgbClr val="FFFFFF"/>
        </a:accent3>
        <a:accent4>
          <a:srgbClr val="000000"/>
        </a:accent4>
        <a:accent5>
          <a:srgbClr val="EEF8FF"/>
        </a:accent5>
        <a:accent6>
          <a:srgbClr val="E7CDB2"/>
        </a:accent6>
        <a:hlink>
          <a:srgbClr val="0066CC"/>
        </a:hlink>
        <a:folHlink>
          <a:srgbClr val="9F9FBF"/>
        </a:folHlink>
      </a:clrScheme>
      <a:clrMap bg1="lt1" tx1="dk1" bg2="lt2" tx2="dk2" accent1="accent1" accent2="accent2" accent3="accent3" accent4="accent4" accent5="accent5" accent6="accent6" hlink="hlink" folHlink="folHlink"/>
    </a:extraClrScheme>
    <a:extraClrScheme>
      <a:clrScheme name="吉祥如意 2">
        <a:dk1>
          <a:srgbClr val="59582D"/>
        </a:dk1>
        <a:lt1>
          <a:srgbClr val="EAEAEA"/>
        </a:lt1>
        <a:dk2>
          <a:srgbClr val="666699"/>
        </a:dk2>
        <a:lt2>
          <a:srgbClr val="D9D9D9"/>
        </a:lt2>
        <a:accent1>
          <a:srgbClr val="CCECFF"/>
        </a:accent1>
        <a:accent2>
          <a:srgbClr val="B2D2C7"/>
        </a:accent2>
        <a:accent3>
          <a:srgbClr val="F3F3F3"/>
        </a:accent3>
        <a:accent4>
          <a:srgbClr val="4B4A25"/>
        </a:accent4>
        <a:accent5>
          <a:srgbClr val="E2F4FF"/>
        </a:accent5>
        <a:accent6>
          <a:srgbClr val="A1BEB4"/>
        </a:accent6>
        <a:hlink>
          <a:srgbClr val="993366"/>
        </a:hlink>
        <a:folHlink>
          <a:srgbClr val="92B9E0"/>
        </a:folHlink>
      </a:clrScheme>
      <a:clrMap bg1="lt1" tx1="dk1" bg2="lt2" tx2="dk2" accent1="accent1" accent2="accent2" accent3="accent3" accent4="accent4" accent5="accent5" accent6="accent6" hlink="hlink" folHlink="folHlink"/>
    </a:extraClrScheme>
    <a:extraClrScheme>
      <a:clrScheme name="吉祥如意 3">
        <a:dk1>
          <a:srgbClr val="000099"/>
        </a:dk1>
        <a:lt1>
          <a:srgbClr val="FFFFCC"/>
        </a:lt1>
        <a:dk2>
          <a:srgbClr val="004000"/>
        </a:dk2>
        <a:lt2>
          <a:srgbClr val="FFD9B3"/>
        </a:lt2>
        <a:accent1>
          <a:srgbClr val="FFD9D9"/>
        </a:accent1>
        <a:accent2>
          <a:srgbClr val="DDDDDD"/>
        </a:accent2>
        <a:accent3>
          <a:srgbClr val="FFFFE2"/>
        </a:accent3>
        <a:accent4>
          <a:srgbClr val="000082"/>
        </a:accent4>
        <a:accent5>
          <a:srgbClr val="FFE9E9"/>
        </a:accent5>
        <a:accent6>
          <a:srgbClr val="C8C8C8"/>
        </a:accent6>
        <a:hlink>
          <a:srgbClr val="FF0000"/>
        </a:hlink>
        <a:folHlink>
          <a:srgbClr val="FFAB57"/>
        </a:folHlink>
      </a:clrScheme>
      <a:clrMap bg1="lt1" tx1="dk1" bg2="lt2" tx2="dk2" accent1="accent1" accent2="accent2" accent3="accent3" accent4="accent4" accent5="accent5" accent6="accent6" hlink="hlink" folHlink="folHlink"/>
    </a:extraClrScheme>
    <a:extraClrScheme>
      <a:clrScheme name="吉祥如意 4">
        <a:dk1>
          <a:srgbClr val="000000"/>
        </a:dk1>
        <a:lt1>
          <a:srgbClr val="DCE8E2"/>
        </a:lt1>
        <a:dk2>
          <a:srgbClr val="0033CC"/>
        </a:dk2>
        <a:lt2>
          <a:srgbClr val="C4C4D8"/>
        </a:lt2>
        <a:accent1>
          <a:srgbClr val="FFFFFF"/>
        </a:accent1>
        <a:accent2>
          <a:srgbClr val="A9CFB1"/>
        </a:accent2>
        <a:accent3>
          <a:srgbClr val="EBF2EE"/>
        </a:accent3>
        <a:accent4>
          <a:srgbClr val="000000"/>
        </a:accent4>
        <a:accent5>
          <a:srgbClr val="FFFFFF"/>
        </a:accent5>
        <a:accent6>
          <a:srgbClr val="99BBA0"/>
        </a:accent6>
        <a:hlink>
          <a:srgbClr val="CC3300"/>
        </a:hlink>
        <a:folHlink>
          <a:srgbClr val="666699"/>
        </a:folHlink>
      </a:clrScheme>
      <a:clrMap bg1="lt1" tx1="dk1" bg2="lt2" tx2="dk2" accent1="accent1" accent2="accent2" accent3="accent3" accent4="accent4" accent5="accent5" accent6="accent6" hlink="hlink" folHlink="folHlink"/>
    </a:extraClrScheme>
    <a:extraClrScheme>
      <a:clrScheme name="吉祥如意 5">
        <a:dk1>
          <a:srgbClr val="606090"/>
        </a:dk1>
        <a:lt1>
          <a:srgbClr val="E5FFFF"/>
        </a:lt1>
        <a:dk2>
          <a:srgbClr val="0000CC"/>
        </a:dk2>
        <a:lt2>
          <a:srgbClr val="91DAFF"/>
        </a:lt2>
        <a:accent1>
          <a:srgbClr val="EAEAEA"/>
        </a:accent1>
        <a:accent2>
          <a:srgbClr val="FFE2C5"/>
        </a:accent2>
        <a:accent3>
          <a:srgbClr val="F0FFFF"/>
        </a:accent3>
        <a:accent4>
          <a:srgbClr val="51517A"/>
        </a:accent4>
        <a:accent5>
          <a:srgbClr val="F3F3F3"/>
        </a:accent5>
        <a:accent6>
          <a:srgbClr val="E7CDB2"/>
        </a:accent6>
        <a:hlink>
          <a:srgbClr val="000000"/>
        </a:hlink>
        <a:folHlink>
          <a:srgbClr val="3DB77A"/>
        </a:folHlink>
      </a:clrScheme>
      <a:clrMap bg1="lt1" tx1="dk1" bg2="lt2" tx2="dk2" accent1="accent1" accent2="accent2" accent3="accent3" accent4="accent4" accent5="accent5" accent6="accent6" hlink="hlink" folHlink="folHlink"/>
    </a:extraClrScheme>
    <a:extraClrScheme>
      <a:clrScheme name="吉祥如意 6">
        <a:dk1>
          <a:srgbClr val="CC0066"/>
        </a:dk1>
        <a:lt1>
          <a:srgbClr val="FFDDBB"/>
        </a:lt1>
        <a:dk2>
          <a:srgbClr val="000000"/>
        </a:dk2>
        <a:lt2>
          <a:srgbClr val="C0C0C0"/>
        </a:lt2>
        <a:accent1>
          <a:srgbClr val="FFFFCC"/>
        </a:accent1>
        <a:accent2>
          <a:srgbClr val="FFFFFF"/>
        </a:accent2>
        <a:accent3>
          <a:srgbClr val="FFEBDA"/>
        </a:accent3>
        <a:accent4>
          <a:srgbClr val="AE0056"/>
        </a:accent4>
        <a:accent5>
          <a:srgbClr val="FFFFE2"/>
        </a:accent5>
        <a:accent6>
          <a:srgbClr val="E7E7E7"/>
        </a:accent6>
        <a:hlink>
          <a:srgbClr val="0066CC"/>
        </a:hlink>
        <a:folHlink>
          <a:srgbClr val="8EB37D"/>
        </a:folHlink>
      </a:clrScheme>
      <a:clrMap bg1="lt1" tx1="dk1" bg2="lt2" tx2="dk2" accent1="accent1" accent2="accent2" accent3="accent3" accent4="accent4" accent5="accent5" accent6="accent6" hlink="hlink" folHlink="folHlink"/>
    </a:extraClrScheme>
    <a:extraClrScheme>
      <a:clrScheme name="吉祥如意 7">
        <a:dk1>
          <a:srgbClr val="B60000"/>
        </a:dk1>
        <a:lt1>
          <a:srgbClr val="FFFF99"/>
        </a:lt1>
        <a:dk2>
          <a:srgbClr val="800000"/>
        </a:dk2>
        <a:lt2>
          <a:srgbClr val="FFFFFF"/>
        </a:lt2>
        <a:accent1>
          <a:srgbClr val="9888A4"/>
        </a:accent1>
        <a:accent2>
          <a:srgbClr val="A9335D"/>
        </a:accent2>
        <a:accent3>
          <a:srgbClr val="C0AAAA"/>
        </a:accent3>
        <a:accent4>
          <a:srgbClr val="DADA82"/>
        </a:accent4>
        <a:accent5>
          <a:srgbClr val="CAC3CF"/>
        </a:accent5>
        <a:accent6>
          <a:srgbClr val="992D53"/>
        </a:accent6>
        <a:hlink>
          <a:srgbClr val="CCECFF"/>
        </a:hlink>
        <a:folHlink>
          <a:srgbClr val="FF6600"/>
        </a:folHlink>
      </a:clrScheme>
      <a:clrMap bg1="dk2" tx1="lt1" bg2="dk1" tx2="lt2" accent1="accent1" accent2="accent2" accent3="accent3" accent4="accent4" accent5="accent5" accent6="accent6" hlink="hlink" folHlink="folHlink"/>
    </a:extraClrScheme>
    <a:extraClrScheme>
      <a:clrScheme name="吉祥如意 8">
        <a:dk1>
          <a:srgbClr val="808080"/>
        </a:dk1>
        <a:lt1>
          <a:srgbClr val="FFFFFF"/>
        </a:lt1>
        <a:dk2>
          <a:srgbClr val="1C1C1C"/>
        </a:dk2>
        <a:lt2>
          <a:srgbClr val="FFFF66"/>
        </a:lt2>
        <a:accent1>
          <a:srgbClr val="9898BA"/>
        </a:accent1>
        <a:accent2>
          <a:srgbClr val="777777"/>
        </a:accent2>
        <a:accent3>
          <a:srgbClr val="ABABAB"/>
        </a:accent3>
        <a:accent4>
          <a:srgbClr val="DADADA"/>
        </a:accent4>
        <a:accent5>
          <a:srgbClr val="CACAD9"/>
        </a:accent5>
        <a:accent6>
          <a:srgbClr val="6B6B6B"/>
        </a:accent6>
        <a:hlink>
          <a:srgbClr val="CCFF99"/>
        </a:hlink>
        <a:folHlink>
          <a:srgbClr val="E436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CDESIGNN</Template>
  <TotalTime>7696</TotalTime>
  <Words>4990</Words>
  <Application>Microsoft Office PowerPoint</Application>
  <PresentationFormat>全屏显示(4:3)</PresentationFormat>
  <Paragraphs>288</Paragraphs>
  <Slides>27</Slides>
  <Notes>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27</vt:i4>
      </vt:variant>
    </vt:vector>
  </HeadingPairs>
  <TitlesOfParts>
    <vt:vector size="40" baseType="lpstr">
      <vt:lpstr>Arial</vt:lpstr>
      <vt:lpstr>宋体</vt:lpstr>
      <vt:lpstr>Wingdings</vt:lpstr>
      <vt:lpstr>Wingdings 2</vt:lpstr>
      <vt:lpstr>Times New Roman</vt:lpstr>
      <vt:lpstr>黑体</vt:lpstr>
      <vt:lpstr>仿宋_GB2312</vt:lpstr>
      <vt:lpstr>幼圆</vt:lpstr>
      <vt:lpstr>Verdana</vt:lpstr>
      <vt:lpstr>楷体_GB2312</vt:lpstr>
      <vt:lpstr>隶书</vt:lpstr>
      <vt:lpstr>方正美黑简体</vt:lpstr>
      <vt:lpstr>吉祥如意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◎孔子人生七阶段法</vt:lpstr>
      <vt:lpstr>PowerPoint 演示文稿</vt:lpstr>
      <vt:lpstr>PowerPoint 演示文稿</vt:lpstr>
      <vt:lpstr>PowerPoint 演示文稿</vt:lpstr>
      <vt:lpstr>     ■丹尼尔·简·里文森（ Daniel J. Levinson）：职业生涯七阶段论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关于新时期学校文化建设若干问题的思考</dc:title>
  <dc:creator>szy</dc:creator>
  <cp:lastModifiedBy>Administrator</cp:lastModifiedBy>
  <cp:revision>640</cp:revision>
  <dcterms:created xsi:type="dcterms:W3CDTF">2004-06-14T17:28:57Z</dcterms:created>
  <dcterms:modified xsi:type="dcterms:W3CDTF">2022-06-23T03:44:44Z</dcterms:modified>
</cp:coreProperties>
</file>