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115" r:id="rId1"/>
    <p:sldMasterId id="2147495152" r:id="rId2"/>
  </p:sldMasterIdLst>
  <p:notesMasterIdLst>
    <p:notesMasterId r:id="rId3"/>
  </p:notesMasterIdLst>
  <p:sldIdLst>
    <p:sldId id="5724" r:id="rId4"/>
    <p:sldId id="5728" r:id="rId5"/>
    <p:sldId id="5731" r:id="rId6"/>
    <p:sldId id="5734" r:id="rId7"/>
    <p:sldId id="5740" r:id="rId9"/>
    <p:sldId id="5743" r:id="rId10"/>
    <p:sldId id="5746" r:id="rId11"/>
    <p:sldId id="5749" r:id="rId12"/>
    <p:sldId id="5752" r:id="rId13"/>
    <p:sldId id="5758" r:id="rId15"/>
    <p:sldId id="5761" r:id="rId16"/>
    <p:sldId id="5764" r:id="rId17"/>
    <p:sldId id="5767" r:id="rId18"/>
    <p:sldId id="5770" r:id="rId19"/>
    <p:sldId id="5776" r:id="rId21"/>
    <p:sldId id="5779" r:id="rId22"/>
    <p:sldId id="5782" r:id="rId23"/>
    <p:sldId id="5785" r:id="rId24"/>
    <p:sldId id="5788" r:id="rId25"/>
    <p:sldId id="5794" r:id="rId27"/>
    <p:sldId id="5797" r:id="rId28"/>
    <p:sldId id="5800" r:id="rId29"/>
    <p:sldId id="5803" r:id="rId30"/>
    <p:sldId id="5806" r:id="rId31"/>
    <p:sldId id="5812" r:id="rId33"/>
    <p:sldId id="5815" r:id="rId34"/>
    <p:sldId id="5818" r:id="rId35"/>
    <p:sldId id="5821" r:id="rId36"/>
    <p:sldId id="5824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116" r:id="rId1"/>
    <p:sldLayoutId id="2147495117" r:id="rId2"/>
    <p:sldLayoutId id="2147495118" r:id="rId3"/>
    <p:sldLayoutId id="2147495119" r:id="rId4"/>
    <p:sldLayoutId id="2147495120" r:id="rId5"/>
    <p:sldLayoutId id="2147495121" r:id="rId6"/>
    <p:sldLayoutId id="2147495122" r:id="rId7"/>
    <p:sldLayoutId id="2147495123" r:id="rId8"/>
    <p:sldLayoutId id="2147495124" r:id="rId9"/>
    <p:sldLayoutId id="2147495125" r:id="rId10"/>
    <p:sldLayoutId id="214749512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5153" r:id="rId1"/>
    <p:sldLayoutId id="2147495154" r:id="rId2"/>
    <p:sldLayoutId id="2147495155" r:id="rId3"/>
    <p:sldLayoutId id="2147495156" r:id="rId4"/>
    <p:sldLayoutId id="2147495157" r:id="rId5"/>
    <p:sldLayoutId id="2147495158" r:id="rId6"/>
    <p:sldLayoutId id="2147495159" r:id="rId7"/>
    <p:sldLayoutId id="2147495160" r:id="rId8"/>
    <p:sldLayoutId id="2147495161" r:id="rId9"/>
    <p:sldLayoutId id="2147495162" r:id="rId10"/>
    <p:sldLayoutId id="214749516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tags" Target="../tags/tag276.xml"/><Relationship Id="rId18" Type="http://schemas.openxmlformats.org/officeDocument/2006/relationships/tags" Target="../tags/tag277.xml"/><Relationship Id="rId19" Type="http://schemas.openxmlformats.org/officeDocument/2006/relationships/tags" Target="../tags/tag278.xml"/><Relationship Id="rId20" Type="http://schemas.openxmlformats.org/officeDocument/2006/relationships/tags" Target="../tags/tag279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tags" Target="../tags/tag312.xml"/><Relationship Id="rId18" Type="http://schemas.openxmlformats.org/officeDocument/2006/relationships/tags" Target="../tags/tag313.xml"/><Relationship Id="rId19" Type="http://schemas.openxmlformats.org/officeDocument/2006/relationships/tags" Target="../tags/tag314.xml"/><Relationship Id="rId20" Type="http://schemas.openxmlformats.org/officeDocument/2006/relationships/tags" Target="../tags/tag315.xml"/><Relationship Id="rId21" Type="http://schemas.openxmlformats.org/officeDocument/2006/relationships/tags" Target="../tags/tag316.xml"/><Relationship Id="rId22" Type="http://schemas.openxmlformats.org/officeDocument/2006/relationships/tags" Target="../tags/tag317.xml"/><Relationship Id="rId23" Type="http://schemas.openxmlformats.org/officeDocument/2006/relationships/tags" Target="../tags/tag318.xml"/><Relationship Id="rId24" Type="http://schemas.openxmlformats.org/officeDocument/2006/relationships/tags" Target="../tags/tag319.xml"/><Relationship Id="rId25" Type="http://schemas.openxmlformats.org/officeDocument/2006/relationships/tags" Target="../tags/tag320.xml"/><Relationship Id="rId26" Type="http://schemas.openxmlformats.org/officeDocument/2006/relationships/tags" Target="../tags/tag321.xml"/><Relationship Id="rId27" Type="http://schemas.openxmlformats.org/officeDocument/2006/relationships/tags" Target="../tags/tag322.xml"/><Relationship Id="rId28" Type="http://schemas.openxmlformats.org/officeDocument/2006/relationships/tags" Target="../tags/tag323.xml"/><Relationship Id="rId29" Type="http://schemas.openxmlformats.org/officeDocument/2006/relationships/tags" Target="../tags/tag324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2024年律师工作总结与展望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2024年律师工作总结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业务能力提升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服务质量提升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行业合规与职业道德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未来展望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2024年律师工作总结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工作成果与业绩</a:t>
            </a:r>
            <a:endParaRPr altLang="en-US" lang="zh-CN"/>
          </a:p>
        </p:txBody>
      </p:sp>
      <p:sp>
        <p:nvSpPr>
          <p:cNvPr id="104908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成功案例：介绍2024年律师团队成功处理的案件和取得的成果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业绩数据：展示2024年律师团队的业务量、案件胜率等关键业绩数据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客户满意度：介绍客户对律师团队工作的评价和满意度情况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行业影响力：分析律师团队在行业内的知名度和影响力，以及取得的荣誉和奖项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遇到的挑战与解决方案</a:t>
            </a:r>
            <a:endParaRPr altLang="en-US" lang="zh-CN"/>
          </a:p>
        </p:txBody>
      </p:sp>
      <p:sp>
        <p:nvSpPr>
          <p:cNvPr id="104913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遇到的挑战：法律知识更新迅速、需要不断学习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解决方案：定期参加培训、加强自我学习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遇到的挑战：案件数量增加、工作压力增大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解决方案：提高工作效率、加强团队协作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工作经验与教训</a:t>
            </a:r>
            <a:endParaRPr altLang="en-US" lang="zh-CN"/>
          </a:p>
        </p:txBody>
      </p:sp>
      <p:sp>
        <p:nvSpPr>
          <p:cNvPr id="10492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工作经验：处理案件的技巧和方法，与客户沟通的技巧，团队协作的经验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教训：遇到的问题和困难，以及如何克服这些问题的过程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反思：对工作的反思和总结，以及如何改进和提高工作效率和质量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未来计划：基于工作经验和教训，制定未来工作计划和目标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客户反馈与评价</a:t>
            </a:r>
            <a:endParaRPr altLang="en-US" lang="zh-CN"/>
          </a:p>
        </p:txBody>
      </p:sp>
      <p:sp>
        <p:nvSpPr>
          <p:cNvPr id="10492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客户反馈处理：及时响应客户反馈，改进服务质量和流程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客户满意度：对律师服务态度、专业水平、案件处理等方面的评价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客户反馈渠道：通过电话、邮件、面谈等方式收集客户反馈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客户满意度提升措施：加强内部培训，提高律师专业水平和服务质量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3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33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业务能力提升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专业知识学习与更新</a:t>
            </a:r>
            <a:endParaRPr altLang="en-US" lang="zh-CN"/>
          </a:p>
        </p:txBody>
      </p:sp>
      <p:sp>
        <p:nvSpPr>
          <p:cNvPr id="10494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持续学习：通过参加培训、研讨会、学术会议等方式，不断更新自己的法律知识和技能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案例研究：深入剖析典型案例，了解最新的法律判例和司法实践，提高自己的案例分析能力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法律研究：关注法律领域的最新动态和研究成果，了解最新的法律理论和实践，提高自己的法律研究能力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实践经验积累：通过参与案件处理、法律咨询、合同起草等实践工作，不断积累实践经验，提高自己的业务能力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技能提升与拓展</a:t>
            </a:r>
            <a:endParaRPr altLang="en-US" lang="zh-CN"/>
          </a:p>
        </p:txBody>
      </p:sp>
      <p:sp>
        <p:nvSpPr>
          <p:cNvPr id="104949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法律文书写作能力提升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法律检索和案例研究能力提升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庭审和谈判技巧提升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客户关系管理及维护能力提升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团队协作与沟通</a:t>
            </a:r>
            <a:endParaRPr altLang="en-US" lang="zh-CN"/>
          </a:p>
        </p:txBody>
      </p:sp>
      <p:sp>
        <p:nvSpPr>
          <p:cNvPr id="104954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团队协作：律师与团队成员之间的协作与配合，共同完成案件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沟通技巧：律师需要具备良好的沟通技巧，与客户、同事、法官等进行有效沟通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团队协作与沟通的重要性：团队协作与沟通对于律师业务能力的提升具有重要意义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团队协作与沟通的实践经验：分享一些关于团队协作与沟通的实践经验，如案例分析、经验总结等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行业趋势与前沿动态</a:t>
            </a:r>
            <a:endParaRPr altLang="en-US" lang="zh-CN"/>
          </a:p>
        </p:txBody>
      </p:sp>
      <p:sp>
        <p:nvSpPr>
          <p:cNvPr id="104959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9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行业趋势：法律服务市场的变化和未来发展方向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前沿动态：法律科技的发展和应用，如人工智能、大数据等在法律领域的应用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业务能力提升：如何适应行业趋势，提高业务能力和竞争力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案例分享：分享一些成功案例，展示行业趋势和前沿动态对律师业务能力提升的影响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5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服务质量提升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服务流程优化</a:t>
            </a:r>
            <a:endParaRPr altLang="en-US" lang="zh-CN"/>
          </a:p>
        </p:txBody>
      </p:sp>
      <p:sp>
        <p:nvSpPr>
          <p:cNvPr id="104974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信息化服务流程：利用信息技术手段，提高服务流程的自动化和智能化水平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简化服务流程：减少不必要的环节，提高服务效率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标准化服务流程：制定统一的服务流程和标准，确保服务质量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客户反馈机制：建立客户反馈渠道，及时了解客户需求和意见，不断改进服务流程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客户满意度提升</a:t>
            </a:r>
            <a:endParaRPr altLang="en-US" lang="zh-CN"/>
          </a:p>
        </p:txBody>
      </p:sp>
      <p:sp>
        <p:nvSpPr>
          <p:cNvPr id="10498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2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提升服务质量：提供专业、高效、全面的法律服务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2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加强沟通与交流：与客户保持密切联系，及时了解需求和反馈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3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改进工作流程：优化案件处理流程，提高工作效率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4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增强团队凝聚力：加强团队协作，形成良好的工作氛围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投诉处理与改进</a:t>
            </a:r>
            <a:endParaRPr altLang="en-US" lang="zh-CN"/>
          </a:p>
        </p:txBody>
      </p:sp>
      <p:sp>
        <p:nvSpPr>
          <p:cNvPr id="104988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提高律师服务质量，减少投诉发生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9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深入分析投诉原因，针对性改进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及时响应和处理投诉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0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建立投诉处理机制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客户关系维护与发展</a:t>
            </a:r>
            <a:endParaRPr altLang="en-US" lang="zh-CN"/>
          </a:p>
        </p:txBody>
      </p:sp>
      <p:sp>
        <p:nvSpPr>
          <p:cNvPr id="10499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内容1：建立良好的客户关系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内容3：及时解决客户问题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内容4：提高客户满意度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内容2：定期与客户沟通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0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03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行业合规与职业道德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遵守法律法规与行业规范</a:t>
            </a:r>
            <a:endParaRPr altLang="en-US" lang="zh-CN"/>
          </a:p>
        </p:txBody>
      </p:sp>
      <p:sp>
        <p:nvSpPr>
          <p:cNvPr id="105012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3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3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律师应当遵守行业规范，维护行业声誉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律师应当积极参与行业合规建设，推动行业健康发展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律师应当遵守国家法律法规和行业规范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律师应当在执业过程中保持高度的职业道德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诚信执业与道德操守</a:t>
            </a:r>
            <a:endParaRPr altLang="en-US" lang="zh-CN"/>
          </a:p>
        </p:txBody>
      </p:sp>
      <p:sp>
        <p:nvSpPr>
          <p:cNvPr id="105019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遵守法律法规，维护公平正义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积极履行社会责任，关注公益事业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尊重同行，公平竞争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诚信为本，维护客户合法权益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合规风险防范与应对</a:t>
            </a:r>
            <a:endParaRPr altLang="en-US" lang="zh-CN"/>
          </a:p>
        </p:txBody>
      </p:sp>
      <p:sp>
        <p:nvSpPr>
          <p:cNvPr id="105027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行业合规要求：了解并遵守律师行业的法律法规和职业道德规范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合规风险识别：识别潜在的合规风险，如利益冲突、保密义务等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合规风险防范：采取措施预防合规风险的发生，如建立内部合规制度、加强员工培训等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合规风险应对：在发生合规风险时，及时采取措施应对，如报告监管机构、采取补救措施等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行业自律与监督机制</a:t>
            </a:r>
            <a:endParaRPr altLang="en-US" lang="zh-CN"/>
          </a:p>
        </p:txBody>
      </p:sp>
      <p:sp>
        <p:nvSpPr>
          <p:cNvPr id="105032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行业自律组织：介绍律师行业的自律组织，如律师协会等，及其在行业自律中的作用。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职业道德规范：阐述律师行业的职业道德规范，包括诚信、公正、保密等方面的要求。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监督机制：介绍律师行业的监督机制，如投诉处理、纪律处分等方面的规定，以及如何保障监督机制的有效实施。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自律与他律：探讨行业自律与监督机制的关系，以及如何实现自律与他律的有机结合，促进律师行业的健康发展。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3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3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未来展望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行业发展趋势与机遇挑战</a:t>
            </a:r>
            <a:endParaRPr altLang="en-US" lang="zh-CN"/>
          </a:p>
        </p:txBody>
      </p:sp>
      <p:sp>
        <p:nvSpPr>
          <p:cNvPr id="1050464" name="矩形: 圆角 4"/>
          <p:cNvSpPr/>
          <p:nvPr>
            <p:custDataLst>
              <p:tags r:id="rId1"/>
            </p:custDataLst>
          </p:nvPr>
        </p:nvSpPr>
        <p:spPr>
          <a:xfrm>
            <a:off x="838200" y="3290604"/>
            <a:ext cx="3270280" cy="96018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466" name="正文"/>
          <p:cNvSpPr txBox="1"/>
          <p:nvPr>
            <p:custDataLst>
              <p:tags r:id="rId2"/>
            </p:custDataLst>
          </p:nvPr>
        </p:nvSpPr>
        <p:spPr>
          <a:xfrm>
            <a:off x="968829" y="3420012"/>
            <a:ext cx="3008120" cy="6452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行业发展趋势：数字化、智能化、国际化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468" name="矩形: 圆角 4"/>
          <p:cNvSpPr/>
          <p:nvPr>
            <p:custDataLst>
              <p:tags r:id="rId3"/>
            </p:custDataLst>
          </p:nvPr>
        </p:nvSpPr>
        <p:spPr>
          <a:xfrm>
            <a:off x="8084423" y="3291215"/>
            <a:ext cx="3270280" cy="96018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470" name="正文"/>
          <p:cNvSpPr txBox="1"/>
          <p:nvPr>
            <p:custDataLst>
              <p:tags r:id="rId4"/>
            </p:custDataLst>
          </p:nvPr>
        </p:nvSpPr>
        <p:spPr>
          <a:xfrm>
            <a:off x="8215052" y="3420622"/>
            <a:ext cx="3008120" cy="6452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挑战：行业竞争加剧、法律风险、人才短缺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472" name="矩形: 圆角 4"/>
          <p:cNvSpPr/>
          <p:nvPr>
            <p:custDataLst>
              <p:tags r:id="rId5"/>
            </p:custDataLst>
          </p:nvPr>
        </p:nvSpPr>
        <p:spPr>
          <a:xfrm>
            <a:off x="4478708" y="3291825"/>
            <a:ext cx="3270280" cy="96018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474" name="正文"/>
          <p:cNvSpPr txBox="1"/>
          <p:nvPr>
            <p:custDataLst>
              <p:tags r:id="rId6"/>
            </p:custDataLst>
          </p:nvPr>
        </p:nvSpPr>
        <p:spPr>
          <a:xfrm>
            <a:off x="4609337" y="3421233"/>
            <a:ext cx="3008120" cy="6452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机遇：政策支持、市场需求增长、技术创新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个人职业规划与发展目标</a:t>
            </a:r>
            <a:endParaRPr altLang="en-US" lang="zh-CN"/>
          </a:p>
        </p:txBody>
      </p:sp>
      <p:sp>
        <p:nvSpPr>
          <p:cNvPr id="10505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短期目标：提高专业技能，成为优秀律师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中期目标：拓展业务领域，扩大影响力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长期目标：成为行业领袖，推动法律事业发展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实现路径：制定详细计划，持续学习和提升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团队建设与人才培养计划</a:t>
            </a:r>
            <a:endParaRPr altLang="en-US" lang="zh-CN"/>
          </a:p>
        </p:txBody>
      </p:sp>
      <p:sp>
        <p:nvSpPr>
          <p:cNvPr id="105058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8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58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建立高效团队：通过优化组织结构、提高团队协作效率，打造一支高效、专业的律师团队。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8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9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人才培养：加强律师培训，提高律师的专业素养和综合能力，为团队注入新的活力。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9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9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人才引进：积极引进优秀律师，提高团队整体实力，为团队发展提供有力支持。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0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0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激励机制：建立完善的激励机制，激发律师的积极性和创造力，促进团队持续发展。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创新发展与跨界合作</a:t>
            </a:r>
            <a:endParaRPr altLang="en-US" lang="zh-CN"/>
          </a:p>
        </p:txBody>
      </p:sp>
      <p:sp>
        <p:nvSpPr>
          <p:cNvPr id="105064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4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创新发展：探索新的法律服务模式和技术应用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跨界合作：与其他领域和专业人士建立合作关系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拓展业务领域：开拓新的法律服务领域和市场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提高服务质量：通过创新和跨界合作提高法律服务质量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6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70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71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8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1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8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3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3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2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2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尽量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2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2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尽量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2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2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尽量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82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2023-12-17T09:56:56Z</dcterms:created>
  <dcterms:modified xsi:type="dcterms:W3CDTF">2023-12-17T09:56:56Z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1428ef7b3983449f88400fd854777409_21</vt:lpwstr>
  </property>
</Properties>
</file>