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3871" r:id="rId1"/>
    <p:sldMasterId id="2147513908" r:id="rId2"/>
  </p:sldMasterIdLst>
  <p:notesMasterIdLst>
    <p:notesMasterId r:id="rId3"/>
  </p:notesMasterIdLst>
  <p:sldIdLst>
    <p:sldId id="13592" r:id="rId4"/>
    <p:sldId id="13597" r:id="rId5"/>
    <p:sldId id="13601" r:id="rId6"/>
    <p:sldId id="13604" r:id="rId7"/>
    <p:sldId id="13607" r:id="rId8"/>
    <p:sldId id="13610" r:id="rId9"/>
    <p:sldId id="13613" r:id="rId10"/>
    <p:sldId id="13616" r:id="rId11"/>
    <p:sldId id="13619" r:id="rId12"/>
    <p:sldId id="13622" r:id="rId13"/>
    <p:sldId id="13625" r:id="rId14"/>
    <p:sldId id="13628" r:id="rId15"/>
    <p:sldId id="13631" r:id="rId16"/>
    <p:sldId id="13634" r:id="rId17"/>
    <p:sldId id="13637" r:id="rId18"/>
    <p:sldId id="13640" r:id="rId19"/>
    <p:sldId id="13643" r:id="rId20"/>
    <p:sldId id="13646" r:id="rId21"/>
    <p:sldId id="13649" r:id="rId22"/>
    <p:sldId id="13652" r:id="rId23"/>
    <p:sldId id="13655" r:id="rId24"/>
    <p:sldId id="13658" r:id="rId25"/>
    <p:sldId id="13661" r:id="rId26"/>
    <p:sldId id="13664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872" r:id="rId1"/>
    <p:sldLayoutId id="2147513873" r:id="rId2"/>
    <p:sldLayoutId id="2147513874" r:id="rId3"/>
    <p:sldLayoutId id="2147513875" r:id="rId4"/>
    <p:sldLayoutId id="2147513876" r:id="rId5"/>
    <p:sldLayoutId id="2147513877" r:id="rId6"/>
    <p:sldLayoutId id="2147513878" r:id="rId7"/>
    <p:sldLayoutId id="2147513879" r:id="rId8"/>
    <p:sldLayoutId id="2147513880" r:id="rId9"/>
    <p:sldLayoutId id="2147513881" r:id="rId10"/>
    <p:sldLayoutId id="214751388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13909" r:id="rId1"/>
    <p:sldLayoutId id="2147513910" r:id="rId2"/>
    <p:sldLayoutId id="2147513911" r:id="rId3"/>
    <p:sldLayoutId id="2147513912" r:id="rId4"/>
    <p:sldLayoutId id="2147513913" r:id="rId5"/>
    <p:sldLayoutId id="2147513914" r:id="rId6"/>
    <p:sldLayoutId id="2147513915" r:id="rId7"/>
    <p:sldLayoutId id="2147513916" r:id="rId8"/>
    <p:sldLayoutId id="2147513917" r:id="rId9"/>
    <p:sldLayoutId id="2147513918" r:id="rId10"/>
    <p:sldLayoutId id="214751391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tags" Target="../tags/tag140.xml"/><Relationship Id="rId18" Type="http://schemas.openxmlformats.org/officeDocument/2006/relationships/tags" Target="../tags/tag141.xml"/><Relationship Id="rId19" Type="http://schemas.openxmlformats.org/officeDocument/2006/relationships/tags" Target="../tags/tag142.xml"/><Relationship Id="rId20" Type="http://schemas.openxmlformats.org/officeDocument/2006/relationships/tags" Target="../tags/tag143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初中教育2024：培养学生的信息素养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初中教育信息素养培养的重要性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初中教育信息素养培养的现状和挑战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初中教育信息素养培养的评价和反思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初中教育信息素养培养的策略和方法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初中教育信息素养培养的案例和实践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初中教育信息素养培养的重要性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信息素养的定义和意义</a:t>
            </a:r>
            <a:endParaRPr altLang="en-US" lang="zh-CN"/>
          </a:p>
        </p:txBody>
      </p:sp>
      <p:sp>
        <p:nvSpPr>
          <p:cNvPr id="10490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信息素养是指个体在信息获取、处理、分析和利用等方面的能力。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信息素养的培养有助于提高学生的创新能力、批判性思维和解决问题的能力。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信息素养的培养也是教育现代化的重要标志，对于推动教育改革和发展具有积极作用。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信息素养是现代社会必备的素质，对于学生的学习和未来的职业发展具有重要意义。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信息素养在当今社会的重要性</a:t>
            </a:r>
            <a:endParaRPr altLang="en-US" lang="zh-CN"/>
          </a:p>
        </p:txBody>
      </p:sp>
      <p:sp>
        <p:nvSpPr>
          <p:cNvPr id="104908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信息素养是现代人必备的素质，对于初中学生来说尤为重要。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信息素养的培养有助于提高学生的综合素质和竞争力，为未来的职业发展奠定基础。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随着信息技术的发展，信息素养已经成为衡量人才的重要标准之一。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信息素养的培养有助于提高学生的创新能力和解决问题的能力，对于个人和社会的发展都具有重要意义。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信息素养对初中生个人发展的影响</a:t>
            </a:r>
            <a:endParaRPr altLang="en-US" lang="zh-CN"/>
          </a:p>
        </p:txBody>
      </p:sp>
      <p:sp>
        <p:nvSpPr>
          <p:cNvPr id="10491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提高信息获取和鉴别能力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培养自主学习和终身学习习惯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增强创新意识和创造力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促进个人兴趣和特长的发挥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初中教育信息素养培养的现状和挑战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当前初中教育信息素养培养的现状</a:t>
            </a:r>
            <a:endParaRPr altLang="en-US" lang="zh-CN"/>
          </a:p>
        </p:txBody>
      </p:sp>
      <p:sp>
        <p:nvSpPr>
          <p:cNvPr id="104928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信息素养培养与学科融合不够深入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学生信息素养水平普遍较低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教师信息素养水平参差不齐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信息技术课程普及程度较低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初中教育信息素养培养面临的挑战</a:t>
            </a:r>
            <a:endParaRPr altLang="en-US" lang="zh-CN"/>
          </a:p>
        </p:txBody>
      </p:sp>
      <p:sp>
        <p:nvSpPr>
          <p:cNvPr id="10493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缺乏专业的教师资源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教材和课程设置滞后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学生信息素养水平参差不齐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信息技术与学科融合不足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初中教育信息素养培养的改进方向</a:t>
            </a:r>
            <a:endParaRPr altLang="en-US" lang="zh-CN"/>
          </a:p>
        </p:txBody>
      </p:sp>
      <p:sp>
        <p:nvSpPr>
          <p:cNvPr id="10494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提升教师信息素养：培训教师掌握信息技术，提高其信息素养水平，以更好地指导学生。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完善课程设置：增加信息技术课程比重，注重培养学生的信息素养和计算机技能。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加强实践教学：增加实验课程和实践环节，提高学生的实际操作能力和问题解决能力。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建立评价体系：制定科学的信息素养评价体系，定期评估学生的信息素养水平，以便及时调整教学策略。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4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初中教育信息素养培养的策略和方法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课程设置和教学资源建设</a:t>
            </a:r>
            <a:endParaRPr altLang="en-US" lang="zh-CN"/>
          </a:p>
        </p:txBody>
      </p:sp>
      <p:sp>
        <p:nvSpPr>
          <p:cNvPr id="10495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教师培训：加强教师信息素养培训，提高教师信息化教学能力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课程设置：增加信息技术课程比重，注重理论与实践相结合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教学资源建设：利用数字化资源，建立共享平台，提高资源利用效率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校企合作：与企业合作，共建实训基地，为学生提供实践机会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教师信息素养的培养和提高</a:t>
            </a:r>
            <a:endParaRPr altLang="en-US" lang="zh-CN"/>
          </a:p>
        </p:txBody>
      </p:sp>
      <p:sp>
        <p:nvSpPr>
          <p:cNvPr id="104961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培训课程：提供针对教师的信息技术培训课程，提高教师的信息素养水平。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实践经验：鼓励教师在实际教学中应用信息技术，积累实践经验。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交流合作：组织教师之间的信息素养交流活动，分享教学经验和技巧。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持续学习：倡导教师持续学习信息技术，跟上信息时代的发展步伐。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学生的信息素养实践和活动组织</a:t>
            </a:r>
            <a:endParaRPr altLang="en-US" lang="zh-CN"/>
          </a:p>
        </p:txBody>
      </p:sp>
      <p:sp>
        <p:nvSpPr>
          <p:cNvPr id="10496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组织学生进行信息检索活动，提高信息获取能力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开展信息技术课程，加强学生信息技术的掌握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组织学生参加信息素养竞赛，提高信息素养水平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建立学生信息素养评价体系，促进学生信息素养的提高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家庭、学校和社会共同参与的机制建设</a:t>
            </a:r>
            <a:endParaRPr altLang="en-US" lang="zh-CN"/>
          </a:p>
        </p:txBody>
      </p:sp>
      <p:sp>
        <p:nvSpPr>
          <p:cNvPr id="10497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家庭：家长应积极参与孩子的信息素养培养，提供良好的家庭学习环境，鼓励孩子探索信息技术。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学校：教师应注重信息素养教育，将信息技术课程与其他学科整合，提高学生的信息获取、处理和应用能力。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社会：政府和社会组织应提供丰富的信息素养教育资源，如图书馆、科技馆等，并鼓励企业参与信息素养教育项目。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机制建设：建立家庭、学校和社会共同参与的机制，定期交流和分享信息素养教育的经验和资源，促进信息素养教育的持续发展。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初中教育信息素养培养的案例和实践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初中教育信息素养培养的典型案例介绍</a:t>
            </a:r>
            <a:endParaRPr altLang="en-US" lang="zh-CN"/>
          </a:p>
        </p:txBody>
      </p:sp>
      <p:sp>
        <p:nvSpPr>
          <p:cNvPr id="1049866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68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70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72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74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76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78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80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案例一：某初中利用信息技术开展数学探究性学习，通过引导学生利用信息技术工具解决实际问题，提高学生的信息素养。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4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86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案例二：某初中开展“数字化校园”建设，通过建设数字化图书馆、在线学习平台等方式，为学生提供更加便捷的学习资源，提升学生的信息素养。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8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0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案例三：某初中开展“编程进课堂”活动，将编程纳入课程体系，通过编程教学培养学生的逻辑思维和创造力，提高学生的信息素养。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2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4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案例四：某初中与当地企业合作，开展“企业实践”活动，组织学生实地参观企业信息技术应用情况，了解信息技术在行业中的应用，增强学生的信息素养意识。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6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初中教育信息素养培养实践经验的分享和交流</a:t>
            </a:r>
            <a:endParaRPr altLang="en-US" lang="zh-CN"/>
          </a:p>
        </p:txBody>
      </p:sp>
      <p:sp>
        <p:nvSpPr>
          <p:cNvPr id="104994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案例一：某初中利用信息技术课程，通过项目式学习，培养学生信息素养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案例二：某初中开展“数字校园日”，邀请企业专家进校，分享行业前沿技术，提升学生信息素养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案例三：某初中与高校合作，开展信息素养培训课程，提高教师信息素养，间接影响学生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案例四：某初中利用校园网，建立在线学习平台，提供丰富的学习资源，促进学生自主学习和信息素养的提升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初中教育信息素养培养的未来展望和设想</a:t>
            </a:r>
            <a:endParaRPr altLang="en-US" lang="zh-CN"/>
          </a:p>
        </p:txBody>
      </p:sp>
      <p:sp>
        <p:nvSpPr>
          <p:cNvPr id="105001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1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未来教育趋势：信息素养将成为必备能力，初中教育将更加注重培养学生的信息素养。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技术发展影响：随着人工智能、大数据等技术的不断发展，信息素养的培养将更加重要。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创新教育模式：未来将涌现更多创新的教育模式，如在线学习、协作学习和项目式学习等，以培养学生的信息素养。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跨学科整合：未来初中教育将更加注重跨学科整合，将信息素养与其他学科知识相结合，提高学生的综合素质。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0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初中教育信息素养培养的评价和反思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初中教育信息素养培养的评价指标体系构建</a:t>
            </a:r>
            <a:endParaRPr altLang="en-US" lang="zh-CN"/>
          </a:p>
        </p:txBody>
      </p:sp>
      <p:sp>
        <p:nvSpPr>
          <p:cNvPr id="105014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评价指标的选取原则：科学性、可操作性、可量化性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评价指标的体系结构：一级指标、二级指标、三级指标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5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评价指标的具体内容：信息获取、信息处理、信息表达、信息安全等方面的能力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5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评价方法：观察法、测试法、问卷调查法等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初中教育信息素养培养实践效果的评估和分析</a:t>
            </a:r>
            <a:endParaRPr altLang="en-US" lang="zh-CN"/>
          </a:p>
        </p:txBody>
      </p:sp>
      <p:sp>
        <p:nvSpPr>
          <p:cNvPr id="10502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评估标准：是否提高了学生的信息素养水平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评估方法：通过考试、作品评价、教师观察等方式进行评估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评估结果：根据评估数据进行分析，总结实践效果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反思与改进：针对评估结果进行反思，提出改进措施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初中教育信息素养培养的反思和改进建议</a:t>
            </a:r>
            <a:endParaRPr altLang="en-US" lang="zh-CN"/>
          </a:p>
        </p:txBody>
      </p:sp>
      <p:sp>
        <p:nvSpPr>
          <p:cNvPr id="10502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改进建议：加强实践教学、完善评价体系、提高教师信息素养等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评价标准：是否符合学生发展需求和社会趋势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存在问题：缺乏实践环节、评价体系不完善、教师信息素养不足等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未来展望：注重培养学生的创新能力和终身学习能力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5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3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6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2023-12-31T16:45:11Z</dcterms:created>
  <dcterms:modified xsi:type="dcterms:W3CDTF">2023-12-31T16:45:11Z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66bce76c62f54c8294eb5df65ee7c328_21</vt:lpwstr>
  </property>
</Properties>
</file>