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096" r:id="rId1"/>
    <p:sldMasterId id="2147503133" r:id="rId2"/>
  </p:sldMasterIdLst>
  <p:notesMasterIdLst>
    <p:notesMasterId r:id="rId3"/>
  </p:notesMasterIdLst>
  <p:sldIdLst>
    <p:sldId id="9343" r:id="rId4"/>
    <p:sldId id="9346" r:id="rId5"/>
    <p:sldId id="9349" r:id="rId6"/>
    <p:sldId id="9352" r:id="rId7"/>
    <p:sldId id="9358" r:id="rId9"/>
    <p:sldId id="9361" r:id="rId10"/>
    <p:sldId id="9364" r:id="rId11"/>
    <p:sldId id="9367" r:id="rId12"/>
    <p:sldId id="9373" r:id="rId14"/>
    <p:sldId id="9376" r:id="rId15"/>
    <p:sldId id="9379" r:id="rId16"/>
    <p:sldId id="9382" r:id="rId17"/>
    <p:sldId id="9388" r:id="rId19"/>
    <p:sldId id="9391" r:id="rId20"/>
    <p:sldId id="9394" r:id="rId21"/>
    <p:sldId id="9397" r:id="rId22"/>
    <p:sldId id="9403" r:id="rId24"/>
    <p:sldId id="9406" r:id="rId25"/>
    <p:sldId id="9409" r:id="rId26"/>
    <p:sldId id="9412" r:id="rId27"/>
    <p:sldId id="9418" r:id="rId29"/>
    <p:sldId id="9421" r:id="rId30"/>
    <p:sldId id="9424" r:id="rId31"/>
    <p:sldId id="9427" r:id="rId32"/>
    <p:sldId id="9433" r:id="rId34"/>
    <p:sldId id="9436" r:id="rId35"/>
    <p:sldId id="9439" r:id="rId36"/>
    <p:sldId id="944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097" r:id="rId1"/>
    <p:sldLayoutId id="2147503098" r:id="rId2"/>
    <p:sldLayoutId id="2147503099" r:id="rId3"/>
    <p:sldLayoutId id="2147503100" r:id="rId4"/>
    <p:sldLayoutId id="2147503101" r:id="rId5"/>
    <p:sldLayoutId id="2147503102" r:id="rId6"/>
    <p:sldLayoutId id="2147503103" r:id="rId7"/>
    <p:sldLayoutId id="2147503104" r:id="rId8"/>
    <p:sldLayoutId id="2147503105" r:id="rId9"/>
    <p:sldLayoutId id="2147503106" r:id="rId10"/>
    <p:sldLayoutId id="21475031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134" r:id="rId1"/>
    <p:sldLayoutId id="2147503135" r:id="rId2"/>
    <p:sldLayoutId id="2147503136" r:id="rId3"/>
    <p:sldLayoutId id="2147503137" r:id="rId4"/>
    <p:sldLayoutId id="2147503138" r:id="rId5"/>
    <p:sldLayoutId id="2147503139" r:id="rId6"/>
    <p:sldLayoutId id="2147503140" r:id="rId7"/>
    <p:sldLayoutId id="2147503141" r:id="rId8"/>
    <p:sldLayoutId id="2147503142" r:id="rId9"/>
    <p:sldLayoutId id="2147503143" r:id="rId10"/>
    <p:sldLayoutId id="21475031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tags" Target="../tags/tag187.xml"/><Relationship Id="rId22" Type="http://schemas.openxmlformats.org/officeDocument/2006/relationships/tags" Target="../tags/tag188.xml"/><Relationship Id="rId23" Type="http://schemas.openxmlformats.org/officeDocument/2006/relationships/tags" Target="../tags/tag189.xml"/><Relationship Id="rId24" Type="http://schemas.openxmlformats.org/officeDocument/2006/relationships/tags" Target="../tags/tag190.xml"/><Relationship Id="rId25" Type="http://schemas.openxmlformats.org/officeDocument/2006/relationships/tags" Target="../tags/tag191.xml"/><Relationship Id="rId26" Type="http://schemas.openxmlformats.org/officeDocument/2006/relationships/tags" Target="../tags/tag192.xml"/><Relationship Id="rId27" Type="http://schemas.openxmlformats.org/officeDocument/2006/relationships/tags" Target="../tags/tag193.xml"/><Relationship Id="rId28" Type="http://schemas.openxmlformats.org/officeDocument/2006/relationships/tags" Target="../tags/tag194.xml"/><Relationship Id="rId29" Type="http://schemas.openxmlformats.org/officeDocument/2006/relationships/tags" Target="../tags/tag195.xml"/><Relationship Id="rId30" Type="http://schemas.openxmlformats.org/officeDocument/2006/relationships/tags" Target="../tags/tag196.xml"/><Relationship Id="rId31" Type="http://schemas.openxmlformats.org/officeDocument/2006/relationships/tags" Target="../tags/tag197.xml"/><Relationship Id="rId32" Type="http://schemas.openxmlformats.org/officeDocument/2006/relationships/tags" Target="../tags/tag198.xml"/><Relationship Id="rId33" Type="http://schemas.openxmlformats.org/officeDocument/2006/relationships/tags" Target="../tags/tag199.xml"/><Relationship Id="rId34" Type="http://schemas.openxmlformats.org/officeDocument/2006/relationships/tags" Target="../tags/tag200.xml"/><Relationship Id="rId35" Type="http://schemas.openxmlformats.org/officeDocument/2006/relationships/tags" Target="../tags/tag201.xml"/><Relationship Id="rId3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企业创新对组织变革的重要推动力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组织变革的内涵与意义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企业创新的内涵与意义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企业创新对组织变革的推动力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企业创新与组织变革的互动关系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企业创新推动组织变革的实践案例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企业创新的内涵与意义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企业创新的定义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创新是一种精神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创新是一种过程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创新是一种能力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创新是一种结果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企业创新的意义</a:t>
            </a:r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促进企业可持续发展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推动组织变革与转型升级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适应市场变化与客户需求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企业创新的核心要素</a:t>
            </a:r>
            <a:endParaRPr altLang="en-US" lang="zh-CN"/>
          </a:p>
        </p:txBody>
      </p:sp>
      <p:sp>
        <p:nvSpPr>
          <p:cNvPr id="1049240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42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44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46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创新管理：建立有效的创新管理体系，包括项目管理、知识产权管理、风险管理等方面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50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52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254" name="矩形 39"/>
          <p:cNvSpPr/>
          <p:nvPr>
            <p:custDataLst>
              <p:tags r:id="rId8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56" name="矩形 42"/>
          <p:cNvSpPr/>
          <p:nvPr>
            <p:custDataLst>
              <p:tags r:id="rId9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10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60" name="文本框 13"/>
          <p:cNvSpPr txBox="1"/>
          <p:nvPr>
            <p:custDataLst>
              <p:tags r:id="rId11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创新文化：形成鼓励创新、宽容失败的文化氛围，激发员工的创造力和参与度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三角形 33"/>
          <p:cNvSpPr/>
          <p:nvPr>
            <p:custDataLst>
              <p:tags r:id="rId12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64" name="三角形 7"/>
          <p:cNvSpPr/>
          <p:nvPr>
            <p:custDataLst>
              <p:tags r:id="rId13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66" name="文本框 61"/>
          <p:cNvSpPr txBox="1"/>
          <p:nvPr>
            <p:custDataLst>
              <p:tags r:id="rId14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268" name="矩形 19"/>
          <p:cNvSpPr/>
          <p:nvPr>
            <p:custDataLst>
              <p:tags r:id="rId15"/>
            </p:custDataLst>
          </p:nvPr>
        </p:nvSpPr>
        <p:spPr>
          <a:xfrm>
            <a:off x="6188691" y="3896621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70" name="矩形 20"/>
          <p:cNvSpPr/>
          <p:nvPr>
            <p:custDataLst>
              <p:tags r:id="rId16"/>
            </p:custDataLst>
          </p:nvPr>
        </p:nvSpPr>
        <p:spPr>
          <a:xfrm>
            <a:off x="6365537" y="4325929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72" name="矩形 21"/>
          <p:cNvSpPr/>
          <p:nvPr>
            <p:custDataLst>
              <p:tags r:id="rId17"/>
            </p:custDataLst>
          </p:nvPr>
        </p:nvSpPr>
        <p:spPr>
          <a:xfrm>
            <a:off x="6310044" y="4284462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74" name="文本框 22"/>
          <p:cNvSpPr txBox="1"/>
          <p:nvPr>
            <p:custDataLst>
              <p:tags r:id="rId18"/>
            </p:custDataLst>
          </p:nvPr>
        </p:nvSpPr>
        <p:spPr>
          <a:xfrm>
            <a:off x="6310654" y="444362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创新战略：制定符合企业战略目标的创新计划，确保创新与业务发展紧密结合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三角形 33"/>
          <p:cNvSpPr/>
          <p:nvPr>
            <p:custDataLst>
              <p:tags r:id="rId19"/>
            </p:custDataLst>
          </p:nvPr>
        </p:nvSpPr>
        <p:spPr>
          <a:xfrm>
            <a:off x="11128779" y="5092463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78" name="三角形 7"/>
          <p:cNvSpPr/>
          <p:nvPr>
            <p:custDataLst>
              <p:tags r:id="rId20"/>
            </p:custDataLst>
          </p:nvPr>
        </p:nvSpPr>
        <p:spPr>
          <a:xfrm>
            <a:off x="11088532" y="5070510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80" name="文本框 25"/>
          <p:cNvSpPr txBox="1"/>
          <p:nvPr>
            <p:custDataLst>
              <p:tags r:id="rId21"/>
            </p:custDataLst>
          </p:nvPr>
        </p:nvSpPr>
        <p:spPr>
          <a:xfrm>
            <a:off x="6207596" y="386308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282" name="矩形 28"/>
          <p:cNvSpPr/>
          <p:nvPr>
            <p:custDataLst>
              <p:tags r:id="rId22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84" name="矩形 29"/>
          <p:cNvSpPr/>
          <p:nvPr>
            <p:custDataLst>
              <p:tags r:id="rId23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86" name="矩形 30"/>
          <p:cNvSpPr/>
          <p:nvPr>
            <p:custDataLst>
              <p:tags r:id="rId24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88" name="文本框 31"/>
          <p:cNvSpPr txBox="1"/>
          <p:nvPr>
            <p:custDataLst>
              <p:tags r:id="rId25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创新思维：具备前瞻性和突破性的思维方式，能够发现并解决问题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三角形 33"/>
          <p:cNvSpPr/>
          <p:nvPr>
            <p:custDataLst>
              <p:tags r:id="rId26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92" name="三角形 7"/>
          <p:cNvSpPr/>
          <p:nvPr>
            <p:custDataLst>
              <p:tags r:id="rId27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94" name="文本框 38"/>
          <p:cNvSpPr txBox="1"/>
          <p:nvPr>
            <p:custDataLst>
              <p:tags r:id="rId28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296" name="矩形 41"/>
          <p:cNvSpPr/>
          <p:nvPr>
            <p:custDataLst>
              <p:tags r:id="rId29"/>
            </p:custDataLst>
          </p:nvPr>
        </p:nvSpPr>
        <p:spPr>
          <a:xfrm>
            <a:off x="6188691" y="2309280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298" name="矩形 63"/>
          <p:cNvSpPr/>
          <p:nvPr>
            <p:custDataLst>
              <p:tags r:id="rId30"/>
            </p:custDataLst>
          </p:nvPr>
        </p:nvSpPr>
        <p:spPr>
          <a:xfrm>
            <a:off x="6365537" y="2739198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300" name="矩形 64"/>
          <p:cNvSpPr/>
          <p:nvPr>
            <p:custDataLst>
              <p:tags r:id="rId31"/>
            </p:custDataLst>
          </p:nvPr>
        </p:nvSpPr>
        <p:spPr>
          <a:xfrm>
            <a:off x="6310044" y="2697121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302" name="文本框 65"/>
          <p:cNvSpPr txBox="1"/>
          <p:nvPr>
            <p:custDataLst>
              <p:tags r:id="rId32"/>
            </p:custDataLst>
          </p:nvPr>
        </p:nvSpPr>
        <p:spPr>
          <a:xfrm>
            <a:off x="6310654" y="2856892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创新能力：具备实现创新的能力和资源，包括技术、人才、资金等方面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三角形 33"/>
          <p:cNvSpPr/>
          <p:nvPr>
            <p:custDataLst>
              <p:tags r:id="rId33"/>
            </p:custDataLst>
          </p:nvPr>
        </p:nvSpPr>
        <p:spPr>
          <a:xfrm>
            <a:off x="11128779" y="3505732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306" name="三角形 7"/>
          <p:cNvSpPr/>
          <p:nvPr>
            <p:custDataLst>
              <p:tags r:id="rId34"/>
            </p:custDataLst>
          </p:nvPr>
        </p:nvSpPr>
        <p:spPr>
          <a:xfrm>
            <a:off x="11088532" y="3483778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308" name="文本框 68"/>
          <p:cNvSpPr txBox="1"/>
          <p:nvPr>
            <p:custDataLst>
              <p:tags r:id="rId35"/>
            </p:custDataLst>
          </p:nvPr>
        </p:nvSpPr>
        <p:spPr>
          <a:xfrm>
            <a:off x="6207596" y="2275741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组织变革的内涵与意义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组织变革的定义</a:t>
            </a:r>
            <a:endParaRPr altLang="en-US" lang="zh-CN"/>
          </a:p>
        </p:txBody>
      </p:sp>
      <p:sp>
        <p:nvSpPr>
          <p:cNvPr id="1049438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40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7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组织变革的内涵：指组织在面对内部和外部环境变化时，通过调整组织结构、流程、制度、文化等方面，以适应新的环境并实现持续发展的过程。</a:t>
            </a:r>
            <a:endParaRPr altLang="en-US" dirty="0" sz="17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46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48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4167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变革的意义：组织变革是组织发展的重要驱动力，通过变革可以提升组织的适应能力、创新能力和竞争力，实现组织的可持续发展。同时，组织变革也是组织对外部环境变化做出的积极响应，有助于组织在不断变化的市场环境中保持竞争优势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组织变革的意义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适应环境变化：组织变革是适应外部环境变化、提高组织竞争力的重要手段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提升组织效能：通过优化组织结构、改进管理流程等方式，提高组织效能和效率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激发创新活力：组织变革可以激发员工的创新意识和创造力，推动企业不断创新发展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增强组织凝聚力：通过组织变革，可以增强员工的归属感和凝聚力，提高员工的工作积极性和满意度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组织变革的核心要素</a:t>
            </a:r>
            <a:endParaRPr altLang="en-US" lang="zh-CN"/>
          </a:p>
        </p:txBody>
      </p:sp>
      <p:sp>
        <p:nvSpPr>
          <p:cNvPr id="10495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组织战略：适应市场变化、提高竞争力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组织结构：扁平化、网络化、柔性化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组织文化：开放、包容、创新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组织能力：学习、创新、协作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企业创新对组织变革的推动力</a:t>
            </a:r>
            <a:endParaRPr altLang="en-US" dirty="0" lang="zh-CN"/>
          </a:p>
        </p:txBody>
      </p:sp>
      <p:sp>
        <p:nvSpPr>
          <p:cNvPr id="1049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企业创新引领组织变革的方向</a:t>
            </a:r>
            <a:endParaRPr altLang="en-US" lang="zh-CN"/>
          </a:p>
        </p:txBody>
      </p:sp>
      <p:sp>
        <p:nvSpPr>
          <p:cNvPr id="10497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创新引领组织变革的背景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创新引领组织变革的动因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创新引领组织变革的实践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创新引领组织变革的未来展望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企业创新推动组织变革的进程</a:t>
            </a:r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创新引领组织变革：企业创新是推动组织变革的重要驱动力，能够引领组织不断适应市场变化和需求。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创新促进组织结构优化：企业创新需要更加灵活、高效的组织结构来支持，因此创新能够促进组织结构的优化和调整。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创新推动组织文化变革：企业创新需要与新的组织文化相适应，因此创新能够推动组织文化的变革和更新。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创新提升组织竞争力：企业创新能够提升组织的竞争力和市场地位，从而推动组织的变革和发展。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企业创新提升组织变革的效果</a:t>
            </a:r>
            <a:endParaRPr altLang="en-US" lang="zh-CN"/>
          </a:p>
        </p:txBody>
      </p:sp>
      <p:sp>
        <p:nvSpPr>
          <p:cNvPr id="10498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企业创新促进组织变革的深度和广度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企业创新增强组织变革的适应性和市场竞争力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企业创新推动组织变革的可持续性和长期发展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企业创新提高组织变革的效率和灵活性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企业创新与组织变革的互动关系</a:t>
            </a:r>
            <a:endParaRPr altLang="en-US" dirty="0" lang="zh-CN"/>
          </a:p>
        </p:txBody>
      </p:sp>
      <p:sp>
        <p:nvSpPr>
          <p:cNvPr id="1049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企业创新与组织变革相互促进</a:t>
            </a:r>
            <a:endParaRPr altLang="en-US" lang="zh-CN"/>
          </a:p>
        </p:txBody>
      </p:sp>
      <p:sp>
        <p:nvSpPr>
          <p:cNvPr id="104998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8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8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9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9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94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企业创新推动组织变革：企业创新可以带来新的产品、服务或技术，从而推动组织变革，提高组织的适应性和竞争力。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组织变革促进企业创新：组织变革可以为企业创新提供更好的组织结构和文化氛围，促进企业创新的产生和发展，提高企业的创新能力和市场竞争力。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互动关系：企业创新与组织变革之间存在相互促进的关系，二者相互依存、相互影响，共同推动企业的发展和进步。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实践案例：许多成功的企业都注重企业创新与组织变革的互动关系，通过不断推动创新和变革，实现了企业的持续发展和竞争优势。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企业创新与组织变革相互制约</a:t>
            </a:r>
            <a:endParaRPr altLang="en-US" lang="zh-CN"/>
          </a:p>
        </p:txBody>
      </p:sp>
      <p:sp>
        <p:nvSpPr>
          <p:cNvPr id="105004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4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4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2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企业创新推动组织变革：企业创新可以带来新的产品、服务或技术，从而推动组织变革，使企业适应市场需求和竞争环境。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组织变革促进企业创新：组织变革可以改变企业的组织结构、管理方式等，为企业创新提供更好的环境和条件，从而促进企业创新。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相互制约的关系：企业创新与组织变革之间存在相互制约的关系。如果企业创新过于激进，可能会导致组织结构不稳定，影响企业的运营和发展；而如果组织变革过于保守，则可能无法适应市场需求和竞争环境，影响企业的创新和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协调发展的重要性：企业创新与组织变革需要协调发展。企业需要在创新的同时，保持组织结构的稳定性和适应性，以确保企业的可持续发展。同时，组织变革也需要适应企业创新的需求，为企业创新提供更好的环境和条件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企业创新与组织变革的平衡发展</a:t>
            </a:r>
            <a:endParaRPr altLang="en-US" lang="zh-CN"/>
          </a:p>
        </p:txBody>
      </p:sp>
      <p:sp>
        <p:nvSpPr>
          <p:cNvPr id="10500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创新与变革的协调：通过制定合理的战略和计划，将创新与变革有机结合，实现企业的可持续发展。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企业创新与组织变革的相互促进：企业创新推动组织变革，组织变革又为企业创新提供支持和保障。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平衡发展的关键：在追求创新的同时，保持组织的稳定性和连续性，确保变革的顺利进行。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应对挑战：在面对市场变化和技术进步时，企业需要不断创新和变革，以适应新的竞争环境。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企业创新推动组织变革的实践案例</a:t>
            </a:r>
            <a:endParaRPr altLang="en-US" dirty="0" lang="zh-CN"/>
          </a:p>
        </p:txBody>
      </p:sp>
      <p:sp>
        <p:nvSpPr>
          <p:cNvPr id="1050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案例一：某企业的组织变革实践</a:t>
            </a:r>
            <a:endParaRPr altLang="en-US" lang="zh-CN"/>
          </a:p>
        </p:txBody>
      </p:sp>
      <p:sp>
        <p:nvSpPr>
          <p:cNvPr id="1050258" name="平行四边形 11"/>
          <p:cNvSpPr/>
          <p:nvPr>
            <p:custDataLst>
              <p:tags r:id="rId1"/>
            </p:custDataLst>
          </p:nvPr>
        </p:nvSpPr>
        <p:spPr>
          <a:xfrm>
            <a:off x="3022895" y="540638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60" name="标题"/>
          <p:cNvSpPr txBox="1"/>
          <p:nvPr>
            <p:custDataLst>
              <p:tags r:id="rId2"/>
            </p:custDataLst>
          </p:nvPr>
        </p:nvSpPr>
        <p:spPr>
          <a:xfrm>
            <a:off x="3262515" y="5016418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经验总结与启示  * 组织变革需明确目标，针对性地制定方案 * 重视员工参与，激发内部创新活力 * 不断调整和优化，确保变革持续有效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2" name="正文"/>
          <p:cNvSpPr txBox="1"/>
          <p:nvPr>
            <p:custDataLst>
              <p:tags r:id="rId3"/>
            </p:custDataLst>
          </p:nvPr>
        </p:nvSpPr>
        <p:spPr>
          <a:xfrm>
            <a:off x="3261843" y="5683594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fontScale="5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组织变革需明确目标，针对性地制定方案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重视员工参与，激发内部创新活力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不断调整和优化，确保变革持续有效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平行四边形 9"/>
          <p:cNvSpPr/>
          <p:nvPr>
            <p:custDataLst>
              <p:tags r:id="rId4"/>
            </p:custDataLst>
          </p:nvPr>
        </p:nvSpPr>
        <p:spPr>
          <a:xfrm>
            <a:off x="3022895" y="1750342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66" name="标题"/>
          <p:cNvSpPr txBox="1"/>
          <p:nvPr>
            <p:custDataLst>
              <p:tags r:id="rId5"/>
            </p:custDataLst>
          </p:nvPr>
        </p:nvSpPr>
        <p:spPr>
          <a:xfrm>
            <a:off x="3262515" y="1364400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6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企业背景与目标  * 某知名互联网企业 * 面临市场竞争与业务多元化挑战 * 目标：通过组织变革提升企业创新能力与市场竞争力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8" name="正文"/>
          <p:cNvSpPr txBox="1"/>
          <p:nvPr>
            <p:custDataLst>
              <p:tags r:id="rId6"/>
            </p:custDataLst>
          </p:nvPr>
        </p:nvSpPr>
        <p:spPr>
          <a:xfrm>
            <a:off x="3261843" y="2031576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fontScale="5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某知名互联网企业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面临市场竞争与业务多元化挑战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目标：通过组织变革提升企业创新能力与市场竞争力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平行四边形 10"/>
          <p:cNvSpPr/>
          <p:nvPr>
            <p:custDataLst>
              <p:tags r:id="rId7"/>
            </p:custDataLst>
          </p:nvPr>
        </p:nvSpPr>
        <p:spPr>
          <a:xfrm>
            <a:off x="3022895" y="296924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72" name="标题"/>
          <p:cNvSpPr txBox="1"/>
          <p:nvPr>
            <p:custDataLst>
              <p:tags r:id="rId8"/>
            </p:custDataLst>
          </p:nvPr>
        </p:nvSpPr>
        <p:spPr>
          <a:xfrm>
            <a:off x="3262515" y="2581292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组织变革措施  * 建立扁平化、高效的管理体系 * 优化内部流程，提高决策效率 * 加强跨部门协作，打破信息孤岛</a:t>
            </a:r>
            <a:endParaRPr altLang="en-US" b="1" dirty="0" sz="1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4" name="正文"/>
          <p:cNvSpPr txBox="1"/>
          <p:nvPr>
            <p:custDataLst>
              <p:tags r:id="rId9"/>
            </p:custDataLst>
          </p:nvPr>
        </p:nvSpPr>
        <p:spPr>
          <a:xfrm>
            <a:off x="3261843" y="3248468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fontScale="5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建立扁平化、高效的管理体系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优化内部流程，提高决策效率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加强跨部门协作，打破信息孤岛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平行四边形 12"/>
          <p:cNvSpPr/>
          <p:nvPr>
            <p:custDataLst>
              <p:tags r:id="rId10"/>
            </p:custDataLst>
          </p:nvPr>
        </p:nvSpPr>
        <p:spPr>
          <a:xfrm>
            <a:off x="3022895" y="4188153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78" name="标题"/>
          <p:cNvSpPr txBox="1"/>
          <p:nvPr>
            <p:custDataLst>
              <p:tags r:id="rId11"/>
            </p:custDataLst>
          </p:nvPr>
        </p:nvSpPr>
        <p:spPr>
          <a:xfrm>
            <a:off x="3262515" y="3798855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创新实践与成果  * 鼓励员工提出创新想法，设立内部创新基金 * 成功推出多款新产品，获得市场认可 * 组织变革后，企业业绩显著提升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0" name="正文"/>
          <p:cNvSpPr txBox="1"/>
          <p:nvPr>
            <p:custDataLst>
              <p:tags r:id="rId12"/>
            </p:custDataLst>
          </p:nvPr>
        </p:nvSpPr>
        <p:spPr>
          <a:xfrm>
            <a:off x="3261843" y="4466031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 fontScale="5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鼓励员工提出创新想法，设立内部创新基金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成功推出多款新产品，获得市场认可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组织变革后，企业业绩显著提升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案例二：某企业的技术创新实践</a:t>
            </a:r>
            <a:endParaRPr altLang="en-US" lang="zh-CN"/>
          </a:p>
        </p:txBody>
      </p:sp>
      <p:sp>
        <p:nvSpPr>
          <p:cNvPr id="105031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企业背景与行业地位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2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技术创新的具体措施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3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对组织变革的推动作用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3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实践成果与未来展望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案例三：某企业的产品创新实践</a:t>
            </a:r>
            <a:endParaRPr altLang="en-US" lang="zh-CN"/>
          </a:p>
        </p:txBody>
      </p:sp>
      <p:sp>
        <p:nvSpPr>
          <p:cNvPr id="105037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企业背景与产品创新目标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8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产品创新过程与方法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9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创新成果与市场反馈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9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对组织变革的推动作用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企业创新推动组织变革的未来展望</a:t>
            </a:r>
            <a:endParaRPr altLang="en-US" dirty="0" lang="zh-CN"/>
          </a:p>
        </p:txBody>
      </p:sp>
      <p:sp>
        <p:nvSpPr>
          <p:cNvPr id="1050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企业创新推动组织变革的趋势预测</a:t>
            </a:r>
            <a:endParaRPr altLang="en-US" lang="zh-CN"/>
          </a:p>
        </p:txBody>
      </p:sp>
      <p:sp>
        <p:nvSpPr>
          <p:cNvPr id="10505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数字化转型：利用大数据、人工智能等技术提升企业运营效率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平台化运营：构建开放、协作、包容的企业文化，促进员工创新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敏捷组织：快速响应市场变化，灵活调整组织结构和业务流程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跨界合作：与其他行业、企业进行合作，拓展业务领域和市场空间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企业创新推动组织变革的挑战与机遇</a:t>
            </a:r>
            <a:endParaRPr altLang="en-US" lang="zh-CN"/>
          </a:p>
        </p:txBody>
      </p:sp>
      <p:sp>
        <p:nvSpPr>
          <p:cNvPr id="1050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挑战：适应新环境、应对不确定性、保持竞争优势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机遇：挖掘新市场、创造新价值、提升组织能力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未来展望：持续创新、积极应对挑战、抓住机遇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总结：企业创新是推动组织变革的重要动力，需要积极应对挑战并抓住机遇，以实现可持续发展。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企业创新推动组织变革的未来发展方向</a:t>
            </a:r>
            <a:endParaRPr altLang="en-US" lang="zh-CN"/>
          </a:p>
        </p:txBody>
      </p:sp>
      <p:sp>
        <p:nvSpPr>
          <p:cNvPr id="10506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生态化发展：与合作伙伴共同构建生态系统，实现互利共赢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国际化拓展：积极开拓海外市场，提升企业全球竞争力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数字化转型：利用大数据、人工智能等技术提升企业运营效率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平台化运营：构建开放、协作的平台，促进企业内部外部资源共享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2023-12-19T09:50:16Z</dcterms:created>
  <dcterms:modified xsi:type="dcterms:W3CDTF">2023-12-19T09:50:16Z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95f2a35affb7412bbdbc07b01f06f4ee_21</vt:lpwstr>
  </property>
</Properties>
</file>