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3" r:id="rId13"/>
    <p:sldId id="299" r:id="rId15"/>
    <p:sldId id="302" r:id="rId16"/>
    <p:sldId id="305" r:id="rId17"/>
    <p:sldId id="308" r:id="rId18"/>
    <p:sldId id="311" r:id="rId19"/>
    <p:sldId id="317" r:id="rId21"/>
    <p:sldId id="320" r:id="rId22"/>
    <p:sldId id="323" r:id="rId23"/>
    <p:sldId id="326" r:id="rId24"/>
    <p:sldId id="329"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2" name="幻灯片图像占位符 1"/>
          <p:cNvSpPr>
            <a:spLocks noChangeAspect="1" noRot="1" noGrp="1"/>
          </p:cNvSpPr>
          <p:nvPr>
            <p:ph type="sldImg"/>
          </p:nvPr>
        </p:nvSpPr>
        <p:spPr/>
      </p:sp>
      <p:sp>
        <p:nvSpPr>
          <p:cNvPr id="1048614" name="备注占位符 2"/>
          <p:cNvSpPr>
            <a:spLocks noGrp="1"/>
          </p:cNvSpPr>
          <p:nvPr>
            <p:ph type="body" idx="1"/>
          </p:nvPr>
        </p:nvSpPr>
        <p:spPr/>
        <p:txBody>
          <a:bodyPr/>
          <a:p>
            <a:endParaRPr altLang="en-US" dirty="0" lang="zh-CN"/>
          </a:p>
        </p:txBody>
      </p:sp>
      <p:sp>
        <p:nvSpPr>
          <p:cNvPr id="104861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slideLayout" Target="../slideLayouts/slideLayout14.xml"/><Relationship Id="rId1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tags" Target="../tags/tag189.xml"/><Relationship Id="rId18" Type="http://schemas.openxmlformats.org/officeDocument/2006/relationships/tags" Target="../tags/tag190.xml"/><Relationship Id="rId19" Type="http://schemas.openxmlformats.org/officeDocument/2006/relationships/tags" Target="../tags/tag191.xml"/><Relationship Id="rId20" Type="http://schemas.openxmlformats.org/officeDocument/2006/relationships/tags" Target="../tags/tag192.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tags" Target="../tags/tag240.xml"/><Relationship Id="rId18" Type="http://schemas.openxmlformats.org/officeDocument/2006/relationships/tags" Target="../tags/tag241.xml"/><Relationship Id="rId19" Type="http://schemas.openxmlformats.org/officeDocument/2006/relationships/tags" Target="../tags/tag242.xml"/><Relationship Id="rId20" Type="http://schemas.openxmlformats.org/officeDocument/2006/relationships/tags" Target="../tags/tag243.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normAutofit fontScale="90000"/>
          </a:bodyPr>
          <a:p>
            <a:r>
              <a:rPr altLang="en-US" lang="zh-CN"/>
              <a:t>人工智能在市场调研与消费者洞察中的应用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3802380" y="289306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3802380" y="370586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人工智能在市场调研中的应用</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081405" y="289306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081405" y="370586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6523355" y="289306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6523355" y="370586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人工智能在消费者洞察中的应用</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9244330" y="289306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9244330" y="3705860"/>
            <a:ext cx="1948180" cy="1062990"/>
          </a:xfrm>
          <a:prstGeom prst="rect"/>
          <a:noFill/>
        </p:spPr>
        <p:txBody>
          <a:bodyPr anchor="t" anchorCtr="0" bIns="0" lIns="0" rIns="0" rtlCol="0" tIns="0" wrap="square">
            <a:normAutofit lnSpcReduction="20000"/>
          </a:bodyPr>
          <a:p>
            <a:r>
              <a:rPr altLang="en-US" b="1" dirty="0" sz="2000" lang="zh-CN" spc="300">
                <a:latin typeface="+mj-ea"/>
                <a:ea typeface="+mj-ea"/>
                <a:cs typeface="微软雅黑" panose="020B0503020204020204" pitchFamily="34" charset="-122"/>
              </a:rPr>
              <a:t>人工智能在市场调研与消费者洞察的结合应用</a:t>
            </a:r>
            <a:endParaRPr altLang="en-US" b="1" dirty="0" sz="2000" lang="zh-CN" spc="300">
              <a:latin typeface="+mj-ea"/>
              <a:ea typeface="+mj-ea"/>
              <a:cs typeface="微软雅黑" panose="020B0503020204020204" pitchFamily="3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2"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04"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42" name="标题 4"/>
          <p:cNvSpPr>
            <a:spLocks noGrp="1"/>
          </p:cNvSpPr>
          <p:nvPr>
            <p:ph type="title" idx="1"/>
            <p:custDataLst>
              <p:tags r:id="rId2"/>
            </p:custDataLst>
          </p:nvPr>
        </p:nvSpPr>
        <p:spPr/>
        <p:txBody>
          <a:bodyPr/>
          <a:p>
            <a:r>
              <a:rPr altLang="en-US" dirty="0" lang="zh-CN"/>
              <a:t>人工智能在市场调研中的应用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2" name="标题 2"/>
          <p:cNvSpPr>
            <a:spLocks noGrp="1"/>
          </p:cNvSpPr>
          <p:nvPr>
            <p:ph type="title" idx="2"/>
          </p:nvPr>
        </p:nvSpPr>
        <p:spPr/>
        <p:txBody>
          <a:bodyPr/>
          <a:p>
            <a:r>
              <a:rPr altLang="en-US" lang="zh-CN"/>
              <a:t>提升市场调研效率</a:t>
            </a:r>
            <a:endParaRPr altLang="en-US" lang="zh-CN"/>
          </a:p>
        </p:txBody>
      </p:sp>
      <p:sp>
        <p:nvSpPr>
          <p:cNvPr id="104901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1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人工智能技术可以自动化处理大量数据，提高数据处理效率</a:t>
            </a:r>
            <a:endParaRPr altLang="en-US" dirty="0" sz="2000" lang="zh-CN" spc="150">
              <a:solidFill>
                <a:schemeClr val="tx1">
                  <a:lumMod val="75000"/>
                  <a:lumOff val="25000"/>
                </a:schemeClr>
              </a:solidFill>
              <a:latin typeface="+mn-ea"/>
              <a:sym typeface="+mn-ea"/>
            </a:endParaRPr>
          </a:p>
        </p:txBody>
      </p:sp>
      <p:sp>
        <p:nvSpPr>
          <p:cNvPr id="104901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2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2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人工智能技术可以快速分析消费者行为和偏好，为市场调研提供更准确的数据</a:t>
            </a:r>
            <a:endParaRPr altLang="en-US" dirty="0" sz="2000" lang="zh-CN" spc="150">
              <a:solidFill>
                <a:schemeClr val="tx1">
                  <a:lumMod val="75000"/>
                  <a:lumOff val="25000"/>
                </a:schemeClr>
              </a:solidFill>
              <a:latin typeface="+mn-ea"/>
              <a:sym typeface="+mn-ea"/>
            </a:endParaRPr>
          </a:p>
        </p:txBody>
      </p:sp>
      <p:sp>
        <p:nvSpPr>
          <p:cNvPr id="104902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2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2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人工智能技术可以实时监测市场动态，及时发现市场变化，为市场调研提供实时数据</a:t>
            </a:r>
            <a:endParaRPr altLang="en-US" dirty="0" sz="2000" lang="zh-CN" spc="150">
              <a:solidFill>
                <a:schemeClr val="tx1">
                  <a:lumMod val="75000"/>
                  <a:lumOff val="25000"/>
                </a:schemeClr>
              </a:solidFill>
              <a:latin typeface="+mn-ea"/>
              <a:sym typeface="+mn-ea"/>
            </a:endParaRPr>
          </a:p>
        </p:txBody>
      </p:sp>
      <p:sp>
        <p:nvSpPr>
          <p:cNvPr id="104903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3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人工智能技术可以与其他营销工具集成，提高市场调研的效率和准确性</a:t>
            </a:r>
            <a:endParaRPr altLang="en-US" dirty="0" sz="2000" lang="zh-CN" spc="150">
              <a:solidFill>
                <a:schemeClr val="tx1">
                  <a:lumMod val="75000"/>
                  <a:lumOff val="25000"/>
                </a:schemeClr>
              </a:solidFill>
              <a:latin typeface="+mn-ea"/>
              <a:sym typeface="+mn-ea"/>
            </a:endParaRPr>
          </a:p>
        </p:txBody>
      </p:sp>
      <p:sp>
        <p:nvSpPr>
          <p:cNvPr id="104903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6" name="标题 2"/>
          <p:cNvSpPr>
            <a:spLocks noGrp="1"/>
          </p:cNvSpPr>
          <p:nvPr>
            <p:ph type="title" idx="2"/>
          </p:nvPr>
        </p:nvSpPr>
        <p:spPr/>
        <p:txBody>
          <a:bodyPr/>
          <a:p>
            <a:r>
              <a:rPr altLang="en-US" lang="zh-CN"/>
              <a:t>精准定位目标客户</a:t>
            </a:r>
            <a:endParaRPr altLang="en-US" lang="zh-CN"/>
          </a:p>
        </p:txBody>
      </p:sp>
      <p:sp>
        <p:nvSpPr>
          <p:cNvPr id="104907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利用人工智能技术对市场进行细分，确定目标客户群体</a:t>
            </a:r>
            <a:endParaRPr altLang="en-US" dirty="0" sz="1200" lang="zh-CN" spc="150">
              <a:solidFill>
                <a:schemeClr val="tx1">
                  <a:lumMod val="65000"/>
                  <a:lumOff val="35000"/>
                </a:schemeClr>
              </a:solidFill>
              <a:latin typeface="+mn-ea"/>
              <a:sym typeface="+mn-ea"/>
            </a:endParaRPr>
          </a:p>
        </p:txBody>
      </p:sp>
      <p:sp>
        <p:nvSpPr>
          <p:cNvPr id="104908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通过大数据分析，挖掘潜在客户的兴趣和需求</a:t>
            </a:r>
            <a:endParaRPr altLang="en-US" dirty="0" sz="1200" lang="zh-CN" spc="150">
              <a:solidFill>
                <a:schemeClr val="tx1">
                  <a:lumMod val="65000"/>
                  <a:lumOff val="35000"/>
                </a:schemeClr>
              </a:solidFill>
              <a:latin typeface="+mn-ea"/>
              <a:sym typeface="+mn-ea"/>
            </a:endParaRPr>
          </a:p>
        </p:txBody>
      </p:sp>
      <p:sp>
        <p:nvSpPr>
          <p:cNvPr id="104908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利用机器学习算法对客户行为进行预测，提高营销精准度</a:t>
            </a:r>
            <a:endParaRPr altLang="en-US" dirty="0" sz="1200" lang="zh-CN" spc="150">
              <a:solidFill>
                <a:schemeClr val="tx1">
                  <a:lumMod val="65000"/>
                  <a:lumOff val="35000"/>
                </a:schemeClr>
              </a:solidFill>
              <a:latin typeface="+mn-ea"/>
              <a:sym typeface="+mn-ea"/>
            </a:endParaRPr>
          </a:p>
        </p:txBody>
      </p:sp>
      <p:sp>
        <p:nvSpPr>
          <p:cNvPr id="104908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通过智能推荐系统，为客户提供个性化的产品和服务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4" name="标题 2"/>
          <p:cNvSpPr>
            <a:spLocks noGrp="1"/>
          </p:cNvSpPr>
          <p:nvPr>
            <p:ph type="title" idx="2"/>
          </p:nvPr>
        </p:nvSpPr>
        <p:spPr/>
        <p:txBody>
          <a:bodyPr/>
          <a:p>
            <a:r>
              <a:rPr altLang="en-US" lang="zh-CN"/>
              <a:t>挖掘潜在市场机会</a:t>
            </a:r>
            <a:endParaRPr altLang="en-US" lang="zh-CN"/>
          </a:p>
        </p:txBody>
      </p:sp>
      <p:sp>
        <p:nvSpPr>
          <p:cNvPr id="10491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人工智能技术可以帮助市场调研人员快速准确地分析大量数据，发现潜在的市场机会</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人工智能可以通过对消费者行为、购买偏好等方面的分析，预测市场趋势和消费者需求</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2" name="TextBox 2"/>
          <p:cNvSpPr txBox="1"/>
          <p:nvPr>
            <p:custDataLst>
              <p:tags r:id="rId9"/>
            </p:custDataLst>
          </p:nvPr>
        </p:nvSpPr>
        <p:spPr>
          <a:xfrm>
            <a:off x="6356085"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人工智能可以分析竞争对手的市场表现和营销策略，为企业制定更加精准的营销策略提供依据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人工智能可以帮助企业发现新的市场领域和商业模式，拓展业务范围，提高市场竞争力</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8" name="标题 2"/>
          <p:cNvSpPr>
            <a:spLocks noGrp="1"/>
          </p:cNvSpPr>
          <p:nvPr>
            <p:ph type="title" idx="2"/>
          </p:nvPr>
        </p:nvSpPr>
        <p:spPr/>
        <p:txBody>
          <a:bodyPr/>
          <a:p>
            <a:r>
              <a:rPr altLang="en-US" lang="zh-CN"/>
              <a:t>监测市场动态变化</a:t>
            </a:r>
            <a:endParaRPr altLang="en-US" lang="zh-CN"/>
          </a:p>
        </p:txBody>
      </p:sp>
      <p:sp>
        <p:nvSpPr>
          <p:cNvPr id="10491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实时监测竞争对手的动态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跟踪行业趋势和热点话题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监测消费者需求和行为变化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及时发现市场机会和潜在风险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2"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54" name="标题 4"/>
          <p:cNvSpPr>
            <a:spLocks noGrp="1"/>
          </p:cNvSpPr>
          <p:nvPr>
            <p:ph type="title" idx="1"/>
            <p:custDataLst>
              <p:tags r:id="rId2"/>
            </p:custDataLst>
          </p:nvPr>
        </p:nvSpPr>
        <p:spPr/>
        <p:txBody>
          <a:bodyPr/>
          <a:p>
            <a:r>
              <a:rPr altLang="en-US" dirty="0" lang="zh-CN"/>
              <a:t>人工智能在消费者洞察中的应用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4" name="标题 2"/>
          <p:cNvSpPr>
            <a:spLocks noGrp="1"/>
          </p:cNvSpPr>
          <p:nvPr>
            <p:ph type="title" idx="2"/>
          </p:nvPr>
        </p:nvSpPr>
        <p:spPr/>
        <p:txBody>
          <a:bodyPr/>
          <a:p>
            <a:r>
              <a:rPr altLang="en-US" lang="zh-CN"/>
              <a:t>识别消费者行为模式</a:t>
            </a:r>
            <a:endParaRPr altLang="en-US" lang="zh-CN"/>
          </a:p>
        </p:txBody>
      </p:sp>
      <p:sp>
        <p:nvSpPr>
          <p:cNvPr id="104932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消费者行为数据收集：利用人工智能技术自动收集并分析消费者在社交媒体、电商平台等渠道的行为数据</a:t>
            </a:r>
            <a:endParaRPr altLang="en-US" dirty="0" sz="2000" lang="zh-CN" spc="150">
              <a:solidFill>
                <a:schemeClr val="tx1">
                  <a:lumMod val="75000"/>
                  <a:lumOff val="25000"/>
                </a:schemeClr>
              </a:solidFill>
              <a:latin typeface="+mn-ea"/>
              <a:sym typeface="+mn-ea"/>
            </a:endParaRPr>
          </a:p>
        </p:txBody>
      </p:sp>
      <p:sp>
        <p:nvSpPr>
          <p:cNvPr id="104933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消费者行为模式挖掘：通过机器学习算法，发现消费者行为的规律和模式，为产品设计和营销策略提供依据</a:t>
            </a:r>
            <a:endParaRPr altLang="en-US" dirty="0" sz="2000" lang="zh-CN" spc="150">
              <a:solidFill>
                <a:schemeClr val="tx1">
                  <a:lumMod val="75000"/>
                  <a:lumOff val="25000"/>
                </a:schemeClr>
              </a:solidFill>
              <a:latin typeface="+mn-ea"/>
              <a:sym typeface="+mn-ea"/>
            </a:endParaRPr>
          </a:p>
        </p:txBody>
      </p:sp>
      <p:sp>
        <p:nvSpPr>
          <p:cNvPr id="104933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个性化推荐：基于消费者行为模式，为消费者提供个性化的产品推荐和服务，提高用户满意度和忠诚度</a:t>
            </a:r>
            <a:endParaRPr altLang="en-US" dirty="0" sz="2000" lang="zh-CN" spc="150">
              <a:solidFill>
                <a:schemeClr val="tx1">
                  <a:lumMod val="75000"/>
                  <a:lumOff val="25000"/>
                </a:schemeClr>
              </a:solidFill>
              <a:latin typeface="+mn-ea"/>
              <a:sym typeface="+mn-ea"/>
            </a:endParaRPr>
          </a:p>
        </p:txBody>
      </p:sp>
      <p:sp>
        <p:nvSpPr>
          <p:cNvPr id="104934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预测市场趋势：通过对消费者行为模式的分析，预测市场趋势和消费者需求的变化，为企业决策提供支持</a:t>
            </a:r>
            <a:endParaRPr altLang="en-US" dirty="0" sz="2000" lang="zh-CN" spc="150">
              <a:solidFill>
                <a:schemeClr val="tx1">
                  <a:lumMod val="75000"/>
                  <a:lumOff val="25000"/>
                </a:schemeClr>
              </a:solidFill>
              <a:latin typeface="+mn-ea"/>
              <a:sym typeface="+mn-ea"/>
            </a:endParaRPr>
          </a:p>
        </p:txBody>
      </p:sp>
      <p:sp>
        <p:nvSpPr>
          <p:cNvPr id="104934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8" name="标题 2"/>
          <p:cNvSpPr>
            <a:spLocks noGrp="1"/>
          </p:cNvSpPr>
          <p:nvPr>
            <p:ph type="title" idx="2"/>
          </p:nvPr>
        </p:nvSpPr>
        <p:spPr/>
        <p:txBody>
          <a:bodyPr/>
          <a:p>
            <a:r>
              <a:rPr altLang="en-US" lang="zh-CN"/>
              <a:t>预测消费者需求趋势</a:t>
            </a:r>
            <a:endParaRPr altLang="en-US" lang="zh-CN"/>
          </a:p>
        </p:txBody>
      </p:sp>
      <p:sp>
        <p:nvSpPr>
          <p:cNvPr id="104939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利用大数据和算法分析消费者行为和偏好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利用人工智能技术进行市场细分和目标市场定位</a:t>
            </a:r>
            <a:endParaRPr dirty="0" sz="2000" err="1">
              <a:solidFill>
                <a:schemeClr val="tx1">
                  <a:lumMod val="75000"/>
                  <a:lumOff val="25000"/>
                </a:schemeClr>
              </a:solidFill>
              <a:latin typeface="+mn-ea"/>
              <a:ea typeface="+mn-ea"/>
              <a:cs typeface="+mn-ea"/>
              <a:sym typeface="+mn-lt"/>
            </a:endParaRPr>
          </a:p>
        </p:txBody>
      </p:sp>
      <p:sp>
        <p:nvSpPr>
          <p:cNvPr id="104941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1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通过智能推荐系统为消费者提供个性化产品和服务推荐</a:t>
            </a:r>
            <a:endParaRPr dirty="0" sz="2000" err="1">
              <a:solidFill>
                <a:schemeClr val="tx1">
                  <a:lumMod val="75000"/>
                  <a:lumOff val="25000"/>
                </a:schemeClr>
              </a:solidFill>
              <a:latin typeface="+mn-ea"/>
              <a:ea typeface="+mn-ea"/>
              <a:cs typeface="+mn-ea"/>
              <a:sym typeface="+mn-lt"/>
            </a:endParaRPr>
          </a:p>
        </p:txBody>
      </p:sp>
      <p:sp>
        <p:nvSpPr>
          <p:cNvPr id="10494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通过机器学习和深度学习技术预测市场趋势和消费者需求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8" name="标题 2"/>
          <p:cNvSpPr>
            <a:spLocks noGrp="1"/>
          </p:cNvSpPr>
          <p:nvPr>
            <p:ph type="title" idx="2"/>
          </p:nvPr>
        </p:nvSpPr>
        <p:spPr/>
        <p:txBody>
          <a:bodyPr/>
          <a:p>
            <a:r>
              <a:rPr altLang="en-US" lang="zh-CN"/>
              <a:t>个性化推荐与营销策略</a:t>
            </a:r>
            <a:endParaRPr altLang="en-US" lang="zh-CN"/>
          </a:p>
        </p:txBody>
      </p:sp>
      <p:sp>
        <p:nvSpPr>
          <p:cNvPr id="1049470" name="矩形 3"/>
          <p:cNvSpPr/>
          <p:nvPr>
            <p:custDataLst>
              <p:tags r:id="rId1"/>
            </p:custDataLst>
          </p:nvPr>
        </p:nvSpPr>
        <p:spPr>
          <a:xfrm>
            <a:off x="2643997" y="518405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2" name="任意多边形 5"/>
          <p:cNvSpPr/>
          <p:nvPr>
            <p:custDataLst>
              <p:tags r:id="rId2"/>
            </p:custDataLst>
          </p:nvPr>
        </p:nvSpPr>
        <p:spPr>
          <a:xfrm>
            <a:off x="2703873" y="518792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74" name="正文"/>
          <p:cNvSpPr txBox="1"/>
          <p:nvPr>
            <p:custDataLst>
              <p:tags r:id="rId3"/>
            </p:custDataLst>
          </p:nvPr>
        </p:nvSpPr>
        <p:spPr>
          <a:xfrm>
            <a:off x="3147473" y="5628947"/>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案例分析：介绍一些成功的个性化推荐与营销策略案例，为观众提供参考和借鉴。</a:t>
            </a:r>
            <a:endParaRPr altLang="en-US" dirty="0" sz="1400" lang="zh-CN" spc="150">
              <a:solidFill>
                <a:schemeClr val="tx1">
                  <a:lumMod val="65000"/>
                  <a:lumOff val="35000"/>
                </a:schemeClr>
              </a:solidFill>
              <a:latin typeface="+mn-ea"/>
            </a:endParaRPr>
          </a:p>
        </p:txBody>
      </p:sp>
      <p:sp>
        <p:nvSpPr>
          <p:cNvPr id="1049476" name="标题"/>
          <p:cNvSpPr txBox="1"/>
          <p:nvPr>
            <p:custDataLst>
              <p:tags r:id="rId4"/>
            </p:custDataLst>
          </p:nvPr>
        </p:nvSpPr>
        <p:spPr>
          <a:xfrm>
            <a:off x="3105624" y="518341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478" name="矩形 8"/>
          <p:cNvSpPr/>
          <p:nvPr>
            <p:custDataLst>
              <p:tags r:id="rId5"/>
            </p:custDataLst>
          </p:nvPr>
        </p:nvSpPr>
        <p:spPr>
          <a:xfrm>
            <a:off x="2643997" y="395305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0" name="任意多边形 5"/>
          <p:cNvSpPr/>
          <p:nvPr>
            <p:custDataLst>
              <p:tags r:id="rId6"/>
            </p:custDataLst>
          </p:nvPr>
        </p:nvSpPr>
        <p:spPr>
          <a:xfrm>
            <a:off x="2703873" y="395691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82" name="正文"/>
          <p:cNvSpPr txBox="1"/>
          <p:nvPr>
            <p:custDataLst>
              <p:tags r:id="rId7"/>
            </p:custDataLst>
          </p:nvPr>
        </p:nvSpPr>
        <p:spPr>
          <a:xfrm>
            <a:off x="3147473" y="439794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营销策略：结合个性化推荐结果，制定更加精准、有效的营销策略，提高营销效果和用户满意度。</a:t>
            </a:r>
            <a:endParaRPr altLang="en-US" dirty="0" sz="1400" lang="zh-CN" spc="150">
              <a:solidFill>
                <a:schemeClr val="tx1">
                  <a:lumMod val="65000"/>
                  <a:lumOff val="35000"/>
                </a:schemeClr>
              </a:solidFill>
              <a:latin typeface="+mn-ea"/>
            </a:endParaRPr>
          </a:p>
        </p:txBody>
      </p:sp>
      <p:sp>
        <p:nvSpPr>
          <p:cNvPr id="1049484" name="标题"/>
          <p:cNvSpPr txBox="1"/>
          <p:nvPr>
            <p:custDataLst>
              <p:tags r:id="rId8"/>
            </p:custDataLst>
          </p:nvPr>
        </p:nvSpPr>
        <p:spPr>
          <a:xfrm>
            <a:off x="3105624" y="3952410"/>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486" name="矩形 23"/>
          <p:cNvSpPr/>
          <p:nvPr>
            <p:custDataLst>
              <p:tags r:id="rId9"/>
            </p:custDataLst>
          </p:nvPr>
        </p:nvSpPr>
        <p:spPr>
          <a:xfrm>
            <a:off x="2643997" y="149104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8" name="任意多边形 5"/>
          <p:cNvSpPr/>
          <p:nvPr>
            <p:custDataLst>
              <p:tags r:id="rId10"/>
            </p:custDataLst>
          </p:nvPr>
        </p:nvSpPr>
        <p:spPr>
          <a:xfrm>
            <a:off x="2703873" y="149490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90" name="正文"/>
          <p:cNvSpPr txBox="1"/>
          <p:nvPr>
            <p:custDataLst>
              <p:tags r:id="rId11"/>
            </p:custDataLst>
          </p:nvPr>
        </p:nvSpPr>
        <p:spPr>
          <a:xfrm>
            <a:off x="3147473" y="193593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消费者洞察：通过人工智能技术对消费者行为、喜好、需求等进行深入分析，了解消费者需求和偏好，为个性化推荐提供数据支持。</a:t>
            </a:r>
            <a:endParaRPr altLang="en-US" dirty="0" sz="1400" lang="zh-CN" spc="150">
              <a:solidFill>
                <a:schemeClr val="tx1">
                  <a:lumMod val="65000"/>
                  <a:lumOff val="35000"/>
                </a:schemeClr>
              </a:solidFill>
              <a:latin typeface="+mn-ea"/>
            </a:endParaRPr>
          </a:p>
        </p:txBody>
      </p:sp>
      <p:sp>
        <p:nvSpPr>
          <p:cNvPr id="1049492" name="标题"/>
          <p:cNvSpPr txBox="1"/>
          <p:nvPr>
            <p:custDataLst>
              <p:tags r:id="rId12"/>
            </p:custDataLst>
          </p:nvPr>
        </p:nvSpPr>
        <p:spPr>
          <a:xfrm>
            <a:off x="3147473" y="1490400"/>
            <a:ext cx="2192889"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494" name="矩形 27"/>
          <p:cNvSpPr/>
          <p:nvPr>
            <p:custDataLst>
              <p:tags r:id="rId13"/>
            </p:custDataLst>
          </p:nvPr>
        </p:nvSpPr>
        <p:spPr>
          <a:xfrm>
            <a:off x="2643997" y="272204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6" name="任意多边形 5"/>
          <p:cNvSpPr/>
          <p:nvPr>
            <p:custDataLst>
              <p:tags r:id="rId14"/>
            </p:custDataLst>
          </p:nvPr>
        </p:nvSpPr>
        <p:spPr>
          <a:xfrm>
            <a:off x="2703873" y="272591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98" name="正文"/>
          <p:cNvSpPr txBox="1"/>
          <p:nvPr>
            <p:custDataLst>
              <p:tags r:id="rId15"/>
            </p:custDataLst>
          </p:nvPr>
        </p:nvSpPr>
        <p:spPr>
          <a:xfrm>
            <a:off x="3147473" y="3166936"/>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个性化推荐：基于消费者洞察结果，利用人工智能技术进行个性化推荐算法的设计和实现，为消费者提供更加精准、个性化的产品和服务推荐。</a:t>
            </a:r>
            <a:endParaRPr altLang="en-US" dirty="0" sz="1400" lang="zh-CN" spc="150">
              <a:solidFill>
                <a:schemeClr val="tx1">
                  <a:lumMod val="65000"/>
                  <a:lumOff val="35000"/>
                </a:schemeClr>
              </a:solidFill>
              <a:latin typeface="+mn-ea"/>
            </a:endParaRPr>
          </a:p>
        </p:txBody>
      </p:sp>
      <p:sp>
        <p:nvSpPr>
          <p:cNvPr id="1049500" name="标题"/>
          <p:cNvSpPr txBox="1"/>
          <p:nvPr>
            <p:custDataLst>
              <p:tags r:id="rId16"/>
            </p:custDataLst>
          </p:nvPr>
        </p:nvSpPr>
        <p:spPr>
          <a:xfrm>
            <a:off x="3105624" y="272140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0" name="标题 2"/>
          <p:cNvSpPr>
            <a:spLocks noGrp="1"/>
          </p:cNvSpPr>
          <p:nvPr>
            <p:ph type="title" idx="2"/>
          </p:nvPr>
        </p:nvSpPr>
        <p:spPr/>
        <p:txBody>
          <a:bodyPr/>
          <a:p>
            <a:r>
              <a:rPr altLang="en-US" lang="zh-CN"/>
              <a:t>提升消费者满意度与忠诚度</a:t>
            </a:r>
            <a:endParaRPr altLang="en-US" lang="zh-CN"/>
          </a:p>
        </p:txBody>
      </p:sp>
      <p:sp>
        <p:nvSpPr>
          <p:cNvPr id="104954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人工智能技术能够收集并分析大量消费者数据，了解消费者需求和偏好，为产品设计和改进提供有力支持。</a:t>
            </a:r>
            <a:endParaRPr altLang="en-US" dirty="0" sz="1200" lang="zh-CN" spc="150">
              <a:solidFill>
                <a:schemeClr val="tx1">
                  <a:lumMod val="85000"/>
                  <a:lumOff val="15000"/>
                </a:schemeClr>
              </a:solidFill>
              <a:latin typeface="+mn-ea"/>
              <a:sym typeface="+mn-ea"/>
            </a:endParaRPr>
          </a:p>
        </p:txBody>
      </p:sp>
      <p:sp>
        <p:nvSpPr>
          <p:cNvPr id="104954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人工智能可以通过智能推荐系统向消费者推荐更符合其需求的产品和服务，提高消费者购物体验和满意度。</a:t>
            </a:r>
            <a:endParaRPr altLang="en-US" dirty="0" sz="1200" lang="zh-CN" spc="150">
              <a:solidFill>
                <a:schemeClr val="tx1">
                  <a:lumMod val="85000"/>
                  <a:lumOff val="15000"/>
                </a:schemeClr>
              </a:solidFill>
              <a:latin typeface="+mn-ea"/>
              <a:sym typeface="+mn-ea"/>
            </a:endParaRPr>
          </a:p>
        </p:txBody>
      </p:sp>
      <p:sp>
        <p:nvSpPr>
          <p:cNvPr id="104955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人工智能可以对消费者反馈进行实时分析和处理，及时发现并解决潜在问题，提高消费者对品牌的信任度和忠诚度。</a:t>
            </a:r>
            <a:endParaRPr altLang="en-US" dirty="0" sz="1200" lang="zh-CN" spc="150">
              <a:solidFill>
                <a:schemeClr val="tx1">
                  <a:lumMod val="85000"/>
                  <a:lumOff val="15000"/>
                </a:schemeClr>
              </a:solidFill>
              <a:latin typeface="+mn-ea"/>
              <a:sym typeface="+mn-ea"/>
            </a:endParaRPr>
          </a:p>
        </p:txBody>
      </p:sp>
      <p:sp>
        <p:nvSpPr>
          <p:cNvPr id="104955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人工智能可以通过数据挖掘和分析，发现消费者的潜在需求和趋势，为企业的市场调研和战略制定提供有力支持。</a:t>
            </a:r>
            <a:endParaRPr altLang="en-US" dirty="0" sz="1200" lang="zh-CN" spc="150">
              <a:solidFill>
                <a:schemeClr val="tx1">
                  <a:lumMod val="85000"/>
                  <a:lumOff val="15000"/>
                </a:schemeClr>
              </a:solidFill>
              <a:latin typeface="+mn-ea"/>
              <a:sym typeface="+mn-ea"/>
            </a:endParaRPr>
          </a:p>
        </p:txBody>
      </p:sp>
      <p:sp>
        <p:nvSpPr>
          <p:cNvPr id="104956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606" name="标题 4"/>
          <p:cNvSpPr>
            <a:spLocks noGrp="1"/>
          </p:cNvSpPr>
          <p:nvPr>
            <p:ph type="title" idx="1"/>
            <p:custDataLst>
              <p:tags r:id="rId2"/>
            </p:custDataLst>
          </p:nvPr>
        </p:nvSpPr>
        <p:spPr/>
        <p:txBody>
          <a:bodyPr/>
          <a:p>
            <a:r>
              <a:rPr altLang="en-US" dirty="0" lang="zh-CN"/>
              <a:t>人工智能在市场调研与消费者洞察的结合应用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6" name="标题 2"/>
          <p:cNvSpPr>
            <a:spLocks noGrp="1"/>
          </p:cNvSpPr>
          <p:nvPr>
            <p:ph type="title" idx="2"/>
          </p:nvPr>
        </p:nvSpPr>
        <p:spPr/>
        <p:txBody>
          <a:bodyPr/>
          <a:p>
            <a:r>
              <a:rPr altLang="en-US" lang="zh-CN"/>
              <a:t>数据驱动的决策支持</a:t>
            </a:r>
            <a:endParaRPr altLang="en-US" lang="zh-CN"/>
          </a:p>
        </p:txBody>
      </p:sp>
      <p:sp>
        <p:nvSpPr>
          <p:cNvPr id="1049678" name="Freeform 7"/>
          <p:cNvSpPr/>
          <p:nvPr>
            <p:custDataLst>
              <p:tags r:id="rId1"/>
            </p:custDataLst>
          </p:nvPr>
        </p:nvSpPr>
        <p:spPr bwMode="auto">
          <a:xfrm>
            <a:off x="1194525"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680" name="矩形: 圆角 18"/>
          <p:cNvSpPr/>
          <p:nvPr>
            <p:custDataLst>
              <p:tags r:id="rId2"/>
            </p:custDataLst>
          </p:nvPr>
        </p:nvSpPr>
        <p:spPr bwMode="auto">
          <a:xfrm>
            <a:off x="807651"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682" name="Freeform 6"/>
          <p:cNvSpPr/>
          <p:nvPr>
            <p:custDataLst>
              <p:tags r:id="rId3"/>
            </p:custDataLst>
          </p:nvPr>
        </p:nvSpPr>
        <p:spPr bwMode="auto">
          <a:xfrm>
            <a:off x="1292534"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684" name="标题"/>
          <p:cNvSpPr txBox="1"/>
          <p:nvPr>
            <p:custDataLst>
              <p:tags r:id="rId4"/>
            </p:custDataLst>
          </p:nvPr>
        </p:nvSpPr>
        <p:spPr>
          <a:xfrm>
            <a:off x="1411820"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86" name="正文"/>
          <p:cNvSpPr txBox="1"/>
          <p:nvPr>
            <p:custDataLst>
              <p:tags r:id="rId5"/>
            </p:custDataLst>
          </p:nvPr>
        </p:nvSpPr>
        <p:spPr>
          <a:xfrm>
            <a:off x="817323" y="3168790"/>
            <a:ext cx="2402053" cy="3080481"/>
          </a:xfrm>
          <a:prstGeom prst="rect"/>
          <a:noFill/>
          <a:ln>
            <a:noFill/>
          </a:ln>
        </p:spPr>
        <p:txBody>
          <a:bodyPr anchor="t" anchorCtr="0" bIns="46800" lIns="90000" rIns="90000" rtlCol="0" tIns="46800" wrap="square">
            <a:normAutofit/>
          </a:bodyPr>
          <a:p>
            <a:pPr algn="ctr" fontAlgn="auto" indent="0">
              <a:lnSpc>
                <a:spcPct val="130000"/>
              </a:lnSpc>
              <a:spcAft>
                <a:spcPts val="1000"/>
              </a:spcAft>
            </a:pPr>
            <a:r>
              <a:rPr altLang="en-US" lang="zh-CN" spc="150">
                <a:solidFill>
                  <a:schemeClr val="tx1">
                    <a:lumMod val="65000"/>
                    <a:lumOff val="35000"/>
                  </a:schemeClr>
                </a:solidFill>
                <a:latin typeface="+mn-ea"/>
              </a:rPr>
              <a:t>人工智能在市场调研中的应用：利用AI技术对大量数据进行处理和分析，帮助企业了解市场需求、消费者偏好和竞争态势。</a:t>
            </a:r>
            <a:endParaRPr altLang="en-US" lang="zh-CN" spc="150">
              <a:solidFill>
                <a:schemeClr val="tx1">
                  <a:lumMod val="65000"/>
                  <a:lumOff val="35000"/>
                </a:schemeClr>
              </a:solidFill>
              <a:latin typeface="+mn-ea"/>
            </a:endParaRPr>
          </a:p>
        </p:txBody>
      </p:sp>
      <p:sp>
        <p:nvSpPr>
          <p:cNvPr id="1049688" name="Freeform 7"/>
          <p:cNvSpPr/>
          <p:nvPr>
            <p:custDataLst>
              <p:tags r:id="rId6"/>
            </p:custDataLst>
          </p:nvPr>
        </p:nvSpPr>
        <p:spPr bwMode="auto">
          <a:xfrm>
            <a:off x="3911673"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690" name="矩形: 圆角 33"/>
          <p:cNvSpPr/>
          <p:nvPr>
            <p:custDataLst>
              <p:tags r:id="rId7"/>
            </p:custDataLst>
          </p:nvPr>
        </p:nvSpPr>
        <p:spPr bwMode="auto">
          <a:xfrm>
            <a:off x="3524154"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692" name="Freeform 6"/>
          <p:cNvSpPr/>
          <p:nvPr>
            <p:custDataLst>
              <p:tags r:id="rId8"/>
            </p:custDataLst>
          </p:nvPr>
        </p:nvSpPr>
        <p:spPr bwMode="auto">
          <a:xfrm>
            <a:off x="4009037"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694" name="标题"/>
          <p:cNvSpPr txBox="1"/>
          <p:nvPr>
            <p:custDataLst>
              <p:tags r:id="rId9"/>
            </p:custDataLst>
          </p:nvPr>
        </p:nvSpPr>
        <p:spPr>
          <a:xfrm>
            <a:off x="4128323"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96" name="正文"/>
          <p:cNvSpPr txBox="1"/>
          <p:nvPr>
            <p:custDataLst>
              <p:tags r:id="rId10"/>
            </p:custDataLst>
          </p:nvPr>
        </p:nvSpPr>
        <p:spPr>
          <a:xfrm>
            <a:off x="3534471" y="3168790"/>
            <a:ext cx="2402053" cy="3080481"/>
          </a:xfrm>
          <a:prstGeom prst="rect"/>
          <a:noFill/>
          <a:ln>
            <a:noFill/>
          </a:ln>
        </p:spPr>
        <p:txBody>
          <a:bodyPr anchor="t" anchorCtr="0" bIns="46800" lIns="90000" rIns="90000" rtlCol="0" tIns="46800" wrap="square">
            <a:normAutofit/>
          </a:bodyPr>
          <a:p>
            <a:pPr algn="ctr" fontAlgn="auto" indent="0">
              <a:lnSpc>
                <a:spcPct val="130000"/>
              </a:lnSpc>
              <a:spcAft>
                <a:spcPts val="1000"/>
              </a:spcAft>
            </a:pPr>
            <a:r>
              <a:rPr altLang="en-US" lang="zh-CN" spc="150">
                <a:solidFill>
                  <a:schemeClr val="tx1">
                    <a:lumMod val="65000"/>
                    <a:lumOff val="35000"/>
                  </a:schemeClr>
                </a:solidFill>
                <a:latin typeface="+mn-ea"/>
              </a:rPr>
              <a:t>人工智能在消费者洞察中的应用：通过AI技术对消费者行为、态度和需求进行深入挖掘，为企业提供更加精准的消费者洞察。</a:t>
            </a:r>
            <a:endParaRPr altLang="en-US" lang="zh-CN" spc="150">
              <a:solidFill>
                <a:schemeClr val="tx1">
                  <a:lumMod val="65000"/>
                  <a:lumOff val="35000"/>
                </a:schemeClr>
              </a:solidFill>
              <a:latin typeface="+mn-ea"/>
            </a:endParaRPr>
          </a:p>
        </p:txBody>
      </p:sp>
      <p:sp>
        <p:nvSpPr>
          <p:cNvPr id="1049698" name="Freeform 7"/>
          <p:cNvSpPr/>
          <p:nvPr>
            <p:custDataLst>
              <p:tags r:id="rId11"/>
            </p:custDataLst>
          </p:nvPr>
        </p:nvSpPr>
        <p:spPr bwMode="auto">
          <a:xfrm>
            <a:off x="6628176"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700" name="矩形: 圆角 46"/>
          <p:cNvSpPr/>
          <p:nvPr>
            <p:custDataLst>
              <p:tags r:id="rId12"/>
            </p:custDataLst>
          </p:nvPr>
        </p:nvSpPr>
        <p:spPr bwMode="auto">
          <a:xfrm>
            <a:off x="6241302"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702" name="Freeform 6"/>
          <p:cNvSpPr/>
          <p:nvPr>
            <p:custDataLst>
              <p:tags r:id="rId13"/>
            </p:custDataLst>
          </p:nvPr>
        </p:nvSpPr>
        <p:spPr bwMode="auto">
          <a:xfrm>
            <a:off x="6725540"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704" name="标题"/>
          <p:cNvSpPr txBox="1"/>
          <p:nvPr>
            <p:custDataLst>
              <p:tags r:id="rId14"/>
            </p:custDataLst>
          </p:nvPr>
        </p:nvSpPr>
        <p:spPr>
          <a:xfrm>
            <a:off x="6845471"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06" name="正文"/>
          <p:cNvSpPr txBox="1"/>
          <p:nvPr>
            <p:custDataLst>
              <p:tags r:id="rId15"/>
            </p:custDataLst>
          </p:nvPr>
        </p:nvSpPr>
        <p:spPr>
          <a:xfrm>
            <a:off x="6250974" y="3168790"/>
            <a:ext cx="2402053" cy="3080481"/>
          </a:xfrm>
          <a:prstGeom prst="rect"/>
          <a:noFill/>
          <a:ln>
            <a:noFill/>
          </a:ln>
        </p:spPr>
        <p:txBody>
          <a:bodyPr anchor="t" anchorCtr="0" bIns="46800" lIns="90000" rIns="90000" rtlCol="0" tIns="46800" wrap="square">
            <a:normAutofit/>
          </a:bodyPr>
          <a:p>
            <a:pPr algn="ctr" fontAlgn="auto" indent="0">
              <a:lnSpc>
                <a:spcPct val="130000"/>
              </a:lnSpc>
              <a:spcAft>
                <a:spcPts val="1000"/>
              </a:spcAft>
            </a:pPr>
            <a:r>
              <a:rPr altLang="en-US" lang="zh-CN" spc="150">
                <a:solidFill>
                  <a:schemeClr val="tx1">
                    <a:lumMod val="65000"/>
                    <a:lumOff val="35000"/>
                  </a:schemeClr>
                </a:solidFill>
                <a:latin typeface="+mn-ea"/>
              </a:rPr>
              <a:t>人工智能在市场调研与消费者洞察的结合应用：将AI技术与市场调研和消费者洞察相结合，为企业提供更加全面、准确的数据驱动的决策支持。</a:t>
            </a:r>
            <a:endParaRPr altLang="en-US" lang="zh-CN" spc="150">
              <a:solidFill>
                <a:schemeClr val="tx1">
                  <a:lumMod val="65000"/>
                  <a:lumOff val="35000"/>
                </a:schemeClr>
              </a:solidFill>
              <a:latin typeface="+mn-ea"/>
            </a:endParaRPr>
          </a:p>
        </p:txBody>
      </p:sp>
      <p:sp>
        <p:nvSpPr>
          <p:cNvPr id="1049708" name="Freeform 7"/>
          <p:cNvSpPr/>
          <p:nvPr>
            <p:custDataLst>
              <p:tags r:id="rId16"/>
            </p:custDataLst>
          </p:nvPr>
        </p:nvSpPr>
        <p:spPr bwMode="auto">
          <a:xfrm>
            <a:off x="9344679"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710" name="矩形: 圆角 52"/>
          <p:cNvSpPr/>
          <p:nvPr>
            <p:custDataLst>
              <p:tags r:id="rId17"/>
            </p:custDataLst>
          </p:nvPr>
        </p:nvSpPr>
        <p:spPr bwMode="auto">
          <a:xfrm>
            <a:off x="8957805"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712" name="Freeform 6"/>
          <p:cNvSpPr/>
          <p:nvPr>
            <p:custDataLst>
              <p:tags r:id="rId18"/>
            </p:custDataLst>
          </p:nvPr>
        </p:nvSpPr>
        <p:spPr bwMode="auto">
          <a:xfrm>
            <a:off x="9442688"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714" name="标题"/>
          <p:cNvSpPr txBox="1"/>
          <p:nvPr>
            <p:custDataLst>
              <p:tags r:id="rId19"/>
            </p:custDataLst>
          </p:nvPr>
        </p:nvSpPr>
        <p:spPr>
          <a:xfrm>
            <a:off x="9561974"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16" name="正文"/>
          <p:cNvSpPr txBox="1"/>
          <p:nvPr>
            <p:custDataLst>
              <p:tags r:id="rId20"/>
            </p:custDataLst>
          </p:nvPr>
        </p:nvSpPr>
        <p:spPr>
          <a:xfrm>
            <a:off x="8967477" y="3168790"/>
            <a:ext cx="2402053" cy="3080481"/>
          </a:xfrm>
          <a:prstGeom prst="rect"/>
          <a:noFill/>
          <a:ln>
            <a:noFill/>
          </a:ln>
        </p:spPr>
        <p:txBody>
          <a:bodyPr anchor="t" anchorCtr="0" bIns="46800" lIns="90000" rIns="90000" rtlCol="0" tIns="46800" wrap="square">
            <a:normAutofit/>
          </a:bodyPr>
          <a:p>
            <a:pPr algn="ctr" fontAlgn="auto" indent="0">
              <a:lnSpc>
                <a:spcPct val="130000"/>
              </a:lnSpc>
              <a:spcAft>
                <a:spcPts val="1000"/>
              </a:spcAft>
            </a:pPr>
            <a:r>
              <a:rPr altLang="en-US" lang="zh-CN" spc="150">
                <a:solidFill>
                  <a:schemeClr val="tx1">
                    <a:lumMod val="65000"/>
                    <a:lumOff val="35000"/>
                  </a:schemeClr>
                </a:solidFill>
                <a:latin typeface="+mn-ea"/>
              </a:rPr>
              <a:t>实际案例分析：介绍一些成功的企业如何利用人工智能在市场调研与消费者洞察中实现数据驱动的决策支持。</a:t>
            </a:r>
            <a:endParaRPr altLang="en-US"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56" name="内容占位符 1"/>
          <p:cNvSpPr>
            <a:spLocks noGrp="1"/>
          </p:cNvSpPr>
          <p:nvPr>
            <p:ph idx="3"/>
          </p:nvPr>
        </p:nvSpPr>
        <p:spPr/>
        <p:txBody>
          <a:bodyPr>
            <a:normAutofit fontScale="56250"/>
          </a:bodyPr>
          <a:p>
            <a:r>
              <a:rPr altLang="en-US" lang="zh-CN"/>
              <a:t>精准营销：利用人工智能技术对市场调研数据进行挖掘和分析，确定目标受众和潜在客户，制定更加精准的营销策略和推广计划。</a:t>
            </a:r>
            <a:endParaRPr altLang="en-US" lang="zh-CN"/>
          </a:p>
          <a:p>
            <a:r>
              <a:rPr altLang="en-US" lang="zh-CN"/>
              <a:t>个性化服务：通过人工智能技术对消费者洞察数据进行处理和解析，了解消费者的需求和偏好，提供更加个性化的产品和服务，提高客户满意度和忠诚度。  以下是用户提供的信息和标题： 我正在写一份主题为“人工智能在市场调研与消费者洞察中的应用”的PPT,现在准备介绍“人工智能在市场调研与消费者洞察的结合应用”,请帮我生成“提高市场调研效率与准确度”为标题的内容 提高市场调研效率与准确度</a:t>
            </a:r>
            <a:endParaRPr altLang="en-US" lang="zh-CN"/>
          </a:p>
          <a:p>
            <a:pPr lvl="1"/>
            <a:r>
              <a:rPr altLang="en-US" lang="zh-CN"/>
              <a:t>以下是用户提供的信息和标题：</a:t>
            </a:r>
            <a:endParaRPr altLang="en-US" lang="zh-CN"/>
          </a:p>
          <a:p>
            <a:pPr lvl="1"/>
            <a:r>
              <a:rPr altLang="en-US" lang="zh-CN"/>
              <a:t>我正在写一份主题为“人工智能在市场调研与消费者洞察中的应用”的PPT,现在准备介绍“人工智能在市场调研与消费者洞察的结合应用”,请帮我生成“提高市场调研效率与准确度”为标题的内容</a:t>
            </a:r>
            <a:endParaRPr altLang="en-US" lang="zh-CN"/>
          </a:p>
          <a:p>
            <a:pPr lvl="1"/>
            <a:r>
              <a:rPr altLang="en-US" lang="zh-CN"/>
              <a:t>提高市场调研效率与准确度</a:t>
            </a:r>
            <a:endParaRPr altLang="en-US" lang="zh-CN"/>
          </a:p>
          <a:p>
            <a:r>
              <a:rPr altLang="en-US" lang="zh-CN"/>
              <a:t>自动化数据收集和处理：人工智能技术可以自动收集和处理大量的市场调研数据，节省时间和人力成本，提高数据收集的效率和准确性。</a:t>
            </a:r>
            <a:endParaRPr altLang="en-US" lang="zh-CN"/>
          </a:p>
          <a:p>
            <a:r>
              <a:rPr altLang="en-US" lang="zh-CN"/>
              <a:t>智能分析和预测：人工智能技术可以对市场调研数据进行智能分析和预测，帮助企业更好地了解市场趋势和消费者需求，为决策提供更加准确的数据支持。</a:t>
            </a:r>
            <a:endParaRPr altLang="en-US" lang="zh-CN"/>
          </a:p>
          <a:p>
            <a:r>
              <a:rPr altLang="en-US" lang="zh-CN"/>
              <a:t>优化调研设计：人工智能技术可以对市场调研设计进行优化，提高调研的针对性和有效性，减少误差和偏见，提高调研的准确度。  以下是用户提供的信息和标题： 我正在写一份主题为“人工智能在市场调研与消费者洞察中的应用”的PPT,现在准备介绍“人工智能在市场调研与消费者洞察的结合应用”,请帮我生成“增强消费者洞察能力”为标题的内容 增强消费者洞察能力</a:t>
            </a:r>
            <a:endParaRPr altLang="en-US" lang="zh-CN"/>
          </a:p>
          <a:p>
            <a:pPr lvl="1"/>
            <a:r>
              <a:rPr altLang="en-US" lang="zh-CN"/>
              <a:t>以下是用户提供的信息和标题：</a:t>
            </a:r>
            <a:endParaRPr altLang="en-US" lang="zh-CN"/>
          </a:p>
          <a:p>
            <a:pPr lvl="1"/>
            <a:r>
              <a:rPr altLang="en-US" lang="zh-CN"/>
              <a:t>我正在写一份主题为“人工智能在市场调研与消费者洞察中的应用”的PPT,现在准备介绍“人工智能在市场调研与消费者洞察的结合应用”,请帮我生成“增强消费者洞察能力”为标题的内容</a:t>
            </a:r>
            <a:endParaRPr altLang="en-US" lang="zh-CN"/>
          </a:p>
          <a:p>
            <a:pPr lvl="1"/>
            <a:r>
              <a:rPr altLang="en-US" lang="zh-CN"/>
              <a:t>增强消费者洞察能力</a:t>
            </a:r>
            <a:endParaRPr altLang="en-US" lang="zh-CN"/>
          </a:p>
          <a:p>
            <a:r>
              <a:rPr altLang="en-US" lang="zh-CN"/>
              <a:t>深入了解消费者需求：人工智能技术可以通过对消费者数据的挖掘和分析，深入了解消费者的需求和偏好，为企业提供更加精准的消费者洞察。</a:t>
            </a:r>
            <a:endParaRPr altLang="en-US" lang="zh-CN"/>
          </a:p>
          <a:p>
            <a:r>
              <a:rPr altLang="en-US" lang="zh-CN"/>
              <a:t>实时监测消费者行为：人工智能技术可以实时监测消费者的行为和态度变化，帮助企业及时发现市场变化和消费者需求的变化，为产品研发和市场营销提供更加准确的数据支持。</a:t>
            </a:r>
            <a:endParaRPr altLang="en-US" lang="zh-CN"/>
          </a:p>
          <a:p>
            <a:r>
              <a:rPr altLang="en-US" lang="zh-CN"/>
              <a:t>个性化推荐和服务：人工智能技术可以根据消费者的历史数据和行为数据，为消费者提供更加个性化的推荐和服务，提高消费者的满意度和忠诚度。</a:t>
            </a:r>
            <a:endParaRPr altLang="en-US" lang="zh-CN"/>
          </a:p>
        </p:txBody>
      </p:sp>
      <p:sp>
        <p:nvSpPr>
          <p:cNvPr id="1049758" name="标题 2"/>
          <p:cNvSpPr>
            <a:spLocks noGrp="1"/>
          </p:cNvSpPr>
          <p:nvPr>
            <p:ph type="title" idx="2"/>
          </p:nvPr>
        </p:nvSpPr>
        <p:spPr/>
        <p:txBody>
          <a:bodyPr/>
          <a:p>
            <a:r>
              <a:rPr altLang="en-US" lang="zh-CN"/>
              <a:t>精准营销与个性化服务</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8" name="标题 2"/>
          <p:cNvSpPr>
            <a:spLocks noGrp="1"/>
          </p:cNvSpPr>
          <p:nvPr>
            <p:ph type="title" idx="2"/>
          </p:nvPr>
        </p:nvSpPr>
        <p:spPr/>
        <p:txBody>
          <a:bodyPr/>
          <a:p>
            <a:r>
              <a:rPr altLang="en-US" lang="zh-CN"/>
              <a:t>优化产品设计与研发</a:t>
            </a:r>
            <a:endParaRPr altLang="en-US" lang="zh-CN"/>
          </a:p>
        </p:txBody>
      </p:sp>
      <p:sp>
        <p:nvSpPr>
          <p:cNvPr id="104980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人工智能技术可以分析消费者需求和行为，为产品设计和研发提供更准确的市场定位和用户需求分析</a:t>
            </a:r>
            <a:endParaRPr altLang="en-US" dirty="0" lang="zh-CN" spc="150">
              <a:solidFill>
                <a:schemeClr val="tx1">
                  <a:lumMod val="75000"/>
                  <a:lumOff val="25000"/>
                </a:schemeClr>
              </a:solidFill>
              <a:latin typeface="+mn-ea"/>
              <a:sym typeface="+mn-ea"/>
            </a:endParaRPr>
          </a:p>
        </p:txBody>
      </p:sp>
      <p:sp>
        <p:nvSpPr>
          <p:cNvPr id="104980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人工智能技术可以通过数据挖掘和分析，帮助企业发现潜在的市场机会和竞争对手，为产品设计和研发提供更全面的市场信息</a:t>
            </a:r>
            <a:endParaRPr altLang="en-US" dirty="0" sz="2000" lang="zh-CN" spc="150">
              <a:solidFill>
                <a:schemeClr val="tx1">
                  <a:lumMod val="75000"/>
                  <a:lumOff val="25000"/>
                </a:schemeClr>
              </a:solidFill>
              <a:latin typeface="+mn-ea"/>
              <a:sym typeface="+mn-ea"/>
            </a:endParaRPr>
          </a:p>
        </p:txBody>
      </p:sp>
      <p:sp>
        <p:nvSpPr>
          <p:cNvPr id="104981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人工智能技术可以通过机器学习和深度学习算法，对产品设计和研发过程中的数据进行预测和优化，提高产品的质量和性能</a:t>
            </a:r>
            <a:endParaRPr altLang="en-US" dirty="0" sz="2000" lang="zh-CN" spc="150">
              <a:solidFill>
                <a:schemeClr val="tx1">
                  <a:lumMod val="75000"/>
                  <a:lumOff val="25000"/>
                </a:schemeClr>
              </a:solidFill>
              <a:latin typeface="+mn-ea"/>
              <a:sym typeface="+mn-ea"/>
            </a:endParaRPr>
          </a:p>
        </p:txBody>
      </p:sp>
      <p:sp>
        <p:nvSpPr>
          <p:cNvPr id="104981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人工智能技术可以自动化地完成一些繁琐、重复的工作，如原型测试、用户体验评估等，提高产品设计和研发的效率和质量</a:t>
            </a:r>
            <a:endParaRPr altLang="en-US" dirty="0" sz="2000" lang="zh-CN" spc="150">
              <a:solidFill>
                <a:schemeClr val="tx1">
                  <a:lumMod val="75000"/>
                  <a:lumOff val="25000"/>
                </a:schemeClr>
              </a:solidFill>
              <a:latin typeface="+mn-ea"/>
              <a:sym typeface="+mn-ea"/>
            </a:endParaRPr>
          </a:p>
        </p:txBody>
      </p:sp>
      <p:sp>
        <p:nvSpPr>
          <p:cNvPr id="104982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2" name="标题 2"/>
          <p:cNvSpPr>
            <a:spLocks noGrp="1"/>
          </p:cNvSpPr>
          <p:nvPr>
            <p:ph type="title" idx="2"/>
          </p:nvPr>
        </p:nvSpPr>
        <p:spPr/>
        <p:txBody>
          <a:bodyPr/>
          <a:p>
            <a:r>
              <a:rPr altLang="en-US" lang="zh-CN"/>
              <a:t>提升企业竞争力与创新能力</a:t>
            </a:r>
            <a:endParaRPr altLang="en-US" lang="zh-CN"/>
          </a:p>
        </p:txBody>
      </p:sp>
      <p:sp>
        <p:nvSpPr>
          <p:cNvPr id="104986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人工智能在市场调研中的应用：通过大数据分析、自然语言处理等技术，帮助企业更准确地了解市场需求、消费者行为和竞争态势，为产品研发和创新提供有力支持。</a:t>
            </a:r>
            <a:endParaRPr altLang="en-US" dirty="0" sz="1200" lang="zh-CN" spc="150">
              <a:solidFill>
                <a:schemeClr val="tx1">
                  <a:lumMod val="65000"/>
                  <a:lumOff val="35000"/>
                </a:schemeClr>
              </a:solidFill>
              <a:latin typeface="+mn-ea"/>
              <a:sym typeface="+mn-ea"/>
            </a:endParaRPr>
          </a:p>
        </p:txBody>
      </p:sp>
      <p:sp>
        <p:nvSpPr>
          <p:cNvPr id="104986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人工智能在消费者洞察中的应用：通过情感分析、图像识别等技术，深入挖掘消费者需求和偏好，为企业提供更精准的市场定位和个性化营销策略，提升品牌影响力和客户满意度。</a:t>
            </a:r>
            <a:endParaRPr altLang="en-US" dirty="0" sz="1200" lang="zh-CN" spc="150">
              <a:solidFill>
                <a:schemeClr val="tx1">
                  <a:lumMod val="65000"/>
                  <a:lumOff val="35000"/>
                </a:schemeClr>
              </a:solidFill>
              <a:latin typeface="+mn-ea"/>
              <a:sym typeface="+mn-ea"/>
            </a:endParaRPr>
          </a:p>
        </p:txBody>
      </p:sp>
      <p:sp>
        <p:nvSpPr>
          <p:cNvPr id="104986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人工智能在市场调研与消费者洞察的结合应用：将人工智能技术应用于市场调研和消费者洞察中，实现数据驱动的决策和精准营销，提高企业竞争力和创新能力。</a:t>
            </a:r>
            <a:endParaRPr altLang="en-US" dirty="0" sz="1200" lang="zh-CN" spc="150">
              <a:solidFill>
                <a:schemeClr val="tx1">
                  <a:lumMod val="65000"/>
                  <a:lumOff val="35000"/>
                </a:schemeClr>
              </a:solidFill>
              <a:latin typeface="+mn-ea"/>
              <a:sym typeface="+mn-ea"/>
            </a:endParaRPr>
          </a:p>
        </p:txBody>
      </p:sp>
      <p:sp>
        <p:nvSpPr>
          <p:cNvPr id="104987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案例分析：介绍一些成功应用人工智能进行市场调研和消费者洞察的企业案例，展示人工智能在提升企业竞争力和创新能力方面的实际效果。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0"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49912"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4*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4*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4*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4*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4*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4*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4*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4*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4*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4*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SLIDE_ID" val="custom20230916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40_3*l_h_i*1_1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1.1471653543307,&quot;width&quot;:864.411181102362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40_3*l_h_i*1_1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40_3*l_h_i*1_1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40_3*l_h_a*1_1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40_3*l_h_f*1_1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40_3*l_h_i*1_2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1.1471653543307,&quot;width&quot;:864.411181102362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40_3*l_h_i*1_2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40_3*l_h_i*1_2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40_3*l_h_a*1_2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40_3*l_h_f*1_2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40_3*l_h_i*1_3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1.1471653543307,&quot;width&quot;:864.411181102362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40_3*l_h_i*1_3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40_3*l_h_i*1_3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40_3*l_h_a*1_3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40_3*l_h_f*1_3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40_3*l_h_i*1_4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1.1471653543307,&quot;width&quot;:864.411181102362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40_3*l_h_i*1_4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40_3*l_h_i*1_4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1471653543307,&quot;width&quot;:864.411181102362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40_3*l_h_a*1_4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40_3*l_h_f*1_4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1.1471653543307,&quot;width&quot;:864.411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262.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2023-12-16T15:53:04Z</dcterms:created>
  <dcterms:modified xsi:type="dcterms:W3CDTF">2023-12-16T15:53:04Z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9a5a645d243741aa8519abc6da0734d8_21</vt:lpwstr>
  </property>
</Properties>
</file>