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4406" r:id="rId1"/>
    <p:sldMasterId id="2147504443" r:id="rId2"/>
  </p:sldMasterIdLst>
  <p:notesMasterIdLst>
    <p:notesMasterId r:id="rId3"/>
  </p:notesMasterIdLst>
  <p:sldIdLst>
    <p:sldId id="10138" r:id="rId4"/>
    <p:sldId id="10141" r:id="rId5"/>
    <p:sldId id="10144" r:id="rId6"/>
    <p:sldId id="10147" r:id="rId7"/>
    <p:sldId id="10153" r:id="rId9"/>
    <p:sldId id="10156" r:id="rId10"/>
    <p:sldId id="10159" r:id="rId11"/>
    <p:sldId id="10162" r:id="rId12"/>
    <p:sldId id="10165" r:id="rId13"/>
    <p:sldId id="10171" r:id="rId15"/>
    <p:sldId id="10174" r:id="rId16"/>
    <p:sldId id="10177" r:id="rId17"/>
    <p:sldId id="10180" r:id="rId18"/>
    <p:sldId id="10183" r:id="rId19"/>
    <p:sldId id="10186" r:id="rId20"/>
    <p:sldId id="10189" r:id="rId21"/>
    <p:sldId id="10192" r:id="rId22"/>
    <p:sldId id="10198" r:id="rId24"/>
    <p:sldId id="10201" r:id="rId25"/>
    <p:sldId id="10204" r:id="rId26"/>
    <p:sldId id="10207" r:id="rId27"/>
    <p:sldId id="10213" r:id="rId29"/>
    <p:sldId id="10216" r:id="rId30"/>
    <p:sldId id="10219" r:id="rId31"/>
    <p:sldId id="10222" r:id="rId32"/>
    <p:sldId id="10225" r:id="rId33"/>
    <p:sldId id="10229"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4407" r:id="rId1"/>
    <p:sldLayoutId id="2147504408" r:id="rId2"/>
    <p:sldLayoutId id="2147504409" r:id="rId3"/>
    <p:sldLayoutId id="2147504410" r:id="rId4"/>
    <p:sldLayoutId id="2147504411" r:id="rId5"/>
    <p:sldLayoutId id="2147504412" r:id="rId6"/>
    <p:sldLayoutId id="2147504413" r:id="rId7"/>
    <p:sldLayoutId id="2147504414" r:id="rId8"/>
    <p:sldLayoutId id="2147504415" r:id="rId9"/>
    <p:sldLayoutId id="2147504416" r:id="rId10"/>
    <p:sldLayoutId id="214750441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504444" r:id="rId1"/>
    <p:sldLayoutId id="2147504445" r:id="rId2"/>
    <p:sldLayoutId id="2147504446" r:id="rId3"/>
    <p:sldLayoutId id="2147504447" r:id="rId4"/>
    <p:sldLayoutId id="2147504448" r:id="rId5"/>
    <p:sldLayoutId id="2147504449" r:id="rId6"/>
    <p:sldLayoutId id="2147504450" r:id="rId7"/>
    <p:sldLayoutId id="2147504451" r:id="rId8"/>
    <p:sldLayoutId id="2147504452" r:id="rId9"/>
    <p:sldLayoutId id="2147504453" r:id="rId10"/>
    <p:sldLayoutId id="214750445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tags" Target="../tags/tag247.xml"/><Relationship Id="rId16" Type="http://schemas.openxmlformats.org/officeDocument/2006/relationships/tags" Target="../tags/tag248.xml"/><Relationship Id="rId17" Type="http://schemas.openxmlformats.org/officeDocument/2006/relationships/tags" Target="../tags/tag249.xml"/><Relationship Id="rId18" Type="http://schemas.openxmlformats.org/officeDocument/2006/relationships/tags" Target="../tags/tag250.xml"/><Relationship Id="rId19" Type="http://schemas.openxmlformats.org/officeDocument/2006/relationships/tags" Target="../tags/tag251.xml"/><Relationship Id="rId20" Type="http://schemas.openxmlformats.org/officeDocument/2006/relationships/tags" Target="../tags/tag252.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tags" Target="../tags/tag272.xml"/><Relationship Id="rId18" Type="http://schemas.openxmlformats.org/officeDocument/2006/relationships/tags" Target="../tags/tag273.xml"/><Relationship Id="rId19" Type="http://schemas.openxmlformats.org/officeDocument/2006/relationships/tags" Target="../tags/tag274.xml"/><Relationship Id="rId20" Type="http://schemas.openxmlformats.org/officeDocument/2006/relationships/tags" Target="../tags/tag275.xml"/><Relationship Id="rId21" Type="http://schemas.openxmlformats.org/officeDocument/2006/relationships/tags" Target="../tags/tag276.xml"/><Relationship Id="rId22" Type="http://schemas.openxmlformats.org/officeDocument/2006/relationships/tags" Target="../tags/tag277.xml"/><Relationship Id="rId23" Type="http://schemas.openxmlformats.org/officeDocument/2006/relationships/tags" Target="../tags/tag278.xml"/><Relationship Id="rId24" Type="http://schemas.openxmlformats.org/officeDocument/2006/relationships/tags" Target="../tags/tag279.xml"/><Relationship Id="rId2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tags" Target="../tags/tag303.xml"/><Relationship Id="rId14" Type="http://schemas.openxmlformats.org/officeDocument/2006/relationships/tags" Target="../tags/tag304.xml"/><Relationship Id="rId15" Type="http://schemas.openxmlformats.org/officeDocument/2006/relationships/tags" Target="../tags/tag305.xml"/><Relationship Id="rId16" Type="http://schemas.openxmlformats.org/officeDocument/2006/relationships/tags" Target="../tags/tag306.xml"/><Relationship Id="rId17" Type="http://schemas.openxmlformats.org/officeDocument/2006/relationships/tags" Target="../tags/tag307.xml"/><Relationship Id="rId18" Type="http://schemas.openxmlformats.org/officeDocument/2006/relationships/tags" Target="../tags/tag308.xml"/><Relationship Id="rId19" Type="http://schemas.openxmlformats.org/officeDocument/2006/relationships/tags" Target="../tags/tag309.xml"/><Relationship Id="rId20" Type="http://schemas.openxmlformats.org/officeDocument/2006/relationships/tags" Target="../tags/tag310.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0000"/>
          </a:bodyPr>
          <a:p>
            <a:r>
              <a:rPr altLang="en-US" dirty="0" lang="zh-CN"/>
              <a:t>企业管理的项目组织结构和项目组织结构管理策略</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添加标题</a:t>
            </a:r>
            <a:endParaRPr altLang="en-US" b="1" dirty="0" sz="22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项目组织结构管理策略</a:t>
            </a:r>
            <a:endParaRPr altLang="en-US" b="1" dirty="0" sz="22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项目组织结构类型</a:t>
            </a:r>
            <a:endParaRPr altLang="en-US" b="1" dirty="0" sz="22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项目组织结构与管理策略的关系</a:t>
            </a:r>
            <a:endParaRPr altLang="en-US" b="1" dirty="0" sz="2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实际应用中的注意事项</a:t>
            </a:r>
            <a:endParaRPr altLang="en-US" b="1" dirty="0" sz="22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p:cNvSpPr>
            <a:spLocks noGrp="1"/>
          </p:cNvSpPr>
          <p:nvPr>
            <p:ph type="title"/>
            <p:custDataLst>
              <p:tags r:id="rId1"/>
            </p:custDataLst>
          </p:nvPr>
        </p:nvSpPr>
        <p:spPr>
          <a:xfrm>
            <a:off x="833988" y="2276550"/>
            <a:ext cx="7557025" cy="787008"/>
          </a:xfrm>
        </p:spPr>
        <p:txBody>
          <a:bodyPr/>
          <a:p>
            <a:r>
              <a:rPr altLang="en-US" dirty="0" lang="zh-CN"/>
              <a:t>项目组织结构类型</a:t>
            </a:r>
            <a:endParaRPr altLang="en-US" dirty="0" lang="zh-CN"/>
          </a:p>
        </p:txBody>
      </p:sp>
      <p:sp>
        <p:nvSpPr>
          <p:cNvPr id="1048942"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6" name="标题 1"/>
          <p:cNvSpPr>
            <a:spLocks noGrp="1"/>
          </p:cNvSpPr>
          <p:nvPr>
            <p:ph type="title"/>
          </p:nvPr>
        </p:nvSpPr>
        <p:spPr/>
        <p:txBody>
          <a:bodyPr/>
          <a:p>
            <a:r>
              <a:rPr altLang="en-US" lang="zh-CN"/>
              <a:t>职能型组织结构</a:t>
            </a:r>
            <a:endParaRPr altLang="en-US" lang="zh-CN"/>
          </a:p>
        </p:txBody>
      </p:sp>
      <p:sp>
        <p:nvSpPr>
          <p:cNvPr id="104901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优点：能够充分发挥专业领域的优势，提高工作效率</a:t>
            </a:r>
            <a:endParaRPr altLang="zh-CN" dirty="0" sz="1600" lang="en-US">
              <a:solidFill>
                <a:schemeClr val="dk1">
                  <a:lumMod val="80000"/>
                  <a:lumOff val="20000"/>
                </a:schemeClr>
              </a:solidFill>
              <a:latin typeface="+mn-ea"/>
              <a:sym typeface="+mn-ea"/>
            </a:endParaRPr>
          </a:p>
        </p:txBody>
      </p:sp>
      <p:sp>
        <p:nvSpPr>
          <p:cNvPr id="104902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定义：职能型组织结构是一种按照职能进行划分的组织结构形式</a:t>
            </a:r>
            <a:endParaRPr altLang="en-US" dirty="0" sz="1600" lang="zh-CN">
              <a:solidFill>
                <a:schemeClr val="dk1">
                  <a:lumMod val="80000"/>
                  <a:lumOff val="20000"/>
                </a:schemeClr>
              </a:solidFill>
              <a:latin typeface="+mn-ea"/>
              <a:sym typeface="+mn-ea"/>
            </a:endParaRPr>
          </a:p>
        </p:txBody>
      </p:sp>
      <p:sp>
        <p:nvSpPr>
          <p:cNvPr id="104903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特点：以职能部门作为划分的基础，各部门在各自领域内独立运作，相互之间缺乏协调和沟通</a:t>
            </a:r>
            <a:endParaRPr altLang="en-US" dirty="0" lang="zh-CN">
              <a:solidFill>
                <a:schemeClr val="dk1">
                  <a:lumMod val="80000"/>
                  <a:lumOff val="20000"/>
                </a:schemeClr>
              </a:solidFill>
              <a:latin typeface="+mn-ea"/>
              <a:sym typeface="+mn-ea"/>
            </a:endParaRPr>
          </a:p>
        </p:txBody>
      </p:sp>
      <p:sp>
        <p:nvSpPr>
          <p:cNvPr id="104904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缺点：容易导致部门间的信息壁垒和沟通不畅，影响整体项目的推进和协调</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2" name="标题 1"/>
          <p:cNvSpPr>
            <a:spLocks noGrp="1"/>
          </p:cNvSpPr>
          <p:nvPr>
            <p:ph type="title"/>
          </p:nvPr>
        </p:nvSpPr>
        <p:spPr/>
        <p:txBody>
          <a:bodyPr/>
          <a:p>
            <a:r>
              <a:rPr altLang="en-US" lang="zh-CN"/>
              <a:t>矩阵型组织结构</a:t>
            </a:r>
            <a:endParaRPr altLang="en-US" lang="zh-CN"/>
          </a:p>
        </p:txBody>
      </p:sp>
      <p:sp>
        <p:nvSpPr>
          <p:cNvPr id="10490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定义：矩阵型组织结构是一种将职能部门和项目部门相结合的组织结构形式</a:t>
            </a:r>
            <a:endParaRPr altLang="en-US" dirty="0" sz="1200" lang="zh-CN" spc="150">
              <a:solidFill>
                <a:schemeClr val="tx1">
                  <a:lumMod val="65000"/>
                  <a:lumOff val="35000"/>
                </a:schemeClr>
              </a:solidFill>
              <a:latin typeface="+mn-ea"/>
              <a:sym typeface="+mn-ea"/>
            </a:endParaRPr>
          </a:p>
        </p:txBody>
      </p:sp>
      <p:sp>
        <p:nvSpPr>
          <p:cNvPr id="10490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特点：具有双重领导，项目成员既属于职能部门又属于项目部门，同时接受两个部门的领导和管理</a:t>
            </a:r>
            <a:endParaRPr altLang="en-US" dirty="0" sz="1200" lang="zh-CN" spc="150">
              <a:solidFill>
                <a:schemeClr val="tx1">
                  <a:lumMod val="65000"/>
                  <a:lumOff val="35000"/>
                </a:schemeClr>
              </a:solidFill>
              <a:latin typeface="+mn-ea"/>
              <a:sym typeface="+mn-ea"/>
            </a:endParaRPr>
          </a:p>
        </p:txBody>
      </p:sp>
      <p:sp>
        <p:nvSpPr>
          <p:cNvPr id="10490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优点：能够充分利用资源，提高工作效率，加强部门之间的协作与沟通</a:t>
            </a:r>
            <a:endParaRPr altLang="en-US" dirty="0" sz="1200" lang="zh-CN" spc="150">
              <a:solidFill>
                <a:schemeClr val="tx1">
                  <a:lumMod val="65000"/>
                  <a:lumOff val="35000"/>
                </a:schemeClr>
              </a:solidFill>
              <a:latin typeface="+mn-ea"/>
              <a:sym typeface="+mn-ea"/>
            </a:endParaRPr>
          </a:p>
        </p:txBody>
      </p:sp>
      <p:sp>
        <p:nvSpPr>
          <p:cNvPr id="10490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缺点：管理复杂，存在一定的沟通障碍和协调难度，需要较高的管理水平和团队意识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事业部型组织结构</a:t>
            </a:r>
            <a:endParaRPr altLang="en-US" lang="zh-CN"/>
          </a:p>
        </p:txBody>
      </p:sp>
      <p:sp>
        <p:nvSpPr>
          <p:cNvPr id="1049126" name="内容占位符 2"/>
          <p:cNvSpPr>
            <a:spLocks noGrp="1"/>
          </p:cNvSpPr>
          <p:nvPr>
            <p:ph idx="1"/>
          </p:nvPr>
        </p:nvSpPr>
        <p:spPr/>
        <p:txBody>
          <a:bodyPr>
            <a:normAutofit fontScale="70000"/>
          </a:bodyPr>
          <a:p>
            <a:r>
              <a:rPr altLang="en-US" lang="zh-CN"/>
              <a:t>定义：事业部型组织结构是一种分权制的组织结构形式</a:t>
            </a:r>
            <a:endParaRPr altLang="en-US" lang="zh-CN"/>
          </a:p>
          <a:p>
            <a:r>
              <a:rPr altLang="en-US" lang="zh-CN"/>
              <a:t>特点：按产品、服务、客户或地区划分事业部，每个事业部都有自己的经营自主权和财务预算</a:t>
            </a:r>
            <a:endParaRPr altLang="en-US" lang="zh-CN"/>
          </a:p>
          <a:p>
            <a:r>
              <a:rPr altLang="en-US" lang="zh-CN"/>
              <a:t>优点：能够更好地满足客户需求，提高市场响应速度和灵活性</a:t>
            </a:r>
            <a:endParaRPr altLang="en-US" lang="zh-CN"/>
          </a:p>
          <a:p>
            <a:r>
              <a:rPr altLang="en-US" lang="zh-CN"/>
              <a:t>缺点：管理成本较高，需要具备较高的协调和沟通能力  以下是用户提供的信息和标题： 我正在写一份主题为“企业管理的项目组织结构和项目组织结构管理策略”的PPT,现在准备介绍“项目组织结构类型”,请帮我生成“矩阵型组织结构”为标题的内容 矩阵型组织结构</a:t>
            </a:r>
            <a:endParaRPr altLang="en-US" lang="zh-CN"/>
          </a:p>
          <a:p>
            <a:pPr lvl="1"/>
            <a:r>
              <a:rPr altLang="en-US" lang="zh-CN"/>
              <a:t>以下是用户提供的信息和标题：</a:t>
            </a:r>
            <a:endParaRPr altLang="en-US" lang="zh-CN"/>
          </a:p>
          <a:p>
            <a:pPr lvl="1"/>
            <a:r>
              <a:rPr altLang="en-US" lang="zh-CN"/>
              <a:t>我正在写一份主题为“企业管理的项目组织结构和项目组织结构管理策略”的PPT,现在准备介绍“项目组织结构类型”,请帮我生成“矩阵型组织结构”为标题的内容</a:t>
            </a:r>
            <a:endParaRPr altLang="en-US" lang="zh-CN"/>
          </a:p>
          <a:p>
            <a:pPr lvl="1"/>
            <a:r>
              <a:rPr altLang="en-US" lang="zh-CN"/>
              <a:t>矩阵型组织结构</a:t>
            </a:r>
            <a:endParaRPr altLang="en-US" lang="zh-CN"/>
          </a:p>
          <a:p>
            <a:r>
              <a:rPr altLang="en-US" lang="zh-CN"/>
              <a:t>定义：矩阵型组织结构是一种混合型的组织结构形式</a:t>
            </a:r>
            <a:endParaRPr altLang="en-US" lang="zh-CN"/>
          </a:p>
          <a:p>
            <a:r>
              <a:rPr altLang="en-US" lang="zh-CN"/>
              <a:t>特点：既有按职能划分的纵向部门，又有按项目划分的横向部门，形成矩阵式的组织结构</a:t>
            </a:r>
            <a:endParaRPr altLang="en-US" lang="zh-CN"/>
          </a:p>
          <a:p>
            <a:r>
              <a:rPr altLang="en-US" lang="zh-CN"/>
              <a:t>优点：能够充分利用资源，提高工作效率，加强部门之间的协作与沟通</a:t>
            </a:r>
            <a:endParaRPr altLang="en-US" lang="zh-CN"/>
          </a:p>
          <a:p>
            <a:r>
              <a:rPr altLang="en-US" lang="zh-CN"/>
              <a:t>缺点：管理难度较大，需要具备较高的协调和沟通能力，同时可能存在资源冲突和重复劳动的问题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网络型组织结构</a:t>
            </a:r>
            <a:endParaRPr altLang="en-US" lang="zh-CN"/>
          </a:p>
        </p:txBody>
      </p:sp>
      <p:sp>
        <p:nvSpPr>
          <p:cNvPr id="1049162" name="正文"/>
          <p:cNvSpPr txBox="1"/>
          <p:nvPr>
            <p:custDataLst>
              <p:tags r:id="rId1"/>
            </p:custDataLst>
          </p:nvPr>
        </p:nvSpPr>
        <p:spPr>
          <a:xfrm>
            <a:off x="2847421"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定义：网络型组织结构是一种扁平化的组织结构，以项目为中心，跨部门、跨地域协作，强调团队成员之间的沟通与合作。</a:t>
            </a:r>
            <a:endParaRPr altLang="en-US" dirty="0" sz="1200" lang="zh-CN" spc="150">
              <a:solidFill>
                <a:schemeClr val="tx1">
                  <a:lumMod val="65000"/>
                  <a:lumOff val="35000"/>
                </a:schemeClr>
              </a:solidFill>
              <a:latin typeface="+mn-ea"/>
              <a:sym typeface="+mn-ea"/>
            </a:endParaRPr>
          </a:p>
        </p:txBody>
      </p:sp>
      <p:sp>
        <p:nvSpPr>
          <p:cNvPr id="1049164" name="正文"/>
          <p:cNvSpPr txBox="1"/>
          <p:nvPr>
            <p:custDataLst>
              <p:tags r:id="rId2"/>
            </p:custDataLst>
          </p:nvPr>
        </p:nvSpPr>
        <p:spPr>
          <a:xfrm>
            <a:off x="2847421"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特点：网络型组织结构具有高度灵活性，能够快速响应市场需求和变化。它以项目为中心，将不同部门、不同地域的资源进行整合，实现资源共享和优势互补。</a:t>
            </a:r>
            <a:endParaRPr altLang="en-US" dirty="0" sz="1200" lang="zh-CN" spc="150">
              <a:solidFill>
                <a:schemeClr val="tx1">
                  <a:lumMod val="65000"/>
                  <a:lumOff val="35000"/>
                </a:schemeClr>
              </a:solidFill>
              <a:latin typeface="+mn-ea"/>
              <a:sym typeface="+mn-ea"/>
            </a:endParaRPr>
          </a:p>
        </p:txBody>
      </p:sp>
      <p:sp>
        <p:nvSpPr>
          <p:cNvPr id="1049166" name="正文"/>
          <p:cNvSpPr txBox="1"/>
          <p:nvPr>
            <p:custDataLst>
              <p:tags r:id="rId3"/>
            </p:custDataLst>
          </p:nvPr>
        </p:nvSpPr>
        <p:spPr>
          <a:xfrm>
            <a:off x="2847421"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适用范围：网络型组织结构适用于需要快速响应市场变化、创新性强、团队协作要求高的企业。</a:t>
            </a:r>
            <a:endParaRPr altLang="en-US" dirty="0" sz="1200" lang="zh-CN" spc="150">
              <a:solidFill>
                <a:schemeClr val="tx1">
                  <a:lumMod val="65000"/>
                  <a:lumOff val="35000"/>
                </a:schemeClr>
              </a:solidFill>
              <a:latin typeface="+mn-ea"/>
              <a:sym typeface="+mn-ea"/>
            </a:endParaRPr>
          </a:p>
        </p:txBody>
      </p:sp>
      <p:sp>
        <p:nvSpPr>
          <p:cNvPr id="1049168" name="正文"/>
          <p:cNvSpPr txBox="1"/>
          <p:nvPr>
            <p:custDataLst>
              <p:tags r:id="rId4"/>
            </p:custDataLst>
          </p:nvPr>
        </p:nvSpPr>
        <p:spPr>
          <a:xfrm>
            <a:off x="2847421"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优势：网络型组织结构能够提高企业的创新能力和市场竞争力，降低企业运营成本，提高工作效率。同时，它还能够增强企业员工的归属感和团队精神，提高员工的工作积极性和满意度。</a:t>
            </a:r>
            <a:endParaRPr altLang="en-US" dirty="0" sz="1200" lang="zh-CN" spc="150">
              <a:solidFill>
                <a:schemeClr val="tx1">
                  <a:lumMod val="65000"/>
                  <a:lumOff val="35000"/>
                </a:schemeClr>
              </a:solidFill>
              <a:latin typeface="+mn-ea"/>
              <a:sym typeface="+mn-ea"/>
            </a:endParaRPr>
          </a:p>
        </p:txBody>
      </p:sp>
      <p:sp>
        <p:nvSpPr>
          <p:cNvPr id="1049170" name="正文"/>
          <p:cNvSpPr txBox="1"/>
          <p:nvPr>
            <p:custDataLst>
              <p:tags r:id="rId5"/>
            </p:custDataLst>
          </p:nvPr>
        </p:nvSpPr>
        <p:spPr>
          <a:xfrm>
            <a:off x="2847421"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不足：网络型组织结构需要建立完善的沟通机制和协作平台，以确保团队成员之间的有效沟通和协作。此外，由于组织结构较为扁平化，可能会导致管理难度增加，需要建立完善的管理制度和流程。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4" name="标题"/>
          <p:cNvSpPr>
            <a:spLocks noGrp="1"/>
          </p:cNvSpPr>
          <p:nvPr>
            <p:ph type="title"/>
            <p:custDataLst>
              <p:tags r:id="rId1"/>
            </p:custDataLst>
          </p:nvPr>
        </p:nvSpPr>
        <p:spPr>
          <a:xfrm>
            <a:off x="833988" y="2276550"/>
            <a:ext cx="7557025" cy="787008"/>
          </a:xfrm>
        </p:spPr>
        <p:txBody>
          <a:bodyPr/>
          <a:p>
            <a:r>
              <a:rPr altLang="en-US" dirty="0" lang="zh-CN"/>
              <a:t>项目组织结构管理策略</a:t>
            </a:r>
            <a:endParaRPr altLang="en-US" dirty="0" lang="zh-CN"/>
          </a:p>
        </p:txBody>
      </p:sp>
      <p:sp>
        <p:nvSpPr>
          <p:cNvPr id="1049206"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明确项目目标与范围</a:t>
            </a:r>
            <a:endParaRPr altLang="en-US" lang="zh-CN"/>
          </a:p>
        </p:txBody>
      </p:sp>
      <p:sp>
        <p:nvSpPr>
          <p:cNvPr id="1049282"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建立沟通机制：建立有效的沟通机制，确保项目团队成员之间的信息交流畅通，及时解决问题和调整项目计划。</a:t>
            </a:r>
            <a:endParaRPr altLang="en-US" dirty="0" sz="1400" lang="zh-CN" spc="150">
              <a:solidFill>
                <a:schemeClr val="tx1">
                  <a:lumMod val="65000"/>
                  <a:lumOff val="35000"/>
                </a:schemeClr>
              </a:solidFill>
              <a:latin typeface="+mn-ea"/>
              <a:sym typeface="+mn-ea"/>
            </a:endParaRPr>
          </a:p>
        </p:txBody>
      </p:sp>
      <p:sp>
        <p:nvSpPr>
          <p:cNvPr id="1049284"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86"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制定项目计划：根据项目目标和范围，制定详细的项目计划，包括项目的时间表、资源分配、风险管理等，以确保项目的顺利进行。</a:t>
            </a:r>
            <a:endParaRPr altLang="en-US" dirty="0" sz="1400" lang="zh-CN" spc="150">
              <a:solidFill>
                <a:schemeClr val="tx1">
                  <a:lumMod val="65000"/>
                  <a:lumOff val="35000"/>
                </a:schemeClr>
              </a:solidFill>
              <a:latin typeface="+mn-ea"/>
              <a:sym typeface="+mn-ea"/>
            </a:endParaRPr>
          </a:p>
        </p:txBody>
      </p:sp>
      <p:sp>
        <p:nvSpPr>
          <p:cNvPr id="1049288"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90"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定义项目目标：明确项目的具体目标，确保所有相关人员对项目目标有清晰的认识。</a:t>
            </a:r>
            <a:endParaRPr altLang="en-US" dirty="0" sz="1400" lang="zh-CN" spc="150">
              <a:solidFill>
                <a:schemeClr val="tx1">
                  <a:lumMod val="65000"/>
                  <a:lumOff val="35000"/>
                </a:schemeClr>
              </a:solidFill>
              <a:latin typeface="+mn-ea"/>
              <a:sym typeface="+mn-ea"/>
            </a:endParaRPr>
          </a:p>
        </p:txBody>
      </p:sp>
      <p:sp>
        <p:nvSpPr>
          <p:cNvPr id="1049292"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94"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确定项目范围：明确项目的范围，包括项目的具体任务、工作量、时间、成本等，确保项目在可控范围内进行。</a:t>
            </a:r>
            <a:endParaRPr altLang="en-US" dirty="0" sz="1400" lang="zh-CN" spc="150">
              <a:solidFill>
                <a:schemeClr val="tx1">
                  <a:lumMod val="65000"/>
                  <a:lumOff val="35000"/>
                </a:schemeClr>
              </a:solidFill>
              <a:latin typeface="+mn-ea"/>
              <a:sym typeface="+mn-ea"/>
            </a:endParaRPr>
          </a:p>
        </p:txBody>
      </p:sp>
      <p:sp>
        <p:nvSpPr>
          <p:cNvPr id="1049296"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0" name="标题 1"/>
          <p:cNvSpPr>
            <a:spLocks noGrp="1"/>
          </p:cNvSpPr>
          <p:nvPr>
            <p:ph type="title"/>
          </p:nvPr>
        </p:nvSpPr>
        <p:spPr/>
        <p:txBody>
          <a:bodyPr/>
          <a:p>
            <a:r>
              <a:rPr altLang="en-US" lang="zh-CN"/>
              <a:t>确定项目组织结构类型</a:t>
            </a:r>
            <a:endParaRPr altLang="en-US" lang="zh-CN"/>
          </a:p>
        </p:txBody>
      </p:sp>
      <p:sp>
        <p:nvSpPr>
          <p:cNvPr id="104933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职能型组织结构：以职能部门为基础，项目团队成员在各自部门内工作，由项目经理协调各部门间的合作</a:t>
            </a:r>
            <a:endParaRPr altLang="en-US" dirty="0" sz="1200" lang="zh-CN" spc="150">
              <a:solidFill>
                <a:schemeClr val="tx1">
                  <a:lumMod val="65000"/>
                  <a:lumOff val="35000"/>
                </a:schemeClr>
              </a:solidFill>
              <a:latin typeface="+mn-ea"/>
              <a:sym typeface="+mn-ea"/>
            </a:endParaRPr>
          </a:p>
        </p:txBody>
      </p:sp>
      <p:sp>
        <p:nvSpPr>
          <p:cNvPr id="104933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矩阵型组织结构：结合职能型和项目型的特点，项目团队成员既属于各自部门，又属于项目团队，双重领导</a:t>
            </a:r>
            <a:endParaRPr altLang="en-US" dirty="0" sz="1200" lang="zh-CN" spc="150">
              <a:solidFill>
                <a:schemeClr val="tx1">
                  <a:lumMod val="65000"/>
                  <a:lumOff val="35000"/>
                </a:schemeClr>
              </a:solidFill>
              <a:latin typeface="+mn-ea"/>
              <a:sym typeface="+mn-ea"/>
            </a:endParaRPr>
          </a:p>
        </p:txBody>
      </p:sp>
      <p:sp>
        <p:nvSpPr>
          <p:cNvPr id="104933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项目型组织结构：以项目团队为基础，项目经理拥有较大的权力和资源，直接管理项目团队成员</a:t>
            </a:r>
            <a:endParaRPr altLang="en-US" dirty="0" sz="1200" lang="zh-CN" spc="150">
              <a:solidFill>
                <a:schemeClr val="tx1">
                  <a:lumMod val="65000"/>
                  <a:lumOff val="35000"/>
                </a:schemeClr>
              </a:solidFill>
              <a:latin typeface="+mn-ea"/>
              <a:sym typeface="+mn-ea"/>
            </a:endParaRPr>
          </a:p>
        </p:txBody>
      </p:sp>
      <p:sp>
        <p:nvSpPr>
          <p:cNvPr id="104933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复合型组织结构：结合职能型、矩阵型和项目型的特点，根据项目需要灵活调整组织结构</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制定项目计划和时间表</a:t>
            </a:r>
            <a:endParaRPr altLang="en-US" lang="zh-CN"/>
          </a:p>
        </p:txBody>
      </p:sp>
      <p:sp>
        <p:nvSpPr>
          <p:cNvPr id="1049374" name="矩形: 圆角 44"/>
          <p:cNvSpPr/>
          <p:nvPr>
            <p:custDataLst>
              <p:tags r:id="rId1"/>
            </p:custDataLst>
          </p:nvPr>
        </p:nvSpPr>
        <p:spPr>
          <a:xfrm>
            <a:off x="838200"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75" name="直接连接符 45"/>
          <p:cNvCxnSpPr>
            <a:cxnSpLocks/>
          </p:cNvCxnSpPr>
          <p:nvPr>
            <p:custDataLst>
              <p:tags r:id="rId2"/>
            </p:custDataLst>
          </p:nvPr>
        </p:nvCxnSpPr>
        <p:spPr>
          <a:xfrm>
            <a:off x="2000034"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76" name="标题"/>
          <p:cNvSpPr txBox="1"/>
          <p:nvPr>
            <p:custDataLst>
              <p:tags r:id="rId3"/>
            </p:custDataLst>
          </p:nvPr>
        </p:nvSpPr>
        <p:spPr>
          <a:xfrm>
            <a:off x="963096"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78" name="正文"/>
          <p:cNvSpPr txBox="1"/>
          <p:nvPr>
            <p:custDataLst>
              <p:tags r:id="rId4"/>
            </p:custDataLst>
          </p:nvPr>
        </p:nvSpPr>
        <p:spPr>
          <a:xfrm>
            <a:off x="2077408"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明确项目目标：制定项目计划和时间表的首要任务是明确项目的目标，包括项目的范围、时间、成本和质量等方面的要求。</a:t>
            </a:r>
            <a:endParaRPr altLang="en-US" dirty="0" sz="1300" lang="zh-CN" spc="150">
              <a:solidFill>
                <a:schemeClr val="tx1">
                  <a:lumMod val="65000"/>
                  <a:lumOff val="35000"/>
                </a:schemeClr>
              </a:solidFill>
              <a:latin typeface="+mn-ea"/>
            </a:endParaRPr>
          </a:p>
        </p:txBody>
      </p:sp>
      <p:sp>
        <p:nvSpPr>
          <p:cNvPr id="1049380" name="矩形: 圆角 48"/>
          <p:cNvSpPr/>
          <p:nvPr>
            <p:custDataLst>
              <p:tags r:id="rId5"/>
            </p:custDataLst>
          </p:nvPr>
        </p:nvSpPr>
        <p:spPr>
          <a:xfrm>
            <a:off x="6234908"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77" name="直接连接符 49"/>
          <p:cNvCxnSpPr>
            <a:cxnSpLocks/>
          </p:cNvCxnSpPr>
          <p:nvPr>
            <p:custDataLst>
              <p:tags r:id="rId6"/>
            </p:custDataLst>
          </p:nvPr>
        </p:nvCxnSpPr>
        <p:spPr>
          <a:xfrm>
            <a:off x="7396742"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82" name="标题"/>
          <p:cNvSpPr txBox="1"/>
          <p:nvPr>
            <p:custDataLst>
              <p:tags r:id="rId7"/>
            </p:custDataLst>
          </p:nvPr>
        </p:nvSpPr>
        <p:spPr>
          <a:xfrm>
            <a:off x="6359804"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84" name="正文"/>
          <p:cNvSpPr txBox="1"/>
          <p:nvPr>
            <p:custDataLst>
              <p:tags r:id="rId8"/>
            </p:custDataLst>
          </p:nvPr>
        </p:nvSpPr>
        <p:spPr>
          <a:xfrm>
            <a:off x="7473507"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分解项目任务：将项目目标分解为具体的任务，并确定各项任务的优先级和依赖关系，以便更好地安排时间和资源。</a:t>
            </a:r>
            <a:endParaRPr altLang="en-US" dirty="0" sz="1300" lang="zh-CN" spc="150">
              <a:solidFill>
                <a:schemeClr val="tx1">
                  <a:lumMod val="65000"/>
                  <a:lumOff val="35000"/>
                </a:schemeClr>
              </a:solidFill>
              <a:latin typeface="+mn-ea"/>
            </a:endParaRPr>
          </a:p>
        </p:txBody>
      </p:sp>
      <p:sp>
        <p:nvSpPr>
          <p:cNvPr id="1049386" name="矩形: 圆角 53"/>
          <p:cNvSpPr/>
          <p:nvPr>
            <p:custDataLst>
              <p:tags r:id="rId9"/>
            </p:custDataLst>
          </p:nvPr>
        </p:nvSpPr>
        <p:spPr>
          <a:xfrm>
            <a:off x="838200"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79" name="直接连接符 54"/>
          <p:cNvCxnSpPr>
            <a:cxnSpLocks/>
          </p:cNvCxnSpPr>
          <p:nvPr>
            <p:custDataLst>
              <p:tags r:id="rId10"/>
            </p:custDataLst>
          </p:nvPr>
        </p:nvCxnSpPr>
        <p:spPr>
          <a:xfrm>
            <a:off x="2000034"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88" name="标题"/>
          <p:cNvSpPr txBox="1"/>
          <p:nvPr>
            <p:custDataLst>
              <p:tags r:id="rId11"/>
            </p:custDataLst>
          </p:nvPr>
        </p:nvSpPr>
        <p:spPr>
          <a:xfrm>
            <a:off x="963096"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90" name="正文"/>
          <p:cNvSpPr txBox="1"/>
          <p:nvPr>
            <p:custDataLst>
              <p:tags r:id="rId12"/>
            </p:custDataLst>
          </p:nvPr>
        </p:nvSpPr>
        <p:spPr>
          <a:xfrm>
            <a:off x="2077408" y="397570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制定详细计划：根据项目任务和时间要求，制定详细的计划，包括任务分配、进度安排、资源需求等方面的内容。</a:t>
            </a:r>
            <a:endParaRPr altLang="en-US" dirty="0" sz="1300" lang="zh-CN" spc="150">
              <a:solidFill>
                <a:schemeClr val="tx1">
                  <a:lumMod val="65000"/>
                  <a:lumOff val="35000"/>
                </a:schemeClr>
              </a:solidFill>
              <a:latin typeface="+mn-ea"/>
            </a:endParaRPr>
          </a:p>
        </p:txBody>
      </p:sp>
      <p:sp>
        <p:nvSpPr>
          <p:cNvPr id="1049392" name="矩形: 圆角 57"/>
          <p:cNvSpPr/>
          <p:nvPr>
            <p:custDataLst>
              <p:tags r:id="rId13"/>
            </p:custDataLst>
          </p:nvPr>
        </p:nvSpPr>
        <p:spPr>
          <a:xfrm>
            <a:off x="6234908"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81" name="直接连接符 58"/>
          <p:cNvCxnSpPr>
            <a:cxnSpLocks/>
          </p:cNvCxnSpPr>
          <p:nvPr>
            <p:custDataLst>
              <p:tags r:id="rId14"/>
            </p:custDataLst>
          </p:nvPr>
        </p:nvCxnSpPr>
        <p:spPr>
          <a:xfrm>
            <a:off x="7396742"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394" name="标题"/>
          <p:cNvSpPr txBox="1"/>
          <p:nvPr>
            <p:custDataLst>
              <p:tags r:id="rId15"/>
            </p:custDataLst>
          </p:nvPr>
        </p:nvSpPr>
        <p:spPr>
          <a:xfrm>
            <a:off x="6359804"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396" name="正文"/>
          <p:cNvSpPr txBox="1"/>
          <p:nvPr>
            <p:custDataLst>
              <p:tags r:id="rId16"/>
            </p:custDataLst>
          </p:nvPr>
        </p:nvSpPr>
        <p:spPr>
          <a:xfrm>
            <a:off x="7473507" y="3975707"/>
            <a:ext cx="3791205" cy="1177005"/>
          </a:xfrm>
          <a:prstGeom prst="rect"/>
          <a:noFill/>
        </p:spPr>
        <p:txBody>
          <a:bodyPr anchor="ctr" anchorCtr="0" bIns="46800" lIns="90000" rIns="90000" rtlCol="0" tIns="46800" wrap="square">
            <a:normAutofit fontScale="90000"/>
          </a:bodyPr>
          <a:p>
            <a:pPr>
              <a:lnSpc>
                <a:spcPct val="150000"/>
              </a:lnSpc>
              <a:spcAft>
                <a:spcPts val="1000"/>
              </a:spcAft>
            </a:pPr>
            <a:r>
              <a:rPr altLang="en-US" dirty="0" sz="1400" lang="zh-CN" spc="150">
                <a:solidFill>
                  <a:schemeClr val="tx1">
                    <a:lumMod val="65000"/>
                    <a:lumOff val="35000"/>
                  </a:schemeClr>
                </a:solidFill>
                <a:latin typeface="+mn-ea"/>
              </a:rPr>
              <a:t>监控和调整：在项目执行过程中，需要不断监控项目的进展情况，并根据实际情况调整计划和时间表，以确保项目能够按时完成。</a:t>
            </a:r>
            <a:endParaRPr altLang="en-US" dirty="0"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0" name="标题 1"/>
          <p:cNvSpPr>
            <a:spLocks noGrp="1"/>
          </p:cNvSpPr>
          <p:nvPr>
            <p:ph type="title"/>
          </p:nvPr>
        </p:nvSpPr>
        <p:spPr/>
        <p:txBody>
          <a:bodyPr/>
          <a:p>
            <a:r>
              <a:rPr altLang="en-US" lang="zh-CN"/>
              <a:t>分配资源与任务</a:t>
            </a:r>
            <a:endParaRPr altLang="en-US" lang="zh-CN"/>
          </a:p>
        </p:txBody>
      </p:sp>
      <p:sp>
        <p:nvSpPr>
          <p:cNvPr id="104943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3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确定项目所需资源：根据项目需求，明确所需的人力、物力、财力等资源</a:t>
            </a:r>
            <a:endParaRPr altLang="en-US" dirty="0" sz="2000" lang="zh-CN" spc="200">
              <a:solidFill>
                <a:schemeClr val="tx1">
                  <a:lumMod val="85000"/>
                  <a:lumOff val="15000"/>
                </a:schemeClr>
              </a:solidFill>
              <a:latin typeface="+mn-ea"/>
              <a:sym typeface="+mn-ea"/>
            </a:endParaRPr>
          </a:p>
        </p:txBody>
      </p:sp>
      <p:sp>
        <p:nvSpPr>
          <p:cNvPr id="104943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4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制定资源分配计划：根据项目进度和资源需求，制定详细的资源分配计划</a:t>
            </a:r>
            <a:endParaRPr altLang="en-US" dirty="0" sz="2000" lang="zh-CN" spc="200">
              <a:solidFill>
                <a:schemeClr val="tx1">
                  <a:lumMod val="85000"/>
                  <a:lumOff val="15000"/>
                </a:schemeClr>
              </a:solidFill>
              <a:latin typeface="+mn-ea"/>
              <a:sym typeface="+mn-ea"/>
            </a:endParaRPr>
          </a:p>
        </p:txBody>
      </p:sp>
      <p:sp>
        <p:nvSpPr>
          <p:cNvPr id="104944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4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确保资源到位：确保所需资源及时到位，避免因资源短缺影响项目进度</a:t>
            </a:r>
            <a:endParaRPr altLang="en-US" dirty="0" sz="2000" lang="zh-CN" spc="200">
              <a:solidFill>
                <a:schemeClr val="tx1">
                  <a:lumMod val="85000"/>
                  <a:lumOff val="15000"/>
                </a:schemeClr>
              </a:solidFill>
              <a:latin typeface="+mn-ea"/>
              <a:sym typeface="+mn-ea"/>
            </a:endParaRPr>
          </a:p>
        </p:txBody>
      </p:sp>
      <p:sp>
        <p:nvSpPr>
          <p:cNvPr id="104945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5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监控资源使用情况：对项目资源的使用情况进行实时监控，确保资源有效利用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8" name="标题 1"/>
          <p:cNvSpPr>
            <a:spLocks noGrp="1"/>
          </p:cNvSpPr>
          <p:nvPr>
            <p:ph type="title"/>
          </p:nvPr>
        </p:nvSpPr>
        <p:spPr/>
        <p:txBody>
          <a:bodyPr/>
          <a:p>
            <a:r>
              <a:rPr altLang="en-US" lang="zh-CN"/>
              <a:t>建立沟通机制和协作平台</a:t>
            </a:r>
            <a:endParaRPr altLang="en-US" lang="zh-CN"/>
          </a:p>
        </p:txBody>
      </p:sp>
      <p:sp>
        <p:nvSpPr>
          <p:cNvPr id="1049490"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沟通机制：建立有效的沟通渠道，包括定期会议、电子邮件、电话等，确保项目团队成员之间的信息交流畅通无阻。</a:t>
            </a:r>
            <a:endParaRPr altLang="en-US" dirty="0" sz="1200" lang="zh-CN" spc="150">
              <a:solidFill>
                <a:schemeClr val="tx1">
                  <a:lumMod val="65000"/>
                  <a:lumOff val="35000"/>
                </a:schemeClr>
              </a:solidFill>
              <a:latin typeface="+mn-ea"/>
              <a:sym typeface="+mn-ea"/>
            </a:endParaRPr>
          </a:p>
        </p:txBody>
      </p:sp>
      <p:sp>
        <p:nvSpPr>
          <p:cNvPr id="1049492"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494"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协作平台：采用项目管理软件等工具，搭建协作平台，实现项目团队成员之间的在线协作，提高工作效率。</a:t>
            </a:r>
            <a:endParaRPr altLang="en-US" dirty="0" sz="1200" lang="zh-CN" spc="150">
              <a:solidFill>
                <a:schemeClr val="tx1">
                  <a:lumMod val="65000"/>
                  <a:lumOff val="35000"/>
                </a:schemeClr>
              </a:solidFill>
              <a:latin typeface="+mn-ea"/>
              <a:sym typeface="+mn-ea"/>
            </a:endParaRPr>
          </a:p>
        </p:txBody>
      </p:sp>
      <p:sp>
        <p:nvSpPr>
          <p:cNvPr id="1049496"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498"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沟通培训：对项目团队成员进行沟通技巧的培训，提高沟通效果，减少误解和冲突。</a:t>
            </a:r>
            <a:endParaRPr altLang="en-US" dirty="0" sz="1200" lang="zh-CN" spc="150">
              <a:solidFill>
                <a:schemeClr val="tx1">
                  <a:lumMod val="65000"/>
                  <a:lumOff val="35000"/>
                </a:schemeClr>
              </a:solidFill>
              <a:latin typeface="+mn-ea"/>
              <a:sym typeface="+mn-ea"/>
            </a:endParaRPr>
          </a:p>
        </p:txBody>
      </p:sp>
      <p:sp>
        <p:nvSpPr>
          <p:cNvPr id="1049500"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502"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协作文化：建立协作文化，鼓励项目团队成员之间的合作和互助，共同完成项目目标。</a:t>
            </a:r>
            <a:endParaRPr altLang="en-US" dirty="0" sz="1200" lang="zh-CN" spc="150">
              <a:solidFill>
                <a:schemeClr val="tx1">
                  <a:lumMod val="65000"/>
                  <a:lumOff val="35000"/>
                </a:schemeClr>
              </a:solidFill>
              <a:latin typeface="+mn-ea"/>
              <a:sym typeface="+mn-ea"/>
            </a:endParaRPr>
          </a:p>
        </p:txBody>
      </p:sp>
      <p:sp>
        <p:nvSpPr>
          <p:cNvPr id="1049504"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8" name="标题 1"/>
          <p:cNvSpPr>
            <a:spLocks noGrp="1"/>
          </p:cNvSpPr>
          <p:nvPr>
            <p:ph type="title"/>
          </p:nvPr>
        </p:nvSpPr>
        <p:spPr/>
        <p:txBody>
          <a:bodyPr/>
          <a:p>
            <a:r>
              <a:rPr altLang="en-US" lang="zh-CN"/>
              <a:t>监控项目进度和质量</a:t>
            </a:r>
            <a:endParaRPr altLang="en-US" lang="zh-CN"/>
          </a:p>
        </p:txBody>
      </p:sp>
      <p:sp>
        <p:nvSpPr>
          <p:cNvPr id="10495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建立有效的质量控制体系</a:t>
            </a:r>
            <a:endParaRPr altLang="en-US" dirty="0" sz="2400" lang="zh-CN">
              <a:latin typeface="+mn-ea"/>
              <a:ea typeface="+mn-ea"/>
            </a:endParaRPr>
          </a:p>
        </p:txBody>
      </p:sp>
      <p:sp>
        <p:nvSpPr>
          <p:cNvPr id="10495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对项目中出现的问题及时进行调整和改进</a:t>
            </a:r>
            <a:endParaRPr altLang="en-US" dirty="0" sz="2400" lang="zh-CN">
              <a:latin typeface="+mn-ea"/>
              <a:ea typeface="+mn-ea"/>
            </a:endParaRPr>
          </a:p>
        </p:txBody>
      </p:sp>
      <p:sp>
        <p:nvSpPr>
          <p:cNvPr id="10495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制定详细的项目计划和时间表</a:t>
            </a:r>
            <a:endParaRPr altLang="en-US" dirty="0" sz="2400" lang="zh-CN">
              <a:latin typeface="+mn-ea"/>
              <a:ea typeface="+mn-ea"/>
            </a:endParaRPr>
          </a:p>
        </p:txBody>
      </p:sp>
      <p:sp>
        <p:nvSpPr>
          <p:cNvPr id="10495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定期进行项目进度评估和报告</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6" name="标题 1"/>
          <p:cNvSpPr>
            <a:spLocks noGrp="1"/>
          </p:cNvSpPr>
          <p:nvPr>
            <p:ph type="title"/>
          </p:nvPr>
        </p:nvSpPr>
        <p:spPr/>
        <p:txBody>
          <a:bodyPr/>
          <a:p>
            <a:r>
              <a:rPr altLang="en-US" lang="zh-CN"/>
              <a:t>调整项目组织结构和管理策略</a:t>
            </a:r>
            <a:endParaRPr altLang="en-US" lang="zh-CN"/>
          </a:p>
        </p:txBody>
      </p:sp>
      <p:sp>
        <p:nvSpPr>
          <p:cNvPr id="10495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调整项目组织结构：根据项目需求和资源情况，合理调整项目组织结构，确保项目顺利进行。</a:t>
            </a:r>
            <a:endParaRPr altLang="en-US" dirty="0" sz="2000" lang="zh-CN" spc="150">
              <a:solidFill>
                <a:schemeClr val="tx1">
                  <a:lumMod val="85000"/>
                  <a:lumOff val="15000"/>
                </a:schemeClr>
              </a:solidFill>
              <a:latin typeface="+mn-ea"/>
              <a:sym typeface="+mn-ea"/>
            </a:endParaRPr>
          </a:p>
        </p:txBody>
      </p:sp>
      <p:sp>
        <p:nvSpPr>
          <p:cNvPr id="10496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管理策略调整：根据项目进展情况和团队成员表现，及时调整管理策略，提高项目执行效率和质量。</a:t>
            </a:r>
            <a:endParaRPr altLang="en-US" dirty="0" sz="2000" lang="zh-CN" spc="150">
              <a:solidFill>
                <a:schemeClr val="tx1">
                  <a:lumMod val="85000"/>
                  <a:lumOff val="15000"/>
                </a:schemeClr>
              </a:solidFill>
              <a:latin typeface="+mn-ea"/>
              <a:sym typeface="+mn-ea"/>
            </a:endParaRPr>
          </a:p>
        </p:txBody>
      </p:sp>
      <p:sp>
        <p:nvSpPr>
          <p:cNvPr id="10496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沟通协调：加强项目团队内部和与其他部门的沟通协调，确保信息畅通，提高工作效率。</a:t>
            </a:r>
            <a:endParaRPr altLang="en-US" dirty="0" sz="2000" lang="zh-CN" spc="150">
              <a:solidFill>
                <a:schemeClr val="tx1">
                  <a:lumMod val="85000"/>
                  <a:lumOff val="15000"/>
                </a:schemeClr>
              </a:solidFill>
              <a:latin typeface="+mn-ea"/>
              <a:sym typeface="+mn-ea"/>
            </a:endParaRPr>
          </a:p>
        </p:txBody>
      </p:sp>
      <p:sp>
        <p:nvSpPr>
          <p:cNvPr id="10496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风险管理：识别和评估项目风险，制定相应的应对措施，降低项目风险对项目的影响。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4"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项目组织结构与管理策略的关系</a:t>
            </a:r>
            <a:endParaRPr altLang="en-US" dirty="0" lang="zh-CN"/>
          </a:p>
        </p:txBody>
      </p:sp>
      <p:sp>
        <p:nvSpPr>
          <p:cNvPr id="1049656"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0" name="标题 1"/>
          <p:cNvSpPr>
            <a:spLocks noGrp="1"/>
          </p:cNvSpPr>
          <p:nvPr>
            <p:ph type="title"/>
          </p:nvPr>
        </p:nvSpPr>
        <p:spPr/>
        <p:txBody>
          <a:bodyPr/>
          <a:p>
            <a:r>
              <a:rPr altLang="en-US" lang="zh-CN"/>
              <a:t>项目组织结构对管理策略的影响</a:t>
            </a:r>
            <a:endParaRPr altLang="en-US" lang="zh-CN"/>
          </a:p>
        </p:txBody>
      </p:sp>
      <p:sp>
        <p:nvSpPr>
          <p:cNvPr id="104973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项目组织结构职责与权限对管理策略的影响</a:t>
            </a:r>
            <a:endParaRPr altLang="en-US" sz="1400" lang="zh-CN" spc="150">
              <a:solidFill>
                <a:schemeClr val="tx1"/>
              </a:solidFill>
              <a:effectLst/>
              <a:latin typeface="+mn-ea"/>
              <a:sym typeface="+mn-ea"/>
            </a:endParaRPr>
          </a:p>
        </p:txBody>
      </p:sp>
      <p:sp>
        <p:nvSpPr>
          <p:cNvPr id="104974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项目组织结构类型对管理策略的影响</a:t>
            </a:r>
            <a:endParaRPr altLang="en-US" dirty="0" sz="1400" lang="zh-CN" spc="150">
              <a:solidFill>
                <a:schemeClr val="tx1"/>
              </a:solidFill>
              <a:effectLst/>
              <a:latin typeface="+mn-ea"/>
              <a:sym typeface="+mn-ea"/>
            </a:endParaRPr>
          </a:p>
        </p:txBody>
      </p:sp>
      <p:sp>
        <p:nvSpPr>
          <p:cNvPr id="104974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项目组织结构沟通与协调对管理策略的影响</a:t>
            </a:r>
            <a:endParaRPr altLang="en-US" sz="1400" lang="zh-CN" spc="150">
              <a:solidFill>
                <a:schemeClr val="tx1"/>
              </a:solidFill>
              <a:effectLst/>
              <a:latin typeface="+mn-ea"/>
              <a:sym typeface="+mn-ea"/>
            </a:endParaRPr>
          </a:p>
        </p:txBody>
      </p:sp>
      <p:sp>
        <p:nvSpPr>
          <p:cNvPr id="104974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项目组织结构风险管理与应对策略的关系</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管理策略对项目组织结构的调整和优化</a:t>
            </a:r>
            <a:endParaRPr altLang="en-US" lang="zh-CN"/>
          </a:p>
        </p:txBody>
      </p:sp>
      <p:sp>
        <p:nvSpPr>
          <p:cNvPr id="10497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管理策略与项目组织结构的关系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优化项目组织结构以提高管理效率</a:t>
            </a:r>
            <a:endParaRPr dirty="0" sz="2000" err="1">
              <a:solidFill>
                <a:schemeClr val="tx1">
                  <a:lumMod val="75000"/>
                  <a:lumOff val="25000"/>
                </a:schemeClr>
              </a:solidFill>
              <a:latin typeface="+mn-ea"/>
              <a:ea typeface="+mn-ea"/>
              <a:cs typeface="+mn-ea"/>
              <a:sym typeface="+mn-lt"/>
            </a:endParaRPr>
          </a:p>
        </p:txBody>
      </p:sp>
      <p:sp>
        <p:nvSpPr>
          <p:cNvPr id="10498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管理策略对项目组织结构调整和优化的影响</a:t>
            </a:r>
            <a:endParaRPr dirty="0" sz="2000" err="1">
              <a:solidFill>
                <a:schemeClr val="tx1">
                  <a:lumMod val="75000"/>
                  <a:lumOff val="25000"/>
                </a:schemeClr>
              </a:solidFill>
              <a:latin typeface="+mn-ea"/>
              <a:ea typeface="+mn-ea"/>
              <a:cs typeface="+mn-ea"/>
              <a:sym typeface="+mn-lt"/>
            </a:endParaRPr>
          </a:p>
        </p:txBody>
      </p:sp>
      <p:sp>
        <p:nvSpPr>
          <p:cNvPr id="1049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调整项目组织结构以适应管理策略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两者之间的相互作用和影响</a:t>
            </a:r>
            <a:endParaRPr altLang="en-US" lang="zh-CN"/>
          </a:p>
        </p:txBody>
      </p:sp>
      <p:sp>
        <p:nvSpPr>
          <p:cNvPr id="1049856" name="内容占位符 2"/>
          <p:cNvSpPr>
            <a:spLocks noGrp="1"/>
          </p:cNvSpPr>
          <p:nvPr>
            <p:ph idx="1"/>
          </p:nvPr>
        </p:nvSpPr>
        <p:spPr/>
        <p:txBody>
          <a:bodyPr>
            <a:normAutofit fontScale="95833" lnSpcReduction="20000"/>
          </a:bodyPr>
          <a:p>
            <a:r>
              <a:rPr altLang="en-US" lang="zh-CN"/>
              <a:t>项目组织结构对管理策略的影响：项目组织结构决定了项目的管理方式和资源分配，从而影响管理策略的选择和实施。 </a:t>
            </a:r>
            <a:endParaRPr altLang="en-US" lang="zh-CN"/>
          </a:p>
          <a:p>
            <a:r>
              <a:rPr altLang="en-US" lang="zh-CN"/>
              <a:t>管理策略对项目组织结构的影响：管理策略的制定和实施需要考虑项目组织结构的实际情况，以确保策略的有效性和可行性。 </a:t>
            </a:r>
            <a:endParaRPr altLang="en-US" lang="zh-CN"/>
          </a:p>
          <a:p>
            <a:r>
              <a:rPr altLang="en-US" lang="zh-CN"/>
              <a:t>两者之间的相互关系：项目组织结构和管理策略是相互依存的，一个好的项目组织结构可以促进管理策略的实施，而有效的管理策略可以优化项目组织结构，提高项目管理的效率和效果。 </a:t>
            </a:r>
            <a:endParaRPr altLang="en-US" lang="zh-CN"/>
          </a:p>
          <a:p>
            <a:r>
              <a:rPr altLang="en-US" lang="zh-CN"/>
              <a:t>实际应用中的相互作用和影响：在企业管理中，需要根据项目的实际情况和需求，选择合适的项目组织结构和管理策略，以确保项目的顺利实施和成功完成。同时，在实施管理策略时，也需要根据项目组织结构的实际情况进行调整和优化，以确保策略的有效性和可行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0" name="标题"/>
          <p:cNvSpPr>
            <a:spLocks noGrp="1"/>
          </p:cNvSpPr>
          <p:nvPr>
            <p:ph type="title"/>
            <p:custDataLst>
              <p:tags r:id="rId1"/>
            </p:custDataLst>
          </p:nvPr>
        </p:nvSpPr>
        <p:spPr>
          <a:xfrm>
            <a:off x="833988" y="2276550"/>
            <a:ext cx="7557025" cy="787008"/>
          </a:xfrm>
        </p:spPr>
        <p:txBody>
          <a:bodyPr/>
          <a:p>
            <a:r>
              <a:rPr altLang="en-US" dirty="0" lang="zh-CN"/>
              <a:t>实际应用中的注意事项</a:t>
            </a:r>
            <a:endParaRPr altLang="en-US" dirty="0" lang="zh-CN"/>
          </a:p>
        </p:txBody>
      </p:sp>
      <p:sp>
        <p:nvSpPr>
          <p:cNvPr id="1049892"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6" name="标题 1"/>
          <p:cNvSpPr>
            <a:spLocks noGrp="1"/>
          </p:cNvSpPr>
          <p:nvPr>
            <p:ph type="title"/>
          </p:nvPr>
        </p:nvSpPr>
        <p:spPr/>
        <p:txBody>
          <a:bodyPr>
            <a:normAutofit fontScale="97500"/>
          </a:bodyPr>
          <a:p>
            <a:r>
              <a:rPr altLang="en-US" lang="zh-CN"/>
              <a:t>根据企业实际情况选择合适的项目组织结构类型</a:t>
            </a:r>
            <a:endParaRPr altLang="en-US" lang="zh-CN"/>
          </a:p>
        </p:txBody>
      </p:sp>
      <p:sp>
        <p:nvSpPr>
          <p:cNvPr id="1049968" name="内容占位符 2"/>
          <p:cNvSpPr>
            <a:spLocks noGrp="1"/>
          </p:cNvSpPr>
          <p:nvPr>
            <p:ph idx="1"/>
          </p:nvPr>
        </p:nvSpPr>
        <p:spPr/>
        <p:txBody>
          <a:bodyPr>
            <a:normAutofit fontScale="65000"/>
          </a:bodyPr>
          <a:p>
            <a:r>
              <a:rPr altLang="en-US" lang="zh-CN"/>
              <a:t>了解企业现有的组织结构和文化  在选择项目组织结构类型时，需要了解企业现有的组织结构和文化，以便选择适合企业实际情况的结构类型。</a:t>
            </a:r>
            <a:endParaRPr altLang="en-US" lang="zh-CN"/>
          </a:p>
          <a:p>
            <a:pPr lvl="1"/>
            <a:r>
              <a:rPr altLang="en-US" lang="zh-CN"/>
              <a:t>在选择项目组织结构类型时，需要了解企业现有的组织结构和文化，以便选择适合企业实际情况的结构类型。</a:t>
            </a:r>
            <a:endParaRPr altLang="en-US" lang="zh-CN"/>
          </a:p>
          <a:p>
            <a:r>
              <a:rPr altLang="en-US" lang="zh-CN"/>
              <a:t>根据项目特点和需求选择合适的结构类型  不同的项目特点和需求需要不同的项目组织结构类型。需要根据项目的规模、复杂度、时间要求等因素，选择合适的结构类型。</a:t>
            </a:r>
            <a:endParaRPr altLang="en-US" lang="zh-CN"/>
          </a:p>
          <a:p>
            <a:pPr lvl="1"/>
            <a:r>
              <a:rPr altLang="en-US" lang="zh-CN"/>
              <a:t>不同的项目特点和需求需要不同的项目组织结构类型。需要根据项目的规模、复杂度、时间要求等因素，选择合适的结构类型。</a:t>
            </a:r>
            <a:endParaRPr altLang="en-US" lang="zh-CN"/>
          </a:p>
          <a:p>
            <a:r>
              <a:rPr altLang="en-US" lang="zh-CN"/>
              <a:t>考虑人员配置和资源分配  在选择项目组织结构类型时，需要考虑人员配置和资源分配。需要根据项目的需求和进度要求，合理配置人员和资源，以确保项目的顺利进行。</a:t>
            </a:r>
            <a:endParaRPr altLang="en-US" lang="zh-CN"/>
          </a:p>
          <a:p>
            <a:pPr lvl="1"/>
            <a:r>
              <a:rPr altLang="en-US" lang="zh-CN"/>
              <a:t>在选择项目组织结构类型时，需要考虑人员配置和资源分配。需要根据项目的需求和进度要求，合理配置人员和资源，以确保项目的顺利进行。</a:t>
            </a:r>
            <a:endParaRPr altLang="en-US" lang="zh-CN"/>
          </a:p>
          <a:p>
            <a:r>
              <a:rPr altLang="en-US" lang="zh-CN"/>
              <a:t>保持灵活性和适应性  在项目实施过程中，可能会遇到各种不确定因素和变化。因此，在选择项目组织结构类型时，需要保持灵活性和适应性，以便根据实际情况进行调整和优化。 总之，选择合适的项目组织结构类型需要根据企业实际情况进行综合考虑和分析，以确保项目的顺利进行和成功实施。</a:t>
            </a:r>
            <a:endParaRPr altLang="en-US" lang="zh-CN"/>
          </a:p>
          <a:p>
            <a:pPr lvl="1"/>
            <a:r>
              <a:rPr altLang="en-US" lang="zh-CN"/>
              <a:t>在项目实施过程中，可能会遇到各种不确定因素和变化。因此，在选择项目组织结构类型时，需要保持灵活性和适应性，以便根据实际情况进行调整和优化。</a:t>
            </a:r>
            <a:endParaRPr altLang="en-US" lang="zh-CN"/>
          </a:p>
          <a:p>
            <a:pPr lvl="1"/>
            <a:r>
              <a:rPr altLang="en-US" lang="zh-CN"/>
              <a:t>总之，选择合适的项目组织结构类型需要根据企业实际情况进行综合考虑和分析，以确保项目的顺利进行和成功实施。</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02" name="标题 1"/>
          <p:cNvSpPr>
            <a:spLocks noGrp="1"/>
          </p:cNvSpPr>
          <p:nvPr>
            <p:ph type="title"/>
          </p:nvPr>
        </p:nvSpPr>
        <p:spPr/>
        <p:txBody>
          <a:bodyPr/>
          <a:p>
            <a:r>
              <a:rPr altLang="en-US" lang="zh-CN"/>
              <a:t>制定具体的管理策略和实施方案</a:t>
            </a:r>
            <a:endParaRPr altLang="en-US" lang="zh-CN"/>
          </a:p>
        </p:txBody>
      </p:sp>
      <p:sp>
        <p:nvSpPr>
          <p:cNvPr id="1050004" name="梯形 7"/>
          <p:cNvSpPr/>
          <p:nvPr>
            <p:custDataLst>
              <p:tags r:id="rId1"/>
            </p:custDataLst>
          </p:nvPr>
        </p:nvSpPr>
        <p:spPr>
          <a:xfrm flipV="1">
            <a:off x="838200" y="2547583"/>
            <a:ext cx="1639761" cy="167100"/>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50006" name="任意多边形: 形状 9"/>
          <p:cNvSpPr/>
          <p:nvPr>
            <p:custDataLst>
              <p:tags r:id="rId2"/>
            </p:custDataLst>
          </p:nvPr>
        </p:nvSpPr>
        <p:spPr>
          <a:xfrm>
            <a:off x="891829" y="2327581"/>
            <a:ext cx="1530782" cy="2256228"/>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50008" name="矩形: 圆顶角 10"/>
          <p:cNvSpPr/>
          <p:nvPr>
            <p:custDataLst>
              <p:tags r:id="rId3"/>
            </p:custDataLst>
          </p:nvPr>
        </p:nvSpPr>
        <p:spPr>
          <a:xfrm flipH="1">
            <a:off x="838200" y="2107579"/>
            <a:ext cx="1639761" cy="43946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50010" name="正文"/>
          <p:cNvSpPr txBox="1"/>
          <p:nvPr>
            <p:custDataLst>
              <p:tags r:id="rId4"/>
            </p:custDataLst>
          </p:nvPr>
        </p:nvSpPr>
        <p:spPr>
          <a:xfrm>
            <a:off x="891829" y="2737113"/>
            <a:ext cx="1530782" cy="269733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400" lang="zh-CN" spc="150">
                <a:solidFill>
                  <a:schemeClr val="tx1">
                    <a:lumMod val="65000"/>
                    <a:lumOff val="35000"/>
                  </a:schemeClr>
                </a:solidFill>
                <a:latin typeface="+mn-ea"/>
              </a:rPr>
              <a:t>明确项目目标：在制定管理策略和实施方案之前，需要明确项目的目标，包括项目的范围、时间、成本和质量等方面的要求。</a:t>
            </a:r>
            <a:endParaRPr altLang="en-US" dirty="0" sz="1400" lang="zh-CN" spc="150">
              <a:solidFill>
                <a:schemeClr val="tx1">
                  <a:lumMod val="65000"/>
                  <a:lumOff val="35000"/>
                </a:schemeClr>
              </a:solidFill>
              <a:latin typeface="+mn-ea"/>
            </a:endParaRPr>
          </a:p>
        </p:txBody>
      </p:sp>
      <p:sp>
        <p:nvSpPr>
          <p:cNvPr id="1050012" name="梯形 40"/>
          <p:cNvSpPr/>
          <p:nvPr>
            <p:custDataLst>
              <p:tags r:id="rId5"/>
            </p:custDataLst>
          </p:nvPr>
        </p:nvSpPr>
        <p:spPr>
          <a:xfrm flipV="1">
            <a:off x="2613450" y="2547583"/>
            <a:ext cx="1639761" cy="167100"/>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50014" name="任意多边形: 形状 41"/>
          <p:cNvSpPr/>
          <p:nvPr>
            <p:custDataLst>
              <p:tags r:id="rId6"/>
            </p:custDataLst>
          </p:nvPr>
        </p:nvSpPr>
        <p:spPr>
          <a:xfrm>
            <a:off x="2667079" y="2327581"/>
            <a:ext cx="1530782" cy="2256228"/>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50016" name="矩形: 圆顶角 42"/>
          <p:cNvSpPr/>
          <p:nvPr>
            <p:custDataLst>
              <p:tags r:id="rId7"/>
            </p:custDataLst>
          </p:nvPr>
        </p:nvSpPr>
        <p:spPr>
          <a:xfrm flipH="1">
            <a:off x="2613450" y="2107579"/>
            <a:ext cx="1639761" cy="43946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50018" name="正文"/>
          <p:cNvSpPr txBox="1"/>
          <p:nvPr>
            <p:custDataLst>
              <p:tags r:id="rId8"/>
            </p:custDataLst>
          </p:nvPr>
        </p:nvSpPr>
        <p:spPr>
          <a:xfrm>
            <a:off x="2667079" y="2737113"/>
            <a:ext cx="1530782" cy="269733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制定详细的项目计划：根据项目目标，制定详细的项目计划，包括项目的时间表、资源分配、风险管理等方面的内容。</a:t>
            </a:r>
            <a:endParaRPr altLang="en-US" sz="1400" lang="zh-CN" spc="150">
              <a:solidFill>
                <a:schemeClr val="tx1">
                  <a:lumMod val="65000"/>
                  <a:lumOff val="35000"/>
                </a:schemeClr>
              </a:solidFill>
              <a:latin typeface="+mn-ea"/>
            </a:endParaRPr>
          </a:p>
        </p:txBody>
      </p:sp>
      <p:sp>
        <p:nvSpPr>
          <p:cNvPr id="1050020" name="梯形 46"/>
          <p:cNvSpPr/>
          <p:nvPr>
            <p:custDataLst>
              <p:tags r:id="rId9"/>
            </p:custDataLst>
          </p:nvPr>
        </p:nvSpPr>
        <p:spPr>
          <a:xfrm flipV="1">
            <a:off x="4388700" y="2547583"/>
            <a:ext cx="1639761" cy="167100"/>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50022" name="任意多边形: 形状 47"/>
          <p:cNvSpPr/>
          <p:nvPr>
            <p:custDataLst>
              <p:tags r:id="rId10"/>
            </p:custDataLst>
          </p:nvPr>
        </p:nvSpPr>
        <p:spPr>
          <a:xfrm>
            <a:off x="4442330" y="2327581"/>
            <a:ext cx="1530782" cy="2256228"/>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50024" name="矩形: 圆顶角 48"/>
          <p:cNvSpPr/>
          <p:nvPr>
            <p:custDataLst>
              <p:tags r:id="rId11"/>
            </p:custDataLst>
          </p:nvPr>
        </p:nvSpPr>
        <p:spPr>
          <a:xfrm flipH="1">
            <a:off x="4388700" y="2107579"/>
            <a:ext cx="1639761" cy="43946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50026" name="正文"/>
          <p:cNvSpPr txBox="1"/>
          <p:nvPr>
            <p:custDataLst>
              <p:tags r:id="rId12"/>
            </p:custDataLst>
          </p:nvPr>
        </p:nvSpPr>
        <p:spPr>
          <a:xfrm>
            <a:off x="4442330" y="2737113"/>
            <a:ext cx="1530782" cy="2697338"/>
          </a:xfrm>
          <a:prstGeom prst="rect"/>
          <a:noFill/>
        </p:spPr>
        <p:txBody>
          <a:bodyPr anchor="t" anchorCtr="0" bIns="46800" lIns="90000" rIns="90000" rtlCol="0" tIns="46800" wrap="square">
            <a:normAutofit lnSpcReduction="10000"/>
          </a:bodyPr>
          <a:p>
            <a:pPr algn="ctr" fontAlgn="auto" indent="0">
              <a:lnSpc>
                <a:spcPct val="130000"/>
              </a:lnSpc>
              <a:spcAft>
                <a:spcPts val="1000"/>
              </a:spcAft>
            </a:pPr>
            <a:r>
              <a:rPr altLang="en-US" sz="1400" lang="zh-CN" spc="150">
                <a:solidFill>
                  <a:schemeClr val="tx1">
                    <a:lumMod val="65000"/>
                    <a:lumOff val="35000"/>
                  </a:schemeClr>
                </a:solidFill>
                <a:latin typeface="+mn-ea"/>
              </a:rPr>
              <a:t>确定项目组织结构：根据项目的特点和团队成员的技能和经验，确定合适的项目组织结构，包括项目团队的组成、职责和协作方式等。</a:t>
            </a:r>
            <a:endParaRPr altLang="en-US" sz="1400" lang="zh-CN" spc="150">
              <a:solidFill>
                <a:schemeClr val="tx1">
                  <a:lumMod val="65000"/>
                  <a:lumOff val="35000"/>
                </a:schemeClr>
              </a:solidFill>
              <a:latin typeface="+mn-ea"/>
            </a:endParaRPr>
          </a:p>
        </p:txBody>
      </p:sp>
      <p:sp>
        <p:nvSpPr>
          <p:cNvPr id="1050028" name="梯形 52"/>
          <p:cNvSpPr/>
          <p:nvPr>
            <p:custDataLst>
              <p:tags r:id="rId13"/>
            </p:custDataLst>
          </p:nvPr>
        </p:nvSpPr>
        <p:spPr>
          <a:xfrm flipV="1">
            <a:off x="6163951" y="2547583"/>
            <a:ext cx="1639761" cy="167100"/>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50030" name="任意多边形: 形状 53"/>
          <p:cNvSpPr/>
          <p:nvPr>
            <p:custDataLst>
              <p:tags r:id="rId14"/>
            </p:custDataLst>
          </p:nvPr>
        </p:nvSpPr>
        <p:spPr>
          <a:xfrm>
            <a:off x="6217580" y="2327581"/>
            <a:ext cx="1530782" cy="2256228"/>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50032" name="矩形: 圆顶角 54"/>
          <p:cNvSpPr/>
          <p:nvPr>
            <p:custDataLst>
              <p:tags r:id="rId15"/>
            </p:custDataLst>
          </p:nvPr>
        </p:nvSpPr>
        <p:spPr>
          <a:xfrm flipH="1">
            <a:off x="6163951" y="2107579"/>
            <a:ext cx="1639761" cy="43946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50034" name="正文"/>
          <p:cNvSpPr txBox="1"/>
          <p:nvPr>
            <p:custDataLst>
              <p:tags r:id="rId16"/>
            </p:custDataLst>
          </p:nvPr>
        </p:nvSpPr>
        <p:spPr>
          <a:xfrm>
            <a:off x="6217580" y="2737113"/>
            <a:ext cx="1530782" cy="269733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制定具体的管理策略：根据项目目标和计划，制定具体的管理策略，包括项目进度管理、质量管理、成本管理等方面的策略。</a:t>
            </a:r>
            <a:endParaRPr altLang="en-US" sz="1400" lang="zh-CN" spc="150">
              <a:solidFill>
                <a:schemeClr val="tx1">
                  <a:lumMod val="65000"/>
                  <a:lumOff val="35000"/>
                </a:schemeClr>
              </a:solidFill>
              <a:latin typeface="+mn-ea"/>
            </a:endParaRPr>
          </a:p>
        </p:txBody>
      </p:sp>
      <p:sp>
        <p:nvSpPr>
          <p:cNvPr id="1050036" name="梯形 36"/>
          <p:cNvSpPr/>
          <p:nvPr>
            <p:custDataLst>
              <p:tags r:id="rId17"/>
            </p:custDataLst>
          </p:nvPr>
        </p:nvSpPr>
        <p:spPr>
          <a:xfrm flipV="1">
            <a:off x="7939201" y="2547583"/>
            <a:ext cx="1639761" cy="167100"/>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50038" name="任意多边形: 形状 37"/>
          <p:cNvSpPr/>
          <p:nvPr>
            <p:custDataLst>
              <p:tags r:id="rId18"/>
            </p:custDataLst>
          </p:nvPr>
        </p:nvSpPr>
        <p:spPr>
          <a:xfrm>
            <a:off x="7992830" y="2327581"/>
            <a:ext cx="1530782" cy="2256228"/>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50040" name="矩形: 圆顶角 43"/>
          <p:cNvSpPr/>
          <p:nvPr>
            <p:custDataLst>
              <p:tags r:id="rId19"/>
            </p:custDataLst>
          </p:nvPr>
        </p:nvSpPr>
        <p:spPr>
          <a:xfrm flipH="1">
            <a:off x="7939201" y="2107579"/>
            <a:ext cx="1639761" cy="43946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50042" name="正文"/>
          <p:cNvSpPr txBox="1"/>
          <p:nvPr>
            <p:custDataLst>
              <p:tags r:id="rId20"/>
            </p:custDataLst>
          </p:nvPr>
        </p:nvSpPr>
        <p:spPr>
          <a:xfrm>
            <a:off x="7993440" y="2737113"/>
            <a:ext cx="1530782" cy="2697338"/>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400" lang="zh-CN" spc="150">
                <a:solidFill>
                  <a:schemeClr val="tx1">
                    <a:lumMod val="65000"/>
                    <a:lumOff val="35000"/>
                  </a:schemeClr>
                </a:solidFill>
                <a:latin typeface="+mn-ea"/>
              </a:rPr>
              <a:t>实施方案：根据管理策略和项目计划，制定具体的实施方案，包括项目任务的分配、进度安排、资源调配等方面的内容。</a:t>
            </a:r>
            <a:endParaRPr altLang="en-US" dirty="0" sz="1400" lang="zh-CN" spc="150">
              <a:solidFill>
                <a:schemeClr val="tx1">
                  <a:lumMod val="65000"/>
                  <a:lumOff val="35000"/>
                </a:schemeClr>
              </a:solidFill>
              <a:latin typeface="+mn-ea"/>
            </a:endParaRPr>
          </a:p>
        </p:txBody>
      </p:sp>
      <p:sp>
        <p:nvSpPr>
          <p:cNvPr id="1050044" name="梯形 57"/>
          <p:cNvSpPr/>
          <p:nvPr>
            <p:custDataLst>
              <p:tags r:id="rId21"/>
            </p:custDataLst>
          </p:nvPr>
        </p:nvSpPr>
        <p:spPr>
          <a:xfrm flipV="1">
            <a:off x="9714451" y="2547583"/>
            <a:ext cx="1639761" cy="167100"/>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000" lang="zh-CN"/>
          </a:p>
        </p:txBody>
      </p:sp>
      <p:sp>
        <p:nvSpPr>
          <p:cNvPr id="1050046" name="任意多边形: 形状 58"/>
          <p:cNvSpPr/>
          <p:nvPr>
            <p:custDataLst>
              <p:tags r:id="rId22"/>
            </p:custDataLst>
          </p:nvPr>
        </p:nvSpPr>
        <p:spPr>
          <a:xfrm>
            <a:off x="9768080" y="2327581"/>
            <a:ext cx="1530782" cy="2256228"/>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000" lang="zh-CN">
              <a:solidFill>
                <a:schemeClr val="lt1"/>
              </a:solidFill>
            </a:endParaRPr>
          </a:p>
        </p:txBody>
      </p:sp>
      <p:sp>
        <p:nvSpPr>
          <p:cNvPr id="1050048" name="矩形: 圆顶角 59"/>
          <p:cNvSpPr/>
          <p:nvPr>
            <p:custDataLst>
              <p:tags r:id="rId23"/>
            </p:custDataLst>
          </p:nvPr>
        </p:nvSpPr>
        <p:spPr>
          <a:xfrm flipH="1">
            <a:off x="9714451" y="2107579"/>
            <a:ext cx="1639761" cy="43946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lang="zh-CN" spc="300">
                <a:solidFill>
                  <a:schemeClr val="lt1">
                    <a:lumMod val="100000"/>
                  </a:schemeClr>
                </a:solidFill>
                <a:latin typeface="+mj-ea"/>
              </a:rPr>
              <a:t>添加标题</a:t>
            </a:r>
            <a:endParaRPr altLang="en-US" b="1" dirty="0" lang="zh-CN" spc="300">
              <a:solidFill>
                <a:schemeClr val="lt1">
                  <a:lumMod val="100000"/>
                </a:schemeClr>
              </a:solidFill>
              <a:latin typeface="+mj-ea"/>
            </a:endParaRPr>
          </a:p>
        </p:txBody>
      </p:sp>
      <p:sp>
        <p:nvSpPr>
          <p:cNvPr id="1050050" name="正文"/>
          <p:cNvSpPr txBox="1"/>
          <p:nvPr>
            <p:custDataLst>
              <p:tags r:id="rId24"/>
            </p:custDataLst>
          </p:nvPr>
        </p:nvSpPr>
        <p:spPr>
          <a:xfrm>
            <a:off x="9768690" y="2737113"/>
            <a:ext cx="1530782" cy="2697338"/>
          </a:xfrm>
          <a:prstGeom prst="rect"/>
          <a:noFill/>
        </p:spPr>
        <p:txBody>
          <a:bodyPr anchor="t" anchorCtr="0" bIns="46800" lIns="90000" rIns="90000" rtlCol="0" tIns="46800" wrap="square">
            <a:normAutofit lnSpcReduction="10000"/>
          </a:bodyPr>
          <a:p>
            <a:pPr algn="ctr" fontAlgn="auto" indent="0">
              <a:lnSpc>
                <a:spcPct val="130000"/>
              </a:lnSpc>
              <a:spcAft>
                <a:spcPts val="1000"/>
              </a:spcAft>
            </a:pPr>
            <a:r>
              <a:rPr altLang="en-US" sz="1400" lang="zh-CN" spc="150">
                <a:solidFill>
                  <a:schemeClr val="tx1">
                    <a:lumMod val="65000"/>
                    <a:lumOff val="35000"/>
                  </a:schemeClr>
                </a:solidFill>
                <a:latin typeface="+mn-ea"/>
              </a:rPr>
              <a:t>监督和评估：在项目实施过程中，需要不断监督和评估项目的进展情况，及时调整管理策略和实施方案，确保项目的顺利进行。</a:t>
            </a:r>
            <a:endParaRPr altLang="en-US"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84" name="标题 1"/>
          <p:cNvSpPr>
            <a:spLocks noGrp="1"/>
          </p:cNvSpPr>
          <p:nvPr>
            <p:ph type="title"/>
          </p:nvPr>
        </p:nvSpPr>
        <p:spPr/>
        <p:txBody>
          <a:bodyPr/>
          <a:p>
            <a:r>
              <a:rPr altLang="en-US" lang="zh-CN"/>
              <a:t>加强项目团队建设和沟通协作能力培养</a:t>
            </a:r>
            <a:endParaRPr altLang="en-US" lang="zh-CN"/>
          </a:p>
        </p:txBody>
      </p:sp>
      <p:cxnSp>
        <p:nvCxnSpPr>
          <p:cNvPr id="3145791" name="直接连接符 28"/>
          <p:cNvCxnSpPr>
            <a:cxnSpLocks/>
          </p:cNvCxnSpPr>
          <p:nvPr>
            <p:custDataLst>
              <p:tags r:id="rId1"/>
            </p:custDataLst>
          </p:nvPr>
        </p:nvCxnSpPr>
        <p:spPr>
          <a:xfrm>
            <a:off x="2419583" y="3724438"/>
            <a:ext cx="7353500" cy="50553"/>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793" name="直接连接符 29"/>
          <p:cNvCxnSpPr>
            <a:cxnSpLocks/>
          </p:cNvCxnSpPr>
          <p:nvPr>
            <p:custDataLst>
              <p:tags r:id="rId2"/>
            </p:custDataLst>
          </p:nvPr>
        </p:nvCxnSpPr>
        <p:spPr>
          <a:xfrm flipV="1">
            <a:off x="2419583" y="2454620"/>
            <a:ext cx="7353500" cy="8647"/>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cxnSp>
        <p:nvCxnSpPr>
          <p:cNvPr id="3145795" name="直接连接符 30"/>
          <p:cNvCxnSpPr>
            <a:cxnSpLocks/>
          </p:cNvCxnSpPr>
          <p:nvPr>
            <p:custDataLst>
              <p:tags r:id="rId3"/>
            </p:custDataLst>
          </p:nvPr>
        </p:nvCxnSpPr>
        <p:spPr>
          <a:xfrm>
            <a:off x="2419583" y="5068755"/>
            <a:ext cx="7353500" cy="35254"/>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086" name="正文"/>
          <p:cNvSpPr txBox="1"/>
          <p:nvPr>
            <p:custDataLst>
              <p:tags r:id="rId4"/>
            </p:custDataLst>
          </p:nvPr>
        </p:nvSpPr>
        <p:spPr>
          <a:xfrm>
            <a:off x="2657050" y="1793437"/>
            <a:ext cx="6755508" cy="462961"/>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50088" name="正文"/>
          <p:cNvSpPr txBox="1"/>
          <p:nvPr>
            <p:custDataLst>
              <p:tags r:id="rId5"/>
            </p:custDataLst>
          </p:nvPr>
        </p:nvSpPr>
        <p:spPr>
          <a:xfrm>
            <a:off x="2657050" y="3100504"/>
            <a:ext cx="6755508" cy="462961"/>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50090" name="正文"/>
          <p:cNvSpPr txBox="1"/>
          <p:nvPr>
            <p:custDataLst>
              <p:tags r:id="rId6"/>
            </p:custDataLst>
          </p:nvPr>
        </p:nvSpPr>
        <p:spPr>
          <a:xfrm>
            <a:off x="2655719" y="4407572"/>
            <a:ext cx="6755508" cy="462961"/>
          </a:xfrm>
          <a:prstGeom prst="rect"/>
          <a:noFill/>
        </p:spPr>
        <p:txBody>
          <a:bodyPr anchor="t" anchorCtr="0" bIns="0" lIns="0" rIns="0" rtlCol="0" tIns="0" wrap="square">
            <a:normAutofit lnSpcReduction="10000"/>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sym typeface="+mn-ea"/>
            </a:endParaRPr>
          </a:p>
        </p:txBody>
      </p:sp>
      <p:sp>
        <p:nvSpPr>
          <p:cNvPr id="1050092" name="正文"/>
          <p:cNvSpPr txBox="1"/>
          <p:nvPr>
            <p:custDataLst>
              <p:tags r:id="rId7"/>
            </p:custDataLst>
          </p:nvPr>
        </p:nvSpPr>
        <p:spPr>
          <a:xfrm>
            <a:off x="2655719" y="5714639"/>
            <a:ext cx="6755508" cy="462961"/>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以上内容仅供参考，具体介绍可以根据您的需求和实际情况进行调整和修改。</a:t>
            </a:r>
            <a:endParaRPr altLang="en-US" dirty="0" sz="1200" lang="zh-CN" spc="150">
              <a:solidFill>
                <a:schemeClr val="tx1">
                  <a:lumMod val="85000"/>
                  <a:lumOff val="15000"/>
                </a:schemeClr>
              </a:solidFill>
              <a:latin typeface="+mn-ea"/>
              <a:sym typeface="+mn-ea"/>
            </a:endParaRPr>
          </a:p>
        </p:txBody>
      </p:sp>
      <p:sp>
        <p:nvSpPr>
          <p:cNvPr id="1050094" name="标题"/>
          <p:cNvSpPr txBox="1"/>
          <p:nvPr>
            <p:custDataLst>
              <p:tags r:id="rId8"/>
            </p:custDataLst>
          </p:nvPr>
        </p:nvSpPr>
        <p:spPr>
          <a:xfrm>
            <a:off x="2655719" y="2666146"/>
            <a:ext cx="6756174" cy="380480"/>
          </a:xfrm>
          <a:prstGeom prst="rect"/>
          <a:noFill/>
        </p:spPr>
        <p:txBody>
          <a:bodyPr anchor="b" bIns="0" lIns="0" rIns="0" rtlCol="0" tIns="0" wrap="square">
            <a:normAutofit/>
          </a:bodyPr>
          <a:p>
            <a:pPr algn="l" lvl="0">
              <a:buClrTx/>
              <a:buSzTx/>
              <a:buFontTx/>
            </a:pPr>
            <a:r>
              <a:rPr altLang="en-US" b="1" dirty="0" sz="1000" lang="zh-CN" spc="300">
                <a:solidFill>
                  <a:schemeClr val="accent1"/>
                </a:solidFill>
                <a:latin typeface="+mj-ea"/>
                <a:ea typeface="+mj-ea"/>
                <a:cs typeface="微软雅黑" panose="020B0503020204020204" charset="-122"/>
                <a:sym typeface="+mn-ea"/>
              </a:rPr>
              <a:t>加强沟通协作能力培养：通过定期的团队会议、培训和交流活动，提高团队成员的沟通协作能力，确保项目信息的畅通和有效传递。</a:t>
            </a:r>
            <a:endParaRPr altLang="en-US" b="1" dirty="0" sz="1000" lang="zh-CN" spc="300">
              <a:solidFill>
                <a:schemeClr val="accent1"/>
              </a:solidFill>
              <a:latin typeface="+mj-ea"/>
              <a:ea typeface="+mj-ea"/>
              <a:cs typeface="微软雅黑" panose="020B0503020204020204" charset="-122"/>
              <a:sym typeface="+mn-ea"/>
            </a:endParaRPr>
          </a:p>
        </p:txBody>
      </p:sp>
      <p:sp>
        <p:nvSpPr>
          <p:cNvPr id="1050096" name="标题"/>
          <p:cNvSpPr txBox="1"/>
          <p:nvPr>
            <p:custDataLst>
              <p:tags r:id="rId9"/>
            </p:custDataLst>
          </p:nvPr>
        </p:nvSpPr>
        <p:spPr>
          <a:xfrm>
            <a:off x="2655054" y="5269637"/>
            <a:ext cx="6756174" cy="380480"/>
          </a:xfrm>
          <a:prstGeom prst="rect"/>
          <a:noFill/>
        </p:spPr>
        <p:txBody>
          <a:bodyPr anchor="b" bIns="0" lIns="0" rIns="0" rtlCol="0" tIns="0" wrap="square">
            <a:normAutofit/>
          </a:bodyPr>
          <a:p>
            <a:pPr algn="l" lvl="0">
              <a:buClrTx/>
              <a:buSzTx/>
              <a:buFontTx/>
            </a:pPr>
            <a:r>
              <a:rPr altLang="en-US" b="1" dirty="0" sz="1000" lang="zh-CN" spc="300">
                <a:solidFill>
                  <a:schemeClr val="accent1"/>
                </a:solidFill>
                <a:latin typeface="+mj-ea"/>
                <a:ea typeface="+mj-ea"/>
                <a:cs typeface="微软雅黑" panose="020B0503020204020204" charset="-122"/>
                <a:sym typeface="+mn-ea"/>
              </a:rPr>
              <a:t>鼓励团队成员积极参与：鼓励团队成员提出自己的意见和建议，激发团队成员的积极性和创造性，提高项目的执行效率和成果质量。  以上内容仅供参考，具体介绍可以根据您的需求和实际情况进行调整和修改。</a:t>
            </a:r>
            <a:endParaRPr altLang="en-US" b="1" dirty="0" sz="1000" lang="zh-CN" spc="300">
              <a:solidFill>
                <a:schemeClr val="accent1"/>
              </a:solidFill>
              <a:latin typeface="+mj-ea"/>
              <a:ea typeface="+mj-ea"/>
              <a:cs typeface="微软雅黑" panose="020B0503020204020204" charset="-122"/>
              <a:sym typeface="+mn-ea"/>
            </a:endParaRPr>
          </a:p>
        </p:txBody>
      </p:sp>
      <p:sp>
        <p:nvSpPr>
          <p:cNvPr id="1050098" name="标题"/>
          <p:cNvSpPr txBox="1"/>
          <p:nvPr>
            <p:custDataLst>
              <p:tags r:id="rId10"/>
            </p:custDataLst>
          </p:nvPr>
        </p:nvSpPr>
        <p:spPr>
          <a:xfrm>
            <a:off x="2655719" y="3967892"/>
            <a:ext cx="6756174" cy="380480"/>
          </a:xfrm>
          <a:prstGeom prst="rect"/>
          <a:noFill/>
        </p:spPr>
        <p:txBody>
          <a:bodyPr anchor="b" bIns="0" lIns="0" rIns="0" rtlCol="0" tIns="0" wrap="square">
            <a:normAutofit/>
          </a:bodyPr>
          <a:p>
            <a:pPr algn="l" lvl="0">
              <a:buClrTx/>
              <a:buSzTx/>
              <a:buFontTx/>
            </a:pPr>
            <a:r>
              <a:rPr altLang="en-US" b="1" dirty="0" sz="1000" lang="zh-CN" spc="300">
                <a:solidFill>
                  <a:schemeClr val="accent1"/>
                </a:solidFill>
                <a:latin typeface="+mj-ea"/>
                <a:ea typeface="+mj-ea"/>
                <a:cs typeface="微软雅黑" panose="020B0503020204020204" charset="-122"/>
                <a:sym typeface="+mn-ea"/>
              </a:rPr>
              <a:t>建立有效的沟通机制：制定明确的沟通计划和流程，确保项目团队成员之间的信息交流及时、准确，避免信息传递过程中的误解和延误。</a:t>
            </a:r>
            <a:endParaRPr altLang="en-US" b="1" dirty="0" sz="1000" lang="zh-CN" spc="300">
              <a:solidFill>
                <a:schemeClr val="accent1"/>
              </a:solidFill>
              <a:latin typeface="+mj-ea"/>
              <a:ea typeface="+mj-ea"/>
              <a:cs typeface="微软雅黑" panose="020B0503020204020204" charset="-122"/>
              <a:sym typeface="+mn-ea"/>
            </a:endParaRPr>
          </a:p>
        </p:txBody>
      </p:sp>
      <p:sp>
        <p:nvSpPr>
          <p:cNvPr id="1050100" name="标题"/>
          <p:cNvSpPr txBox="1"/>
          <p:nvPr>
            <p:custDataLst>
              <p:tags r:id="rId11"/>
            </p:custDataLst>
          </p:nvPr>
        </p:nvSpPr>
        <p:spPr>
          <a:xfrm>
            <a:off x="2656385" y="1364400"/>
            <a:ext cx="6756174" cy="380480"/>
          </a:xfrm>
          <a:prstGeom prst="rect"/>
          <a:noFill/>
        </p:spPr>
        <p:txBody>
          <a:bodyPr anchor="b" bIns="0" lIns="0" rIns="0" rtlCol="0" tIns="0" wrap="square">
            <a:normAutofit/>
          </a:bodyPr>
          <a:p>
            <a:pPr algn="l" lvl="0">
              <a:buClrTx/>
              <a:buSzTx/>
              <a:buFontTx/>
            </a:pPr>
            <a:r>
              <a:rPr altLang="en-US" b="1" dirty="0" sz="1000" lang="zh-CN" spc="300">
                <a:solidFill>
                  <a:schemeClr val="accent1"/>
                </a:solidFill>
                <a:latin typeface="+mj-ea"/>
                <a:ea typeface="+mj-ea"/>
                <a:cs typeface="微软雅黑" panose="020B0503020204020204" charset="-122"/>
                <a:sym typeface="+mn-ea"/>
              </a:rPr>
              <a:t>建立高效的项目团队：选择具备专业知识和经验的人员，明确团队成员的职责和分工，形成高效协作的团队氛围。</a:t>
            </a:r>
            <a:endParaRPr altLang="en-US" b="1" dirty="0" sz="1000" lang="zh-CN" spc="300">
              <a:solidFill>
                <a:schemeClr val="accent1"/>
              </a:solidFill>
              <a:latin typeface="+mj-ea"/>
              <a:ea typeface="+mj-ea"/>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34" name="标题 1"/>
          <p:cNvSpPr>
            <a:spLocks noGrp="1"/>
          </p:cNvSpPr>
          <p:nvPr>
            <p:ph type="title"/>
          </p:nvPr>
        </p:nvSpPr>
        <p:spPr/>
        <p:txBody>
          <a:bodyPr>
            <a:normAutofit fontScale="90000"/>
          </a:bodyPr>
          <a:p>
            <a:r>
              <a:rPr altLang="en-US" lang="zh-CN"/>
              <a:t>及时调整项目组织结构和管理策略以适应变化的需求和环境</a:t>
            </a:r>
            <a:endParaRPr altLang="en-US" lang="zh-CN"/>
          </a:p>
        </p:txBody>
      </p:sp>
      <p:sp>
        <p:nvSpPr>
          <p:cNvPr id="1050136" name="Rectangle 6"/>
          <p:cNvSpPr/>
          <p:nvPr>
            <p:custDataLst>
              <p:tags r:id="rId1"/>
            </p:custDataLst>
          </p:nvPr>
        </p:nvSpPr>
        <p:spPr>
          <a:xfrm>
            <a:off x="968624" y="4301534"/>
            <a:ext cx="1038539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38" name="Rectangle 6"/>
          <p:cNvSpPr/>
          <p:nvPr>
            <p:custDataLst>
              <p:tags r:id="rId2"/>
            </p:custDataLst>
          </p:nvPr>
        </p:nvSpPr>
        <p:spPr>
          <a:xfrm>
            <a:off x="968624" y="1626620"/>
            <a:ext cx="1038539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40" name="Rectangle 6"/>
          <p:cNvSpPr/>
          <p:nvPr>
            <p:custDataLst>
              <p:tags r:id="rId3"/>
            </p:custDataLst>
          </p:nvPr>
        </p:nvSpPr>
        <p:spPr>
          <a:xfrm>
            <a:off x="968624" y="2518258"/>
            <a:ext cx="1038539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42" name="Rectangle 6"/>
          <p:cNvSpPr/>
          <p:nvPr>
            <p:custDataLst>
              <p:tags r:id="rId4"/>
            </p:custDataLst>
          </p:nvPr>
        </p:nvSpPr>
        <p:spPr>
          <a:xfrm>
            <a:off x="968624" y="3409896"/>
            <a:ext cx="1038539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44" name="Rectangle 6"/>
          <p:cNvSpPr/>
          <p:nvPr>
            <p:custDataLst>
              <p:tags r:id="rId5"/>
            </p:custDataLst>
          </p:nvPr>
        </p:nvSpPr>
        <p:spPr>
          <a:xfrm>
            <a:off x="968624" y="5193172"/>
            <a:ext cx="1038539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46" name="矩形: 圆角 29"/>
          <p:cNvSpPr/>
          <p:nvPr>
            <p:custDataLst>
              <p:tags r:id="rId6"/>
            </p:custDataLst>
          </p:nvPr>
        </p:nvSpPr>
        <p:spPr>
          <a:xfrm>
            <a:off x="838200" y="2515210"/>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148" name="矩形: 圆角 30"/>
          <p:cNvSpPr/>
          <p:nvPr>
            <p:custDataLst>
              <p:tags r:id="rId7"/>
            </p:custDataLst>
          </p:nvPr>
        </p:nvSpPr>
        <p:spPr>
          <a:xfrm>
            <a:off x="838200" y="1624182"/>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50" name="矩形: 圆角 31"/>
          <p:cNvSpPr/>
          <p:nvPr>
            <p:custDataLst>
              <p:tags r:id="rId8"/>
            </p:custDataLst>
          </p:nvPr>
        </p:nvSpPr>
        <p:spPr>
          <a:xfrm>
            <a:off x="838200" y="4298486"/>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152" name="矩形: 圆角 32"/>
          <p:cNvSpPr/>
          <p:nvPr>
            <p:custDataLst>
              <p:tags r:id="rId9"/>
            </p:custDataLst>
          </p:nvPr>
        </p:nvSpPr>
        <p:spPr>
          <a:xfrm>
            <a:off x="838200" y="3406848"/>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54" name="矩形: 圆角 33"/>
          <p:cNvSpPr/>
          <p:nvPr>
            <p:custDataLst>
              <p:tags r:id="rId10"/>
            </p:custDataLst>
          </p:nvPr>
        </p:nvSpPr>
        <p:spPr>
          <a:xfrm>
            <a:off x="838200" y="5190124"/>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56" name="正文"/>
          <p:cNvSpPr txBox="1"/>
          <p:nvPr>
            <p:custDataLst>
              <p:tags r:id="rId11"/>
            </p:custDataLst>
          </p:nvPr>
        </p:nvSpPr>
        <p:spPr>
          <a:xfrm>
            <a:off x="2932909" y="1630886"/>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及时调整项目组织结构：随着项目进展和需求变化，企业需要及时调整项目组织结构，以确保项目顺利进行。</a:t>
            </a:r>
            <a:endParaRPr altLang="en-US" sz="1400" lang="zh-CN" spc="150">
              <a:solidFill>
                <a:schemeClr val="tx1">
                  <a:lumMod val="65000"/>
                  <a:lumOff val="35000"/>
                </a:schemeClr>
              </a:solidFill>
              <a:latin typeface="+mn-ea"/>
            </a:endParaRPr>
          </a:p>
        </p:txBody>
      </p:sp>
      <p:sp>
        <p:nvSpPr>
          <p:cNvPr id="1050158" name="标题"/>
          <p:cNvSpPr txBox="1"/>
          <p:nvPr>
            <p:custDataLst>
              <p:tags r:id="rId12"/>
            </p:custDataLst>
          </p:nvPr>
        </p:nvSpPr>
        <p:spPr>
          <a:xfrm>
            <a:off x="937542" y="1630886"/>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60" name="正文"/>
          <p:cNvSpPr txBox="1"/>
          <p:nvPr>
            <p:custDataLst>
              <p:tags r:id="rId13"/>
            </p:custDataLst>
          </p:nvPr>
        </p:nvSpPr>
        <p:spPr>
          <a:xfrm>
            <a:off x="2932909" y="252252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灵活调整管理策略：针对不同阶段和需求，企业需要灵活调整管理策略，以适应项目进展和变化。</a:t>
            </a:r>
            <a:endParaRPr altLang="en-US" sz="1400" lang="zh-CN" spc="150">
              <a:solidFill>
                <a:schemeClr val="tx1">
                  <a:lumMod val="65000"/>
                  <a:lumOff val="35000"/>
                </a:schemeClr>
              </a:solidFill>
              <a:latin typeface="+mn-ea"/>
            </a:endParaRPr>
          </a:p>
        </p:txBody>
      </p:sp>
      <p:sp>
        <p:nvSpPr>
          <p:cNvPr id="1050162" name="标题"/>
          <p:cNvSpPr txBox="1"/>
          <p:nvPr>
            <p:custDataLst>
              <p:tags r:id="rId14"/>
            </p:custDataLst>
          </p:nvPr>
        </p:nvSpPr>
        <p:spPr>
          <a:xfrm>
            <a:off x="937542" y="252252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64" name="正文"/>
          <p:cNvSpPr txBox="1"/>
          <p:nvPr>
            <p:custDataLst>
              <p:tags r:id="rId15"/>
            </p:custDataLst>
          </p:nvPr>
        </p:nvSpPr>
        <p:spPr>
          <a:xfrm>
            <a:off x="2932909" y="3413552"/>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关注项目团队成员反馈：项目团队成员是项目执行的关键，企业需要及时关注团队成员的反馈和建议，以便及时调整项目组织结构和管理策略。</a:t>
            </a:r>
            <a:endParaRPr altLang="en-US" sz="1400" lang="zh-CN" spc="150">
              <a:solidFill>
                <a:schemeClr val="tx1">
                  <a:lumMod val="65000"/>
                  <a:lumOff val="35000"/>
                </a:schemeClr>
              </a:solidFill>
              <a:latin typeface="+mn-ea"/>
            </a:endParaRPr>
          </a:p>
        </p:txBody>
      </p:sp>
      <p:sp>
        <p:nvSpPr>
          <p:cNvPr id="1050166" name="标题"/>
          <p:cNvSpPr txBox="1"/>
          <p:nvPr>
            <p:custDataLst>
              <p:tags r:id="rId16"/>
            </p:custDataLst>
          </p:nvPr>
        </p:nvSpPr>
        <p:spPr>
          <a:xfrm>
            <a:off x="937542" y="3413552"/>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68" name="正文"/>
          <p:cNvSpPr txBox="1"/>
          <p:nvPr>
            <p:custDataLst>
              <p:tags r:id="rId17"/>
            </p:custDataLst>
          </p:nvPr>
        </p:nvSpPr>
        <p:spPr>
          <a:xfrm>
            <a:off x="2932909" y="4305190"/>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建立有效的沟通机制：企业需要建立有效的沟通机制，确保项目团队成员之间的信息交流畅通，以便及时发现和解决问题。</a:t>
            </a:r>
            <a:endParaRPr altLang="en-US" sz="1400" lang="zh-CN" spc="150">
              <a:solidFill>
                <a:schemeClr val="tx1">
                  <a:lumMod val="65000"/>
                  <a:lumOff val="35000"/>
                </a:schemeClr>
              </a:solidFill>
              <a:latin typeface="+mn-ea"/>
            </a:endParaRPr>
          </a:p>
        </p:txBody>
      </p:sp>
      <p:sp>
        <p:nvSpPr>
          <p:cNvPr id="1050170" name="标题"/>
          <p:cNvSpPr txBox="1"/>
          <p:nvPr>
            <p:custDataLst>
              <p:tags r:id="rId18"/>
            </p:custDataLst>
          </p:nvPr>
        </p:nvSpPr>
        <p:spPr>
          <a:xfrm>
            <a:off x="937542" y="4305190"/>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72" name="正文"/>
          <p:cNvSpPr txBox="1"/>
          <p:nvPr>
            <p:custDataLst>
              <p:tags r:id="rId19"/>
            </p:custDataLst>
          </p:nvPr>
        </p:nvSpPr>
        <p:spPr>
          <a:xfrm>
            <a:off x="2932909" y="5196829"/>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持续改进和优化：企业需要持续改进和优化项目组织结构和管理策略，以适应不断变化的市场需求和技术发展。</a:t>
            </a:r>
            <a:endParaRPr altLang="en-US" sz="1400" lang="zh-CN" spc="150">
              <a:solidFill>
                <a:schemeClr val="tx1">
                  <a:lumMod val="65000"/>
                  <a:lumOff val="35000"/>
                </a:schemeClr>
              </a:solidFill>
              <a:latin typeface="+mn-ea"/>
            </a:endParaRPr>
          </a:p>
        </p:txBody>
      </p:sp>
      <p:sp>
        <p:nvSpPr>
          <p:cNvPr id="1050174" name="标题"/>
          <p:cNvSpPr txBox="1"/>
          <p:nvPr>
            <p:custDataLst>
              <p:tags r:id="rId20"/>
            </p:custDataLst>
          </p:nvPr>
        </p:nvSpPr>
        <p:spPr>
          <a:xfrm>
            <a:off x="937542" y="5196829"/>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08" name="标题 1"/>
          <p:cNvSpPr>
            <a:spLocks noGrp="1"/>
          </p:cNvSpPr>
          <p:nvPr>
            <p:ph type="title"/>
          </p:nvPr>
        </p:nvSpPr>
        <p:spPr/>
        <p:txBody>
          <a:bodyPr>
            <a:normAutofit fontScale="90000"/>
          </a:bodyPr>
          <a:p>
            <a:r>
              <a:rPr altLang="en-US" lang="zh-CN"/>
              <a:t>注重项目管理的整体性和系统性，实现项目目标与企业战略的协同发展</a:t>
            </a:r>
            <a:endParaRPr altLang="en-US" lang="zh-CN"/>
          </a:p>
        </p:txBody>
      </p:sp>
      <p:sp>
        <p:nvSpPr>
          <p:cNvPr id="10502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整体性：确保项目目标与企业战略相一致，将项目纳入企业整体战略框架中</a:t>
            </a:r>
            <a:endParaRPr altLang="en-US" dirty="0" sz="1200" lang="zh-CN" spc="150">
              <a:solidFill>
                <a:schemeClr val="tx1">
                  <a:lumMod val="65000"/>
                  <a:lumOff val="35000"/>
                </a:schemeClr>
              </a:solidFill>
              <a:latin typeface="+mn-ea"/>
              <a:sym typeface="+mn-ea"/>
            </a:endParaRPr>
          </a:p>
        </p:txBody>
      </p:sp>
      <p:sp>
        <p:nvSpPr>
          <p:cNvPr id="10502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系统性：采用系统化的管理方法，包括项目计划、项目执行、项目监控和项目收尾等环节</a:t>
            </a:r>
            <a:endParaRPr altLang="en-US" dirty="0" sz="1200" lang="zh-CN" spc="150">
              <a:solidFill>
                <a:schemeClr val="tx1">
                  <a:lumMod val="65000"/>
                  <a:lumOff val="35000"/>
                </a:schemeClr>
              </a:solidFill>
              <a:latin typeface="+mn-ea"/>
              <a:sym typeface="+mn-ea"/>
            </a:endParaRPr>
          </a:p>
        </p:txBody>
      </p:sp>
      <p:sp>
        <p:nvSpPr>
          <p:cNvPr id="10502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协同发展：加强项目团队与企业其他部门的沟通与协作，实现资源共享和优势互补</a:t>
            </a:r>
            <a:endParaRPr altLang="en-US" dirty="0" sz="1200" lang="zh-CN" spc="150">
              <a:solidFill>
                <a:schemeClr val="tx1">
                  <a:lumMod val="65000"/>
                  <a:lumOff val="35000"/>
                </a:schemeClr>
              </a:solidFill>
              <a:latin typeface="+mn-ea"/>
              <a:sym typeface="+mn-ea"/>
            </a:endParaRPr>
          </a:p>
        </p:txBody>
      </p:sp>
      <p:sp>
        <p:nvSpPr>
          <p:cNvPr id="10502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持续改进：对项目过程和结果进行持续评估和改进，提高项目成功率和企业竞争力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50"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252"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254"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256"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4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55.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5*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5*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5*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5*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5*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5*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5*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5*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5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83_5*l_h_a*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83_5*l_h_f*1_5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6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5*l_h_i*1_6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6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83_5*l_h_a*1_6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83_5*l_h_f*1_6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3*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3*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3*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3*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3*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3*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3*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3*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3*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4*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4*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4*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4*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639_4*l_h_i*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4*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4*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4*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4*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639_4*l_h_i*1_5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4*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4*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4*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4*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4*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4*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4*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4*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39_4*l_h_f*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39_4*l_h_a*1_5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19.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2023-12-20T10:30:33Z</dcterms:created>
  <dcterms:modified xsi:type="dcterms:W3CDTF">2023-12-20T10:30:33Z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b759ba726e354b3dad144e68b336dc5f_21</vt:lpwstr>
  </property>
</Properties>
</file>