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29"/>
  </p:notesMasterIdLst>
  <p:sldIdLst>
    <p:sldId id="256" r:id="rId3"/>
    <p:sldId id="321" r:id="rId4"/>
    <p:sldId id="323" r:id="rId5"/>
    <p:sldId id="331" r:id="rId6"/>
    <p:sldId id="332" r:id="rId7"/>
    <p:sldId id="324" r:id="rId8"/>
    <p:sldId id="325" r:id="rId9"/>
    <p:sldId id="335" r:id="rId10"/>
    <p:sldId id="334" r:id="rId11"/>
    <p:sldId id="281" r:id="rId12"/>
    <p:sldId id="340" r:id="rId13"/>
    <p:sldId id="347" r:id="rId14"/>
    <p:sldId id="346" r:id="rId15"/>
    <p:sldId id="345" r:id="rId16"/>
    <p:sldId id="344" r:id="rId17"/>
    <p:sldId id="326" r:id="rId18"/>
    <p:sldId id="333" r:id="rId19"/>
    <p:sldId id="328" r:id="rId20"/>
    <p:sldId id="327" r:id="rId21"/>
    <p:sldId id="329" r:id="rId22"/>
    <p:sldId id="337" r:id="rId23"/>
    <p:sldId id="336" r:id="rId24"/>
    <p:sldId id="330" r:id="rId25"/>
    <p:sldId id="338" r:id="rId26"/>
    <p:sldId id="319" r:id="rId27"/>
    <p:sldId id="339" r:id="rId28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9900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41" autoAdjust="0"/>
    <p:restoredTop sz="83113" autoAdjust="0"/>
  </p:normalViewPr>
  <p:slideViewPr>
    <p:cSldViewPr>
      <p:cViewPr>
        <p:scale>
          <a:sx n="66" d="100"/>
          <a:sy n="66" d="100"/>
        </p:scale>
        <p:origin x="-252" y="-5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3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fld id="{067D42FA-CC28-409C-98E2-D67D65156430}" type="datetimeFigureOut">
              <a:rPr lang="zh-CN" altLang="en-US"/>
              <a:pPr>
                <a:defRPr/>
              </a:pPr>
              <a:t>2019/7/9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fld id="{B53D0041-1CC9-4C18-9E5E-8F4CFEEE8B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878431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3D0041-1CC9-4C18-9E5E-8F4CFEEE8BF5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64300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标题和图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表占位符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zh-CN" altLang="en-US" noProof="0" smtClean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zh-CN" altLang="en-US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8" descr="fyxx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3" r:id="rId2"/>
    <p:sldLayoutId id="2147483662" r:id="rId3"/>
    <p:sldLayoutId id="2147483661" r:id="rId4"/>
    <p:sldLayoutId id="2147483660" r:id="rId5"/>
    <p:sldLayoutId id="2147483659" r:id="rId6"/>
    <p:sldLayoutId id="2147483658" r:id="rId7"/>
    <p:sldLayoutId id="2147483657" r:id="rId8"/>
    <p:sldLayoutId id="2147483656" r:id="rId9"/>
    <p:sldLayoutId id="2147483655" r:id="rId10"/>
    <p:sldLayoutId id="2147483654" r:id="rId11"/>
    <p:sldLayoutId id="2147483653" r:id="rId12"/>
    <p:sldLayoutId id="2147483652" r:id="rId13"/>
    <p:sldLayoutId id="2147483651" r:id="rId14"/>
    <p:sldLayoutId id="2147483650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fyxx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3" r:id="rId3"/>
    <p:sldLayoutId id="2147483672" r:id="rId4"/>
    <p:sldLayoutId id="2147483671" r:id="rId5"/>
    <p:sldLayoutId id="2147483670" r:id="rId6"/>
    <p:sldLayoutId id="2147483669" r:id="rId7"/>
    <p:sldLayoutId id="2147483668" r:id="rId8"/>
    <p:sldLayoutId id="2147483667" r:id="rId9"/>
    <p:sldLayoutId id="2147483666" r:id="rId10"/>
    <p:sldLayoutId id="214748366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4"/>
          <p:cNvSpPr>
            <a:spLocks noGrp="1" noChangeArrowheads="1"/>
          </p:cNvSpPr>
          <p:nvPr>
            <p:ph type="ctrTitle"/>
          </p:nvPr>
        </p:nvSpPr>
        <p:spPr bwMode="auto">
          <a:xfrm>
            <a:off x="-324544" y="1196752"/>
            <a:ext cx="9396413" cy="4089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zh-CN" sz="2400" b="1" dirty="0" smtClean="0">
                <a:solidFill>
                  <a:srgbClr val="FFFF00"/>
                </a:solidFill>
              </a:rPr>
              <a:t/>
            </a:r>
            <a:br>
              <a:rPr lang="en-US" altLang="zh-CN" sz="2400" b="1" dirty="0" smtClean="0">
                <a:solidFill>
                  <a:srgbClr val="FFFF00"/>
                </a:solidFill>
              </a:rPr>
            </a:br>
            <a:r>
              <a:rPr lang="en-US" altLang="zh-CN" sz="2400" b="1" dirty="0" smtClean="0">
                <a:solidFill>
                  <a:srgbClr val="FFFF00"/>
                </a:solidFill>
              </a:rPr>
              <a:t/>
            </a:r>
            <a:br>
              <a:rPr lang="en-US" altLang="zh-CN" sz="2400" b="1" dirty="0" smtClean="0">
                <a:solidFill>
                  <a:srgbClr val="FFFF00"/>
                </a:solidFill>
              </a:rPr>
            </a:br>
            <a:r>
              <a:rPr lang="en-US" altLang="zh-CN" sz="3200" b="1" dirty="0" smtClean="0">
                <a:solidFill>
                  <a:srgbClr val="FFFF00"/>
                </a:solidFill>
              </a:rPr>
              <a:t/>
            </a:r>
            <a:br>
              <a:rPr lang="en-US" altLang="zh-CN" sz="3200" b="1" dirty="0" smtClean="0">
                <a:solidFill>
                  <a:srgbClr val="FFFF00"/>
                </a:solidFill>
              </a:rPr>
            </a:br>
            <a:r>
              <a:rPr lang="zh-CN" altLang="en-US" sz="3200" b="1" dirty="0" smtClean="0">
                <a:solidFill>
                  <a:srgbClr val="FFFF00"/>
                </a:solidFill>
              </a:rPr>
              <a:t>压力表培训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/>
            </a:r>
            <a:br>
              <a:rPr lang="en-US" altLang="zh-CN" sz="3600" b="1" dirty="0" smtClean="0">
                <a:solidFill>
                  <a:srgbClr val="FFFF00"/>
                </a:solidFill>
              </a:rPr>
            </a:br>
            <a:r>
              <a:rPr lang="en-US" altLang="zh-CN" sz="3600" b="1" dirty="0" smtClean="0">
                <a:solidFill>
                  <a:srgbClr val="FFFF00"/>
                </a:solidFill>
              </a:rPr>
              <a:t/>
            </a:r>
            <a:br>
              <a:rPr lang="en-US" altLang="zh-CN" sz="3600" b="1" dirty="0" smtClean="0">
                <a:solidFill>
                  <a:srgbClr val="FFFF00"/>
                </a:solidFill>
              </a:rPr>
            </a:br>
            <a:r>
              <a:rPr lang="en-US" altLang="zh-CN" sz="3600" b="1" dirty="0" smtClean="0">
                <a:solidFill>
                  <a:srgbClr val="FFFF00"/>
                </a:solidFill>
              </a:rPr>
              <a:t/>
            </a:r>
            <a:br>
              <a:rPr lang="en-US" altLang="zh-CN" sz="3600" b="1" dirty="0" smtClean="0">
                <a:solidFill>
                  <a:srgbClr val="FFFF00"/>
                </a:solidFill>
              </a:rPr>
            </a:br>
            <a:endParaRPr lang="en-US" altLang="zh-CN" sz="2000" b="1" dirty="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229600" cy="647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zh-CN" altLang="en-US" sz="2400" b="1" i="1" dirty="0" smtClean="0">
                <a:solidFill>
                  <a:srgbClr val="FFFF00"/>
                </a:solidFill>
              </a:rPr>
              <a:t>压力表培训</a:t>
            </a:r>
            <a:r>
              <a:rPr lang="zh-CN" altLang="en-US" sz="2400" b="1" i="1" dirty="0">
                <a:solidFill>
                  <a:srgbClr val="FFFF00"/>
                </a:solidFill>
              </a:rPr>
              <a:t>内容</a:t>
            </a:r>
            <a:endParaRPr lang="zh-CN" altLang="en-US" sz="2400" b="1" i="1" dirty="0" smtClean="0">
              <a:solidFill>
                <a:srgbClr val="FFFF00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1125538"/>
            <a:ext cx="8820150" cy="5183187"/>
          </a:xfrm>
          <a:prstGeom prst="rect">
            <a:avLst/>
          </a:prstGeom>
          <a:solidFill>
            <a:schemeClr val="bg1">
              <a:alpha val="39999"/>
            </a:schemeClr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zh-CN" altLang="en-US" sz="2400" b="1" i="1" dirty="0" smtClean="0">
                <a:latin typeface="Arial" charset="0"/>
              </a:rPr>
              <a:t>压力表培训内容</a:t>
            </a:r>
            <a:endParaRPr lang="en-US" altLang="zh-CN" sz="2400" b="1" i="1" dirty="0" smtClean="0">
              <a:latin typeface="Arial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zh-CN" altLang="en-US" sz="2000" b="1" dirty="0" smtClean="0">
                <a:latin typeface="Arial" charset="0"/>
              </a:rPr>
              <a:t>压力表结构及工作原理</a:t>
            </a:r>
            <a:endParaRPr lang="en-US" altLang="zh-CN" sz="2000" b="1" dirty="0">
              <a:latin typeface="Arial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zh-CN" altLang="en-US" sz="2000" b="1" dirty="0" smtClean="0">
                <a:latin typeface="Arial" charset="0"/>
              </a:rPr>
              <a:t>压力表分类</a:t>
            </a:r>
            <a:endParaRPr lang="en-US" altLang="zh-CN" sz="2000" b="1" dirty="0" smtClean="0">
              <a:latin typeface="Arial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zh-CN" altLang="en-US" sz="2000" b="1" dirty="0" smtClean="0">
                <a:latin typeface="Arial" charset="0"/>
              </a:rPr>
              <a:t>压力表选型</a:t>
            </a:r>
            <a:endParaRPr lang="en-US" altLang="zh-CN" sz="2000" b="1" dirty="0" smtClean="0">
              <a:latin typeface="Arial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zh-CN" altLang="en-US" sz="2000" b="1" dirty="0" smtClean="0">
                <a:latin typeface="Arial" charset="0"/>
              </a:rPr>
              <a:t>压力表的</a:t>
            </a:r>
            <a:r>
              <a:rPr lang="zh-CN" altLang="en-US" sz="2000" b="1" smtClean="0">
                <a:latin typeface="Arial" charset="0"/>
              </a:rPr>
              <a:t>安装</a:t>
            </a:r>
            <a:endParaRPr lang="en-US" altLang="zh-CN" sz="2000" b="1" dirty="0" smtClean="0">
              <a:latin typeface="Arial" charset="0"/>
            </a:endParaRPr>
          </a:p>
          <a:p>
            <a:pPr marL="342900" indent="-342900">
              <a:buFont typeface="Wingdings" pitchFamily="2" charset="2"/>
              <a:buNone/>
            </a:pPr>
            <a:endParaRPr lang="en-US" altLang="zh-CN" sz="2000" b="1" dirty="0">
              <a:latin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altLang="zh-CN" sz="1600" b="1" dirty="0">
              <a:latin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zh-CN" sz="1600" b="1" dirty="0">
              <a:latin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altLang="zh-CN" sz="1600" b="1" dirty="0">
              <a:latin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altLang="zh-CN" sz="1600" b="1" dirty="0">
              <a:latin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altLang="zh-CN" sz="1600" b="1" dirty="0">
              <a:latin typeface="Arial" charset="0"/>
            </a:endParaRP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en-US" altLang="zh-CN" sz="1400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329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1125538"/>
            <a:ext cx="9144000" cy="5094287"/>
          </a:xfrm>
          <a:prstGeom prst="rect">
            <a:avLst/>
          </a:prstGeom>
          <a:solidFill>
            <a:schemeClr val="bg1">
              <a:alpha val="39999"/>
            </a:schemeClr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2000" b="1" dirty="0"/>
              <a:t>压力表主要由弹性元件、传动放大机构、指示机构和表壳四大部分构成。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b="1" dirty="0"/>
              <a:t>弹性</a:t>
            </a:r>
            <a:r>
              <a:rPr lang="zh-CN" altLang="en-US" b="1" dirty="0" smtClean="0"/>
              <a:t>元件：</a:t>
            </a:r>
            <a:r>
              <a:rPr lang="zh-CN" altLang="en-US" b="1" dirty="0" smtClean="0">
                <a:latin typeface="Arial" charset="0"/>
              </a:rPr>
              <a:t>在工业自动化装置中，通常把利用材料的弹性特性完成各种功能的元件称为弹性元件，压力表的弹性元件有弹簧管、波纹管、膜片（膜盒）。</a:t>
            </a:r>
            <a:endParaRPr lang="en-US" altLang="zh-CN" b="1" dirty="0" smtClean="0">
              <a:latin typeface="Arial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endParaRPr lang="en-US" altLang="zh-CN" b="1" dirty="0">
              <a:latin typeface="Arial" charset="0"/>
            </a:endParaRPr>
          </a:p>
          <a:p>
            <a:pPr>
              <a:lnSpc>
                <a:spcPct val="150000"/>
              </a:lnSpc>
            </a:pPr>
            <a:endParaRPr lang="en-US" altLang="zh-CN" b="1" dirty="0">
              <a:latin typeface="Arial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endParaRPr lang="en-US" altLang="zh-CN" b="1" dirty="0" smtClean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endParaRPr lang="en-US" altLang="zh-CN" b="1" dirty="0" smtClean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endParaRPr lang="en-US" altLang="zh-CN" b="1" dirty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endParaRPr lang="en-US" altLang="zh-CN" b="1" dirty="0" smtClean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endParaRPr lang="en-US" altLang="zh-CN" b="1" dirty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b="1" dirty="0" smtClean="0"/>
              <a:t>传动</a:t>
            </a:r>
            <a:r>
              <a:rPr lang="zh-CN" altLang="en-US" b="1" dirty="0"/>
              <a:t>机构</a:t>
            </a:r>
            <a:r>
              <a:rPr lang="zh-CN" altLang="en-US" b="1" dirty="0" smtClean="0"/>
              <a:t>：它</a:t>
            </a:r>
            <a:r>
              <a:rPr lang="zh-CN" altLang="en-US" b="1" dirty="0"/>
              <a:t>的主要作用是将弹簧管自由端的微小位移加以放大，并转换成仪表指针的圆弧形旋转位移。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endParaRPr lang="en-US" altLang="zh-CN" sz="1400" b="1" dirty="0">
              <a:latin typeface="Arial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3044" y="0"/>
            <a:ext cx="8229600" cy="647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zh-CN" altLang="en-US" sz="2400" b="1" i="1" dirty="0" smtClean="0">
                <a:solidFill>
                  <a:srgbClr val="FFFF00"/>
                </a:solidFill>
              </a:rPr>
              <a:t>第一节  压力表结构及工作原理</a:t>
            </a:r>
          </a:p>
        </p:txBody>
      </p:sp>
      <p:pic>
        <p:nvPicPr>
          <p:cNvPr id="1026" name="Picture 2" descr="C:\Documents and Settings\Administrator\桌面\波登管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08920"/>
            <a:ext cx="2808312" cy="244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Administrator\桌面\波纹管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708920"/>
            <a:ext cx="2712094" cy="240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Administrator\桌面\膜盒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75660" y="2752906"/>
            <a:ext cx="2616498" cy="235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3360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1125537"/>
            <a:ext cx="9144000" cy="5094287"/>
          </a:xfrm>
          <a:prstGeom prst="rect">
            <a:avLst/>
          </a:prstGeom>
          <a:solidFill>
            <a:schemeClr val="bg1">
              <a:alpha val="39999"/>
            </a:schemeClr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b="1" dirty="0" smtClean="0"/>
              <a:t>指示机构：包括指针、刻度盘等，其作用是将指针的旋转位移通过刻度盘的分度指示出被测压力值。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b="1" dirty="0" smtClean="0"/>
              <a:t>表壳：主要作用是固定和保护上述三部分及其它零件。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2000" b="1" dirty="0" smtClean="0"/>
              <a:t>压力表的工作原理：被测介质的压力进入弹簧管内，弹簧管自由端产生位移，该位移通过传动放大机构，带动指针旋转，将被测压力在刻度盘上指示出来。</a:t>
            </a:r>
            <a:endParaRPr lang="en-US" altLang="zh-CN" sz="2000" b="1" dirty="0" smtClean="0">
              <a:latin typeface="Arial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endParaRPr lang="en-US" altLang="zh-CN" sz="1400" b="1" dirty="0">
              <a:latin typeface="Arial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3044" y="0"/>
            <a:ext cx="8229600" cy="647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zh-CN" altLang="en-US" sz="2400" b="1" i="1" smtClean="0">
                <a:solidFill>
                  <a:srgbClr val="FFFF00"/>
                </a:solidFill>
              </a:rPr>
              <a:t>第一节  压力表结构及工作原理</a:t>
            </a:r>
            <a:endParaRPr lang="zh-CN" altLang="en-US" sz="2400" b="1" i="1" dirty="0" smtClean="0">
              <a:solidFill>
                <a:srgbClr val="FFFF00"/>
              </a:solidFill>
            </a:endParaRPr>
          </a:p>
        </p:txBody>
      </p:sp>
      <p:pic>
        <p:nvPicPr>
          <p:cNvPr id="2050" name="Picture 2" descr="C:\Documents and Settings\Administrator\桌面\75827350_10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336091"/>
            <a:ext cx="3610173" cy="291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组合 27"/>
          <p:cNvGrpSpPr/>
          <p:nvPr/>
        </p:nvGrpSpPr>
        <p:grpSpPr>
          <a:xfrm>
            <a:off x="579375" y="3240492"/>
            <a:ext cx="3992625" cy="3015135"/>
            <a:chOff x="822756" y="875011"/>
            <a:chExt cx="8646631" cy="5449589"/>
          </a:xfrm>
          <a:solidFill>
            <a:schemeClr val="bg1"/>
          </a:solidFill>
        </p:grpSpPr>
        <p:pic>
          <p:nvPicPr>
            <p:cNvPr id="8" name="Picture 3" descr="DSCN082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8800" y="1295400"/>
              <a:ext cx="6705600" cy="502920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8534400" y="2037675"/>
              <a:ext cx="877994" cy="1056929"/>
            </a:xfrm>
            <a:prstGeom prst="rect">
              <a:avLst/>
            </a:prstGeom>
            <a:grpFill/>
            <a:ln w="12700" cap="sq">
              <a:solidFill>
                <a:schemeClr val="bg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600" b="1" kern="0" dirty="0">
                  <a:solidFill>
                    <a:srgbClr val="FF0000"/>
                  </a:solidFill>
                  <a:latin typeface="Arial" charset="0"/>
                  <a:ea typeface="宋体" pitchFamily="2" charset="-122"/>
                </a:rPr>
                <a:t>拉杆</a:t>
              </a:r>
              <a:endParaRPr lang="zh-CN" altLang="en-US" sz="1600" b="1" kern="0" baseline="-25000" dirty="0">
                <a:solidFill>
                  <a:srgbClr val="FF00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0" name="Line 6"/>
            <p:cNvSpPr>
              <a:spLocks noChangeShapeType="1"/>
            </p:cNvSpPr>
            <p:nvPr/>
          </p:nvSpPr>
          <p:spPr bwMode="auto">
            <a:xfrm flipV="1">
              <a:off x="7283786" y="2895594"/>
              <a:ext cx="1313118" cy="715335"/>
            </a:xfrm>
            <a:prstGeom prst="line">
              <a:avLst/>
            </a:prstGeom>
            <a:grpFill/>
            <a:ln w="38100" cap="sq">
              <a:solidFill>
                <a:schemeClr val="bg1"/>
              </a:solidFill>
              <a:round/>
              <a:headEnd type="arrow" w="sm" len="sm"/>
              <a:tailEnd type="none" w="sm" len="sm"/>
            </a:ln>
            <a:effectLst/>
          </p:spPr>
          <p:txBody>
            <a:bodyPr wrap="none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600" b="1" kern="0">
                <a:solidFill>
                  <a:srgbClr val="FF00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 flipV="1">
              <a:off x="6476999" y="4361910"/>
              <a:ext cx="2310071" cy="286290"/>
            </a:xfrm>
            <a:prstGeom prst="line">
              <a:avLst/>
            </a:prstGeom>
            <a:grpFill/>
            <a:ln w="38100" cap="sq">
              <a:solidFill>
                <a:schemeClr val="bg1"/>
              </a:solidFill>
              <a:round/>
              <a:headEnd type="arrow" w="sm" len="sm"/>
              <a:tailEnd type="none" w="sm" len="sm"/>
            </a:ln>
            <a:effectLst/>
          </p:spPr>
          <p:txBody>
            <a:bodyPr wrap="none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600" b="1" kern="0">
                <a:solidFill>
                  <a:srgbClr val="FF00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8571937" y="3678096"/>
              <a:ext cx="897450" cy="1940205"/>
            </a:xfrm>
            <a:prstGeom prst="rect">
              <a:avLst/>
            </a:prstGeom>
            <a:grpFill/>
            <a:ln w="12700" cap="sq">
              <a:solidFill>
                <a:schemeClr val="bg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600" b="1" kern="0" dirty="0">
                  <a:solidFill>
                    <a:srgbClr val="FF0000"/>
                  </a:solidFill>
                  <a:latin typeface="Arial" charset="0"/>
                  <a:ea typeface="宋体" pitchFamily="2" charset="-122"/>
                </a:rPr>
                <a:t>调整螺钉</a:t>
              </a:r>
              <a:endParaRPr lang="zh-CN" altLang="en-US" sz="1600" b="1" kern="0" baseline="-25000" dirty="0">
                <a:solidFill>
                  <a:srgbClr val="FF00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6387105" y="875011"/>
              <a:ext cx="2209800" cy="611906"/>
            </a:xfrm>
            <a:prstGeom prst="rect">
              <a:avLst/>
            </a:prstGeom>
            <a:grpFill/>
            <a:ln w="12700" cap="sq">
              <a:solidFill>
                <a:schemeClr val="bg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600" b="1" kern="0" dirty="0">
                  <a:solidFill>
                    <a:srgbClr val="FF0000"/>
                  </a:solidFill>
                  <a:latin typeface="Arial" charset="0"/>
                  <a:ea typeface="宋体" pitchFamily="2" charset="-122"/>
                </a:rPr>
                <a:t>扇形齿轮</a:t>
              </a:r>
              <a:endParaRPr lang="zh-CN" altLang="en-US" sz="1600" b="1" kern="0" baseline="-25000" dirty="0">
                <a:solidFill>
                  <a:srgbClr val="FF00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 flipV="1">
              <a:off x="5981700" y="1556577"/>
              <a:ext cx="1028699" cy="1339019"/>
            </a:xfrm>
            <a:prstGeom prst="line">
              <a:avLst/>
            </a:prstGeom>
            <a:grpFill/>
            <a:ln w="38100" cap="sq">
              <a:solidFill>
                <a:schemeClr val="bg1"/>
              </a:solidFill>
              <a:round/>
              <a:headEnd type="arrow" w="sm" len="sm"/>
              <a:tailEnd type="none" w="sm" len="sm"/>
            </a:ln>
            <a:effectLst/>
          </p:spPr>
          <p:txBody>
            <a:bodyPr wrap="none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600" b="1" kern="0">
                <a:solidFill>
                  <a:srgbClr val="FF00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 flipH="1" flipV="1">
              <a:off x="1105772" y="3809997"/>
              <a:ext cx="1077128" cy="1138420"/>
            </a:xfrm>
            <a:prstGeom prst="line">
              <a:avLst/>
            </a:prstGeom>
            <a:grpFill/>
            <a:ln w="38100" cap="sq">
              <a:solidFill>
                <a:schemeClr val="bg1"/>
              </a:solidFill>
              <a:round/>
              <a:headEnd type="arrow" w="sm" len="sm"/>
              <a:tailEnd type="none" w="sm" len="sm"/>
            </a:ln>
            <a:effectLst/>
          </p:spPr>
          <p:txBody>
            <a:bodyPr wrap="none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600" b="1" kern="0">
                <a:solidFill>
                  <a:srgbClr val="FF00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822756" y="2859955"/>
              <a:ext cx="935048" cy="1501953"/>
            </a:xfrm>
            <a:prstGeom prst="rect">
              <a:avLst/>
            </a:prstGeom>
            <a:grpFill/>
            <a:ln w="12700" cap="sq">
              <a:solidFill>
                <a:schemeClr val="bg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600" b="1" kern="0" dirty="0">
                  <a:solidFill>
                    <a:srgbClr val="FF0000"/>
                  </a:solidFill>
                  <a:latin typeface="Arial" charset="0"/>
                  <a:ea typeface="宋体" pitchFamily="2" charset="-122"/>
                </a:rPr>
                <a:t>弹簧管</a:t>
              </a:r>
              <a:endParaRPr lang="zh-CN" altLang="en-US" sz="1600" b="1" kern="0" baseline="-25000" dirty="0">
                <a:solidFill>
                  <a:srgbClr val="FF00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 flipH="1" flipV="1">
              <a:off x="1613636" y="2367114"/>
              <a:ext cx="2501160" cy="985683"/>
            </a:xfrm>
            <a:prstGeom prst="line">
              <a:avLst/>
            </a:prstGeom>
            <a:grpFill/>
            <a:ln w="38100" cap="sq">
              <a:solidFill>
                <a:schemeClr val="bg1"/>
              </a:solidFill>
              <a:round/>
              <a:headEnd type="arrow" w="sm" len="sm"/>
              <a:tailEnd type="none" w="sm" len="sm"/>
            </a:ln>
            <a:effectLst/>
          </p:spPr>
          <p:txBody>
            <a:bodyPr wrap="none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600" b="1" kern="0">
                <a:solidFill>
                  <a:srgbClr val="FF00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 flipV="1">
              <a:off x="4876800" y="1447800"/>
              <a:ext cx="304800" cy="1066800"/>
            </a:xfrm>
            <a:prstGeom prst="line">
              <a:avLst/>
            </a:prstGeom>
            <a:grpFill/>
            <a:ln w="38100" cap="sq">
              <a:solidFill>
                <a:schemeClr val="bg1"/>
              </a:solidFill>
              <a:round/>
              <a:headEnd type="arrow" w="sm" len="sm"/>
              <a:tailEnd type="none" w="sm" len="sm"/>
            </a:ln>
            <a:effectLst/>
          </p:spPr>
          <p:txBody>
            <a:bodyPr wrap="none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600" b="1" kern="0">
                <a:solidFill>
                  <a:srgbClr val="FF00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9" name="Text Box 14"/>
            <p:cNvSpPr txBox="1">
              <a:spLocks noChangeArrowheads="1"/>
            </p:cNvSpPr>
            <p:nvPr/>
          </p:nvSpPr>
          <p:spPr bwMode="auto">
            <a:xfrm>
              <a:off x="966923" y="1697620"/>
              <a:ext cx="646715" cy="1056929"/>
            </a:xfrm>
            <a:prstGeom prst="rect">
              <a:avLst/>
            </a:prstGeom>
            <a:grpFill/>
            <a:ln w="12700" cap="sq">
              <a:solidFill>
                <a:schemeClr val="bg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fontAlgn="auto">
                <a:spcBef>
                  <a:spcPct val="50000"/>
                </a:spcBef>
                <a:spcAft>
                  <a:spcPts val="0"/>
                </a:spcAft>
                <a:buFontTx/>
                <a:buNone/>
                <a:defRPr sz="1600" b="1" kern="0">
                  <a:solidFill>
                    <a:srgbClr val="FF0000"/>
                  </a:solidFill>
                  <a:latin typeface="Arial" charset="0"/>
                  <a:ea typeface="宋体" pitchFamily="2" charset="-122"/>
                </a:defRPr>
              </a:lvl1pPr>
            </a:lstStyle>
            <a:p>
              <a:r>
                <a:rPr lang="zh-CN" altLang="en-US" dirty="0"/>
                <a:t>游丝</a:t>
              </a:r>
            </a:p>
          </p:txBody>
        </p:sp>
        <p:sp>
          <p:nvSpPr>
            <p:cNvPr id="20" name="Text Box 16"/>
            <p:cNvSpPr txBox="1">
              <a:spLocks noChangeArrowheads="1"/>
            </p:cNvSpPr>
            <p:nvPr/>
          </p:nvSpPr>
          <p:spPr bwMode="auto">
            <a:xfrm>
              <a:off x="4076872" y="875011"/>
              <a:ext cx="2271934" cy="611906"/>
            </a:xfrm>
            <a:prstGeom prst="rect">
              <a:avLst/>
            </a:prstGeom>
            <a:grpFill/>
            <a:ln w="12700" cap="sq">
              <a:solidFill>
                <a:schemeClr val="bg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600" b="1" kern="0" dirty="0">
                  <a:solidFill>
                    <a:srgbClr val="FF0000"/>
                  </a:solidFill>
                  <a:latin typeface="Arial" charset="0"/>
                  <a:ea typeface="宋体" pitchFamily="2" charset="-122"/>
                </a:rPr>
                <a:t>中心齿轮</a:t>
              </a:r>
              <a:endParaRPr lang="zh-CN" altLang="en-US" sz="1600" b="1" kern="0" baseline="-25000" dirty="0">
                <a:solidFill>
                  <a:srgbClr val="FF00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1239098" y="5029199"/>
              <a:ext cx="2875698" cy="1013126"/>
            </a:xfrm>
            <a:prstGeom prst="line">
              <a:avLst/>
            </a:prstGeom>
            <a:grpFill/>
            <a:ln w="38100" cap="sq">
              <a:solidFill>
                <a:schemeClr val="bg1"/>
              </a:solidFill>
              <a:round/>
              <a:headEnd type="arrow" w="sm" len="sm"/>
              <a:tailEnd type="none" w="sm" len="sm"/>
            </a:ln>
            <a:effectLst/>
          </p:spPr>
          <p:txBody>
            <a:bodyPr wrap="none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600" b="1" kern="0">
                <a:solidFill>
                  <a:srgbClr val="FF00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22" name="Text Box 18"/>
            <p:cNvSpPr txBox="1">
              <a:spLocks noChangeArrowheads="1"/>
            </p:cNvSpPr>
            <p:nvPr/>
          </p:nvSpPr>
          <p:spPr bwMode="auto">
            <a:xfrm>
              <a:off x="833853" y="4437260"/>
              <a:ext cx="810486" cy="1056929"/>
            </a:xfrm>
            <a:prstGeom prst="rect">
              <a:avLst/>
            </a:prstGeom>
            <a:grpFill/>
            <a:ln w="12700" cap="sq">
              <a:solidFill>
                <a:schemeClr val="bg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600" b="1" kern="0" dirty="0" smtClean="0">
                  <a:solidFill>
                    <a:srgbClr val="FF0000"/>
                  </a:solidFill>
                  <a:latin typeface="Arial" charset="0"/>
                  <a:ea typeface="宋体" pitchFamily="2" charset="-122"/>
                </a:rPr>
                <a:t>接头</a:t>
              </a:r>
              <a:endParaRPr lang="zh-CN" altLang="en-US" sz="1600" b="1" kern="0" baseline="-25000" dirty="0">
                <a:solidFill>
                  <a:srgbClr val="FF00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 flipH="1" flipV="1">
              <a:off x="3200400" y="1295400"/>
              <a:ext cx="1295400" cy="1219200"/>
            </a:xfrm>
            <a:prstGeom prst="line">
              <a:avLst/>
            </a:prstGeom>
            <a:grpFill/>
            <a:ln w="38100" cap="sq">
              <a:solidFill>
                <a:schemeClr val="bg1"/>
              </a:solidFill>
              <a:round/>
              <a:headEnd type="arrow" w="sm" len="sm"/>
              <a:tailEnd type="none" w="sm" len="sm"/>
            </a:ln>
            <a:effectLst/>
          </p:spPr>
          <p:txBody>
            <a:bodyPr wrap="none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600" b="1" kern="0">
                <a:solidFill>
                  <a:srgbClr val="FF00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24" name="Text Box 20"/>
            <p:cNvSpPr txBox="1">
              <a:spLocks noChangeArrowheads="1"/>
            </p:cNvSpPr>
            <p:nvPr/>
          </p:nvSpPr>
          <p:spPr bwMode="auto">
            <a:xfrm>
              <a:off x="1239096" y="875011"/>
              <a:ext cx="2815669" cy="611906"/>
            </a:xfrm>
            <a:prstGeom prst="rect">
              <a:avLst/>
            </a:prstGeom>
            <a:grpFill/>
            <a:ln w="12700" cap="sq">
              <a:solidFill>
                <a:schemeClr val="bg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fontAlgn="auto">
                <a:spcBef>
                  <a:spcPct val="50000"/>
                </a:spcBef>
                <a:spcAft>
                  <a:spcPts val="0"/>
                </a:spcAft>
                <a:buFontTx/>
                <a:buNone/>
                <a:defRPr sz="1600" b="1" kern="0">
                  <a:solidFill>
                    <a:srgbClr val="FF0000"/>
                  </a:solidFill>
                  <a:latin typeface="Arial" charset="0"/>
                  <a:ea typeface="宋体" pitchFamily="2" charset="-122"/>
                </a:defRPr>
              </a:lvl1pPr>
            </a:lstStyle>
            <a:p>
              <a:r>
                <a:rPr lang="zh-CN" altLang="en-US" dirty="0"/>
                <a:t>中心齿轮轴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627609" y="6255627"/>
            <a:ext cx="2031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/>
              <a:t>弹簧管式压力表结构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208408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1100360"/>
            <a:ext cx="9144000" cy="5094287"/>
          </a:xfrm>
          <a:prstGeom prst="rect">
            <a:avLst/>
          </a:prstGeom>
          <a:solidFill>
            <a:schemeClr val="bg1">
              <a:alpha val="39999"/>
            </a:schemeClr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/>
          <a:lstStyle/>
          <a:p>
            <a:pPr>
              <a:lnSpc>
                <a:spcPct val="150000"/>
              </a:lnSpc>
            </a:pPr>
            <a:endParaRPr lang="en-US" altLang="zh-CN" sz="1400" b="1" dirty="0">
              <a:latin typeface="Arial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3044" y="0"/>
            <a:ext cx="8229600" cy="647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zh-CN" altLang="en-US" sz="2400" b="1" i="1" smtClean="0">
                <a:solidFill>
                  <a:srgbClr val="FFFF00"/>
                </a:solidFill>
              </a:rPr>
              <a:t>第一节  压力表结构及工作原理</a:t>
            </a:r>
            <a:endParaRPr lang="zh-CN" altLang="en-US" sz="2400" b="1" i="1" dirty="0" smtClean="0">
              <a:solidFill>
                <a:srgbClr val="FFFF00"/>
              </a:solidFill>
            </a:endParaRPr>
          </a:p>
        </p:txBody>
      </p:sp>
      <p:pic>
        <p:nvPicPr>
          <p:cNvPr id="1026" name="Picture 2" descr="C:\Documents and Settings\Administrator\桌面\波纹管压力表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1" y="1651791"/>
            <a:ext cx="2592287" cy="383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Administrator\桌面\膜片压力表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7" y="1651791"/>
            <a:ext cx="2849488" cy="383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Administrator\桌面\膜盒压力表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1763" y="1608358"/>
            <a:ext cx="2448272" cy="387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0169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15697" y="188640"/>
            <a:ext cx="8229600" cy="647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zh-CN" altLang="en-US" sz="2400" b="1" i="1" dirty="0" smtClean="0">
                <a:solidFill>
                  <a:srgbClr val="FFFF00"/>
                </a:solidFill>
              </a:rPr>
              <a:t>第二节  </a:t>
            </a:r>
            <a:r>
              <a:rPr lang="zh-CN" altLang="zh-CN" sz="2400" b="1" i="1" dirty="0" smtClean="0">
                <a:solidFill>
                  <a:srgbClr val="FFFF00"/>
                </a:solidFill>
              </a:rPr>
              <a:t>压力表的</a:t>
            </a:r>
            <a:r>
              <a:rPr lang="zh-CN" altLang="en-US" sz="2400" b="1" i="1" dirty="0" smtClean="0">
                <a:solidFill>
                  <a:srgbClr val="FFFF00"/>
                </a:solidFill>
              </a:rPr>
              <a:t>分类</a:t>
            </a:r>
            <a:endParaRPr lang="en-US" altLang="zh-CN" sz="2400" b="1" i="1" dirty="0" smtClean="0">
              <a:solidFill>
                <a:srgbClr val="FFFF00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-10895" y="1094542"/>
            <a:ext cx="7636275" cy="4992538"/>
            <a:chOff x="-826" y="-1604"/>
            <a:chExt cx="9112" cy="5769"/>
          </a:xfrm>
        </p:grpSpPr>
        <p:sp>
          <p:nvSpPr>
            <p:cNvPr id="5" name="AutoShape 5"/>
            <p:cNvSpPr>
              <a:spLocks noChangeAspect="1" noChangeArrowheads="1"/>
            </p:cNvSpPr>
            <p:nvPr/>
          </p:nvSpPr>
          <p:spPr bwMode="auto">
            <a:xfrm>
              <a:off x="294" y="-1525"/>
              <a:ext cx="7992" cy="3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AutoShape 6"/>
            <p:cNvSpPr>
              <a:spLocks noChangeArrowheads="1"/>
            </p:cNvSpPr>
            <p:nvPr/>
          </p:nvSpPr>
          <p:spPr bwMode="auto">
            <a:xfrm>
              <a:off x="-826" y="930"/>
              <a:ext cx="1438" cy="642"/>
            </a:xfrm>
            <a:prstGeom prst="roundRect">
              <a:avLst>
                <a:gd name="adj" fmla="val 16667"/>
              </a:avLst>
            </a:prstGeom>
            <a:solidFill>
              <a:srgbClr val="C0C0C0">
                <a:alpha val="39999"/>
              </a:srgbClr>
            </a:solidFill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zh-CN" altLang="en-US" sz="2500" dirty="0" smtClean="0">
                  <a:latin typeface="Times New Roman" pitchFamily="18" charset="0"/>
                </a:rPr>
                <a:t>压力表</a:t>
              </a:r>
              <a:endParaRPr lang="zh-CN" altLang="zh-CN" sz="2500" dirty="0">
                <a:latin typeface="Times New Roman" pitchFamily="18" charset="0"/>
              </a:endParaRPr>
            </a:p>
          </p:txBody>
        </p:sp>
        <p:sp>
          <p:nvSpPr>
            <p:cNvPr id="9" name="AutoShape 8"/>
            <p:cNvSpPr>
              <a:spLocks/>
            </p:cNvSpPr>
            <p:nvPr/>
          </p:nvSpPr>
          <p:spPr bwMode="auto">
            <a:xfrm>
              <a:off x="1017" y="-1057"/>
              <a:ext cx="238" cy="5051"/>
            </a:xfrm>
            <a:prstGeom prst="leftBracket">
              <a:avLst>
                <a:gd name="adj" fmla="val 78589"/>
              </a:avLst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AutoShape 9"/>
            <p:cNvSpPr>
              <a:spLocks noChangeArrowheads="1"/>
            </p:cNvSpPr>
            <p:nvPr/>
          </p:nvSpPr>
          <p:spPr bwMode="auto">
            <a:xfrm>
              <a:off x="1253" y="3749"/>
              <a:ext cx="1405" cy="416"/>
            </a:xfrm>
            <a:prstGeom prst="roundRect">
              <a:avLst>
                <a:gd name="adj" fmla="val 16667"/>
              </a:avLst>
            </a:prstGeom>
            <a:solidFill>
              <a:srgbClr val="C0C0C0">
                <a:alpha val="39999"/>
              </a:srgbClr>
            </a:solidFill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8000" rIns="18000"/>
            <a:lstStyle/>
            <a:p>
              <a:r>
                <a:rPr lang="zh-CN" altLang="en-US" sz="2000" dirty="0" smtClean="0"/>
                <a:t>测量介质</a:t>
              </a:r>
              <a:endParaRPr lang="zh-CN" altLang="zh-CN" sz="2000" dirty="0"/>
            </a:p>
          </p:txBody>
        </p:sp>
        <p:sp>
          <p:nvSpPr>
            <p:cNvPr id="11" name="AutoShape 10"/>
            <p:cNvSpPr>
              <a:spLocks noChangeArrowheads="1"/>
            </p:cNvSpPr>
            <p:nvPr/>
          </p:nvSpPr>
          <p:spPr bwMode="auto">
            <a:xfrm>
              <a:off x="1255" y="-1299"/>
              <a:ext cx="1016" cy="495"/>
            </a:xfrm>
            <a:prstGeom prst="roundRect">
              <a:avLst>
                <a:gd name="adj" fmla="val 16667"/>
              </a:avLst>
            </a:prstGeom>
            <a:solidFill>
              <a:srgbClr val="C0C0C0">
                <a:alpha val="39999"/>
              </a:srgbClr>
            </a:solidFill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zh-CN" altLang="en-US" sz="2000" dirty="0" smtClean="0">
                  <a:latin typeface="Times New Roman" pitchFamily="18" charset="0"/>
                </a:rPr>
                <a:t>元件</a:t>
              </a:r>
              <a:endParaRPr lang="zh-CN" altLang="zh-CN" sz="2000" dirty="0">
                <a:latin typeface="Times New Roman" pitchFamily="18" charset="0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2875" y="-1604"/>
              <a:ext cx="2799" cy="305"/>
            </a:xfrm>
            <a:prstGeom prst="roundRect">
              <a:avLst>
                <a:gd name="adj" fmla="val 16667"/>
              </a:avLst>
            </a:prstGeom>
            <a:solidFill>
              <a:srgbClr val="C0C0C0">
                <a:alpha val="39999"/>
              </a:srgbClr>
            </a:solidFill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zh-CN" altLang="en-US" sz="1200" dirty="0" smtClean="0">
                  <a:latin typeface="Times New Roman" pitchFamily="18" charset="0"/>
                </a:rPr>
                <a:t>弹簧管式压力表：</a:t>
              </a:r>
              <a:r>
                <a:rPr lang="en-US" altLang="zh-CN" sz="1200" dirty="0" smtClean="0">
                  <a:latin typeface="Times New Roman" pitchFamily="18" charset="0"/>
                </a:rPr>
                <a:t>1000MPa</a:t>
              </a:r>
              <a:r>
                <a:rPr lang="zh-CN" altLang="en-US" sz="1200" dirty="0" smtClean="0">
                  <a:latin typeface="Times New Roman" pitchFamily="18" charset="0"/>
                </a:rPr>
                <a:t>以下</a:t>
              </a:r>
              <a:endParaRPr lang="zh-CN" altLang="zh-CN" sz="1200" dirty="0">
                <a:latin typeface="Times New Roman" pitchFamily="18" charset="0"/>
              </a:endParaRP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271" y="-1057"/>
              <a:ext cx="58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AutoShape 14"/>
            <p:cNvSpPr>
              <a:spLocks/>
            </p:cNvSpPr>
            <p:nvPr/>
          </p:nvSpPr>
          <p:spPr bwMode="auto">
            <a:xfrm>
              <a:off x="2694" y="-1452"/>
              <a:ext cx="165" cy="882"/>
            </a:xfrm>
            <a:prstGeom prst="leftBracket">
              <a:avLst>
                <a:gd name="adj" fmla="val 36111"/>
              </a:avLst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" name="AutoShape 9"/>
          <p:cNvSpPr>
            <a:spLocks noChangeArrowheads="1"/>
          </p:cNvSpPr>
          <p:nvPr/>
        </p:nvSpPr>
        <p:spPr bwMode="auto">
          <a:xfrm>
            <a:off x="1696290" y="2463309"/>
            <a:ext cx="882463" cy="398838"/>
          </a:xfrm>
          <a:prstGeom prst="roundRect">
            <a:avLst>
              <a:gd name="adj" fmla="val 16667"/>
            </a:avLst>
          </a:prstGeom>
          <a:solidFill>
            <a:srgbClr val="C0C0C0">
              <a:alpha val="39999"/>
            </a:srgbClr>
          </a:solidFill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000" dirty="0" smtClean="0"/>
              <a:t>精度</a:t>
            </a:r>
            <a:endParaRPr lang="zh-CN" altLang="zh-CN" sz="2000" dirty="0"/>
          </a:p>
        </p:txBody>
      </p:sp>
      <p:sp>
        <p:nvSpPr>
          <p:cNvPr id="21" name="AutoShape 9"/>
          <p:cNvSpPr>
            <a:spLocks noChangeArrowheads="1"/>
          </p:cNvSpPr>
          <p:nvPr/>
        </p:nvSpPr>
        <p:spPr bwMode="auto">
          <a:xfrm>
            <a:off x="1697084" y="3353192"/>
            <a:ext cx="849019" cy="403819"/>
          </a:xfrm>
          <a:prstGeom prst="roundRect">
            <a:avLst>
              <a:gd name="adj" fmla="val 16667"/>
            </a:avLst>
          </a:prstGeom>
          <a:solidFill>
            <a:srgbClr val="C0C0C0">
              <a:alpha val="39999"/>
            </a:srgbClr>
          </a:solidFill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000" dirty="0" smtClean="0"/>
              <a:t>功能 </a:t>
            </a:r>
            <a:endParaRPr lang="zh-CN" altLang="zh-CN" sz="2000" dirty="0"/>
          </a:p>
        </p:txBody>
      </p:sp>
      <p:sp>
        <p:nvSpPr>
          <p:cNvPr id="22" name="AutoShape 9"/>
          <p:cNvSpPr>
            <a:spLocks noChangeArrowheads="1"/>
          </p:cNvSpPr>
          <p:nvPr/>
        </p:nvSpPr>
        <p:spPr bwMode="auto">
          <a:xfrm>
            <a:off x="1771754" y="4444747"/>
            <a:ext cx="796653" cy="393543"/>
          </a:xfrm>
          <a:prstGeom prst="roundRect">
            <a:avLst>
              <a:gd name="adj" fmla="val 16667"/>
            </a:avLst>
          </a:prstGeom>
          <a:solidFill>
            <a:srgbClr val="C0C0C0">
              <a:alpha val="39999"/>
            </a:srgbClr>
          </a:solidFill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rIns="18000"/>
          <a:lstStyle/>
          <a:p>
            <a:r>
              <a:rPr lang="zh-CN" altLang="en-US" sz="2000" dirty="0"/>
              <a:t>量程</a:t>
            </a:r>
            <a:endParaRPr lang="zh-CN" altLang="zh-CN" sz="2000" dirty="0"/>
          </a:p>
        </p:txBody>
      </p:sp>
      <p:sp>
        <p:nvSpPr>
          <p:cNvPr id="27" name="Line 13"/>
          <p:cNvSpPr>
            <a:spLocks noChangeShapeType="1"/>
          </p:cNvSpPr>
          <p:nvPr/>
        </p:nvSpPr>
        <p:spPr bwMode="auto">
          <a:xfrm flipV="1">
            <a:off x="2568407" y="2662728"/>
            <a:ext cx="363446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AutoShape 14"/>
          <p:cNvSpPr>
            <a:spLocks/>
          </p:cNvSpPr>
          <p:nvPr/>
        </p:nvSpPr>
        <p:spPr bwMode="auto">
          <a:xfrm>
            <a:off x="2931853" y="2527173"/>
            <a:ext cx="153357" cy="339622"/>
          </a:xfrm>
          <a:prstGeom prst="leftBracket">
            <a:avLst>
              <a:gd name="adj" fmla="val 36111"/>
            </a:avLst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AutoShape 11"/>
          <p:cNvSpPr>
            <a:spLocks noChangeArrowheads="1"/>
          </p:cNvSpPr>
          <p:nvPr/>
        </p:nvSpPr>
        <p:spPr bwMode="auto">
          <a:xfrm>
            <a:off x="3083134" y="1453463"/>
            <a:ext cx="2352961" cy="263122"/>
          </a:xfrm>
          <a:prstGeom prst="roundRect">
            <a:avLst>
              <a:gd name="adj" fmla="val 16667"/>
            </a:avLst>
          </a:prstGeom>
          <a:solidFill>
            <a:srgbClr val="C0C0C0">
              <a:alpha val="39999"/>
            </a:srgbClr>
          </a:solidFill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1200" dirty="0"/>
              <a:t>波纹</a:t>
            </a:r>
            <a:r>
              <a:rPr lang="zh-CN" altLang="en-US" sz="1200" dirty="0" smtClean="0"/>
              <a:t>管式压力表：</a:t>
            </a:r>
            <a:r>
              <a:rPr lang="en-US" altLang="zh-CN" sz="1200" dirty="0" smtClean="0"/>
              <a:t>1MPa</a:t>
            </a:r>
            <a:r>
              <a:rPr lang="zh-CN" altLang="en-US" sz="1200" dirty="0" smtClean="0"/>
              <a:t>以下</a:t>
            </a:r>
            <a:r>
              <a:rPr lang="en-US" altLang="zh-CN" sz="1200" dirty="0" smtClean="0"/>
              <a:t> </a:t>
            </a:r>
            <a:endParaRPr lang="zh-CN" altLang="zh-CN" sz="1200" dirty="0"/>
          </a:p>
        </p:txBody>
      </p:sp>
      <p:sp>
        <p:nvSpPr>
          <p:cNvPr id="30" name="AutoShape 11"/>
          <p:cNvSpPr>
            <a:spLocks noChangeArrowheads="1"/>
          </p:cNvSpPr>
          <p:nvPr/>
        </p:nvSpPr>
        <p:spPr bwMode="auto">
          <a:xfrm>
            <a:off x="3089262" y="1799213"/>
            <a:ext cx="2592481" cy="477659"/>
          </a:xfrm>
          <a:prstGeom prst="roundRect">
            <a:avLst>
              <a:gd name="adj" fmla="val 16667"/>
            </a:avLst>
          </a:prstGeom>
          <a:solidFill>
            <a:srgbClr val="C0C0C0">
              <a:alpha val="39999"/>
            </a:srgbClr>
          </a:solidFill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1200" dirty="0" smtClean="0">
                <a:latin typeface="Times New Roman" pitchFamily="18" charset="0"/>
              </a:rPr>
              <a:t>膜片、膜盒式压力表分别是：</a:t>
            </a:r>
            <a:r>
              <a:rPr lang="en-US" altLang="zh-CN" sz="1200" dirty="0" smtClean="0">
                <a:latin typeface="Times New Roman" pitchFamily="18" charset="0"/>
              </a:rPr>
              <a:t>0.3MPa</a:t>
            </a:r>
            <a:r>
              <a:rPr lang="zh-CN" altLang="en-US" sz="1200" dirty="0" smtClean="0">
                <a:latin typeface="Times New Roman" pitchFamily="18" charset="0"/>
              </a:rPr>
              <a:t>以下、</a:t>
            </a:r>
            <a:r>
              <a:rPr lang="en-US" altLang="zh-CN" sz="1200" dirty="0" smtClean="0">
                <a:latin typeface="Times New Roman" pitchFamily="18" charset="0"/>
              </a:rPr>
              <a:t>0.06MPa</a:t>
            </a:r>
            <a:r>
              <a:rPr lang="zh-CN" altLang="en-US" sz="1200" dirty="0" smtClean="0">
                <a:latin typeface="Times New Roman" pitchFamily="18" charset="0"/>
              </a:rPr>
              <a:t>以下</a:t>
            </a:r>
            <a:endParaRPr lang="zh-CN" altLang="zh-CN" sz="1200" dirty="0">
              <a:latin typeface="Times New Roman" pitchFamily="18" charset="0"/>
            </a:endParaRPr>
          </a:p>
        </p:txBody>
      </p:sp>
      <p:sp>
        <p:nvSpPr>
          <p:cNvPr id="31" name="AutoShape 11"/>
          <p:cNvSpPr>
            <a:spLocks noChangeArrowheads="1"/>
          </p:cNvSpPr>
          <p:nvPr/>
        </p:nvSpPr>
        <p:spPr bwMode="auto">
          <a:xfrm>
            <a:off x="3083135" y="2393988"/>
            <a:ext cx="2343258" cy="266371"/>
          </a:xfrm>
          <a:prstGeom prst="roundRect">
            <a:avLst>
              <a:gd name="adj" fmla="val 16667"/>
            </a:avLst>
          </a:prstGeom>
          <a:solidFill>
            <a:srgbClr val="C0C0C0">
              <a:alpha val="39999"/>
            </a:srgbClr>
          </a:solidFill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1200" dirty="0"/>
              <a:t>精密</a:t>
            </a:r>
            <a:r>
              <a:rPr lang="zh-CN" altLang="en-US" sz="1200" dirty="0" smtClean="0"/>
              <a:t>压力表 </a:t>
            </a:r>
            <a:r>
              <a:rPr lang="en-US" altLang="zh-CN" sz="1200" dirty="0" smtClean="0"/>
              <a:t>: 0.1/0.16/0.25/0.4</a:t>
            </a:r>
            <a:r>
              <a:rPr lang="zh-CN" altLang="en-US" sz="1200" dirty="0" smtClean="0"/>
              <a:t>级</a:t>
            </a:r>
            <a:endParaRPr lang="zh-CN" altLang="zh-CN" sz="1200" dirty="0"/>
          </a:p>
        </p:txBody>
      </p:sp>
      <p:sp>
        <p:nvSpPr>
          <p:cNvPr id="32" name="AutoShape 11"/>
          <p:cNvSpPr>
            <a:spLocks noChangeArrowheads="1"/>
          </p:cNvSpPr>
          <p:nvPr/>
        </p:nvSpPr>
        <p:spPr bwMode="auto">
          <a:xfrm>
            <a:off x="3083135" y="2723852"/>
            <a:ext cx="2352961" cy="276589"/>
          </a:xfrm>
          <a:prstGeom prst="roundRect">
            <a:avLst>
              <a:gd name="adj" fmla="val 16667"/>
            </a:avLst>
          </a:prstGeom>
          <a:solidFill>
            <a:srgbClr val="C0C0C0">
              <a:alpha val="39999"/>
            </a:srgbClr>
          </a:solidFill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1200" dirty="0" smtClean="0">
                <a:latin typeface="Times New Roman" pitchFamily="18" charset="0"/>
              </a:rPr>
              <a:t>一般压力表： </a:t>
            </a:r>
            <a:r>
              <a:rPr lang="en-US" altLang="zh-CN" sz="1200" dirty="0" smtClean="0">
                <a:latin typeface="Times New Roman" pitchFamily="18" charset="0"/>
              </a:rPr>
              <a:t>1.0</a:t>
            </a:r>
            <a:r>
              <a:rPr lang="en-US" altLang="zh-CN" sz="1200" dirty="0" smtClean="0"/>
              <a:t>/1.6/2.5/4.0</a:t>
            </a:r>
            <a:r>
              <a:rPr lang="zh-CN" altLang="en-US" sz="1200" dirty="0" smtClean="0"/>
              <a:t>级</a:t>
            </a:r>
            <a:endParaRPr lang="zh-CN" altLang="zh-CN" sz="1200" dirty="0">
              <a:latin typeface="Times New Roman" pitchFamily="18" charset="0"/>
            </a:endParaRPr>
          </a:p>
        </p:txBody>
      </p:sp>
      <p:sp>
        <p:nvSpPr>
          <p:cNvPr id="33" name="Line 13"/>
          <p:cNvSpPr>
            <a:spLocks noChangeShapeType="1"/>
          </p:cNvSpPr>
          <p:nvPr/>
        </p:nvSpPr>
        <p:spPr bwMode="auto">
          <a:xfrm flipV="1">
            <a:off x="2543898" y="3555101"/>
            <a:ext cx="371839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" name="AutoShape 14"/>
          <p:cNvSpPr>
            <a:spLocks/>
          </p:cNvSpPr>
          <p:nvPr/>
        </p:nvSpPr>
        <p:spPr bwMode="auto">
          <a:xfrm>
            <a:off x="2920689" y="3301496"/>
            <a:ext cx="148904" cy="464356"/>
          </a:xfrm>
          <a:prstGeom prst="leftBracket">
            <a:avLst>
              <a:gd name="adj" fmla="val 36111"/>
            </a:avLst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" name="Line 7"/>
          <p:cNvSpPr>
            <a:spLocks noChangeShapeType="1"/>
          </p:cNvSpPr>
          <p:nvPr/>
        </p:nvSpPr>
        <p:spPr bwMode="auto">
          <a:xfrm>
            <a:off x="1524853" y="2669546"/>
            <a:ext cx="170027" cy="86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V="1">
            <a:off x="1194485" y="3574653"/>
            <a:ext cx="50039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7" name="Line 7"/>
          <p:cNvSpPr>
            <a:spLocks noChangeShapeType="1"/>
          </p:cNvSpPr>
          <p:nvPr/>
        </p:nvSpPr>
        <p:spPr bwMode="auto">
          <a:xfrm>
            <a:off x="1541045" y="4661986"/>
            <a:ext cx="222239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" name="AutoShape 11"/>
          <p:cNvSpPr>
            <a:spLocks noChangeArrowheads="1"/>
          </p:cNvSpPr>
          <p:nvPr/>
        </p:nvSpPr>
        <p:spPr bwMode="auto">
          <a:xfrm>
            <a:off x="3085210" y="3170820"/>
            <a:ext cx="1506785" cy="261353"/>
          </a:xfrm>
          <a:prstGeom prst="roundRect">
            <a:avLst>
              <a:gd name="adj" fmla="val 16667"/>
            </a:avLst>
          </a:prstGeom>
          <a:solidFill>
            <a:srgbClr val="C0C0C0">
              <a:alpha val="39999"/>
            </a:srgbClr>
          </a:solidFill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1200" dirty="0" smtClean="0">
                <a:latin typeface="Times New Roman" pitchFamily="18" charset="0"/>
              </a:rPr>
              <a:t>就地指示型压力表</a:t>
            </a:r>
            <a:endParaRPr lang="zh-CN" altLang="zh-CN" sz="1200" dirty="0">
              <a:latin typeface="Times New Roman" pitchFamily="18" charset="0"/>
            </a:endParaRPr>
          </a:p>
        </p:txBody>
      </p:sp>
      <p:sp>
        <p:nvSpPr>
          <p:cNvPr id="50" name="AutoShape 11"/>
          <p:cNvSpPr>
            <a:spLocks noChangeArrowheads="1"/>
          </p:cNvSpPr>
          <p:nvPr/>
        </p:nvSpPr>
        <p:spPr bwMode="auto">
          <a:xfrm>
            <a:off x="3076836" y="3659405"/>
            <a:ext cx="1810457" cy="266679"/>
          </a:xfrm>
          <a:prstGeom prst="roundRect">
            <a:avLst>
              <a:gd name="adj" fmla="val 16667"/>
            </a:avLst>
          </a:prstGeom>
          <a:solidFill>
            <a:srgbClr val="C0C0C0">
              <a:alpha val="39999"/>
            </a:srgbClr>
          </a:solidFill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1200" dirty="0" smtClean="0"/>
              <a:t>带电信号控制型压力表</a:t>
            </a:r>
            <a:endParaRPr lang="zh-CN" altLang="zh-CN" sz="1200" dirty="0"/>
          </a:p>
        </p:txBody>
      </p:sp>
      <p:sp>
        <p:nvSpPr>
          <p:cNvPr id="51" name="Line 13"/>
          <p:cNvSpPr>
            <a:spLocks noChangeShapeType="1"/>
          </p:cNvSpPr>
          <p:nvPr/>
        </p:nvSpPr>
        <p:spPr bwMode="auto">
          <a:xfrm flipV="1">
            <a:off x="2576078" y="4647535"/>
            <a:ext cx="47004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" name="AutoShape 14"/>
          <p:cNvSpPr>
            <a:spLocks/>
          </p:cNvSpPr>
          <p:nvPr/>
        </p:nvSpPr>
        <p:spPr bwMode="auto">
          <a:xfrm>
            <a:off x="2915737" y="4241667"/>
            <a:ext cx="173525" cy="781047"/>
          </a:xfrm>
          <a:prstGeom prst="leftBracket">
            <a:avLst>
              <a:gd name="adj" fmla="val 36111"/>
            </a:avLst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" name="AutoShape 11"/>
          <p:cNvSpPr>
            <a:spLocks noChangeArrowheads="1"/>
          </p:cNvSpPr>
          <p:nvPr/>
        </p:nvSpPr>
        <p:spPr bwMode="auto">
          <a:xfrm>
            <a:off x="3092839" y="4095481"/>
            <a:ext cx="742684" cy="275356"/>
          </a:xfrm>
          <a:prstGeom prst="roundRect">
            <a:avLst>
              <a:gd name="adj" fmla="val 16667"/>
            </a:avLst>
          </a:prstGeom>
          <a:solidFill>
            <a:srgbClr val="C0C0C0">
              <a:alpha val="39999"/>
            </a:srgbClr>
          </a:solidFill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1200" dirty="0" smtClean="0">
                <a:latin typeface="Times New Roman" pitchFamily="18" charset="0"/>
              </a:rPr>
              <a:t>真空表</a:t>
            </a:r>
            <a:endParaRPr lang="zh-CN" altLang="zh-CN" sz="1200" dirty="0">
              <a:latin typeface="Times New Roman" pitchFamily="18" charset="0"/>
            </a:endParaRPr>
          </a:p>
        </p:txBody>
      </p:sp>
      <p:sp>
        <p:nvSpPr>
          <p:cNvPr id="54" name="AutoShape 11"/>
          <p:cNvSpPr>
            <a:spLocks noChangeArrowheads="1"/>
          </p:cNvSpPr>
          <p:nvPr/>
        </p:nvSpPr>
        <p:spPr bwMode="auto">
          <a:xfrm>
            <a:off x="3046123" y="4507226"/>
            <a:ext cx="1102724" cy="251855"/>
          </a:xfrm>
          <a:prstGeom prst="roundRect">
            <a:avLst>
              <a:gd name="adj" fmla="val 16667"/>
            </a:avLst>
          </a:prstGeom>
          <a:solidFill>
            <a:srgbClr val="C0C0C0">
              <a:alpha val="39999"/>
            </a:srgbClr>
          </a:solidFill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1200" dirty="0" smtClean="0">
                <a:latin typeface="Times New Roman" pitchFamily="18" charset="0"/>
              </a:rPr>
              <a:t>压力真空表</a:t>
            </a:r>
            <a:endParaRPr lang="zh-CN" altLang="zh-CN" sz="1200" dirty="0">
              <a:latin typeface="Times New Roman" pitchFamily="18" charset="0"/>
            </a:endParaRPr>
          </a:p>
        </p:txBody>
      </p:sp>
      <p:sp>
        <p:nvSpPr>
          <p:cNvPr id="55" name="AutoShape 11"/>
          <p:cNvSpPr>
            <a:spLocks noChangeArrowheads="1"/>
          </p:cNvSpPr>
          <p:nvPr/>
        </p:nvSpPr>
        <p:spPr bwMode="auto">
          <a:xfrm>
            <a:off x="3097773" y="4902484"/>
            <a:ext cx="735814" cy="240460"/>
          </a:xfrm>
          <a:prstGeom prst="roundRect">
            <a:avLst>
              <a:gd name="adj" fmla="val 16667"/>
            </a:avLst>
          </a:prstGeom>
          <a:solidFill>
            <a:srgbClr val="C0C0C0">
              <a:alpha val="39999"/>
            </a:srgbClr>
          </a:solidFill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1200" dirty="0" smtClean="0">
                <a:latin typeface="Times New Roman" pitchFamily="18" charset="0"/>
              </a:rPr>
              <a:t>压力表</a:t>
            </a:r>
            <a:endParaRPr lang="zh-CN" altLang="zh-CN" sz="1200" dirty="0">
              <a:latin typeface="Times New Roman" pitchFamily="18" charset="0"/>
            </a:endParaRPr>
          </a:p>
        </p:txBody>
      </p:sp>
      <p:sp>
        <p:nvSpPr>
          <p:cNvPr id="58" name="AutoShape 14"/>
          <p:cNvSpPr>
            <a:spLocks/>
          </p:cNvSpPr>
          <p:nvPr/>
        </p:nvSpPr>
        <p:spPr bwMode="auto">
          <a:xfrm>
            <a:off x="3017420" y="5405182"/>
            <a:ext cx="134294" cy="1028221"/>
          </a:xfrm>
          <a:prstGeom prst="leftBracket">
            <a:avLst>
              <a:gd name="adj" fmla="val 36111"/>
            </a:avLst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" name="AutoShape 11"/>
          <p:cNvSpPr>
            <a:spLocks noChangeArrowheads="1"/>
          </p:cNvSpPr>
          <p:nvPr/>
        </p:nvSpPr>
        <p:spPr bwMode="auto">
          <a:xfrm>
            <a:off x="3151714" y="5277549"/>
            <a:ext cx="988238" cy="255268"/>
          </a:xfrm>
          <a:prstGeom prst="roundRect">
            <a:avLst>
              <a:gd name="adj" fmla="val 16667"/>
            </a:avLst>
          </a:prstGeom>
          <a:solidFill>
            <a:srgbClr val="C0C0C0">
              <a:alpha val="39999"/>
            </a:srgbClr>
          </a:solidFill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1200" dirty="0" smtClean="0">
                <a:latin typeface="Times New Roman" pitchFamily="18" charset="0"/>
              </a:rPr>
              <a:t>一般压力表</a:t>
            </a:r>
            <a:endParaRPr lang="zh-CN" altLang="zh-CN" sz="1200" dirty="0">
              <a:latin typeface="Times New Roman" pitchFamily="18" charset="0"/>
            </a:endParaRPr>
          </a:p>
        </p:txBody>
      </p:sp>
      <p:sp>
        <p:nvSpPr>
          <p:cNvPr id="60" name="AutoShape 11"/>
          <p:cNvSpPr>
            <a:spLocks noChangeArrowheads="1"/>
          </p:cNvSpPr>
          <p:nvPr/>
        </p:nvSpPr>
        <p:spPr bwMode="auto">
          <a:xfrm>
            <a:off x="3145119" y="5620689"/>
            <a:ext cx="1376934" cy="256929"/>
          </a:xfrm>
          <a:prstGeom prst="roundRect">
            <a:avLst>
              <a:gd name="adj" fmla="val 16667"/>
            </a:avLst>
          </a:prstGeom>
          <a:solidFill>
            <a:srgbClr val="C0C0C0">
              <a:alpha val="39999"/>
            </a:srgbClr>
          </a:solidFill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1200" dirty="0"/>
              <a:t>耐</a:t>
            </a:r>
            <a:r>
              <a:rPr lang="zh-CN" altLang="en-US" sz="1200" dirty="0" smtClean="0"/>
              <a:t>腐蚀型压力</a:t>
            </a:r>
            <a:r>
              <a:rPr lang="zh-CN" altLang="en-US" sz="1200" dirty="0" smtClean="0">
                <a:latin typeface="Times New Roman" pitchFamily="18" charset="0"/>
              </a:rPr>
              <a:t>表</a:t>
            </a:r>
            <a:endParaRPr lang="zh-CN" altLang="zh-CN" sz="1200" dirty="0">
              <a:latin typeface="Times New Roman" pitchFamily="18" charset="0"/>
            </a:endParaRPr>
          </a:p>
        </p:txBody>
      </p:sp>
      <p:sp>
        <p:nvSpPr>
          <p:cNvPr id="61" name="AutoShape 11"/>
          <p:cNvSpPr>
            <a:spLocks noChangeArrowheads="1"/>
          </p:cNvSpPr>
          <p:nvPr/>
        </p:nvSpPr>
        <p:spPr bwMode="auto">
          <a:xfrm>
            <a:off x="3169565" y="5951659"/>
            <a:ext cx="835421" cy="270843"/>
          </a:xfrm>
          <a:prstGeom prst="roundRect">
            <a:avLst>
              <a:gd name="adj" fmla="val 16667"/>
            </a:avLst>
          </a:prstGeom>
          <a:solidFill>
            <a:srgbClr val="C0C0C0">
              <a:alpha val="39999"/>
            </a:srgbClr>
          </a:solidFill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1200" dirty="0" smtClean="0">
                <a:latin typeface="Times New Roman" pitchFamily="18" charset="0"/>
              </a:rPr>
              <a:t>防爆型表</a:t>
            </a:r>
            <a:endParaRPr lang="zh-CN" altLang="zh-CN" sz="1200" dirty="0">
              <a:latin typeface="Times New Roman" pitchFamily="18" charset="0"/>
            </a:endParaRPr>
          </a:p>
        </p:txBody>
      </p:sp>
      <p:sp>
        <p:nvSpPr>
          <p:cNvPr id="63" name="AutoShape 14"/>
          <p:cNvSpPr>
            <a:spLocks/>
          </p:cNvSpPr>
          <p:nvPr/>
        </p:nvSpPr>
        <p:spPr bwMode="auto">
          <a:xfrm>
            <a:off x="4572648" y="4531309"/>
            <a:ext cx="143367" cy="1000479"/>
          </a:xfrm>
          <a:prstGeom prst="leftBracket">
            <a:avLst>
              <a:gd name="adj" fmla="val 36111"/>
            </a:avLst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" name="AutoShape 11"/>
          <p:cNvSpPr>
            <a:spLocks noChangeArrowheads="1"/>
          </p:cNvSpPr>
          <p:nvPr/>
        </p:nvSpPr>
        <p:spPr bwMode="auto">
          <a:xfrm>
            <a:off x="4716016" y="4400633"/>
            <a:ext cx="1598656" cy="261353"/>
          </a:xfrm>
          <a:prstGeom prst="roundRect">
            <a:avLst>
              <a:gd name="adj" fmla="val 16667"/>
            </a:avLst>
          </a:prstGeom>
          <a:solidFill>
            <a:srgbClr val="C0C0C0">
              <a:alpha val="39999"/>
            </a:srgbClr>
          </a:solidFill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1200" dirty="0" smtClean="0">
                <a:latin typeface="Times New Roman" pitchFamily="18" charset="0"/>
              </a:rPr>
              <a:t>微压表：小于</a:t>
            </a:r>
            <a:r>
              <a:rPr lang="en-US" altLang="zh-CN" sz="1200" dirty="0" smtClean="0">
                <a:latin typeface="Times New Roman" pitchFamily="18" charset="0"/>
              </a:rPr>
              <a:t>60kPa</a:t>
            </a:r>
            <a:endParaRPr lang="zh-CN" altLang="zh-CN" sz="1200" dirty="0">
              <a:latin typeface="Times New Roman" pitchFamily="18" charset="0"/>
            </a:endParaRPr>
          </a:p>
        </p:txBody>
      </p:sp>
      <p:sp>
        <p:nvSpPr>
          <p:cNvPr id="65" name="AutoShape 11"/>
          <p:cNvSpPr>
            <a:spLocks noChangeArrowheads="1"/>
          </p:cNvSpPr>
          <p:nvPr/>
        </p:nvSpPr>
        <p:spPr bwMode="auto">
          <a:xfrm>
            <a:off x="4712575" y="4727695"/>
            <a:ext cx="1598655" cy="261353"/>
          </a:xfrm>
          <a:prstGeom prst="roundRect">
            <a:avLst>
              <a:gd name="adj" fmla="val 16667"/>
            </a:avLst>
          </a:prstGeom>
          <a:solidFill>
            <a:srgbClr val="C0C0C0">
              <a:alpha val="39999"/>
            </a:srgbClr>
          </a:solidFill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1200" dirty="0" smtClean="0"/>
              <a:t>低压</a:t>
            </a:r>
            <a:r>
              <a:rPr lang="zh-CN" altLang="en-US" sz="1200" dirty="0" smtClean="0">
                <a:latin typeface="Times New Roman" pitchFamily="18" charset="0"/>
              </a:rPr>
              <a:t>表</a:t>
            </a:r>
            <a:r>
              <a:rPr lang="en-US" altLang="zh-CN" sz="1200" dirty="0" smtClean="0">
                <a:latin typeface="Times New Roman" pitchFamily="18" charset="0"/>
              </a:rPr>
              <a:t>:0</a:t>
            </a:r>
            <a:r>
              <a:rPr lang="zh-CN" altLang="en-US" sz="1200" dirty="0" smtClean="0"/>
              <a:t>～</a:t>
            </a:r>
            <a:r>
              <a:rPr lang="en-US" altLang="zh-CN" sz="1200" dirty="0" smtClean="0"/>
              <a:t>6MPa</a:t>
            </a:r>
            <a:endParaRPr lang="zh-CN" altLang="zh-CN" sz="1200" dirty="0">
              <a:latin typeface="Times New Roman" pitchFamily="18" charset="0"/>
            </a:endParaRPr>
          </a:p>
        </p:txBody>
      </p:sp>
      <p:sp>
        <p:nvSpPr>
          <p:cNvPr id="66" name="AutoShape 11"/>
          <p:cNvSpPr>
            <a:spLocks noChangeArrowheads="1"/>
          </p:cNvSpPr>
          <p:nvPr/>
        </p:nvSpPr>
        <p:spPr bwMode="auto">
          <a:xfrm>
            <a:off x="4712576" y="5043740"/>
            <a:ext cx="1587616" cy="261353"/>
          </a:xfrm>
          <a:prstGeom prst="roundRect">
            <a:avLst>
              <a:gd name="adj" fmla="val 16667"/>
            </a:avLst>
          </a:prstGeom>
          <a:solidFill>
            <a:srgbClr val="C0C0C0">
              <a:alpha val="39999"/>
            </a:srgbClr>
          </a:solidFill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1200" dirty="0" smtClean="0">
                <a:latin typeface="Times New Roman" pitchFamily="18" charset="0"/>
              </a:rPr>
              <a:t>中压表</a:t>
            </a:r>
            <a:r>
              <a:rPr lang="en-US" altLang="zh-CN" sz="1200" dirty="0" smtClean="0">
                <a:latin typeface="Times New Roman" pitchFamily="18" charset="0"/>
              </a:rPr>
              <a:t>:10</a:t>
            </a:r>
            <a:r>
              <a:rPr lang="zh-CN" altLang="en-US" sz="1200" dirty="0" smtClean="0"/>
              <a:t>～</a:t>
            </a:r>
            <a:r>
              <a:rPr lang="en-US" altLang="zh-CN" sz="1200" dirty="0" smtClean="0"/>
              <a:t>60MPa</a:t>
            </a:r>
            <a:endParaRPr lang="zh-CN" altLang="zh-CN" sz="1200" dirty="0">
              <a:latin typeface="Times New Roman" pitchFamily="18" charset="0"/>
            </a:endParaRPr>
          </a:p>
        </p:txBody>
      </p:sp>
      <p:sp>
        <p:nvSpPr>
          <p:cNvPr id="67" name="AutoShape 11"/>
          <p:cNvSpPr>
            <a:spLocks noChangeArrowheads="1"/>
          </p:cNvSpPr>
          <p:nvPr/>
        </p:nvSpPr>
        <p:spPr bwMode="auto">
          <a:xfrm>
            <a:off x="4701533" y="5387772"/>
            <a:ext cx="1814679" cy="261353"/>
          </a:xfrm>
          <a:prstGeom prst="roundRect">
            <a:avLst>
              <a:gd name="adj" fmla="val 16667"/>
            </a:avLst>
          </a:prstGeom>
          <a:solidFill>
            <a:srgbClr val="C0C0C0">
              <a:alpha val="39999"/>
            </a:srgbClr>
          </a:solidFill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1200" dirty="0" smtClean="0">
                <a:latin typeface="Times New Roman" pitchFamily="18" charset="0"/>
              </a:rPr>
              <a:t>高压表：大于</a:t>
            </a:r>
            <a:r>
              <a:rPr lang="en-US" altLang="zh-CN" sz="1200" dirty="0" smtClean="0">
                <a:latin typeface="Times New Roman" pitchFamily="18" charset="0"/>
              </a:rPr>
              <a:t>100MPa</a:t>
            </a:r>
            <a:endParaRPr lang="zh-CN" altLang="zh-CN" sz="1200" dirty="0">
              <a:latin typeface="Times New Roman" pitchFamily="18" charset="0"/>
            </a:endParaRPr>
          </a:p>
        </p:txBody>
      </p:sp>
      <p:sp>
        <p:nvSpPr>
          <p:cNvPr id="68" name="Line 13"/>
          <p:cNvSpPr>
            <a:spLocks noChangeShapeType="1"/>
          </p:cNvSpPr>
          <p:nvPr/>
        </p:nvSpPr>
        <p:spPr bwMode="auto">
          <a:xfrm>
            <a:off x="4572650" y="4858371"/>
            <a:ext cx="1288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9" name="Line 13"/>
          <p:cNvSpPr>
            <a:spLocks noChangeShapeType="1"/>
          </p:cNvSpPr>
          <p:nvPr/>
        </p:nvSpPr>
        <p:spPr bwMode="auto">
          <a:xfrm>
            <a:off x="4572650" y="5164393"/>
            <a:ext cx="12888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右箭头 1"/>
          <p:cNvSpPr/>
          <p:nvPr/>
        </p:nvSpPr>
        <p:spPr>
          <a:xfrm>
            <a:off x="5500863" y="2585013"/>
            <a:ext cx="361761" cy="1554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1" name="表格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33878540"/>
              </p:ext>
            </p:extLst>
          </p:nvPr>
        </p:nvGraphicFramePr>
        <p:xfrm>
          <a:off x="6012160" y="1745101"/>
          <a:ext cx="2664296" cy="1743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1584176"/>
              </a:tblGrid>
              <a:tr h="339997">
                <a:tc>
                  <a:txBody>
                    <a:bodyPr/>
                    <a:lstStyle/>
                    <a:p>
                      <a:r>
                        <a:rPr lang="zh-CN" altLang="en-US" sz="1100" b="0" dirty="0" smtClean="0">
                          <a:solidFill>
                            <a:schemeClr val="tx1"/>
                          </a:solidFill>
                        </a:rPr>
                        <a:t>外壳公称直径</a:t>
                      </a:r>
                      <a:endParaRPr lang="zh-CN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精度等级</a:t>
                      </a:r>
                      <a:endParaRPr lang="zh-CN" altLang="en-US" sz="11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06567">
                <a:tc>
                  <a:txBody>
                    <a:bodyPr/>
                    <a:lstStyle/>
                    <a:p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40;60</a:t>
                      </a:r>
                      <a:endParaRPr lang="zh-CN" altLang="en-US" sz="1000" b="1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2.5;4.0</a:t>
                      </a:r>
                      <a:endParaRPr lang="zh-CN" altLang="en-US" sz="1000" b="1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04681">
                <a:tc>
                  <a:txBody>
                    <a:bodyPr/>
                    <a:lstStyle/>
                    <a:p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endParaRPr lang="zh-CN" altLang="en-US" sz="1000" b="1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1.0;1.6;2.5</a:t>
                      </a:r>
                      <a:endParaRPr lang="zh-CN" altLang="en-US" sz="1000" b="1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2614">
                <a:tc>
                  <a:txBody>
                    <a:bodyPr/>
                    <a:lstStyle/>
                    <a:p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150;200</a:t>
                      </a:r>
                      <a:endParaRPr lang="zh-CN" altLang="en-US" sz="1000" b="1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0.25;0.4;1.0;1.6;2.5</a:t>
                      </a:r>
                      <a:endParaRPr lang="zh-CN" altLang="en-US" sz="1000" b="1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19144">
                <a:tc>
                  <a:txBody>
                    <a:bodyPr/>
                    <a:lstStyle/>
                    <a:p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250</a:t>
                      </a:r>
                      <a:endParaRPr lang="zh-CN" altLang="en-US" sz="1000" b="1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0.1;0.16;0.25;0.4;1.0;1.6;2.5</a:t>
                      </a:r>
                      <a:endParaRPr lang="zh-CN" altLang="en-US" sz="1000" b="1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2" name="Line 13"/>
          <p:cNvSpPr>
            <a:spLocks noChangeShapeType="1"/>
          </p:cNvSpPr>
          <p:nvPr/>
        </p:nvSpPr>
        <p:spPr bwMode="auto">
          <a:xfrm flipV="1">
            <a:off x="3833586" y="5022714"/>
            <a:ext cx="739061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3" name="AutoShape 11"/>
          <p:cNvSpPr>
            <a:spLocks noChangeArrowheads="1"/>
          </p:cNvSpPr>
          <p:nvPr/>
        </p:nvSpPr>
        <p:spPr bwMode="auto">
          <a:xfrm>
            <a:off x="3151714" y="6306465"/>
            <a:ext cx="988238" cy="255268"/>
          </a:xfrm>
          <a:prstGeom prst="roundRect">
            <a:avLst>
              <a:gd name="adj" fmla="val 16667"/>
            </a:avLst>
          </a:prstGeom>
          <a:solidFill>
            <a:srgbClr val="C0C0C0">
              <a:alpha val="39999"/>
            </a:srgbClr>
          </a:solidFill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1200" dirty="0" smtClean="0">
                <a:latin typeface="Times New Roman" pitchFamily="18" charset="0"/>
              </a:rPr>
              <a:t>气体压力表</a:t>
            </a:r>
            <a:endParaRPr lang="zh-CN" altLang="zh-CN" sz="1200" dirty="0">
              <a:latin typeface="Times New Roman" pitchFamily="18" charset="0"/>
            </a:endParaRPr>
          </a:p>
        </p:txBody>
      </p:sp>
      <p:sp>
        <p:nvSpPr>
          <p:cNvPr id="75" name="Line 13"/>
          <p:cNvSpPr>
            <a:spLocks noChangeShapeType="1"/>
          </p:cNvSpPr>
          <p:nvPr/>
        </p:nvSpPr>
        <p:spPr bwMode="auto">
          <a:xfrm flipV="1">
            <a:off x="3017420" y="5749153"/>
            <a:ext cx="134294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" name="Line 13"/>
          <p:cNvSpPr>
            <a:spLocks noChangeShapeType="1"/>
          </p:cNvSpPr>
          <p:nvPr/>
        </p:nvSpPr>
        <p:spPr bwMode="auto">
          <a:xfrm flipV="1">
            <a:off x="3024330" y="6087895"/>
            <a:ext cx="134294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7" name="Line 13"/>
          <p:cNvSpPr>
            <a:spLocks noChangeShapeType="1"/>
          </p:cNvSpPr>
          <p:nvPr/>
        </p:nvSpPr>
        <p:spPr bwMode="auto">
          <a:xfrm flipV="1">
            <a:off x="2908688" y="5919292"/>
            <a:ext cx="10873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0506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-180528" y="548680"/>
            <a:ext cx="9577064" cy="2304256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l"/>
            </a:pPr>
            <a:r>
              <a:rPr lang="zh-CN" altLang="en-US" sz="2400" b="1" kern="1200" dirty="0" smtClean="0">
                <a:latin typeface="Times New Roman" pitchFamily="18" charset="0"/>
                <a:ea typeface="宋体" charset="-122"/>
              </a:rPr>
              <a:t>精确度</a:t>
            </a:r>
            <a:r>
              <a:rPr lang="zh-CN" altLang="en-US" sz="2400" b="1" kern="1200" dirty="0">
                <a:latin typeface="Times New Roman" pitchFamily="18" charset="0"/>
                <a:ea typeface="宋体" charset="-122"/>
              </a:rPr>
              <a:t>等级的选择</a:t>
            </a:r>
          </a:p>
          <a:p>
            <a:r>
              <a:rPr lang="en-US" altLang="zh-CN" sz="2400" dirty="0" smtClean="0"/>
              <a:t>1 </a:t>
            </a:r>
            <a:r>
              <a:rPr lang="zh-CN" altLang="en-US" sz="2400" dirty="0" smtClean="0"/>
              <a:t>选择压力表精度等级的方法 ： 应根据生产工艺、经济实用、检测方法等提出的要求，按被测压力最小值所要求的允许误差来确定精度等级。一 般测量用压力表、膜盒压力表和膜片压力表，应选用</a:t>
            </a:r>
            <a:r>
              <a:rPr lang="en-US" altLang="zh-CN" sz="2400" dirty="0" smtClean="0"/>
              <a:t>1.6</a:t>
            </a:r>
            <a:r>
              <a:rPr lang="zh-CN" altLang="en-US" sz="2400" dirty="0" smtClean="0"/>
              <a:t>级或</a:t>
            </a:r>
            <a:r>
              <a:rPr lang="en-US" altLang="zh-CN" sz="2400" dirty="0" smtClean="0"/>
              <a:t>2.5. </a:t>
            </a:r>
            <a:r>
              <a:rPr lang="zh-CN" altLang="en-US" sz="2400" dirty="0" smtClean="0"/>
              <a:t>级</a:t>
            </a:r>
            <a:r>
              <a:rPr lang="zh-CN" altLang="en-US" sz="2400" dirty="0" smtClean="0"/>
              <a:t>。</a:t>
            </a:r>
            <a:endParaRPr lang="zh-CN" altLang="en-US" sz="2400" dirty="0" smtClean="0"/>
          </a:p>
          <a:p>
            <a:r>
              <a:rPr lang="en-US" altLang="zh-CN" sz="2400" dirty="0" smtClean="0"/>
              <a:t>2 </a:t>
            </a:r>
            <a:r>
              <a:rPr lang="zh-CN" altLang="en-US" sz="2400" dirty="0" smtClean="0"/>
              <a:t>精 密测量用压力表，应选用</a:t>
            </a:r>
            <a:r>
              <a:rPr lang="en-US" altLang="zh-CN" sz="2400" dirty="0" smtClean="0"/>
              <a:t>0.4</a:t>
            </a:r>
            <a:r>
              <a:rPr lang="zh-CN" altLang="en-US" sz="2400" dirty="0" smtClean="0"/>
              <a:t>级、</a:t>
            </a:r>
            <a:r>
              <a:rPr lang="en-US" altLang="zh-CN" sz="2400" dirty="0" smtClean="0"/>
              <a:t>0.25</a:t>
            </a:r>
            <a:r>
              <a:rPr lang="zh-CN" altLang="en-US" sz="2400" dirty="0" smtClean="0"/>
              <a:t>级或</a:t>
            </a:r>
            <a:r>
              <a:rPr lang="en-US" altLang="zh-CN" sz="2400" dirty="0" smtClean="0"/>
              <a:t>0.16</a:t>
            </a:r>
            <a:r>
              <a:rPr lang="zh-CN" altLang="en-US" sz="2400" dirty="0" smtClean="0"/>
              <a:t>级。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zh-CN" altLang="en-US" sz="2000" b="1" kern="1200" dirty="0">
              <a:latin typeface="Times New Roman" pitchFamily="18" charset="0"/>
              <a:ea typeface="宋体" charset="-12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zh-CN" altLang="en-US" sz="2000" b="1" kern="1200" dirty="0">
              <a:latin typeface="Times New Roman" pitchFamily="18" charset="0"/>
              <a:ea typeface="宋体" charset="-122"/>
            </a:endParaRPr>
          </a:p>
          <a:p>
            <a:pPr eaLnBrk="1" hangingPunct="1">
              <a:lnSpc>
                <a:spcPct val="90000"/>
              </a:lnSpc>
              <a:buNone/>
            </a:pPr>
            <a:endParaRPr lang="zh-CN" altLang="en-US" sz="2000" b="1" kern="1200" dirty="0">
              <a:latin typeface="Times New Roman" pitchFamily="18" charset="0"/>
              <a:ea typeface="宋体" charset="-122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dirty="0" smtClean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dirty="0" smtClean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zh-CN" altLang="en-US" dirty="0" smtClean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</a:pPr>
            <a:endParaRPr lang="zh-CN" altLang="en-US" dirty="0" smtClean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229600" cy="647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zh-CN" altLang="en-US" sz="2400" b="1" i="1" dirty="0" smtClean="0">
                <a:solidFill>
                  <a:srgbClr val="FFFF00"/>
                </a:solidFill>
              </a:rPr>
              <a:t>第三节  压力表的选型</a:t>
            </a:r>
          </a:p>
        </p:txBody>
      </p:sp>
      <p:pic>
        <p:nvPicPr>
          <p:cNvPr id="2051" name="Picture 3" descr="C:\Documents and Settings\Administrator\桌面\膜盒压力表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24944"/>
            <a:ext cx="4248472" cy="371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Administrator\桌面\精密压力表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924944"/>
            <a:ext cx="4302198" cy="371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3155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7504" y="980728"/>
            <a:ext cx="8784976" cy="4464496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zh-CN" altLang="en-US" sz="2000" b="1" kern="1200" dirty="0">
              <a:latin typeface="Times New Roman" pitchFamily="18" charset="0"/>
              <a:ea typeface="宋体" charset="-12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l"/>
            </a:pPr>
            <a:r>
              <a:rPr lang="zh-CN" altLang="en-US" sz="2000" b="1" kern="1200" dirty="0" smtClean="0">
                <a:latin typeface="Times New Roman" pitchFamily="18" charset="0"/>
                <a:ea typeface="宋体" charset="-122"/>
              </a:rPr>
              <a:t>外形尺寸</a:t>
            </a:r>
            <a:r>
              <a:rPr lang="zh-CN" altLang="en-US" sz="2000" b="1" kern="1200" dirty="0">
                <a:latin typeface="Times New Roman" pitchFamily="18" charset="0"/>
                <a:ea typeface="宋体" charset="-122"/>
              </a:rPr>
              <a:t>的</a:t>
            </a:r>
            <a:r>
              <a:rPr lang="zh-CN" altLang="en-US" sz="2000" b="1" kern="1200" dirty="0" smtClean="0">
                <a:latin typeface="Times New Roman" pitchFamily="18" charset="0"/>
                <a:ea typeface="宋体" charset="-122"/>
              </a:rPr>
              <a:t>选择</a:t>
            </a:r>
            <a:endParaRPr lang="en-US" altLang="zh-CN" sz="2000" b="1" kern="1200" dirty="0" smtClean="0">
              <a:latin typeface="Times New Roman" pitchFamily="18" charset="0"/>
              <a:ea typeface="宋体" charset="-12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zh-CN" altLang="en-US" sz="2000" b="1" kern="1200" dirty="0" smtClean="0">
                <a:latin typeface="Times New Roman" pitchFamily="18" charset="0"/>
                <a:ea typeface="宋体" charset="-122"/>
              </a:rPr>
              <a:t>在</a:t>
            </a:r>
            <a:r>
              <a:rPr lang="zh-CN" altLang="en-US" sz="2000" b="1" kern="1200" dirty="0">
                <a:latin typeface="Times New Roman" pitchFamily="18" charset="0"/>
                <a:ea typeface="宋体" charset="-122"/>
              </a:rPr>
              <a:t>管道和设备上安装的压力表，表盘直径为100mm或150mm</a:t>
            </a:r>
            <a:r>
              <a:rPr lang="zh-CN" altLang="en-US" sz="2000" b="1" kern="1200" dirty="0" smtClean="0">
                <a:latin typeface="Times New Roman" pitchFamily="18" charset="0"/>
                <a:ea typeface="宋体" charset="-122"/>
              </a:rPr>
              <a:t>。</a:t>
            </a:r>
            <a:endParaRPr lang="en-US" altLang="zh-CN" sz="2000" b="1" kern="1200" dirty="0" smtClean="0">
              <a:latin typeface="Times New Roman" pitchFamily="18" charset="0"/>
              <a:ea typeface="宋体" charset="-12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zh-CN" altLang="en-US" sz="2000" b="1" kern="1200" dirty="0" smtClean="0">
                <a:latin typeface="Times New Roman" pitchFamily="18" charset="0"/>
                <a:ea typeface="宋体" charset="-122"/>
              </a:rPr>
              <a:t>在</a:t>
            </a:r>
            <a:r>
              <a:rPr lang="zh-CN" altLang="en-US" sz="2000" b="1" kern="1200" dirty="0">
                <a:latin typeface="Times New Roman" pitchFamily="18" charset="0"/>
                <a:ea typeface="宋体" charset="-122"/>
              </a:rPr>
              <a:t>仪表气动管路及其辅助设备上安装的压力表，表盘直径小于60</a:t>
            </a:r>
            <a:r>
              <a:rPr lang="zh-CN" altLang="en-US" sz="2000" b="1" kern="1200" dirty="0" smtClean="0">
                <a:latin typeface="Times New Roman" pitchFamily="18" charset="0"/>
                <a:ea typeface="宋体" charset="-122"/>
              </a:rPr>
              <a:t>m</a:t>
            </a:r>
            <a:r>
              <a:rPr lang="en-US" altLang="zh-CN" sz="2000" b="1" kern="1200" dirty="0" smtClean="0">
                <a:latin typeface="Times New Roman" pitchFamily="18" charset="0"/>
                <a:ea typeface="宋体" charset="-122"/>
              </a:rPr>
              <a:t>m,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zh-CN" altLang="en-US" sz="2000" b="1" kern="1200" dirty="0" smtClean="0">
                <a:latin typeface="Times New Roman" pitchFamily="18" charset="0"/>
                <a:ea typeface="宋体" charset="-122"/>
              </a:rPr>
              <a:t>安装</a:t>
            </a:r>
            <a:r>
              <a:rPr lang="zh-CN" altLang="en-US" sz="2000" b="1" kern="1200" dirty="0">
                <a:latin typeface="Times New Roman" pitchFamily="18" charset="0"/>
                <a:ea typeface="宋体" charset="-122"/>
              </a:rPr>
              <a:t>在照度较低，位置较高或示值不易观测场合的压力表，表盘直径大于150mm或200mm。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zh-CN" altLang="en-US" sz="2000" b="1" kern="1200" dirty="0">
              <a:latin typeface="Times New Roman" pitchFamily="18" charset="0"/>
              <a:ea typeface="宋体" charset="-12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zh-CN" altLang="en-US" sz="2000" b="1" kern="1200" dirty="0">
              <a:latin typeface="Times New Roman" pitchFamily="18" charset="0"/>
              <a:ea typeface="宋体" charset="-122"/>
            </a:endParaRPr>
          </a:p>
          <a:p>
            <a:pPr eaLnBrk="1" hangingPunct="1">
              <a:lnSpc>
                <a:spcPct val="90000"/>
              </a:lnSpc>
              <a:buNone/>
            </a:pPr>
            <a:endParaRPr lang="zh-CN" altLang="en-US" sz="2000" b="1" kern="1200" dirty="0">
              <a:latin typeface="Times New Roman" pitchFamily="18" charset="0"/>
              <a:ea typeface="宋体" charset="-122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dirty="0" smtClean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dirty="0" smtClean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zh-CN" altLang="en-US" dirty="0" smtClean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</a:pPr>
            <a:endParaRPr lang="zh-CN" altLang="en-US" dirty="0" smtClean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229600" cy="647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zh-CN" altLang="en-US" sz="2400" b="1" i="1" dirty="0" smtClean="0">
                <a:solidFill>
                  <a:srgbClr val="FFFF00"/>
                </a:solidFill>
              </a:rPr>
              <a:t>第三节  压力表的选型</a:t>
            </a:r>
          </a:p>
        </p:txBody>
      </p:sp>
      <p:pic>
        <p:nvPicPr>
          <p:cNvPr id="3074" name="Picture 2" descr="C:\Documents and Settings\Administrator\桌面\三种压力表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977" y="3068960"/>
            <a:ext cx="3528392" cy="324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Administrator\桌面\氧气表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411463"/>
            <a:ext cx="3384376" cy="238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9591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7504" y="980728"/>
            <a:ext cx="8784976" cy="468052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zh-CN" altLang="en-US" sz="2000" b="1" kern="1200" dirty="0">
              <a:latin typeface="Times New Roman" pitchFamily="18" charset="0"/>
              <a:ea typeface="宋体" charset="-12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l"/>
            </a:pPr>
            <a:r>
              <a:rPr lang="zh-CN" altLang="en-US" sz="2800" b="1" kern="1200" dirty="0" smtClean="0">
                <a:latin typeface="Times New Roman" pitchFamily="18" charset="0"/>
                <a:ea typeface="宋体" charset="-122"/>
              </a:rPr>
              <a:t>测量范围</a:t>
            </a:r>
            <a:r>
              <a:rPr lang="zh-CN" altLang="en-US" sz="2800" b="1" kern="1200" dirty="0">
                <a:latin typeface="Times New Roman" pitchFamily="18" charset="0"/>
                <a:ea typeface="宋体" charset="-122"/>
              </a:rPr>
              <a:t>的选择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zh-CN" altLang="en-US" sz="2800" b="1" kern="1200" dirty="0" smtClean="0">
                <a:latin typeface="Times New Roman" pitchFamily="18" charset="0"/>
                <a:ea typeface="宋体" charset="-122"/>
              </a:rPr>
              <a:t>测量</a:t>
            </a:r>
            <a:r>
              <a:rPr lang="zh-CN" altLang="en-US" sz="2800" b="1" kern="1200" dirty="0">
                <a:latin typeface="Times New Roman" pitchFamily="18" charset="0"/>
                <a:ea typeface="宋体" charset="-122"/>
              </a:rPr>
              <a:t>稳定的压力时，正常操作压力值应在仪表测量上</a:t>
            </a:r>
            <a:r>
              <a:rPr lang="zh-CN" altLang="en-US" sz="2800" b="1" kern="1200" dirty="0" smtClean="0">
                <a:latin typeface="Times New Roman" pitchFamily="18" charset="0"/>
                <a:ea typeface="宋体" charset="-122"/>
              </a:rPr>
              <a:t>限值的1/3</a:t>
            </a:r>
            <a:r>
              <a:rPr lang="zh-CN" altLang="en-US" sz="2800" b="1" kern="1200" dirty="0">
                <a:latin typeface="Times New Roman" pitchFamily="18" charset="0"/>
                <a:ea typeface="宋体" charset="-122"/>
              </a:rPr>
              <a:t>-2/3。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zh-CN" altLang="en-US" sz="2800" b="1" kern="1200" dirty="0" smtClean="0">
                <a:latin typeface="Times New Roman" pitchFamily="18" charset="0"/>
                <a:ea typeface="宋体" charset="-122"/>
              </a:rPr>
              <a:t>测量</a:t>
            </a:r>
            <a:r>
              <a:rPr lang="zh-CN" altLang="en-US" sz="2800" b="1" kern="1200" dirty="0">
                <a:latin typeface="Times New Roman" pitchFamily="18" charset="0"/>
                <a:ea typeface="宋体" charset="-122"/>
              </a:rPr>
              <a:t>脉动压力（如：泵、压缩机和风机等出口压力)时,正常操作压力值应在仪表测量上限值的1/3-1/2。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zh-CN" altLang="en-US" sz="2800" b="1" kern="1200" dirty="0" smtClean="0">
                <a:latin typeface="Times New Roman" pitchFamily="18" charset="0"/>
                <a:ea typeface="宋体" charset="-122"/>
              </a:rPr>
              <a:t>测量</a:t>
            </a:r>
            <a:r>
              <a:rPr lang="zh-CN" altLang="en-US" sz="2800" b="1" kern="1200" dirty="0">
                <a:latin typeface="Times New Roman" pitchFamily="18" charset="0"/>
                <a:ea typeface="宋体" charset="-122"/>
              </a:rPr>
              <a:t>高、中压力时，正常操作压力值不应超过仪表测量范围上限值的1/2。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zh-CN" altLang="en-US" sz="2000" b="1" kern="1200" dirty="0">
              <a:latin typeface="Times New Roman" pitchFamily="18" charset="0"/>
              <a:ea typeface="宋体" charset="-122"/>
            </a:endParaRPr>
          </a:p>
          <a:p>
            <a:pPr eaLnBrk="1" hangingPunct="1">
              <a:lnSpc>
                <a:spcPct val="90000"/>
              </a:lnSpc>
              <a:buNone/>
            </a:pPr>
            <a:endParaRPr lang="zh-CN" altLang="en-US" sz="2000" b="1" kern="1200" dirty="0">
              <a:latin typeface="Times New Roman" pitchFamily="18" charset="0"/>
              <a:ea typeface="宋体" charset="-122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dirty="0" smtClean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dirty="0" smtClean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zh-CN" altLang="en-US" dirty="0" smtClean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</a:pPr>
            <a:endParaRPr lang="zh-CN" altLang="en-US" dirty="0" smtClean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229600" cy="647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zh-CN" altLang="en-US" sz="2400" b="1" i="1" dirty="0" smtClean="0">
                <a:solidFill>
                  <a:srgbClr val="FFFF00"/>
                </a:solidFill>
              </a:rPr>
              <a:t>第三节  压力表的选型</a:t>
            </a:r>
          </a:p>
        </p:txBody>
      </p:sp>
    </p:spTree>
    <p:extLst>
      <p:ext uri="{BB962C8B-B14F-4D97-AF65-F5344CB8AC3E}">
        <p14:creationId xmlns:p14="http://schemas.microsoft.com/office/powerpoint/2010/main" xmlns="" val="245757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229600" cy="647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zh-CN" altLang="en-US" sz="2400" b="1" i="1" dirty="0" smtClean="0">
                <a:solidFill>
                  <a:srgbClr val="FFFF00"/>
                </a:solidFill>
              </a:rPr>
              <a:t>第</a:t>
            </a:r>
            <a:r>
              <a:rPr lang="zh-CN" altLang="en-US" sz="2400" b="1" i="1" dirty="0">
                <a:solidFill>
                  <a:srgbClr val="FFFF00"/>
                </a:solidFill>
              </a:rPr>
              <a:t>三</a:t>
            </a:r>
            <a:r>
              <a:rPr lang="zh-CN" altLang="en-US" sz="2400" b="1" i="1" dirty="0" smtClean="0">
                <a:solidFill>
                  <a:srgbClr val="FFFF00"/>
                </a:solidFill>
              </a:rPr>
              <a:t>节  压力表的选型</a:t>
            </a:r>
          </a:p>
        </p:txBody>
      </p:sp>
      <p:sp>
        <p:nvSpPr>
          <p:cNvPr id="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196752"/>
            <a:ext cx="8229600" cy="4824536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l"/>
            </a:pPr>
            <a:r>
              <a:rPr lang="zh-CN" altLang="en-US" sz="2000" b="1" kern="1200" dirty="0">
                <a:latin typeface="Times New Roman" pitchFamily="18" charset="0"/>
                <a:ea typeface="宋体" charset="-122"/>
              </a:rPr>
              <a:t>  </a:t>
            </a:r>
            <a:r>
              <a:rPr lang="zh-CN" altLang="en-US" sz="2000" b="1" kern="1200" dirty="0" smtClean="0">
                <a:latin typeface="Times New Roman" pitchFamily="18" charset="0"/>
                <a:ea typeface="宋体" charset="-122"/>
              </a:rPr>
              <a:t>按照</a:t>
            </a:r>
            <a:r>
              <a:rPr lang="zh-CN" altLang="en-US" sz="2000" b="1" kern="1200" dirty="0">
                <a:latin typeface="Times New Roman" pitchFamily="18" charset="0"/>
                <a:ea typeface="宋体" charset="-122"/>
              </a:rPr>
              <a:t>使用环境和测量介质的性质选择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在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大气腐蚀性较强、粉尘较多和易喷淋液体等环境恶劣的场合，应根据环境条件，选择合适的外壳材料及防护等级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。</a:t>
            </a: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对于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一般介质的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测量，压力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在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6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0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k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pa以下时，宜选用膜盒压力表。压力在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6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0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k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pa以上时，一般选用弹簧管压力表和波纹管压力计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。</a:t>
            </a:r>
            <a:endParaRPr lang="en-US" altLang="zh-CN" sz="1800" b="1" kern="1200" dirty="0">
              <a:latin typeface="Times New Roman" pitchFamily="18" charset="0"/>
              <a:ea typeface="宋体" charset="-12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稀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硝酸、醋酸及其他一般腐蚀性介质，应选用耐酸压力表和不锈钢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膜片压力表。</a:t>
            </a:r>
            <a:endParaRPr lang="en-US" altLang="zh-CN" sz="1800" b="1" kern="1200" dirty="0">
              <a:latin typeface="Times New Roman" pitchFamily="18" charset="0"/>
              <a:ea typeface="宋体" charset="-12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稀盐酸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、盐酸气、重油类及其类似具有强腐蚀性、含固体颗粒、粘稠液等介质，应选用膜片压力表和隔膜压力表，其膜片和隔膜的材质，必须根据测量介质的特性选择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。</a:t>
            </a: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结晶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等高粘度介质，应选用法兰式隔膜压力表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。</a:t>
            </a: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在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机械振动较强的场合，应先用耐震压力表或船用压力表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。</a:t>
            </a: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在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易燃、易爆的场合，应选用防爆压力控制器和防爆电接点压力表。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zh-CN" altLang="en-US" sz="2000" b="1" kern="1200" dirty="0">
              <a:latin typeface="Times New Roman" pitchFamily="18" charset="0"/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-171400"/>
            <a:ext cx="8229600" cy="1224136"/>
          </a:xfrm>
        </p:spPr>
        <p:txBody>
          <a:bodyPr/>
          <a:lstStyle/>
          <a:p>
            <a:r>
              <a:rPr lang="zh-CN" altLang="en-US" dirty="0" smtClean="0">
                <a:latin typeface="黑体" pitchFamily="49" charset="-122"/>
                <a:ea typeface="黑体" pitchFamily="49" charset="-122"/>
              </a:rPr>
              <a:t>按照使用环境和测量介质的性质选用</a:t>
            </a:r>
            <a:br>
              <a:rPr lang="zh-CN" altLang="en-US" dirty="0" smtClean="0">
                <a:latin typeface="黑体" pitchFamily="49" charset="-122"/>
                <a:ea typeface="黑体" pitchFamily="49" charset="-122"/>
              </a:rPr>
            </a:br>
            <a:endParaRPr lang="zh-CN" altLang="en-US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-180528" y="1268760"/>
            <a:ext cx="9577064" cy="5589240"/>
          </a:xfrm>
        </p:spPr>
        <p:txBody>
          <a:bodyPr/>
          <a:lstStyle/>
          <a:p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1 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在大气腐蚀性较强、粉尘较多和易喷淋液体等环境恶劣的场合，应根据环境条件，选择合适的外壳材料及防护等级。</a:t>
            </a:r>
            <a:r>
              <a:rPr lang="zh-CN" altLang="en-US" sz="2800" baseline="30000" dirty="0" smtClean="0">
                <a:latin typeface="黑体" pitchFamily="49" charset="-122"/>
                <a:ea typeface="黑体" pitchFamily="49" charset="-122"/>
              </a:rPr>
              <a:t> </a:t>
            </a:r>
            <a:endParaRPr lang="en-US" altLang="zh-CN" sz="2800" dirty="0" smtClean="0">
              <a:latin typeface="黑体" pitchFamily="49" charset="-122"/>
              <a:ea typeface="黑体" pitchFamily="49" charset="-122"/>
            </a:endParaRPr>
          </a:p>
          <a:p>
            <a:r>
              <a:rPr lang="en-US" altLang="zh-CN" sz="2800" dirty="0" smtClean="0"/>
              <a:t> IP</a:t>
            </a:r>
            <a:r>
              <a:rPr lang="zh-CN" altLang="en-US" sz="2800" dirty="0" smtClean="0"/>
              <a:t>（</a:t>
            </a:r>
            <a:r>
              <a:rPr lang="en-US" altLang="zh-CN" sz="2800" dirty="0" smtClean="0"/>
              <a:t>INTERNATIONALPROTECTION</a:t>
            </a:r>
            <a:r>
              <a:rPr lang="zh-CN" altLang="en-US" sz="2800" dirty="0" smtClean="0"/>
              <a:t>）防</a:t>
            </a:r>
            <a:r>
              <a:rPr lang="zh-CN" altLang="en-US" sz="2800" dirty="0" smtClean="0"/>
              <a:t>护等级系</a:t>
            </a:r>
            <a:r>
              <a:rPr lang="zh-CN" altLang="en-US" sz="2800" dirty="0" smtClean="0"/>
              <a:t>统是由</a:t>
            </a:r>
            <a:r>
              <a:rPr lang="en-US" altLang="zh-CN" sz="2800" dirty="0" smtClean="0"/>
              <a:t>IEC</a:t>
            </a:r>
            <a:r>
              <a:rPr lang="zh-CN" altLang="en-US" sz="2800" dirty="0" smtClean="0"/>
              <a:t>（</a:t>
            </a:r>
            <a:r>
              <a:rPr lang="en-US" altLang="zh-CN" sz="2800" dirty="0" smtClean="0"/>
              <a:t>International </a:t>
            </a:r>
            <a:r>
              <a:rPr lang="en-US" altLang="zh-CN" sz="2800" dirty="0" err="1" smtClean="0"/>
              <a:t>Electrotechnical</a:t>
            </a:r>
            <a:r>
              <a:rPr lang="en-US" altLang="zh-CN" sz="2800" dirty="0" smtClean="0"/>
              <a:t> </a:t>
            </a:r>
            <a:r>
              <a:rPr lang="en-US" altLang="zh-CN" sz="2800" dirty="0" smtClean="0"/>
              <a:t>Commission</a:t>
            </a:r>
            <a:r>
              <a:rPr lang="zh-CN" altLang="en-US" sz="2800" dirty="0" smtClean="0"/>
              <a:t>）</a:t>
            </a:r>
            <a:r>
              <a:rPr lang="zh-CN" altLang="en-US" sz="2800" dirty="0" smtClean="0"/>
              <a:t>所起草的。将灯具依起防尘防</a:t>
            </a:r>
            <a:r>
              <a:rPr lang="zh-CN" altLang="en-US" sz="2800" dirty="0" smtClean="0"/>
              <a:t>湿特</a:t>
            </a:r>
            <a:r>
              <a:rPr lang="zh-CN" altLang="en-US" sz="2800" dirty="0" smtClean="0"/>
              <a:t>性加以分级</a:t>
            </a:r>
            <a:r>
              <a:rPr lang="zh-CN" altLang="en-US" sz="2800" dirty="0" smtClean="0"/>
              <a:t>。</a:t>
            </a:r>
            <a:r>
              <a:rPr lang="en-US" altLang="zh-CN" sz="2800" dirty="0" smtClean="0"/>
              <a:t>IP</a:t>
            </a:r>
            <a:r>
              <a:rPr lang="zh-CN" altLang="en-US" sz="2800" dirty="0" smtClean="0"/>
              <a:t>防</a:t>
            </a:r>
            <a:r>
              <a:rPr lang="zh-CN" altLang="en-US" sz="2800" dirty="0" smtClean="0"/>
              <a:t>护</a:t>
            </a:r>
            <a:r>
              <a:rPr lang="zh-CN" altLang="en-US" sz="2800" dirty="0" smtClean="0"/>
              <a:t>等级是由两个数字所组成，第一个数字表示灯具离尘、防止外物侵入的等级</a:t>
            </a:r>
            <a:r>
              <a:rPr lang="zh-CN" altLang="en-US" sz="2800" dirty="0" smtClean="0"/>
              <a:t>，</a:t>
            </a:r>
            <a:r>
              <a:rPr lang="en-US" altLang="zh-CN" sz="2800" dirty="0" smtClean="0"/>
              <a:t>(</a:t>
            </a:r>
            <a:r>
              <a:rPr lang="zh-CN" altLang="en-US" sz="2800" dirty="0" smtClean="0"/>
              <a:t>这</a:t>
            </a:r>
            <a:r>
              <a:rPr lang="zh-CN" altLang="en-US" sz="2800" dirty="0" smtClean="0"/>
              <a:t>里所指的外物含工具、人的手指等均不可接触到灯具内带电部分，以免触电</a:t>
            </a:r>
            <a:r>
              <a:rPr lang="zh-CN" altLang="en-US" sz="2800" dirty="0" smtClean="0"/>
              <a:t>。</a:t>
            </a:r>
            <a:r>
              <a:rPr lang="en-US" altLang="zh-CN" sz="2800" dirty="0" smtClean="0"/>
              <a:t>)</a:t>
            </a:r>
            <a:r>
              <a:rPr lang="zh-CN" altLang="en-US" sz="2800" dirty="0" smtClean="0"/>
              <a:t>第</a:t>
            </a:r>
            <a:r>
              <a:rPr lang="zh-CN" altLang="en-US" sz="2800" dirty="0" smtClean="0"/>
              <a:t>二个数字表示灯具防湿气、防水侵入的密闭程度，数字越大表示其防护等级越高，两个标示数字所表示的防护等级如下表所示。    </a:t>
            </a:r>
            <a:endParaRPr lang="en-US" altLang="zh-CN" sz="2800" dirty="0" smtClean="0"/>
          </a:p>
          <a:p>
            <a:endParaRPr lang="zh-CN" altLang="en-US" sz="2800" dirty="0" smtClean="0"/>
          </a:p>
          <a:p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防护等级</a:t>
            </a:r>
            <a:r>
              <a:rPr lang="en-US" altLang="zh-CN" b="1" dirty="0" smtClean="0"/>
              <a:t>IP65</a:t>
            </a:r>
            <a:r>
              <a:rPr lang="zh-CN" altLang="en-US" b="1" dirty="0" smtClean="0"/>
              <a:t>的意义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6" name="图片 5" descr="565D1FA8-4526-4628-8932-8286C14B97A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80549" y="1052736"/>
            <a:ext cx="9224549" cy="59963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 </a:t>
            </a:r>
            <a:r>
              <a:rPr lang="zh-CN" altLang="en-US" dirty="0" smtClean="0"/>
              <a:t>对</a:t>
            </a:r>
            <a:r>
              <a:rPr lang="zh-CN" altLang="en-US" dirty="0" smtClean="0"/>
              <a:t>一般介质的测量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147248" cy="4709120"/>
          </a:xfrm>
        </p:spPr>
        <p:txBody>
          <a:bodyPr/>
          <a:lstStyle/>
          <a:p>
            <a:r>
              <a:rPr lang="en-US" altLang="zh-CN" dirty="0" smtClean="0"/>
              <a:t>(</a:t>
            </a:r>
            <a:r>
              <a:rPr lang="en-US" altLang="zh-CN" dirty="0" smtClean="0"/>
              <a:t>1) </a:t>
            </a:r>
            <a:r>
              <a:rPr lang="zh-CN" altLang="en-US" dirty="0" smtClean="0"/>
              <a:t>压力在</a:t>
            </a:r>
            <a:r>
              <a:rPr lang="en-US" altLang="zh-CN" dirty="0" smtClean="0"/>
              <a:t>-40Kpa~</a:t>
            </a:r>
            <a:r>
              <a:rPr lang="zh-CN" altLang="en-US" dirty="0" smtClean="0"/>
              <a:t>十</a:t>
            </a:r>
            <a:r>
              <a:rPr lang="en-US" altLang="zh-CN" dirty="0" smtClean="0"/>
              <a:t>40Kpa</a:t>
            </a:r>
            <a:r>
              <a:rPr lang="zh-CN" altLang="en-US" dirty="0" smtClean="0"/>
              <a:t>时，宜选用膜盒压力表</a:t>
            </a:r>
            <a:r>
              <a:rPr lang="zh-CN" altLang="en-US" dirty="0" smtClean="0"/>
              <a:t>。</a:t>
            </a:r>
            <a:endParaRPr lang="zh-CN" altLang="en-US" dirty="0" smtClean="0"/>
          </a:p>
          <a:p>
            <a:r>
              <a:rPr lang="en-US" altLang="zh-CN" dirty="0" smtClean="0"/>
              <a:t>(2 ) </a:t>
            </a:r>
            <a:r>
              <a:rPr lang="zh-CN" altLang="en-US" dirty="0" smtClean="0"/>
              <a:t>压力在</a:t>
            </a:r>
            <a:r>
              <a:rPr lang="en-US" altLang="zh-CN" dirty="0" smtClean="0"/>
              <a:t>+40Kpa</a:t>
            </a:r>
            <a:r>
              <a:rPr lang="zh-CN" altLang="en-US" dirty="0" smtClean="0"/>
              <a:t>以上时，一般选用弹簧管压力表或波纹管压力计。</a:t>
            </a:r>
          </a:p>
          <a:p>
            <a:r>
              <a:rPr lang="en-US" altLang="zh-CN" dirty="0" smtClean="0"/>
              <a:t>(3) </a:t>
            </a:r>
            <a:r>
              <a:rPr lang="zh-CN" altLang="en-US" dirty="0" smtClean="0"/>
              <a:t>压力在</a:t>
            </a:r>
            <a:r>
              <a:rPr lang="en-US" altLang="zh-CN" dirty="0" smtClean="0"/>
              <a:t>-100Kpa~2400Kpa</a:t>
            </a:r>
            <a:r>
              <a:rPr lang="zh-CN" altLang="en-US" dirty="0" smtClean="0"/>
              <a:t>时，应选用压力真空表。</a:t>
            </a:r>
          </a:p>
          <a:p>
            <a:r>
              <a:rPr lang="en-US" altLang="zh-CN" dirty="0" smtClean="0"/>
              <a:t>(4) </a:t>
            </a:r>
            <a:r>
              <a:rPr lang="zh-CN" altLang="en-US" dirty="0" smtClean="0"/>
              <a:t>压力在</a:t>
            </a:r>
            <a:r>
              <a:rPr lang="en-US" altLang="zh-CN" dirty="0" smtClean="0"/>
              <a:t>-100Kpa~0Kpa</a:t>
            </a:r>
            <a:r>
              <a:rPr lang="zh-CN" altLang="en-US" dirty="0" smtClean="0"/>
              <a:t>时，宜选用弹簧管真空表。</a:t>
            </a: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特殊环境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19256" cy="4997152"/>
          </a:xfrm>
        </p:spPr>
        <p:txBody>
          <a:bodyPr/>
          <a:lstStyle/>
          <a:p>
            <a:r>
              <a:rPr lang="en-US" altLang="zh-CN" sz="2400" dirty="0" smtClean="0"/>
              <a:t>3 </a:t>
            </a:r>
            <a:r>
              <a:rPr lang="zh-CN" altLang="en-US" sz="2400" dirty="0" smtClean="0"/>
              <a:t>稀硝酸、醋酸及其它一般腐蚀性介质，应选用不锈钢压力表或不锈钢膜片压力表。</a:t>
            </a:r>
          </a:p>
          <a:p>
            <a:r>
              <a:rPr lang="en-US" altLang="zh-CN" sz="2400" dirty="0" smtClean="0"/>
              <a:t>4 </a:t>
            </a:r>
            <a:r>
              <a:rPr lang="zh-CN" altLang="en-US" sz="2400" dirty="0" smtClean="0"/>
              <a:t>稀盐酸、盐酸气、重油类及其类似的具有强腐蚀性、含固体颗粒、粘稠液等介质，应选用膜片压力表或隔膜压力表。其膜片及隔膜的材质，必须根据测量介质的特性选</a:t>
            </a:r>
            <a:r>
              <a:rPr lang="zh-CN" altLang="en-US" sz="2400" dirty="0" smtClean="0"/>
              <a:t>择</a:t>
            </a:r>
            <a:endParaRPr lang="zh-CN" altLang="en-US" sz="2400" dirty="0" smtClean="0"/>
          </a:p>
          <a:p>
            <a:r>
              <a:rPr lang="en-US" altLang="zh-CN" sz="2400" dirty="0" smtClean="0"/>
              <a:t>5 </a:t>
            </a:r>
            <a:r>
              <a:rPr lang="zh-CN" altLang="en-US" sz="2400" dirty="0" smtClean="0"/>
              <a:t>结晶 、结疤及高粘度等介质，应选用法兰式隔膜压力</a:t>
            </a:r>
            <a:r>
              <a:rPr lang="zh-CN" altLang="en-US" sz="2400" dirty="0" smtClean="0"/>
              <a:t>表</a:t>
            </a:r>
            <a:endParaRPr lang="zh-CN" altLang="en-US" sz="2400" dirty="0" smtClean="0"/>
          </a:p>
          <a:p>
            <a:r>
              <a:rPr lang="en-US" altLang="zh-CN" sz="2400" dirty="0" smtClean="0"/>
              <a:t>6 </a:t>
            </a:r>
            <a:r>
              <a:rPr lang="zh-CN" altLang="en-US" sz="2400" dirty="0" smtClean="0"/>
              <a:t>在机械振动较强的场合，应选用耐震压力表。</a:t>
            </a:r>
          </a:p>
          <a:p>
            <a:r>
              <a:rPr lang="en-US" altLang="zh-CN" sz="2400" dirty="0" smtClean="0"/>
              <a:t>7 </a:t>
            </a:r>
            <a:r>
              <a:rPr lang="zh-CN" altLang="en-US" sz="2400" dirty="0" smtClean="0"/>
              <a:t>在易燃、易爆的场合，如需电接点讯号时，应选用防爆压力控制器或防爆电接点压力表。</a:t>
            </a:r>
          </a:p>
          <a:p>
            <a:r>
              <a:rPr lang="en-US" altLang="zh-CN" sz="2400" dirty="0" smtClean="0"/>
              <a:t>8 </a:t>
            </a:r>
            <a:r>
              <a:rPr lang="zh-CN" altLang="en-US" sz="2400" dirty="0" smtClean="0"/>
              <a:t>对于测量高、中压力或腐蚀性较强的介质的压力表，宜选择壳体具有超压释放设施的压力表。</a:t>
            </a:r>
          </a:p>
          <a:p>
            <a:endParaRPr lang="zh-CN" alt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dirty="0" smtClean="0"/>
              <a:t>9 </a:t>
            </a:r>
            <a:r>
              <a:rPr lang="zh-CN" altLang="en-US" sz="4000" dirty="0" smtClean="0"/>
              <a:t>下列测量介质应选用专用压力表</a:t>
            </a:r>
            <a:r>
              <a:rPr lang="en-US" altLang="zh-CN" sz="4000" dirty="0" smtClean="0"/>
              <a:t>: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0" y="1052736"/>
            <a:ext cx="9144000" cy="5544616"/>
          </a:xfrm>
        </p:spPr>
        <p:txBody>
          <a:bodyPr/>
          <a:lstStyle/>
          <a:p>
            <a:r>
              <a:rPr lang="en-US" altLang="zh-CN" dirty="0" smtClean="0"/>
              <a:t>(</a:t>
            </a:r>
            <a:r>
              <a:rPr lang="en-US" altLang="zh-CN" dirty="0" smtClean="0"/>
              <a:t>1) </a:t>
            </a:r>
            <a:r>
              <a:rPr lang="zh-CN" altLang="en-US" dirty="0" smtClean="0"/>
              <a:t>气氨、液氨：氨压力表、真空表、压力真空表</a:t>
            </a:r>
            <a:r>
              <a:rPr lang="en-US" altLang="zh-CN" dirty="0" smtClean="0"/>
              <a:t>;</a:t>
            </a:r>
          </a:p>
          <a:p>
            <a:r>
              <a:rPr lang="en-US" altLang="zh-CN" dirty="0" smtClean="0"/>
              <a:t>(2) </a:t>
            </a:r>
            <a:r>
              <a:rPr lang="zh-CN" altLang="en-US" dirty="0" smtClean="0"/>
              <a:t>氧气：氧气压力表</a:t>
            </a:r>
            <a:r>
              <a:rPr lang="en-US" altLang="zh-CN" dirty="0" smtClean="0"/>
              <a:t>;</a:t>
            </a:r>
            <a:r>
              <a:rPr lang="zh-CN" altLang="en-US" dirty="0" smtClean="0"/>
              <a:t>禁油氧气压力表 </a:t>
            </a:r>
            <a:r>
              <a:rPr lang="en-US" altLang="zh-CN" baseline="30000" dirty="0" smtClean="0"/>
              <a:t>[4]</a:t>
            </a:r>
            <a:endParaRPr lang="zh-CN" altLang="en-US" dirty="0" smtClean="0"/>
          </a:p>
          <a:p>
            <a:r>
              <a:rPr lang="en-US" altLang="zh-CN" dirty="0" smtClean="0"/>
              <a:t>(3) </a:t>
            </a:r>
            <a:r>
              <a:rPr lang="zh-CN" altLang="en-US" dirty="0" smtClean="0"/>
              <a:t>氢气：氢气压力表</a:t>
            </a:r>
            <a:r>
              <a:rPr lang="en-US" altLang="zh-CN" dirty="0" smtClean="0"/>
              <a:t>;</a:t>
            </a:r>
          </a:p>
          <a:p>
            <a:r>
              <a:rPr lang="en-US" altLang="zh-CN" dirty="0" smtClean="0"/>
              <a:t>(4) </a:t>
            </a:r>
            <a:r>
              <a:rPr lang="zh-CN" altLang="en-US" dirty="0" smtClean="0"/>
              <a:t>氯气：耐氯压力表、压力真空表</a:t>
            </a:r>
            <a:r>
              <a:rPr lang="en-US" altLang="zh-CN" dirty="0" smtClean="0"/>
              <a:t>;</a:t>
            </a:r>
          </a:p>
          <a:p>
            <a:r>
              <a:rPr lang="en-US" altLang="zh-CN" dirty="0" smtClean="0"/>
              <a:t>(5) </a:t>
            </a:r>
            <a:r>
              <a:rPr lang="zh-CN" altLang="en-US" dirty="0" smtClean="0"/>
              <a:t>乙炔：乙炔压力表</a:t>
            </a:r>
            <a:r>
              <a:rPr lang="en-US" altLang="zh-CN" dirty="0" smtClean="0"/>
              <a:t>;</a:t>
            </a:r>
          </a:p>
          <a:p>
            <a:r>
              <a:rPr lang="en-US" altLang="zh-CN" dirty="0" smtClean="0"/>
              <a:t>(6 ) </a:t>
            </a:r>
            <a:r>
              <a:rPr lang="zh-CN" altLang="en-US" dirty="0" smtClean="0"/>
              <a:t>硫化氢：耐硫压力表</a:t>
            </a:r>
            <a:r>
              <a:rPr lang="en-US" altLang="zh-CN" dirty="0" smtClean="0"/>
              <a:t>;</a:t>
            </a:r>
          </a:p>
          <a:p>
            <a:r>
              <a:rPr lang="en-US" altLang="zh-CN" dirty="0" smtClean="0"/>
              <a:t>(7) </a:t>
            </a:r>
            <a:r>
              <a:rPr lang="zh-CN" altLang="en-US" dirty="0" smtClean="0"/>
              <a:t>二氧化碳：二氧化碳压力表。</a:t>
            </a:r>
          </a:p>
          <a:p>
            <a:r>
              <a:rPr lang="en-US" altLang="zh-CN" dirty="0" smtClean="0"/>
              <a:t>10 </a:t>
            </a:r>
            <a:r>
              <a:rPr lang="zh-CN" altLang="en-US" dirty="0" smtClean="0"/>
              <a:t>测量差压时，应选用差压压力表。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229600" cy="647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zh-CN" altLang="en-US" sz="2400" b="1" i="1" dirty="0" smtClean="0">
                <a:solidFill>
                  <a:srgbClr val="FFFF00"/>
                </a:solidFill>
              </a:rPr>
              <a:t>第四节  压力表的安装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052736"/>
            <a:ext cx="8424167" cy="50403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l"/>
            </a:pPr>
            <a:r>
              <a:rPr lang="zh-CN" altLang="en-US" sz="2000" b="1" kern="1200" dirty="0">
                <a:latin typeface="Times New Roman" pitchFamily="18" charset="0"/>
                <a:ea typeface="宋体" charset="-122"/>
              </a:rPr>
              <a:t>  进行压力检测，实际上需要一个测量系统来实现。要做到准确测量，除对仪表进行正确选择和检定（校准）外，还必须注意整个系统的正确安装</a:t>
            </a:r>
            <a:r>
              <a:rPr lang="zh-CN" altLang="en-US" sz="2000" b="1" kern="1200" dirty="0" smtClean="0">
                <a:latin typeface="Times New Roman" pitchFamily="18" charset="0"/>
                <a:ea typeface="宋体" charset="-122"/>
              </a:rPr>
              <a:t>。系统的正确选择等。</a:t>
            </a:r>
            <a:endParaRPr lang="en-US" altLang="zh-CN" sz="2000" b="1" kern="1200" dirty="0" smtClean="0">
              <a:latin typeface="Times New Roman" pitchFamily="18" charset="0"/>
              <a:ea typeface="宋体" charset="-12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 压力取源部件</a:t>
            </a: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 marL="0" indent="0">
              <a:buNone/>
            </a:pP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    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（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1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）在压力管道上开孔，必须采用机械开孔法（电钻或手扳钻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）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,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 注意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：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风压    </a:t>
            </a: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 marL="0" indent="0">
              <a:buNone/>
            </a:pP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 </a:t>
            </a:r>
            <a:r>
              <a:rPr lang="en-US" altLang="zh-CN" sz="1800" b="1" kern="1200" dirty="0" smtClean="0">
                <a:latin typeface="Times New Roman" pitchFamily="18" charset="0"/>
                <a:ea typeface="宋体" charset="-122"/>
              </a:rPr>
              <a:t>     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管道上开孔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可采用气割方法，切割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后孔口用磨圆锉磨光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；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压力取源部件的端部  </a:t>
            </a: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 marL="0" indent="0">
              <a:buNone/>
            </a:pP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 </a:t>
            </a:r>
            <a:r>
              <a:rPr lang="en-US" altLang="zh-CN" sz="1800" b="1" kern="1200" dirty="0" smtClean="0">
                <a:latin typeface="Times New Roman" pitchFamily="18" charset="0"/>
                <a:ea typeface="宋体" charset="-122"/>
              </a:rPr>
              <a:t>      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，不得超出设备或管道的内壁。</a:t>
            </a: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1800" b="1" kern="1200" dirty="0" smtClean="0">
                <a:latin typeface="Times New Roman" pitchFamily="18" charset="0"/>
                <a:ea typeface="宋体" charset="-122"/>
              </a:rPr>
              <a:t>    </a:t>
            </a:r>
            <a:endParaRPr lang="zh-CN" altLang="en-US" sz="1800" b="1" kern="1200" dirty="0">
              <a:latin typeface="Times New Roman" pitchFamily="18" charset="0"/>
              <a:ea typeface="宋体" charset="-122"/>
            </a:endParaRPr>
          </a:p>
        </p:txBody>
      </p:sp>
      <p:pic>
        <p:nvPicPr>
          <p:cNvPr id="8" name="图片占位符 7" descr="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125" b="6125"/>
          <a:stretch>
            <a:fillRect/>
          </a:stretch>
        </p:blipFill>
        <p:spPr>
          <a:xfrm>
            <a:off x="5724128" y="3417214"/>
            <a:ext cx="2953816" cy="2470356"/>
          </a:xfrm>
          <a:ln/>
        </p:spPr>
      </p:pic>
      <p:pic>
        <p:nvPicPr>
          <p:cNvPr id="9" name="内容占位符 11" descr="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39552" y="3356992"/>
            <a:ext cx="2514600" cy="2590800"/>
          </a:xfrm>
          <a:ln/>
        </p:spPr>
      </p:pic>
      <p:pic>
        <p:nvPicPr>
          <p:cNvPr id="10" name="图片 15" descr="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356992"/>
            <a:ext cx="259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143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229600" cy="647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zh-CN" altLang="en-US" sz="2400" b="1" i="1" dirty="0" smtClean="0">
                <a:solidFill>
                  <a:srgbClr val="FFFF00"/>
                </a:solidFill>
              </a:rPr>
              <a:t>第四节  压力表的安装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0" y="1268760"/>
            <a:ext cx="8424167" cy="4680297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（</a:t>
            </a:r>
            <a:r>
              <a:rPr lang="en-US" altLang="zh-CN" sz="1800" b="1" kern="1200" dirty="0" smtClean="0">
                <a:latin typeface="Times New Roman" pitchFamily="18" charset="0"/>
                <a:ea typeface="宋体" charset="-122"/>
              </a:rPr>
              <a:t>2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）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当管路中有突出物体（如测温元件）时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，压力取源部件应安装在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其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前。</a:t>
            </a:r>
            <a:endParaRPr lang="en-US" altLang="zh-CN" sz="1800" b="1" kern="1200" dirty="0">
              <a:latin typeface="Times New Roman" pitchFamily="18" charset="0"/>
              <a:ea typeface="宋体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1800" b="1" kern="1200" dirty="0" smtClean="0">
                <a:latin typeface="Times New Roman" pitchFamily="18" charset="0"/>
                <a:ea typeface="宋体" charset="-122"/>
              </a:rPr>
              <a:t>    </a:t>
            </a:r>
            <a:endParaRPr lang="zh-CN" altLang="en-US" sz="1800" b="1" kern="1200" dirty="0">
              <a:latin typeface="Times New Roman" pitchFamily="18" charset="0"/>
              <a:ea typeface="宋体" charset="-122"/>
            </a:endParaRPr>
          </a:p>
        </p:txBody>
      </p:sp>
      <p:pic>
        <p:nvPicPr>
          <p:cNvPr id="6" name="图片占位符 4" descr="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369" r="20369"/>
          <a:stretch>
            <a:fillRect/>
          </a:stretch>
        </p:blipFill>
        <p:spPr>
          <a:xfrm>
            <a:off x="467544" y="2492896"/>
            <a:ext cx="7128792" cy="3672408"/>
          </a:xfrm>
          <a:ln/>
        </p:spPr>
      </p:pic>
    </p:spTree>
    <p:extLst>
      <p:ext uri="{BB962C8B-B14F-4D97-AF65-F5344CB8AC3E}">
        <p14:creationId xmlns:p14="http://schemas.microsoft.com/office/powerpoint/2010/main" xmlns="" val="99662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229600" cy="647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zh-CN" altLang="en-US" sz="2400" b="1" i="1" dirty="0" smtClean="0">
                <a:solidFill>
                  <a:srgbClr val="FFFF00"/>
                </a:solidFill>
              </a:rPr>
              <a:t>第四节  压力表的安装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half" idx="1"/>
          </p:nvPr>
        </p:nvSpPr>
        <p:spPr>
          <a:xfrm>
            <a:off x="457200" y="1340768"/>
            <a:ext cx="8291264" cy="478539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（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3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）压力取源部件的安装位置应选在被测物料流束稳定的地方，避免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处于管路弯曲、分叉及流束形成涡流的区域。</a:t>
            </a:r>
            <a:endParaRPr lang="en-US" altLang="zh-CN" sz="1800" b="1" kern="1200" dirty="0">
              <a:latin typeface="Times New Roman" pitchFamily="18" charset="0"/>
              <a:ea typeface="宋体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（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4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）当必须在调节阀门附近取压 时，若取压口在其前，则与阀门距离 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应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 不小于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2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倍管径；若取压口在其后，则 与阀门距离应不小于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3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倍管径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。</a:t>
            </a: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（</a:t>
            </a:r>
            <a:r>
              <a:rPr lang="en-US" altLang="zh-CN" sz="1800" b="1" kern="1200" dirty="0" smtClean="0">
                <a:latin typeface="Times New Roman" pitchFamily="18" charset="0"/>
                <a:ea typeface="宋体" charset="-122"/>
              </a:rPr>
              <a:t>5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）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当检测带有灰尘、固体颗粒或沉淀物等混浊物料的压力时，在垂直和倾斜的设备 和管道上，取源部件应倾斜向上安装，在水平管道上宜顺物料流束成锐角安装。 </a:t>
            </a: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（</a:t>
            </a:r>
            <a:r>
              <a:rPr lang="en-US" altLang="zh-CN" sz="1800" b="1" kern="1200" dirty="0" smtClean="0">
                <a:latin typeface="Times New Roman" pitchFamily="18" charset="0"/>
                <a:ea typeface="宋体" charset="-122"/>
              </a:rPr>
              <a:t>6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）当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检测温度高于 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60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℃的液体、蒸汽和可凝性气体的压力时，就地安装的压力表 的取源部件应带有环型或 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U 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型冷凝弯。 </a:t>
            </a:r>
            <a:endParaRPr lang="en-US" altLang="zh-CN" sz="1800" b="1" kern="1200" dirty="0">
              <a:latin typeface="Times New Roman" pitchFamily="18" charset="0"/>
              <a:ea typeface="宋体" charset="-122"/>
            </a:endParaRPr>
          </a:p>
        </p:txBody>
      </p:sp>
      <p:pic>
        <p:nvPicPr>
          <p:cNvPr id="1026" name="Picture 2" descr="C:\Documents and Settings\Administrator\桌面\QQ截图2017011910102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5064"/>
            <a:ext cx="3007996" cy="215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4355976" y="4150362"/>
            <a:ext cx="2952759" cy="2012354"/>
            <a:chOff x="0" y="0"/>
            <a:chExt cx="2895" cy="1926"/>
          </a:xfrm>
        </p:grpSpPr>
        <p:pic>
          <p:nvPicPr>
            <p:cNvPr id="9" name="Object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90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Object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" y="0"/>
              <a:ext cx="1215" cy="1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7"/>
            <p:cNvSpPr>
              <a:spLocks noChangeArrowheads="1"/>
            </p:cNvSpPr>
            <p:nvPr/>
          </p:nvSpPr>
          <p:spPr bwMode="auto">
            <a:xfrm>
              <a:off x="156" y="1792"/>
              <a:ext cx="150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200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rPr>
                <a:t>(a)</a:t>
              </a:r>
              <a:endParaRPr lang="zh-CN" altLang="en-US"/>
            </a:p>
          </p:txBody>
        </p:sp>
        <p:sp>
          <p:nvSpPr>
            <p:cNvPr id="12" name="Text Box 8"/>
            <p:cNvSpPr>
              <a:spLocks noChangeArrowheads="1"/>
            </p:cNvSpPr>
            <p:nvPr/>
          </p:nvSpPr>
          <p:spPr bwMode="auto">
            <a:xfrm>
              <a:off x="1916" y="1792"/>
              <a:ext cx="15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200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rPr>
                <a:t>(b)</a:t>
              </a: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87158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229600" cy="647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zh-CN" altLang="en-US" sz="2400" b="1" i="1" dirty="0" smtClean="0">
                <a:solidFill>
                  <a:srgbClr val="FFFF00"/>
                </a:solidFill>
              </a:rPr>
              <a:t>第四节  压力表的安装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196975"/>
            <a:ext cx="8424167" cy="5040337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（</a:t>
            </a:r>
            <a:r>
              <a:rPr lang="en-US" altLang="zh-CN" sz="1800" b="1" kern="1200" dirty="0" smtClean="0">
                <a:latin typeface="Times New Roman" pitchFamily="18" charset="0"/>
                <a:ea typeface="宋体" charset="-122"/>
              </a:rPr>
              <a:t>7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）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在水平和倾斜的管道上安装压力取源部件时，取压点的方位应符合下列规定： 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1 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测量气体压力时，在管道的上半部； 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2 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测量液体压力时，在管道的下半部与管道的水平中心线成 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0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～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45°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夹角的范围内； 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3 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测量蒸汽压力时，在管道的上半部，以及下半部与管道水平中心线成 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0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～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45° 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夹 角的范围内。       </a:t>
            </a:r>
            <a:r>
              <a:rPr lang="zh-CN" altLang="en-US" sz="2000" b="1" kern="1200" dirty="0">
                <a:latin typeface="Times New Roman" pitchFamily="18" charset="0"/>
                <a:ea typeface="宋体" charset="-122"/>
              </a:rPr>
              <a:t/>
            </a:r>
            <a:br>
              <a:rPr lang="zh-CN" altLang="en-US" sz="2000" b="1" kern="1200" dirty="0">
                <a:latin typeface="Times New Roman" pitchFamily="18" charset="0"/>
                <a:ea typeface="宋体" charset="-122"/>
              </a:rPr>
            </a:br>
            <a:endParaRPr lang="zh-CN" altLang="en-US" sz="2000" b="1" kern="1200" dirty="0">
              <a:latin typeface="Times New Roman" pitchFamily="18" charset="0"/>
              <a:ea typeface="宋体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2909686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61206" y="3143133"/>
            <a:ext cx="2952328" cy="2634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1687" y="3214058"/>
            <a:ext cx="2647666" cy="249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6600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229600" cy="647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zh-CN" altLang="en-US" sz="2400" b="1" i="1" dirty="0" smtClean="0">
                <a:solidFill>
                  <a:srgbClr val="FFFF00"/>
                </a:solidFill>
              </a:rPr>
              <a:t>第四节  压力表的安装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196975"/>
            <a:ext cx="8568183" cy="5040337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压力表的安装注意事项</a:t>
            </a: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   （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1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）仪表应垂直于水平面安装，仪表安装处与测定点之间的距离应尽量短，以免指示迟缓；</a:t>
            </a:r>
            <a:endParaRPr lang="en-US" altLang="zh-CN" sz="1800" b="1" kern="1200" dirty="0">
              <a:latin typeface="Times New Roman" pitchFamily="18" charset="0"/>
              <a:ea typeface="宋体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   （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2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）就地安装的压力表不应固定在有强烈振动的设备或管道上。</a:t>
            </a:r>
            <a:endParaRPr lang="en-US" altLang="zh-CN" sz="1800" b="1" kern="1200" dirty="0">
              <a:latin typeface="Times New Roman" pitchFamily="18" charset="0"/>
              <a:ea typeface="宋体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   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（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3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） 测量低压的压力表或变送器的安装高度，宜与取压点的高度一致</a:t>
            </a:r>
            <a:endParaRPr lang="en-US" altLang="zh-CN" sz="1800" b="1" kern="1200" dirty="0">
              <a:latin typeface="Times New Roman" pitchFamily="18" charset="0"/>
              <a:ea typeface="宋体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   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（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4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）测量高压的压力表安装在操作岗位附近时，宜距地面 </a:t>
            </a: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1.8mm 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以上，或在仪表正 面加保护罩。</a:t>
            </a:r>
            <a:endParaRPr lang="en-US" altLang="zh-CN" sz="1800" b="1" kern="1200" dirty="0">
              <a:latin typeface="Times New Roman" pitchFamily="18" charset="0"/>
              <a:ea typeface="宋体" charset="-122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 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  （</a:t>
            </a:r>
            <a:r>
              <a:rPr lang="en-US" altLang="zh-CN" sz="1800" b="1" kern="1200" dirty="0" smtClean="0">
                <a:latin typeface="Times New Roman" pitchFamily="18" charset="0"/>
                <a:ea typeface="宋体" charset="-122"/>
              </a:rPr>
              <a:t>5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）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保证密封性，不应有泄漏现象出现，尤其是易燃易爆气体介质和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有   </a:t>
            </a: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zh-CN" sz="1800" b="1" kern="1200" dirty="0">
                <a:latin typeface="Times New Roman" pitchFamily="18" charset="0"/>
                <a:ea typeface="宋体" charset="-122"/>
              </a:rPr>
              <a:t> </a:t>
            </a:r>
            <a:r>
              <a:rPr lang="en-US" altLang="zh-CN" sz="1800" b="1" kern="1200" dirty="0" smtClean="0">
                <a:latin typeface="Times New Roman" pitchFamily="18" charset="0"/>
                <a:ea typeface="宋体" charset="-122"/>
              </a:rPr>
              <a:t>    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毒有害介质。</a:t>
            </a:r>
            <a:r>
              <a:rPr lang="en-US" altLang="zh-CN" sz="1800" b="1" kern="1200" dirty="0" smtClean="0">
                <a:latin typeface="Times New Roman" pitchFamily="18" charset="0"/>
                <a:ea typeface="宋体" charset="-122"/>
              </a:rPr>
              <a:t>  </a:t>
            </a:r>
          </a:p>
          <a:p>
            <a:pPr>
              <a:lnSpc>
                <a:spcPct val="90000"/>
              </a:lnSpc>
              <a:buNone/>
            </a:pPr>
            <a:endParaRPr lang="zh-CN" altLang="en-US" sz="1800" dirty="0">
              <a:latin typeface="隶书" pitchFamily="49" charset="-122"/>
              <a:ea typeface="隶书" pitchFamily="49" charset="-122"/>
            </a:endParaRP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zh-CN" altLang="en-US" sz="2000" b="1" kern="1200" dirty="0">
              <a:latin typeface="Times New Roman" pitchFamily="18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554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229600" cy="647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zh-CN" altLang="en-US" sz="2400" b="1" i="1" dirty="0" smtClean="0">
                <a:solidFill>
                  <a:srgbClr val="FFFF00"/>
                </a:solidFill>
              </a:rPr>
              <a:t>第四节  压力表的安装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196975"/>
            <a:ext cx="8568183" cy="5040337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 安装附件的选择</a:t>
            </a: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zh-CN" altLang="en-US" sz="1800" b="1" kern="1200" dirty="0" smtClean="0">
              <a:latin typeface="Times New Roman" pitchFamily="18" charset="0"/>
              <a:ea typeface="宋体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   （</a:t>
            </a:r>
            <a:r>
              <a:rPr lang="en-US" altLang="zh-CN" sz="1800" b="1" kern="1200" dirty="0" smtClean="0">
                <a:latin typeface="Times New Roman" pitchFamily="18" charset="0"/>
                <a:ea typeface="宋体" charset="-122"/>
              </a:rPr>
              <a:t>1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）测量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易液化的气体时，若取压点高于仪表，应选用分离器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。</a:t>
            </a: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>
              <a:lnSpc>
                <a:spcPct val="90000"/>
              </a:lnSpc>
              <a:buNone/>
            </a:pPr>
            <a:endParaRPr lang="en-US" altLang="zh-CN" sz="1800" b="1" kern="1200" dirty="0">
              <a:latin typeface="Times New Roman" pitchFamily="18" charset="0"/>
              <a:ea typeface="宋体" charset="-122"/>
            </a:endParaRPr>
          </a:p>
          <a:p>
            <a:pPr>
              <a:lnSpc>
                <a:spcPct val="90000"/>
              </a:lnSpc>
              <a:buNone/>
            </a:pP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>
              <a:lnSpc>
                <a:spcPct val="90000"/>
              </a:lnSpc>
              <a:buNone/>
            </a:pPr>
            <a:endParaRPr lang="en-US" altLang="zh-CN" sz="1800" b="1" kern="1200" dirty="0">
              <a:latin typeface="Times New Roman" pitchFamily="18" charset="0"/>
              <a:ea typeface="宋体" charset="-122"/>
            </a:endParaRPr>
          </a:p>
          <a:p>
            <a:pPr>
              <a:lnSpc>
                <a:spcPct val="90000"/>
              </a:lnSpc>
              <a:buNone/>
            </a:pPr>
            <a:endParaRPr lang="zh-CN" altLang="en-US" sz="1800" b="1" kern="1200" dirty="0">
              <a:latin typeface="Times New Roman" pitchFamily="18" charset="0"/>
              <a:ea typeface="宋体" charset="-122"/>
            </a:endParaRPr>
          </a:p>
          <a:p>
            <a:pPr eaLnBrk="1" hangingPunct="1">
              <a:buFontTx/>
              <a:buNone/>
            </a:pP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   </a:t>
            </a: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 eaLnBrk="1" hangingPunct="1">
              <a:buFontTx/>
              <a:buNone/>
            </a:pPr>
            <a:endParaRPr lang="en-US" altLang="zh-CN" sz="1800" b="1" kern="1200" dirty="0">
              <a:latin typeface="Times New Roman" pitchFamily="18" charset="0"/>
              <a:ea typeface="宋体" charset="-122"/>
            </a:endParaRPr>
          </a:p>
          <a:p>
            <a:pPr eaLnBrk="1" hangingPunct="1">
              <a:buFontTx/>
              <a:buNone/>
            </a:pP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 eaLnBrk="1" hangingPunct="1">
              <a:buFontTx/>
              <a:buNone/>
            </a:pP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 eaLnBrk="1" hangingPunct="1">
              <a:buFontTx/>
              <a:buNone/>
            </a:pPr>
            <a:endParaRPr lang="en-US" altLang="zh-CN" sz="1800" b="1" kern="1200" dirty="0">
              <a:latin typeface="Times New Roman" pitchFamily="18" charset="0"/>
              <a:ea typeface="宋体" charset="-122"/>
            </a:endParaRPr>
          </a:p>
          <a:p>
            <a:pPr eaLnBrk="1" hangingPunct="1">
              <a:buFontTx/>
              <a:buNone/>
            </a:pP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 eaLnBrk="1" hangingPunct="1">
              <a:buFontTx/>
              <a:buNone/>
            </a:pP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>
              <a:lnSpc>
                <a:spcPct val="90000"/>
              </a:lnSpc>
              <a:buNone/>
            </a:pPr>
            <a:endParaRPr lang="zh-CN" altLang="en-US" sz="1800" dirty="0">
              <a:latin typeface="隶书" pitchFamily="49" charset="-122"/>
              <a:ea typeface="隶书" pitchFamily="49" charset="-122"/>
            </a:endParaRP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zh-CN" altLang="en-US" sz="2000" b="1" kern="1200" dirty="0">
              <a:latin typeface="Times New Roman" pitchFamily="18" charset="0"/>
              <a:ea typeface="宋体" charset="-122"/>
            </a:endParaRPr>
          </a:p>
        </p:txBody>
      </p:sp>
      <p:pic>
        <p:nvPicPr>
          <p:cNvPr id="5122" name="Picture 2" descr="C:\Documents and Settings\Administrator\桌面\分离器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24944"/>
            <a:ext cx="3342687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Documents and Settings\Administrator\桌面\分离器2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2239" y="2870247"/>
            <a:ext cx="4318992" cy="3079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8472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229600" cy="647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zh-CN" altLang="en-US" sz="2400" b="1" i="1" dirty="0" smtClean="0">
                <a:solidFill>
                  <a:srgbClr val="FFFF00"/>
                </a:solidFill>
              </a:rPr>
              <a:t>第四节  压力表的安装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196975"/>
            <a:ext cx="8568183" cy="5040337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（</a:t>
            </a:r>
            <a:r>
              <a:rPr lang="en-US" altLang="zh-CN" sz="1800" b="1" kern="1200" dirty="0" smtClean="0">
                <a:latin typeface="Times New Roman" pitchFamily="18" charset="0"/>
                <a:ea typeface="宋体" charset="-122"/>
              </a:rPr>
              <a:t>2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）测量含粉尘的气体时，应选用除尘器。</a:t>
            </a: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 eaLnBrk="1" hangingPunct="1">
              <a:buFontTx/>
              <a:buNone/>
            </a:pP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 eaLnBrk="1" hangingPunct="1">
              <a:buFontTx/>
              <a:buNone/>
            </a:pPr>
            <a:endParaRPr lang="en-US" altLang="zh-CN" sz="1800" b="1" kern="1200" dirty="0">
              <a:latin typeface="Times New Roman" pitchFamily="18" charset="0"/>
              <a:ea typeface="宋体" charset="-122"/>
            </a:endParaRPr>
          </a:p>
          <a:p>
            <a:pPr eaLnBrk="1" hangingPunct="1">
              <a:buFontTx/>
              <a:buNone/>
            </a:pP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 eaLnBrk="1" hangingPunct="1">
              <a:buFontTx/>
              <a:buNone/>
            </a:pPr>
            <a:endParaRPr lang="en-US" altLang="zh-CN" sz="1800" b="1" kern="1200" dirty="0">
              <a:latin typeface="Times New Roman" pitchFamily="18" charset="0"/>
              <a:ea typeface="宋体" charset="-122"/>
            </a:endParaRPr>
          </a:p>
          <a:p>
            <a:pPr eaLnBrk="1" hangingPunct="1">
              <a:buFontTx/>
              <a:buNone/>
            </a:pP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 eaLnBrk="1" hangingPunct="1">
              <a:buFontTx/>
              <a:buNone/>
            </a:pPr>
            <a:endParaRPr lang="en-US" altLang="zh-CN" sz="1800" b="1" kern="1200" dirty="0">
              <a:latin typeface="Times New Roman" pitchFamily="18" charset="0"/>
              <a:ea typeface="宋体" charset="-122"/>
            </a:endParaRPr>
          </a:p>
          <a:p>
            <a:pPr eaLnBrk="1" hangingPunct="1">
              <a:buFontTx/>
              <a:buNone/>
            </a:pPr>
            <a:endParaRPr lang="en-US" altLang="zh-CN" sz="1800" b="1" kern="1200" dirty="0" smtClean="0">
              <a:latin typeface="Times New Roman" pitchFamily="18" charset="0"/>
              <a:ea typeface="宋体" charset="-122"/>
            </a:endParaRPr>
          </a:p>
          <a:p>
            <a:pPr eaLnBrk="1" hangingPunct="1">
              <a:buFontTx/>
              <a:buNone/>
            </a:pP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（</a:t>
            </a:r>
            <a:r>
              <a:rPr lang="en-US" altLang="zh-CN" sz="1800" b="1" kern="1200" dirty="0" smtClean="0">
                <a:latin typeface="Times New Roman" pitchFamily="18" charset="0"/>
                <a:ea typeface="宋体" charset="-122"/>
              </a:rPr>
              <a:t>3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）测量</a:t>
            </a:r>
            <a:r>
              <a:rPr lang="zh-CN" altLang="en-US" sz="1800" b="1" kern="1200" dirty="0">
                <a:latin typeface="Times New Roman" pitchFamily="18" charset="0"/>
                <a:ea typeface="宋体" charset="-122"/>
              </a:rPr>
              <a:t>含脉动压力时，应选</a:t>
            </a:r>
            <a:r>
              <a:rPr lang="zh-CN" altLang="en-US" sz="1800" b="1" kern="1200" dirty="0" smtClean="0">
                <a:latin typeface="Times New Roman" pitchFamily="18" charset="0"/>
                <a:ea typeface="宋体" charset="-122"/>
              </a:rPr>
              <a:t>用针型阀和缓冲器。</a:t>
            </a:r>
            <a:endParaRPr lang="zh-CN" altLang="en-US" sz="1800" b="1" kern="1200" dirty="0">
              <a:latin typeface="Times New Roman" pitchFamily="18" charset="0"/>
              <a:ea typeface="宋体" charset="-122"/>
            </a:endParaRPr>
          </a:p>
          <a:p>
            <a:pPr>
              <a:lnSpc>
                <a:spcPct val="90000"/>
              </a:lnSpc>
              <a:buNone/>
            </a:pPr>
            <a:endParaRPr lang="zh-CN" altLang="en-US" sz="1800" dirty="0">
              <a:latin typeface="隶书" pitchFamily="49" charset="-122"/>
              <a:ea typeface="隶书" pitchFamily="49" charset="-122"/>
            </a:endParaRP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zh-CN" altLang="en-US" sz="2000" b="1" kern="1200" dirty="0">
              <a:latin typeface="Times New Roman" pitchFamily="18" charset="0"/>
              <a:ea typeface="宋体" charset="-122"/>
            </a:endParaRPr>
          </a:p>
        </p:txBody>
      </p:sp>
      <p:pic>
        <p:nvPicPr>
          <p:cNvPr id="8" name="Picture 4" descr="C:\Documents and Settings\Administrator\桌面\tim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3142" y="4576557"/>
            <a:ext cx="2649338" cy="165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Administrator\桌面\阻尼器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3664" y="4487015"/>
            <a:ext cx="2103190" cy="198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79662"/>
            <a:ext cx="2162791" cy="2109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996355"/>
            <a:ext cx="2102544" cy="2076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C:\Documents and Settings\Administrator\桌面\e1d33f114b95ca6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555751"/>
            <a:ext cx="2304256" cy="173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424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229600" cy="647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zh-CN" altLang="en-US" sz="2400" b="1" i="1" dirty="0" smtClean="0">
                <a:solidFill>
                  <a:srgbClr val="FFFF00"/>
                </a:solidFill>
              </a:rPr>
              <a:t>第四节  压力表的安装</a:t>
            </a:r>
          </a:p>
        </p:txBody>
      </p:sp>
      <p:sp>
        <p:nvSpPr>
          <p:cNvPr id="7" name="矩形 6"/>
          <p:cNvSpPr/>
          <p:nvPr/>
        </p:nvSpPr>
        <p:spPr>
          <a:xfrm>
            <a:off x="0" y="1556792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r>
              <a:rPr lang="zh-CN" altLang="en-US" b="1" dirty="0" smtClean="0"/>
              <a:t>（</a:t>
            </a:r>
            <a:r>
              <a:rPr lang="en-US" altLang="zh-CN" b="1" dirty="0" smtClean="0"/>
              <a:t>4</a:t>
            </a:r>
            <a:r>
              <a:rPr lang="zh-CN" altLang="en-US" b="1" dirty="0" smtClean="0"/>
              <a:t>）在</a:t>
            </a:r>
            <a:r>
              <a:rPr lang="zh-CN" altLang="en-US" b="1" dirty="0"/>
              <a:t>使用环境温度接近或低于测量介质的冰点或凝固点</a:t>
            </a:r>
            <a:r>
              <a:rPr lang="zh-CN" altLang="en-US" b="1" dirty="0" smtClean="0"/>
              <a:t>时 ，</a:t>
            </a:r>
            <a:r>
              <a:rPr lang="zh-CN" altLang="en-US" b="1" dirty="0"/>
              <a:t>应</a:t>
            </a:r>
            <a:r>
              <a:rPr lang="zh-CN" altLang="en-US" b="1" dirty="0" smtClean="0"/>
              <a:t>采取  </a:t>
            </a:r>
            <a:endParaRPr lang="en-US" altLang="zh-CN" b="1" dirty="0" smtClean="0"/>
          </a:p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/>
              <a:t> </a:t>
            </a:r>
            <a:r>
              <a:rPr lang="en-US" altLang="zh-CN" b="1" dirty="0" smtClean="0"/>
              <a:t> </a:t>
            </a:r>
            <a:r>
              <a:rPr lang="zh-CN" altLang="en-US" b="1" dirty="0" smtClean="0"/>
              <a:t>绝热</a:t>
            </a:r>
            <a:r>
              <a:rPr lang="zh-CN" altLang="en-US" b="1" dirty="0"/>
              <a:t>或伴热措施</a:t>
            </a:r>
            <a:r>
              <a:rPr lang="zh-CN" altLang="en-US" b="1" dirty="0" smtClean="0"/>
              <a:t>。</a:t>
            </a:r>
            <a:endParaRPr lang="zh-CN" altLang="en-US" b="1" dirty="0"/>
          </a:p>
        </p:txBody>
      </p:sp>
      <p:pic>
        <p:nvPicPr>
          <p:cNvPr id="2052" name="Picture 4" descr="C:\Documents and Settings\Administrator\桌面\伴热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20888"/>
            <a:ext cx="4104456" cy="3862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Administrator\桌面\10-40-00-39-11004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73835" y="2420888"/>
            <a:ext cx="4446637" cy="384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9470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229600" cy="647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zh-CN" altLang="en-US" sz="2400" b="1" i="1" dirty="0" smtClean="0">
                <a:solidFill>
                  <a:srgbClr val="FFFF00"/>
                </a:solidFill>
              </a:rPr>
              <a:t>第四节  压力表的安装</a:t>
            </a:r>
          </a:p>
        </p:txBody>
      </p:sp>
      <p:pic>
        <p:nvPicPr>
          <p:cNvPr id="1026" name="Picture 2" descr="C:\Documents and Settings\Administrator\桌面\20140826385247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4062" y="2492896"/>
            <a:ext cx="2379775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Documents and Settings\Administrator\桌面\散热棒子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92896"/>
            <a:ext cx="21145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515369"/>
            <a:ext cx="3062164" cy="2721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矩形 8"/>
          <p:cNvSpPr/>
          <p:nvPr/>
        </p:nvSpPr>
        <p:spPr>
          <a:xfrm>
            <a:off x="0" y="1628800"/>
            <a:ext cx="828092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r>
              <a:rPr lang="zh-CN" altLang="en-US" b="1" dirty="0" smtClean="0"/>
              <a:t>（</a:t>
            </a:r>
            <a:r>
              <a:rPr lang="en-US" altLang="zh-CN" b="1" dirty="0"/>
              <a:t>5</a:t>
            </a:r>
            <a:r>
              <a:rPr lang="zh-CN" altLang="en-US" b="1" dirty="0" smtClean="0"/>
              <a:t>）测量高温介质时 ，应采用散热装置  。</a:t>
            </a:r>
            <a:endParaRPr lang="en-US" altLang="zh-CN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95807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85750"/>
            <a:ext cx="8229600" cy="7858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zh-CN" altLang="en-US" sz="2400" b="1" i="1" dirty="0" smtClean="0">
                <a:solidFill>
                  <a:srgbClr val="FFFF00"/>
                </a:solidFill>
              </a:rPr>
              <a:t>结束</a:t>
            </a:r>
            <a:endParaRPr lang="en-US" altLang="zh-CN" sz="2400" b="1" i="1" dirty="0" smtClean="0">
              <a:solidFill>
                <a:srgbClr val="FFFF00"/>
              </a:solidFill>
            </a:endParaRPr>
          </a:p>
        </p:txBody>
      </p:sp>
      <p:pic>
        <p:nvPicPr>
          <p:cNvPr id="43010" name="Picture 5" descr="129065138377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253" y="1196752"/>
            <a:ext cx="712946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043608" y="5298573"/>
            <a:ext cx="637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希望对您有所帮助，欢迎大家提出宝贵建议！</a:t>
            </a:r>
            <a:endParaRPr lang="zh-CN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https://mmbiz.qpic.cn/mmbiz_gif/vSABwyURAVhHthGvD29p0kFRbH7MdiaRNmibjd0JYu7icnxKGbxwdAqMricFGN6a4AqwkpvKqXic6iaaia8IBLzxBvpFw/640?wx_fmt=gif&amp;wxfrom=5&amp;wx_lazy=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5255" y="1904047"/>
            <a:ext cx="3793490" cy="3049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defaul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">
  <a:themeElements>
    <a:clrScheme name="1_defaul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9563</TotalTime>
  <Words>2543</Words>
  <Application>Microsoft Office PowerPoint</Application>
  <PresentationFormat>全屏显示(4:3)</PresentationFormat>
  <Paragraphs>196</Paragraphs>
  <Slides>26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28" baseType="lpstr">
      <vt:lpstr>default</vt:lpstr>
      <vt:lpstr>1_default</vt:lpstr>
      <vt:lpstr>   压力表培训   </vt:lpstr>
      <vt:lpstr>压力表培训内容</vt:lpstr>
      <vt:lpstr>第一节  压力表结构及工作原理</vt:lpstr>
      <vt:lpstr>第一节  压力表结构及工作原理</vt:lpstr>
      <vt:lpstr>第一节  压力表结构及工作原理</vt:lpstr>
      <vt:lpstr>第二节  压力表的分类</vt:lpstr>
      <vt:lpstr>第三节  压力表的选型</vt:lpstr>
      <vt:lpstr>第三节  压力表的选型</vt:lpstr>
      <vt:lpstr>第三节  压力表的选型</vt:lpstr>
      <vt:lpstr>第三节  压力表的选型</vt:lpstr>
      <vt:lpstr>按照使用环境和测量介质的性质选用 </vt:lpstr>
      <vt:lpstr>防护等级IP65的意义</vt:lpstr>
      <vt:lpstr>2 对一般介质的测量</vt:lpstr>
      <vt:lpstr>特殊环境</vt:lpstr>
      <vt:lpstr>9 下列测量介质应选用专用压力表: </vt:lpstr>
      <vt:lpstr>第四节  压力表的安装</vt:lpstr>
      <vt:lpstr>第四节  压力表的安装</vt:lpstr>
      <vt:lpstr>第四节  压力表的安装</vt:lpstr>
      <vt:lpstr>第四节  压力表的安装</vt:lpstr>
      <vt:lpstr>第四节  压力表的安装</vt:lpstr>
      <vt:lpstr>第四节  压力表的安装</vt:lpstr>
      <vt:lpstr>第四节  压力表的安装</vt:lpstr>
      <vt:lpstr>第四节  压力表的安装</vt:lpstr>
      <vt:lpstr>第四节  压力表的安装</vt:lpstr>
      <vt:lpstr>结束</vt:lpstr>
      <vt:lpstr>幻灯片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lisx</dc:creator>
  <cp:lastModifiedBy>Administrator</cp:lastModifiedBy>
  <cp:revision>892</cp:revision>
  <dcterms:created xsi:type="dcterms:W3CDTF">2006-10-12T03:52:43Z</dcterms:created>
  <dcterms:modified xsi:type="dcterms:W3CDTF">2019-07-10T01:49:17Z</dcterms:modified>
</cp:coreProperties>
</file>