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56" r:id="rId2"/>
    <p:sldId id="278" r:id="rId3"/>
    <p:sldId id="279" r:id="rId4"/>
    <p:sldId id="280"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262" r:id="rId41"/>
    <p:sldId id="301" r:id="rId42"/>
    <p:sldId id="302" r:id="rId43"/>
    <p:sldId id="300" r:id="rId44"/>
    <p:sldId id="303" r:id="rId45"/>
    <p:sldId id="305" r:id="rId46"/>
    <p:sldId id="306" r:id="rId47"/>
    <p:sldId id="357" r:id="rId48"/>
    <p:sldId id="260" r:id="rId49"/>
    <p:sldId id="263" r:id="rId50"/>
    <p:sldId id="273" r:id="rId51"/>
    <p:sldId id="261" r:id="rId52"/>
    <p:sldId id="304" r:id="rId53"/>
    <p:sldId id="264" r:id="rId54"/>
    <p:sldId id="307" r:id="rId55"/>
    <p:sldId id="308" r:id="rId56"/>
    <p:sldId id="349" r:id="rId57"/>
    <p:sldId id="350" r:id="rId58"/>
    <p:sldId id="351" r:id="rId59"/>
    <p:sldId id="352" r:id="rId60"/>
    <p:sldId id="353" r:id="rId61"/>
    <p:sldId id="354" r:id="rId62"/>
    <p:sldId id="355" r:id="rId63"/>
    <p:sldId id="356" r:id="rId64"/>
    <p:sldId id="310" r:id="rId65"/>
    <p:sldId id="311" r:id="rId66"/>
    <p:sldId id="287" r:id="rId67"/>
    <p:sldId id="281" r:id="rId68"/>
    <p:sldId id="282" r:id="rId69"/>
    <p:sldId id="283" r:id="rId70"/>
    <p:sldId id="284" r:id="rId71"/>
    <p:sldId id="286" r:id="rId72"/>
    <p:sldId id="285" r:id="rId73"/>
    <p:sldId id="291" r:id="rId74"/>
    <p:sldId id="293" r:id="rId75"/>
    <p:sldId id="294" r:id="rId76"/>
    <p:sldId id="292" r:id="rId77"/>
    <p:sldId id="360" r:id="rId78"/>
    <p:sldId id="363" r:id="rId79"/>
    <p:sldId id="365" r:id="rId80"/>
    <p:sldId id="364" r:id="rId81"/>
    <p:sldId id="362" r:id="rId82"/>
    <p:sldId id="361" r:id="rId83"/>
    <p:sldId id="359" r:id="rId84"/>
    <p:sldId id="299" r:id="rId85"/>
    <p:sldId id="358" r:id="rId86"/>
    <p:sldId id="348" r:id="rId8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华文行楷" pitchFamily="2" charset="-122"/>
        <a:cs typeface="+mn-cs"/>
      </a:defRPr>
    </a:lvl1pPr>
    <a:lvl2pPr marL="457200" algn="l" rtl="0" fontAlgn="base">
      <a:spcBef>
        <a:spcPct val="0"/>
      </a:spcBef>
      <a:spcAft>
        <a:spcPct val="0"/>
      </a:spcAft>
      <a:defRPr kern="1200">
        <a:solidFill>
          <a:schemeClr val="tx1"/>
        </a:solidFill>
        <a:latin typeface="Arial" charset="0"/>
        <a:ea typeface="华文行楷" pitchFamily="2" charset="-122"/>
        <a:cs typeface="+mn-cs"/>
      </a:defRPr>
    </a:lvl2pPr>
    <a:lvl3pPr marL="914400" algn="l" rtl="0" fontAlgn="base">
      <a:spcBef>
        <a:spcPct val="0"/>
      </a:spcBef>
      <a:spcAft>
        <a:spcPct val="0"/>
      </a:spcAft>
      <a:defRPr kern="1200">
        <a:solidFill>
          <a:schemeClr val="tx1"/>
        </a:solidFill>
        <a:latin typeface="Arial" charset="0"/>
        <a:ea typeface="华文行楷" pitchFamily="2" charset="-122"/>
        <a:cs typeface="+mn-cs"/>
      </a:defRPr>
    </a:lvl3pPr>
    <a:lvl4pPr marL="1371600" algn="l" rtl="0" fontAlgn="base">
      <a:spcBef>
        <a:spcPct val="0"/>
      </a:spcBef>
      <a:spcAft>
        <a:spcPct val="0"/>
      </a:spcAft>
      <a:defRPr kern="1200">
        <a:solidFill>
          <a:schemeClr val="tx1"/>
        </a:solidFill>
        <a:latin typeface="Arial" charset="0"/>
        <a:ea typeface="华文行楷" pitchFamily="2" charset="-122"/>
        <a:cs typeface="+mn-cs"/>
      </a:defRPr>
    </a:lvl4pPr>
    <a:lvl5pPr marL="1828800" algn="l" rtl="0" fontAlgn="base">
      <a:spcBef>
        <a:spcPct val="0"/>
      </a:spcBef>
      <a:spcAft>
        <a:spcPct val="0"/>
      </a:spcAft>
      <a:defRPr kern="1200">
        <a:solidFill>
          <a:schemeClr val="tx1"/>
        </a:solidFill>
        <a:latin typeface="Arial" charset="0"/>
        <a:ea typeface="华文行楷" pitchFamily="2" charset="-122"/>
        <a:cs typeface="+mn-cs"/>
      </a:defRPr>
    </a:lvl5pPr>
    <a:lvl6pPr marL="2286000" algn="l" defTabSz="914400" rtl="0" eaLnBrk="1" latinLnBrk="0" hangingPunct="1">
      <a:defRPr kern="1200">
        <a:solidFill>
          <a:schemeClr val="tx1"/>
        </a:solidFill>
        <a:latin typeface="Arial" charset="0"/>
        <a:ea typeface="华文行楷" pitchFamily="2" charset="-122"/>
        <a:cs typeface="+mn-cs"/>
      </a:defRPr>
    </a:lvl6pPr>
    <a:lvl7pPr marL="2743200" algn="l" defTabSz="914400" rtl="0" eaLnBrk="1" latinLnBrk="0" hangingPunct="1">
      <a:defRPr kern="1200">
        <a:solidFill>
          <a:schemeClr val="tx1"/>
        </a:solidFill>
        <a:latin typeface="Arial" charset="0"/>
        <a:ea typeface="华文行楷" pitchFamily="2" charset="-122"/>
        <a:cs typeface="+mn-cs"/>
      </a:defRPr>
    </a:lvl7pPr>
    <a:lvl8pPr marL="3200400" algn="l" defTabSz="914400" rtl="0" eaLnBrk="1" latinLnBrk="0" hangingPunct="1">
      <a:defRPr kern="1200">
        <a:solidFill>
          <a:schemeClr val="tx1"/>
        </a:solidFill>
        <a:latin typeface="Arial" charset="0"/>
        <a:ea typeface="华文行楷" pitchFamily="2" charset="-122"/>
        <a:cs typeface="+mn-cs"/>
      </a:defRPr>
    </a:lvl8pPr>
    <a:lvl9pPr marL="3657600" algn="l" defTabSz="914400" rtl="0" eaLnBrk="1" latinLnBrk="0" hangingPunct="1">
      <a:defRPr kern="1200">
        <a:solidFill>
          <a:schemeClr val="tx1"/>
        </a:solidFill>
        <a:latin typeface="Arial" charset="0"/>
        <a:ea typeface="华文行楷"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CC"/>
    <a:srgbClr val="FF0000"/>
    <a:srgbClr val="008080"/>
    <a:srgbClr val="006666"/>
    <a:srgbClr val="CCFFCC"/>
    <a:srgbClr val="000099"/>
    <a:srgbClr val="CC00CC"/>
    <a:srgbClr val="03219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52" y="-2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12" Type="http://schemas.openxmlformats.org/officeDocument/2006/relationships/image" Target="../media/image21.e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0" Type="http://schemas.openxmlformats.org/officeDocument/2006/relationships/image" Target="../media/image19.wmf"/><Relationship Id="rId4" Type="http://schemas.openxmlformats.org/officeDocument/2006/relationships/image" Target="../media/image13.wmf"/><Relationship Id="rId9"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0.wmf"/><Relationship Id="rId18" Type="http://schemas.openxmlformats.org/officeDocument/2006/relationships/image" Target="../media/image55.emf"/><Relationship Id="rId3" Type="http://schemas.openxmlformats.org/officeDocument/2006/relationships/image" Target="../media/image40.emf"/><Relationship Id="rId7" Type="http://schemas.openxmlformats.org/officeDocument/2006/relationships/image" Target="../media/image44.emf"/><Relationship Id="rId12" Type="http://schemas.openxmlformats.org/officeDocument/2006/relationships/image" Target="../media/image49.emf"/><Relationship Id="rId17" Type="http://schemas.openxmlformats.org/officeDocument/2006/relationships/image" Target="../media/image54.emf"/><Relationship Id="rId2" Type="http://schemas.openxmlformats.org/officeDocument/2006/relationships/image" Target="../media/image39.emf"/><Relationship Id="rId16" Type="http://schemas.openxmlformats.org/officeDocument/2006/relationships/image" Target="../media/image53.emf"/><Relationship Id="rId20" Type="http://schemas.openxmlformats.org/officeDocument/2006/relationships/image" Target="../media/image57.emf"/><Relationship Id="rId1" Type="http://schemas.openxmlformats.org/officeDocument/2006/relationships/image" Target="../media/image38.emf"/><Relationship Id="rId6" Type="http://schemas.openxmlformats.org/officeDocument/2006/relationships/image" Target="../media/image43.emf"/><Relationship Id="rId11" Type="http://schemas.openxmlformats.org/officeDocument/2006/relationships/image" Target="../media/image48.emf"/><Relationship Id="rId5" Type="http://schemas.openxmlformats.org/officeDocument/2006/relationships/image" Target="../media/image42.emf"/><Relationship Id="rId15" Type="http://schemas.openxmlformats.org/officeDocument/2006/relationships/image" Target="../media/image52.emf"/><Relationship Id="rId10" Type="http://schemas.openxmlformats.org/officeDocument/2006/relationships/image" Target="../media/image47.emf"/><Relationship Id="rId19" Type="http://schemas.openxmlformats.org/officeDocument/2006/relationships/image" Target="../media/image56.emf"/><Relationship Id="rId4" Type="http://schemas.openxmlformats.org/officeDocument/2006/relationships/image" Target="../media/image41.emf"/><Relationship Id="rId9" Type="http://schemas.openxmlformats.org/officeDocument/2006/relationships/image" Target="../media/image46.emf"/><Relationship Id="rId14" Type="http://schemas.openxmlformats.org/officeDocument/2006/relationships/image" Target="../media/image5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A58572-700D-4256-83EA-6580E55319F9}" type="datetimeFigureOut">
              <a:rPr lang="zh-CN" altLang="en-US" smtClean="0"/>
              <a:t>2018/8/8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1E030B-146A-4E97-BD1F-12C05B286A6A}" type="slidenum">
              <a:rPr lang="zh-CN" altLang="en-US" smtClean="0"/>
              <a:t>‹#›</a:t>
            </a:fld>
            <a:endParaRPr lang="zh-CN" altLang="en-US"/>
          </a:p>
        </p:txBody>
      </p:sp>
    </p:spTree>
    <p:extLst>
      <p:ext uri="{BB962C8B-B14F-4D97-AF65-F5344CB8AC3E}">
        <p14:creationId xmlns:p14="http://schemas.microsoft.com/office/powerpoint/2010/main" val="328417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030B-146A-4E97-BD1F-12C05B286A6A}" type="slidenum">
              <a:rPr lang="zh-CN" altLang="en-US" smtClean="0"/>
              <a:t>27</a:t>
            </a:fld>
            <a:endParaRPr lang="zh-CN" altLang="en-US"/>
          </a:p>
        </p:txBody>
      </p:sp>
    </p:spTree>
    <p:extLst>
      <p:ext uri="{BB962C8B-B14F-4D97-AF65-F5344CB8AC3E}">
        <p14:creationId xmlns:p14="http://schemas.microsoft.com/office/powerpoint/2010/main" val="3424114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5B51521-DB45-4245-8A61-10A4EEE79479}" type="slidenum">
              <a:rPr lang="zh-CN" altLang="en-US" smtClean="0"/>
              <a:t>39</a:t>
            </a:fld>
            <a:endParaRPr lang="zh-CN" altLang="en-US"/>
          </a:p>
        </p:txBody>
      </p:sp>
    </p:spTree>
    <p:extLst>
      <p:ext uri="{BB962C8B-B14F-4D97-AF65-F5344CB8AC3E}">
        <p14:creationId xmlns:p14="http://schemas.microsoft.com/office/powerpoint/2010/main" val="1857701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033E669E-2055-4F82-82DA-9EA21A45F0BE}" type="slidenum">
              <a:rPr lang="en-US" altLang="zh-CN"/>
              <a:pPr>
                <a:defRPr/>
              </a:pPr>
              <a:t>‹#›</a:t>
            </a:fld>
            <a:r>
              <a:rPr lang="zh-CN" altLang="en-US"/>
              <a:t>东南大学</a:t>
            </a:r>
          </a:p>
        </p:txBody>
      </p:sp>
      <p:sp>
        <p:nvSpPr>
          <p:cNvPr id="7" name="Rectangle 5"/>
          <p:cNvSpPr txBox="1">
            <a:spLocks noChangeArrowheads="1"/>
          </p:cNvSpPr>
          <p:nvPr userDrawn="1"/>
        </p:nvSpPr>
        <p:spPr>
          <a:xfrm>
            <a:off x="4644008" y="6176837"/>
            <a:ext cx="4032448" cy="579785"/>
          </a:xfrm>
          <a:prstGeom prst="rect">
            <a:avLst/>
          </a:prstGeom>
          <a:ln/>
        </p:spPr>
        <p:txBody>
          <a:bodyPr/>
          <a:lstStyle>
            <a:defPPr>
              <a:defRPr lang="zh-CN"/>
            </a:defPPr>
            <a:lvl1pPr algn="l" rtl="0" fontAlgn="base">
              <a:spcBef>
                <a:spcPct val="0"/>
              </a:spcBef>
              <a:spcAft>
                <a:spcPct val="0"/>
              </a:spcAft>
              <a:defRPr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kern="1200">
                <a:solidFill>
                  <a:schemeClr val="tx1"/>
                </a:solidFill>
                <a:latin typeface="Arial" charset="0"/>
                <a:ea typeface="华文行楷" pitchFamily="2" charset="-122"/>
                <a:cs typeface="+mn-cs"/>
              </a:defRPr>
            </a:lvl2pPr>
            <a:lvl3pPr marL="914400" algn="l" rtl="0" fontAlgn="base">
              <a:spcBef>
                <a:spcPct val="0"/>
              </a:spcBef>
              <a:spcAft>
                <a:spcPct val="0"/>
              </a:spcAft>
              <a:defRPr kern="1200">
                <a:solidFill>
                  <a:schemeClr val="tx1"/>
                </a:solidFill>
                <a:latin typeface="Arial" charset="0"/>
                <a:ea typeface="华文行楷" pitchFamily="2" charset="-122"/>
                <a:cs typeface="+mn-cs"/>
              </a:defRPr>
            </a:lvl3pPr>
            <a:lvl4pPr marL="1371600" algn="l" rtl="0" fontAlgn="base">
              <a:spcBef>
                <a:spcPct val="0"/>
              </a:spcBef>
              <a:spcAft>
                <a:spcPct val="0"/>
              </a:spcAft>
              <a:defRPr kern="1200">
                <a:solidFill>
                  <a:schemeClr val="tx1"/>
                </a:solidFill>
                <a:latin typeface="Arial" charset="0"/>
                <a:ea typeface="华文行楷" pitchFamily="2" charset="-122"/>
                <a:cs typeface="+mn-cs"/>
              </a:defRPr>
            </a:lvl4pPr>
            <a:lvl5pPr marL="1828800" algn="l" rtl="0" fontAlgn="base">
              <a:spcBef>
                <a:spcPct val="0"/>
              </a:spcBef>
              <a:spcAft>
                <a:spcPct val="0"/>
              </a:spcAft>
              <a:defRPr kern="1200">
                <a:solidFill>
                  <a:schemeClr val="tx1"/>
                </a:solidFill>
                <a:latin typeface="Arial" charset="0"/>
                <a:ea typeface="华文行楷" pitchFamily="2" charset="-122"/>
                <a:cs typeface="+mn-cs"/>
              </a:defRPr>
            </a:lvl5pPr>
            <a:lvl6pPr marL="2286000" algn="l" defTabSz="914400" rtl="0" eaLnBrk="1" latinLnBrk="0" hangingPunct="1">
              <a:defRPr kern="1200">
                <a:solidFill>
                  <a:schemeClr val="tx1"/>
                </a:solidFill>
                <a:latin typeface="Arial" charset="0"/>
                <a:ea typeface="华文行楷" pitchFamily="2" charset="-122"/>
                <a:cs typeface="+mn-cs"/>
              </a:defRPr>
            </a:lvl6pPr>
            <a:lvl7pPr marL="2743200" algn="l" defTabSz="914400" rtl="0" eaLnBrk="1" latinLnBrk="0" hangingPunct="1">
              <a:defRPr kern="1200">
                <a:solidFill>
                  <a:schemeClr val="tx1"/>
                </a:solidFill>
                <a:latin typeface="Arial" charset="0"/>
                <a:ea typeface="华文行楷" pitchFamily="2" charset="-122"/>
                <a:cs typeface="+mn-cs"/>
              </a:defRPr>
            </a:lvl7pPr>
            <a:lvl8pPr marL="3200400" algn="l" defTabSz="914400" rtl="0" eaLnBrk="1" latinLnBrk="0" hangingPunct="1">
              <a:defRPr kern="1200">
                <a:solidFill>
                  <a:schemeClr val="tx1"/>
                </a:solidFill>
                <a:latin typeface="Arial" charset="0"/>
                <a:ea typeface="华文行楷" pitchFamily="2" charset="-122"/>
                <a:cs typeface="+mn-cs"/>
              </a:defRPr>
            </a:lvl8pPr>
            <a:lvl9pPr marL="3657600" algn="l" defTabSz="914400" rtl="0" eaLnBrk="1" latinLnBrk="0" hangingPunct="1">
              <a:defRPr kern="1200">
                <a:solidFill>
                  <a:schemeClr val="tx1"/>
                </a:solidFill>
                <a:latin typeface="Arial" charset="0"/>
                <a:ea typeface="华文行楷" pitchFamily="2" charset="-122"/>
                <a:cs typeface="+mn-cs"/>
              </a:defRPr>
            </a:lvl9pPr>
          </a:lstStyle>
          <a:p>
            <a:pPr>
              <a:defRPr/>
            </a:pPr>
            <a:r>
              <a:rPr lang="zh-CN" altLang="en-US" smtClean="0">
                <a:solidFill>
                  <a:srgbClr val="000099"/>
                </a:solidFill>
              </a:rPr>
              <a:t>杨建明</a:t>
            </a:r>
            <a:endParaRPr lang="en-US" altLang="zh-CN" smtClean="0">
              <a:solidFill>
                <a:srgbClr val="000099"/>
              </a:solidFill>
            </a:endParaRPr>
          </a:p>
          <a:p>
            <a:pPr>
              <a:defRPr/>
            </a:pPr>
            <a:r>
              <a:rPr lang="en-US" altLang="zh-CN" smtClean="0">
                <a:solidFill>
                  <a:srgbClr val="000099"/>
                </a:solidFill>
              </a:rPr>
              <a:t>jmyang@seu.edu.cn,13505153905</a:t>
            </a:r>
            <a:endParaRPr lang="zh-CN" altLang="en-US" smtClean="0">
              <a:solidFill>
                <a:srgbClr val="000099"/>
              </a:solidFill>
            </a:endParaRPr>
          </a:p>
          <a:p>
            <a:pPr>
              <a:defRPr/>
            </a:pPr>
            <a:endParaRPr lang="en-US" altLang="zh-CN" dirty="0"/>
          </a:p>
        </p:txBody>
      </p:sp>
    </p:spTree>
    <p:extLst>
      <p:ext uri="{BB962C8B-B14F-4D97-AF65-F5344CB8AC3E}">
        <p14:creationId xmlns:p14="http://schemas.microsoft.com/office/powerpoint/2010/main" val="53317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67544" y="1124744"/>
            <a:ext cx="8229600" cy="5422107"/>
          </a:xfrm>
        </p:spPr>
        <p:txBody>
          <a:bodyPr/>
          <a:lstStyle>
            <a:lvl1pPr marL="457200" indent="-457200">
              <a:lnSpc>
                <a:spcPct val="110000"/>
              </a:lnSpc>
              <a:spcBef>
                <a:spcPts val="1500"/>
              </a:spcBef>
              <a:buFont typeface="Wingdings" pitchFamily="2" charset="2"/>
              <a:buChar char="Ø"/>
              <a:defRPr sz="2800"/>
            </a:lvl1pPr>
            <a:lvl2pPr>
              <a:lnSpc>
                <a:spcPct val="110000"/>
              </a:lnSpc>
              <a:spcBef>
                <a:spcPts val="1500"/>
              </a:spcBef>
              <a:defRPr/>
            </a:lvl2pPr>
            <a:lvl3pPr>
              <a:lnSpc>
                <a:spcPct val="110000"/>
              </a:lnSpc>
              <a:spcBef>
                <a:spcPts val="1500"/>
              </a:spcBef>
              <a:defRPr/>
            </a:lvl3pPr>
            <a:lvl4pPr>
              <a:lnSpc>
                <a:spcPct val="110000"/>
              </a:lnSpc>
              <a:spcBef>
                <a:spcPts val="1500"/>
              </a:spcBef>
              <a:defRPr/>
            </a:lvl4pPr>
            <a:lvl5pPr>
              <a:lnSpc>
                <a:spcPct val="110000"/>
              </a:lnSpc>
              <a:spcBef>
                <a:spcPts val="1500"/>
              </a:spcBef>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4"/>
          <p:cNvSpPr>
            <a:spLocks noGrp="1" noChangeArrowheads="1"/>
          </p:cNvSpPr>
          <p:nvPr>
            <p:ph type="dt" sz="half" idx="10"/>
          </p:nvPr>
        </p:nvSpPr>
        <p:spPr>
          <a:xfrm>
            <a:off x="539552" y="5373216"/>
            <a:ext cx="2133600" cy="476250"/>
          </a:xfrm>
          <a:prstGeom prst="rect">
            <a:avLst/>
          </a:prstGeom>
          <a:ln/>
        </p:spPr>
        <p:txBody>
          <a:bodyPr/>
          <a:lstStyle>
            <a:lvl1pPr>
              <a:defRPr/>
            </a:lvl1pPr>
          </a:lstStyle>
          <a:p>
            <a:pPr>
              <a:defRPr/>
            </a:pPr>
            <a:endParaRPr lang="en-US" altLang="zh-CN" dirty="0"/>
          </a:p>
        </p:txBody>
      </p:sp>
    </p:spTree>
    <p:extLst>
      <p:ext uri="{BB962C8B-B14F-4D97-AF65-F5344CB8AC3E}">
        <p14:creationId xmlns:p14="http://schemas.microsoft.com/office/powerpoint/2010/main" val="3404706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xfrm>
            <a:off x="2843808" y="5517232"/>
            <a:ext cx="2895600" cy="476250"/>
          </a:xfrm>
          <a:prstGeom prst="rect">
            <a:avLst/>
          </a:prstGeom>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xfrm>
            <a:off x="6444208" y="5445224"/>
            <a:ext cx="2133600" cy="476250"/>
          </a:xfrm>
          <a:prstGeom prst="rect">
            <a:avLst/>
          </a:prstGeom>
          <a:ln/>
        </p:spPr>
        <p:txBody>
          <a:bodyPr/>
          <a:lstStyle>
            <a:lvl1pPr>
              <a:defRPr/>
            </a:lvl1pPr>
          </a:lstStyle>
          <a:p>
            <a:pPr>
              <a:defRPr/>
            </a:pPr>
            <a:fld id="{60109880-1507-42DD-A1F2-E46293468CFA}" type="slidenum">
              <a:rPr lang="en-US" altLang="zh-CN"/>
              <a:pPr>
                <a:defRPr/>
              </a:pPr>
              <a:t>‹#›</a:t>
            </a:fld>
            <a:r>
              <a:rPr lang="zh-CN" altLang="en-US" dirty="0"/>
              <a:t>东南大学</a:t>
            </a:r>
          </a:p>
        </p:txBody>
      </p:sp>
    </p:spTree>
    <p:extLst>
      <p:ext uri="{BB962C8B-B14F-4D97-AF65-F5344CB8AC3E}">
        <p14:creationId xmlns:p14="http://schemas.microsoft.com/office/powerpoint/2010/main" val="1248735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9313"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C3C9B4D7-903C-4218-8D77-9B534D79FC33}" type="slidenum">
              <a:rPr lang="en-US" altLang="zh-CN"/>
              <a:pPr>
                <a:defRPr/>
              </a:pPr>
              <a:t>‹#›</a:t>
            </a:fld>
            <a:r>
              <a:rPr lang="zh-CN" altLang="en-US"/>
              <a:t>东南大学</a:t>
            </a:r>
          </a:p>
        </p:txBody>
      </p:sp>
    </p:spTree>
    <p:extLst>
      <p:ext uri="{BB962C8B-B14F-4D97-AF65-F5344CB8AC3E}">
        <p14:creationId xmlns:p14="http://schemas.microsoft.com/office/powerpoint/2010/main" val="3694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D90AC233-4085-4A75-BF50-E989D730A728}" type="slidenum">
              <a:rPr lang="en-US" altLang="zh-CN"/>
              <a:pPr>
                <a:defRPr/>
              </a:pPr>
              <a:t>‹#›</a:t>
            </a:fld>
            <a:r>
              <a:rPr lang="zh-CN" altLang="en-US"/>
              <a:t>东南大学</a:t>
            </a:r>
          </a:p>
        </p:txBody>
      </p:sp>
    </p:spTree>
    <p:extLst>
      <p:ext uri="{BB962C8B-B14F-4D97-AF65-F5344CB8AC3E}">
        <p14:creationId xmlns:p14="http://schemas.microsoft.com/office/powerpoint/2010/main" val="96035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B752C9C4-3580-4100-BB96-A8F396547FE2}" type="slidenum">
              <a:rPr lang="en-US" altLang="zh-CN"/>
              <a:pPr>
                <a:defRPr/>
              </a:pPr>
              <a:t>‹#›</a:t>
            </a:fld>
            <a:r>
              <a:rPr lang="zh-CN" altLang="en-US"/>
              <a:t>东南大学</a:t>
            </a:r>
          </a:p>
        </p:txBody>
      </p:sp>
    </p:spTree>
    <p:extLst>
      <p:ext uri="{BB962C8B-B14F-4D97-AF65-F5344CB8AC3E}">
        <p14:creationId xmlns:p14="http://schemas.microsoft.com/office/powerpoint/2010/main" val="170714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8D25A02A-1280-44D5-9656-36763BF4F389}" type="slidenum">
              <a:rPr lang="en-US" altLang="zh-CN"/>
              <a:pPr>
                <a:defRPr/>
              </a:pPr>
              <a:t>‹#›</a:t>
            </a:fld>
            <a:r>
              <a:rPr lang="zh-CN" altLang="en-US"/>
              <a:t>东南大学</a:t>
            </a:r>
          </a:p>
        </p:txBody>
      </p:sp>
    </p:spTree>
    <p:extLst>
      <p:ext uri="{BB962C8B-B14F-4D97-AF65-F5344CB8AC3E}">
        <p14:creationId xmlns:p14="http://schemas.microsoft.com/office/powerpoint/2010/main" val="248072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3B472F2B-A35B-484E-A641-95FB53F484AB}" type="slidenum">
              <a:rPr lang="en-US" altLang="zh-CN"/>
              <a:pPr>
                <a:defRPr/>
              </a:pPr>
              <a:t>‹#›</a:t>
            </a:fld>
            <a:r>
              <a:rPr lang="zh-CN" altLang="en-US"/>
              <a:t>东南大学</a:t>
            </a:r>
          </a:p>
        </p:txBody>
      </p:sp>
    </p:spTree>
    <p:extLst>
      <p:ext uri="{BB962C8B-B14F-4D97-AF65-F5344CB8AC3E}">
        <p14:creationId xmlns:p14="http://schemas.microsoft.com/office/powerpoint/2010/main" val="142664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DA9A48B2-BF81-42B6-9265-52E3E32B3C70}" type="slidenum">
              <a:rPr lang="en-US" altLang="zh-CN"/>
              <a:pPr>
                <a:defRPr/>
              </a:pPr>
              <a:t>‹#›</a:t>
            </a:fld>
            <a:r>
              <a:rPr lang="zh-CN" altLang="en-US"/>
              <a:t>东南大学</a:t>
            </a:r>
          </a:p>
        </p:txBody>
      </p:sp>
    </p:spTree>
    <p:extLst>
      <p:ext uri="{BB962C8B-B14F-4D97-AF65-F5344CB8AC3E}">
        <p14:creationId xmlns:p14="http://schemas.microsoft.com/office/powerpoint/2010/main" val="3826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B90AB2CB-CED2-46BC-9DE6-736F3AD5C5FF}" type="slidenum">
              <a:rPr lang="en-US" altLang="zh-CN"/>
              <a:pPr>
                <a:defRPr/>
              </a:pPr>
              <a:t>‹#›</a:t>
            </a:fld>
            <a:r>
              <a:rPr lang="zh-CN" altLang="en-US"/>
              <a:t>东南大学</a:t>
            </a:r>
          </a:p>
        </p:txBody>
      </p:sp>
    </p:spTree>
    <p:extLst>
      <p:ext uri="{BB962C8B-B14F-4D97-AF65-F5344CB8AC3E}">
        <p14:creationId xmlns:p14="http://schemas.microsoft.com/office/powerpoint/2010/main" val="93475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3" y="188913"/>
            <a:ext cx="2057400"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188913"/>
            <a:ext cx="6019800" cy="59372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xfrm>
            <a:off x="5148064" y="4869160"/>
            <a:ext cx="3168352" cy="576261"/>
          </a:xfrm>
          <a:prstGeom prst="rect">
            <a:avLst/>
          </a:prstGeom>
          <a:ln/>
        </p:spPr>
        <p:txBody>
          <a:bodyPr/>
          <a:lstStyle>
            <a:lvl1pPr>
              <a:defRPr/>
            </a:lvl1pPr>
          </a:lstStyle>
          <a:p>
            <a:pPr>
              <a:defRPr/>
            </a:pPr>
            <a:fld id="{7333AA3E-8EE0-4426-BDCC-E30B8D99AC29}" type="slidenum">
              <a:rPr lang="en-US" altLang="zh-CN"/>
              <a:pPr>
                <a:defRPr/>
              </a:pPr>
              <a:t>‹#›</a:t>
            </a:fld>
            <a:r>
              <a:rPr lang="zh-CN" altLang="en-US"/>
              <a:t>东南大学</a:t>
            </a:r>
          </a:p>
        </p:txBody>
      </p:sp>
    </p:spTree>
    <p:extLst>
      <p:ext uri="{BB962C8B-B14F-4D97-AF65-F5344CB8AC3E}">
        <p14:creationId xmlns:p14="http://schemas.microsoft.com/office/powerpoint/2010/main" val="206681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762000" y="0"/>
            <a:ext cx="8382000" cy="6858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228600" y="914400"/>
            <a:ext cx="4305300" cy="579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914400"/>
            <a:ext cx="4305300" cy="579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263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 y="188913"/>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p>
            <a:pPr lvl="0"/>
            <a:r>
              <a:rPr lang="zh-CN" altLang="en-US" dirty="0" smtClean="0"/>
              <a:t>单击此处编辑母版标题样式</a:t>
            </a:r>
          </a:p>
        </p:txBody>
      </p:sp>
      <p:sp>
        <p:nvSpPr>
          <p:cNvPr id="1027" name="Rectangle 3"/>
          <p:cNvSpPr>
            <a:spLocks noGrp="1" noChangeArrowheads="1"/>
          </p:cNvSpPr>
          <p:nvPr>
            <p:ph type="body" idx="1"/>
          </p:nvPr>
        </p:nvSpPr>
        <p:spPr bwMode="auto">
          <a:xfrm>
            <a:off x="468313" y="1196975"/>
            <a:ext cx="8229600" cy="492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p:titleStyle>
    <p:bodyStyle>
      <a:lvl1pPr marL="342900" indent="-342900" algn="l" rtl="0" eaLnBrk="0" fontAlgn="base" hangingPunct="0">
        <a:spcBef>
          <a:spcPct val="20000"/>
        </a:spcBef>
        <a:spcAft>
          <a:spcPct val="0"/>
        </a:spcAft>
        <a:buChar char="•"/>
        <a:defRPr sz="3200">
          <a:solidFill>
            <a:srgbClr val="FF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CC"/>
          </a:solidFill>
          <a:latin typeface="+mn-lt"/>
          <a:ea typeface="+mn-ea"/>
          <a:cs typeface="+mn-cs"/>
        </a:defRPr>
      </a:lvl2pPr>
      <a:lvl3pPr marL="1143000" indent="-228600" algn="l" rtl="0" eaLnBrk="0" fontAlgn="base" hangingPunct="0">
        <a:spcBef>
          <a:spcPct val="20000"/>
        </a:spcBef>
        <a:spcAft>
          <a:spcPct val="0"/>
        </a:spcAft>
        <a:buChar char="•"/>
        <a:defRPr sz="2400">
          <a:solidFill>
            <a:srgbClr val="CC00CC"/>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wmf"/><Relationship Id="rId4" Type="http://schemas.openxmlformats.org/officeDocument/2006/relationships/hyperlink" Target="mailto:jmyang@seu.edu.c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6.bin"/><Relationship Id="rId18" Type="http://schemas.openxmlformats.org/officeDocument/2006/relationships/image" Target="../media/image17.wmf"/><Relationship Id="rId26" Type="http://schemas.openxmlformats.org/officeDocument/2006/relationships/image" Target="../media/image21.emf"/><Relationship Id="rId3" Type="http://schemas.openxmlformats.org/officeDocument/2006/relationships/oleObject" Target="../embeddings/oleObject1.bin"/><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14.w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slideLayout" Target="../slideLayouts/slideLayout7.xml"/><Relationship Id="rId16" Type="http://schemas.openxmlformats.org/officeDocument/2006/relationships/image" Target="../media/image16.wmf"/><Relationship Id="rId20" Type="http://schemas.openxmlformats.org/officeDocument/2006/relationships/image" Target="../media/image18.wmf"/><Relationship Id="rId1" Type="http://schemas.openxmlformats.org/officeDocument/2006/relationships/vmlDrawing" Target="../drawings/vmlDrawing1.vml"/><Relationship Id="rId6" Type="http://schemas.openxmlformats.org/officeDocument/2006/relationships/image" Target="../media/image11.wmf"/><Relationship Id="rId11" Type="http://schemas.openxmlformats.org/officeDocument/2006/relationships/oleObject" Target="../embeddings/oleObject5.bin"/><Relationship Id="rId24" Type="http://schemas.openxmlformats.org/officeDocument/2006/relationships/image" Target="../media/image20.w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13.wmf"/><Relationship Id="rId19" Type="http://schemas.openxmlformats.org/officeDocument/2006/relationships/oleObject" Target="../embeddings/oleObject9.bin"/><Relationship Id="rId4" Type="http://schemas.openxmlformats.org/officeDocument/2006/relationships/image" Target="../media/image10.wmf"/><Relationship Id="rId9" Type="http://schemas.openxmlformats.org/officeDocument/2006/relationships/oleObject" Target="../embeddings/oleObject4.bin"/><Relationship Id="rId14" Type="http://schemas.openxmlformats.org/officeDocument/2006/relationships/image" Target="../media/image15.wmf"/><Relationship Id="rId22" Type="http://schemas.openxmlformats.org/officeDocument/2006/relationships/image" Target="../media/image1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2.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7.wmf"/><Relationship Id="rId4" Type="http://schemas.openxmlformats.org/officeDocument/2006/relationships/oleObject" Target="../embeddings/oleObject14.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wmf"/></Relationships>
</file>

<file path=ppt/slides/_rels/slide20.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30.wmf"/><Relationship Id="rId5" Type="http://schemas.openxmlformats.org/officeDocument/2006/relationships/oleObject" Target="../embeddings/oleObject17.bin"/><Relationship Id="rId4" Type="http://schemas.openxmlformats.org/officeDocument/2006/relationships/image" Target="../media/image29.wmf"/></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2.wmf"/><Relationship Id="rId4" Type="http://schemas.openxmlformats.org/officeDocument/2006/relationships/oleObject" Target="../embeddings/oleObject19.bin"/></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3.wmf"/><Relationship Id="rId5" Type="http://schemas.openxmlformats.org/officeDocument/2006/relationships/oleObject" Target="../embeddings/oleObject20.bin"/><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5.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2.bin"/><Relationship Id="rId5" Type="http://schemas.openxmlformats.org/officeDocument/2006/relationships/image" Target="../media/image33.wmf"/><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13" Type="http://schemas.openxmlformats.org/officeDocument/2006/relationships/image" Target="../media/image41.emf"/><Relationship Id="rId18" Type="http://schemas.openxmlformats.org/officeDocument/2006/relationships/oleObject" Target="../embeddings/oleObject30.bin"/><Relationship Id="rId26" Type="http://schemas.openxmlformats.org/officeDocument/2006/relationships/oleObject" Target="../embeddings/oleObject34.bin"/><Relationship Id="rId39" Type="http://schemas.openxmlformats.org/officeDocument/2006/relationships/image" Target="../media/image54.emf"/><Relationship Id="rId21" Type="http://schemas.openxmlformats.org/officeDocument/2006/relationships/image" Target="../media/image45.emf"/><Relationship Id="rId34" Type="http://schemas.openxmlformats.org/officeDocument/2006/relationships/oleObject" Target="../embeddings/oleObject38.bin"/><Relationship Id="rId42" Type="http://schemas.openxmlformats.org/officeDocument/2006/relationships/oleObject" Target="../embeddings/oleObject42.bin"/><Relationship Id="rId47" Type="http://schemas.openxmlformats.org/officeDocument/2006/relationships/oleObject" Target="../embeddings/oleObject46.bin"/><Relationship Id="rId7" Type="http://schemas.openxmlformats.org/officeDocument/2006/relationships/oleObject" Target="../embeddings/oleObject24.bin"/><Relationship Id="rId2" Type="http://schemas.openxmlformats.org/officeDocument/2006/relationships/slideLayout" Target="../slideLayouts/slideLayout7.xml"/><Relationship Id="rId16" Type="http://schemas.openxmlformats.org/officeDocument/2006/relationships/oleObject" Target="../embeddings/oleObject29.bin"/><Relationship Id="rId29" Type="http://schemas.openxmlformats.org/officeDocument/2006/relationships/image" Target="../media/image49.emf"/><Relationship Id="rId11" Type="http://schemas.openxmlformats.org/officeDocument/2006/relationships/image" Target="../media/image40.emf"/><Relationship Id="rId24" Type="http://schemas.openxmlformats.org/officeDocument/2006/relationships/oleObject" Target="../embeddings/oleObject33.bin"/><Relationship Id="rId32" Type="http://schemas.openxmlformats.org/officeDocument/2006/relationships/oleObject" Target="../embeddings/oleObject37.bin"/><Relationship Id="rId37" Type="http://schemas.openxmlformats.org/officeDocument/2006/relationships/image" Target="../media/image53.emf"/><Relationship Id="rId40" Type="http://schemas.openxmlformats.org/officeDocument/2006/relationships/oleObject" Target="../embeddings/oleObject41.bin"/><Relationship Id="rId45" Type="http://schemas.openxmlformats.org/officeDocument/2006/relationships/oleObject" Target="../embeddings/oleObject45.bin"/><Relationship Id="rId5" Type="http://schemas.openxmlformats.org/officeDocument/2006/relationships/oleObject" Target="../embeddings/oleObject23.bin"/><Relationship Id="rId15" Type="http://schemas.openxmlformats.org/officeDocument/2006/relationships/image" Target="../media/image42.emf"/><Relationship Id="rId23" Type="http://schemas.openxmlformats.org/officeDocument/2006/relationships/image" Target="../media/image46.emf"/><Relationship Id="rId28" Type="http://schemas.openxmlformats.org/officeDocument/2006/relationships/oleObject" Target="../embeddings/oleObject35.bin"/><Relationship Id="rId36" Type="http://schemas.openxmlformats.org/officeDocument/2006/relationships/oleObject" Target="../embeddings/oleObject39.bin"/><Relationship Id="rId49" Type="http://schemas.openxmlformats.org/officeDocument/2006/relationships/image" Target="../media/image59.jpeg"/><Relationship Id="rId10" Type="http://schemas.openxmlformats.org/officeDocument/2006/relationships/oleObject" Target="../embeddings/oleObject26.bin"/><Relationship Id="rId19" Type="http://schemas.openxmlformats.org/officeDocument/2006/relationships/image" Target="../media/image44.emf"/><Relationship Id="rId31" Type="http://schemas.openxmlformats.org/officeDocument/2006/relationships/image" Target="../media/image50.wmf"/><Relationship Id="rId44" Type="http://schemas.openxmlformats.org/officeDocument/2006/relationships/oleObject" Target="../embeddings/oleObject44.bin"/><Relationship Id="rId4" Type="http://schemas.openxmlformats.org/officeDocument/2006/relationships/image" Target="../media/image58.jpeg"/><Relationship Id="rId9" Type="http://schemas.openxmlformats.org/officeDocument/2006/relationships/oleObject" Target="../embeddings/oleObject25.bin"/><Relationship Id="rId14" Type="http://schemas.openxmlformats.org/officeDocument/2006/relationships/oleObject" Target="../embeddings/oleObject28.bin"/><Relationship Id="rId22" Type="http://schemas.openxmlformats.org/officeDocument/2006/relationships/oleObject" Target="../embeddings/oleObject32.bin"/><Relationship Id="rId27" Type="http://schemas.openxmlformats.org/officeDocument/2006/relationships/image" Target="../media/image48.emf"/><Relationship Id="rId30" Type="http://schemas.openxmlformats.org/officeDocument/2006/relationships/oleObject" Target="../embeddings/oleObject36.bin"/><Relationship Id="rId35" Type="http://schemas.openxmlformats.org/officeDocument/2006/relationships/image" Target="../media/image52.emf"/><Relationship Id="rId43" Type="http://schemas.openxmlformats.org/officeDocument/2006/relationships/oleObject" Target="../embeddings/oleObject43.bin"/><Relationship Id="rId48" Type="http://schemas.openxmlformats.org/officeDocument/2006/relationships/image" Target="../media/image57.emf"/><Relationship Id="rId8" Type="http://schemas.openxmlformats.org/officeDocument/2006/relationships/image" Target="../media/image39.emf"/><Relationship Id="rId3" Type="http://schemas.openxmlformats.org/officeDocument/2006/relationships/audio" Target="../media/audio2.wav"/><Relationship Id="rId12" Type="http://schemas.openxmlformats.org/officeDocument/2006/relationships/oleObject" Target="../embeddings/oleObject27.bin"/><Relationship Id="rId17" Type="http://schemas.openxmlformats.org/officeDocument/2006/relationships/image" Target="../media/image43.emf"/><Relationship Id="rId25" Type="http://schemas.openxmlformats.org/officeDocument/2006/relationships/image" Target="../media/image47.emf"/><Relationship Id="rId33" Type="http://schemas.openxmlformats.org/officeDocument/2006/relationships/image" Target="../media/image51.emf"/><Relationship Id="rId38" Type="http://schemas.openxmlformats.org/officeDocument/2006/relationships/oleObject" Target="../embeddings/oleObject40.bin"/><Relationship Id="rId46" Type="http://schemas.openxmlformats.org/officeDocument/2006/relationships/image" Target="../media/image56.emf"/><Relationship Id="rId20" Type="http://schemas.openxmlformats.org/officeDocument/2006/relationships/oleObject" Target="../embeddings/oleObject31.bin"/><Relationship Id="rId41" Type="http://schemas.openxmlformats.org/officeDocument/2006/relationships/image" Target="../media/image55.emf"/><Relationship Id="rId1" Type="http://schemas.openxmlformats.org/officeDocument/2006/relationships/vmlDrawing" Target="../drawings/vmlDrawing9.vml"/><Relationship Id="rId6" Type="http://schemas.openxmlformats.org/officeDocument/2006/relationships/image" Target="../media/image38.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60.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61.wmf"/><Relationship Id="rId4" Type="http://schemas.openxmlformats.org/officeDocument/2006/relationships/oleObject" Target="../embeddings/oleObject48.bin"/></Relationships>
</file>

<file path=ppt/slides/_rels/slide2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hyperlink" Target="../../Flash/&#30005;&#28082;&#20282;&#26381;&#38400;.exe" TargetMode="External"/><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68.wmf"/><Relationship Id="rId5" Type="http://schemas.openxmlformats.org/officeDocument/2006/relationships/oleObject" Target="../embeddings/oleObject49.bin"/><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73.jpeg"/><Relationship Id="rId5" Type="http://schemas.openxmlformats.org/officeDocument/2006/relationships/image" Target="../media/image72.emf"/><Relationship Id="rId4" Type="http://schemas.openxmlformats.org/officeDocument/2006/relationships/oleObject" Target="../embeddings/oleObject50.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72.emf"/><Relationship Id="rId5" Type="http://schemas.openxmlformats.org/officeDocument/2006/relationships/oleObject" Target="../embeddings/oleObject51.bin"/><Relationship Id="rId4" Type="http://schemas.openxmlformats.org/officeDocument/2006/relationships/audio" Target="../media/audio2.wav"/></Relationships>
</file>

<file path=ppt/slides/_rels/slide40.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audio" Target="../media/audio2.wav"/><Relationship Id="rId7"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54.bin"/><Relationship Id="rId7" Type="http://schemas.openxmlformats.org/officeDocument/2006/relationships/image" Target="../media/image81.jpg"/><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80.jpg"/><Relationship Id="rId5" Type="http://schemas.openxmlformats.org/officeDocument/2006/relationships/image" Target="../media/image79.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83.emf"/><Relationship Id="rId5" Type="http://schemas.openxmlformats.org/officeDocument/2006/relationships/oleObject" Target="../embeddings/oleObject55.bin"/><Relationship Id="rId4" Type="http://schemas.openxmlformats.org/officeDocument/2006/relationships/image" Target="../media/image85.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slideLayout" Target="../slideLayouts/slideLayout2.xml"/><Relationship Id="rId4" Type="http://schemas.openxmlformats.org/officeDocument/2006/relationships/image" Target="../media/image93.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mailto:jmyang@seu.edu.cn" TargetMode="External"/><Relationship Id="rId2" Type="http://schemas.openxmlformats.org/officeDocument/2006/relationships/image" Target="../media/image108.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pPr eaLnBrk="1" hangingPunct="1"/>
            <a:endParaRPr lang="zh-CN" altLang="zh-CN" smtClean="0"/>
          </a:p>
        </p:txBody>
      </p:sp>
      <p:sp>
        <p:nvSpPr>
          <p:cNvPr id="2052" name="Rectangle 4"/>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3" name="Rectangle 5"/>
          <p:cNvSpPr>
            <a:spLocks noChangeArrowheads="1"/>
          </p:cNvSpPr>
          <p:nvPr/>
        </p:nvSpPr>
        <p:spPr bwMode="auto">
          <a:xfrm>
            <a:off x="0" y="0"/>
            <a:ext cx="9144000" cy="68580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rgbClr val="DDDDD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4" name="Rectangle 6"/>
          <p:cNvSpPr>
            <a:spLocks noChangeArrowheads="1"/>
          </p:cNvSpPr>
          <p:nvPr/>
        </p:nvSpPr>
        <p:spPr bwMode="auto">
          <a:xfrm>
            <a:off x="0" y="836713"/>
            <a:ext cx="6804248" cy="2160240"/>
          </a:xfrm>
          <a:prstGeom prst="rect">
            <a:avLst/>
          </a:prstGeom>
          <a:solidFill>
            <a:srgbClr val="03219F"/>
          </a:solidFill>
          <a:ln w="9525">
            <a:solidFill>
              <a:srgbClr val="000000"/>
            </a:solidFill>
            <a:miter lim="800000"/>
            <a:headEnd/>
            <a:tailEnd/>
          </a:ln>
        </p:spPr>
        <p:txBody>
          <a:bodyPr anchor="ctr"/>
          <a:lstStyle/>
          <a:p>
            <a:pPr algn="ctr"/>
            <a:r>
              <a:rPr lang="zh-CN" altLang="en-US"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汽轮机调节</a:t>
            </a:r>
            <a:r>
              <a:rPr lang="en-US" altLang="zh-CN"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a:t>
            </a:r>
            <a:r>
              <a:rPr lang="zh-CN" altLang="en-US"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速</a:t>
            </a:r>
            <a:r>
              <a:rPr lang="en-US" altLang="zh-CN"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a:t>
            </a:r>
            <a:r>
              <a:rPr lang="zh-CN" altLang="en-US"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与</a:t>
            </a:r>
            <a:endParaRPr lang="en-US" altLang="zh-CN"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endParaRPr>
          </a:p>
          <a:p>
            <a:pPr algn="ctr"/>
            <a:r>
              <a:rPr lang="zh-CN" altLang="en-US" sz="4200" kern="2300" spc="230" dirty="0" smtClean="0">
                <a:solidFill>
                  <a:srgbClr val="FFFF00"/>
                </a:solidFill>
                <a:latin typeface="华文楷体" panose="02010600040101010101" pitchFamily="2" charset="-122"/>
                <a:ea typeface="华文楷体" panose="02010600040101010101" pitchFamily="2" charset="-122"/>
                <a:cs typeface="Times New Roman" pitchFamily="18" charset="0"/>
              </a:rPr>
              <a:t>数字电液控制</a:t>
            </a:r>
            <a:endParaRPr lang="zh-CN" altLang="en-US" sz="4200" kern="2300" spc="230" dirty="0">
              <a:solidFill>
                <a:srgbClr val="FFFF00"/>
              </a:solidFill>
              <a:latin typeface="华文楷体" panose="02010600040101010101" pitchFamily="2" charset="-122"/>
              <a:ea typeface="华文楷体" panose="02010600040101010101" pitchFamily="2" charset="-122"/>
              <a:cs typeface="Times New Roman" pitchFamily="18" charset="0"/>
            </a:endParaRPr>
          </a:p>
        </p:txBody>
      </p:sp>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764704"/>
            <a:ext cx="2376264" cy="2695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descr="info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21363"/>
            <a:ext cx="918051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Rectangle 8"/>
          <p:cNvSpPr>
            <a:spLocks noChangeArrowheads="1"/>
          </p:cNvSpPr>
          <p:nvPr/>
        </p:nvSpPr>
        <p:spPr bwMode="auto">
          <a:xfrm>
            <a:off x="155366" y="3526786"/>
            <a:ext cx="4745038" cy="2471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3600" dirty="0">
                <a:solidFill>
                  <a:srgbClr val="03219F"/>
                </a:solidFill>
                <a:latin typeface="华文细黑" pitchFamily="2" charset="-122"/>
                <a:ea typeface="华文细黑" pitchFamily="2" charset="-122"/>
              </a:rPr>
              <a:t>杨建明</a:t>
            </a:r>
          </a:p>
          <a:p>
            <a:endParaRPr lang="zh-CN" altLang="en-US" sz="3200" dirty="0">
              <a:solidFill>
                <a:srgbClr val="03219F"/>
              </a:solidFill>
              <a:latin typeface="华文细黑" pitchFamily="2" charset="-122"/>
              <a:ea typeface="华文细黑" pitchFamily="2" charset="-122"/>
            </a:endParaRPr>
          </a:p>
          <a:p>
            <a:r>
              <a:rPr lang="zh-CN" altLang="en-US" sz="2800" dirty="0">
                <a:solidFill>
                  <a:srgbClr val="03219F"/>
                </a:solidFill>
                <a:latin typeface="华文细黑" pitchFamily="2" charset="-122"/>
                <a:ea typeface="华文细黑" pitchFamily="2" charset="-122"/>
              </a:rPr>
              <a:t>东南大学能源与环境</a:t>
            </a:r>
            <a:r>
              <a:rPr lang="zh-CN" altLang="en-US" sz="2800" dirty="0" smtClean="0">
                <a:solidFill>
                  <a:srgbClr val="03219F"/>
                </a:solidFill>
                <a:latin typeface="华文细黑" pitchFamily="2" charset="-122"/>
                <a:ea typeface="华文细黑" pitchFamily="2" charset="-122"/>
              </a:rPr>
              <a:t>学院</a:t>
            </a:r>
            <a:endParaRPr lang="en-US" altLang="zh-CN" sz="2800" dirty="0" smtClean="0">
              <a:solidFill>
                <a:srgbClr val="03219F"/>
              </a:solidFill>
              <a:latin typeface="华文细黑" pitchFamily="2" charset="-122"/>
              <a:ea typeface="华文细黑" pitchFamily="2" charset="-122"/>
            </a:endParaRPr>
          </a:p>
          <a:p>
            <a:r>
              <a:rPr lang="en-US" altLang="zh-CN" sz="2800" dirty="0" smtClean="0">
                <a:solidFill>
                  <a:srgbClr val="008080"/>
                </a:solidFill>
                <a:latin typeface="Times New Roman" pitchFamily="18" charset="0"/>
                <a:ea typeface="华文细黑" pitchFamily="2" charset="-122"/>
                <a:cs typeface="Times New Roman" pitchFamily="18" charset="0"/>
                <a:hlinkClick r:id="rId4"/>
              </a:rPr>
              <a:t>jmyang@seu.edu.cn</a:t>
            </a:r>
            <a:endParaRPr lang="en-US" altLang="zh-CN" sz="2800" dirty="0" smtClean="0">
              <a:solidFill>
                <a:srgbClr val="008080"/>
              </a:solidFill>
              <a:latin typeface="Times New Roman" pitchFamily="18" charset="0"/>
              <a:ea typeface="华文细黑" pitchFamily="2" charset="-122"/>
              <a:cs typeface="Times New Roman" pitchFamily="18" charset="0"/>
            </a:endParaRPr>
          </a:p>
          <a:p>
            <a:r>
              <a:rPr lang="en-US" altLang="zh-CN" sz="2800" dirty="0" smtClean="0">
                <a:solidFill>
                  <a:srgbClr val="008080"/>
                </a:solidFill>
                <a:latin typeface="Times New Roman" pitchFamily="18" charset="0"/>
                <a:ea typeface="华文细黑" pitchFamily="2" charset="-122"/>
                <a:cs typeface="Times New Roman" pitchFamily="18" charset="0"/>
              </a:rPr>
              <a:t>13505153905</a:t>
            </a:r>
            <a:endParaRPr lang="zh-CN" altLang="en-US" sz="2800" dirty="0">
              <a:solidFill>
                <a:srgbClr val="008080"/>
              </a:solidFill>
              <a:latin typeface="Times New Roman" pitchFamily="18" charset="0"/>
              <a:ea typeface="华文细黑" pitchFamily="2" charset="-122"/>
              <a:cs typeface="Times New Roman" pitchFamily="18" charset="0"/>
            </a:endParaRPr>
          </a:p>
        </p:txBody>
      </p:sp>
      <p:pic>
        <p:nvPicPr>
          <p:cNvPr id="205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4076700"/>
            <a:ext cx="4191000" cy="149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4" y="-27384"/>
            <a:ext cx="9143926" cy="792162"/>
          </a:xfrm>
        </p:spPr>
        <p:txBody>
          <a:bodyPr/>
          <a:lstStyle/>
          <a:p>
            <a:endParaRPr lang="zh-CN" altLang="en-US" dirty="0"/>
          </a:p>
        </p:txBody>
      </p:sp>
      <p:sp>
        <p:nvSpPr>
          <p:cNvPr id="3" name="内容占位符 2"/>
          <p:cNvSpPr>
            <a:spLocks noGrp="1"/>
          </p:cNvSpPr>
          <p:nvPr>
            <p:ph idx="1"/>
          </p:nvPr>
        </p:nvSpPr>
        <p:spPr>
          <a:xfrm>
            <a:off x="467544" y="1124745"/>
            <a:ext cx="8424936" cy="5040560"/>
          </a:xfrm>
        </p:spPr>
        <p:txBody>
          <a:bodyPr/>
          <a:lstStyle/>
          <a:p>
            <a:pPr marL="0" indent="0">
              <a:lnSpc>
                <a:spcPct val="125000"/>
              </a:lnSpc>
              <a:spcBef>
                <a:spcPts val="0"/>
              </a:spcBef>
              <a:buClr>
                <a:srgbClr val="FF3300"/>
              </a:buClr>
              <a:buSzPct val="110000"/>
              <a:buNone/>
            </a:pPr>
            <a:r>
              <a:rPr lang="zh-CN" altLang="en-US" sz="2700" dirty="0" smtClean="0">
                <a:solidFill>
                  <a:srgbClr val="0000CC"/>
                </a:solidFill>
                <a:latin typeface="Times New Roman" pitchFamily="18" charset="0"/>
              </a:rPr>
              <a:t>　　　　　　</a:t>
            </a:r>
            <a:r>
              <a:rPr lang="zh-CN" altLang="en-US" sz="2700" dirty="0" smtClean="0">
                <a:latin typeface="Times New Roman" pitchFamily="18" charset="0"/>
              </a:rPr>
              <a:t>杨</a:t>
            </a:r>
            <a:r>
              <a:rPr lang="zh-CN" altLang="en-US" sz="2700" dirty="0" smtClean="0">
                <a:latin typeface="Times New Roman" pitchFamily="18" charset="0"/>
              </a:rPr>
              <a:t>建明</a:t>
            </a:r>
            <a:r>
              <a:rPr lang="zh-CN" altLang="en-US" sz="2700" dirty="0" smtClean="0">
                <a:solidFill>
                  <a:srgbClr val="0000CC"/>
                </a:solidFill>
                <a:latin typeface="Times New Roman" pitchFamily="18" charset="0"/>
              </a:rPr>
              <a:t>　</a:t>
            </a:r>
            <a:r>
              <a:rPr lang="zh-CN" altLang="en-US" sz="2700" dirty="0" smtClean="0">
                <a:solidFill>
                  <a:srgbClr val="000000"/>
                </a:solidFill>
                <a:latin typeface="Times New Roman" pitchFamily="18" charset="0"/>
              </a:rPr>
              <a:t>江苏省南通海</a:t>
            </a:r>
            <a:r>
              <a:rPr lang="zh-CN" altLang="en-US" sz="2700" dirty="0">
                <a:solidFill>
                  <a:srgbClr val="000000"/>
                </a:solidFill>
                <a:latin typeface="Times New Roman" pitchFamily="18" charset="0"/>
              </a:rPr>
              <a:t>门市人。东南</a:t>
            </a:r>
            <a:r>
              <a:rPr lang="zh-CN" altLang="en-US" sz="2700" dirty="0" smtClean="0">
                <a:solidFill>
                  <a:srgbClr val="000000"/>
                </a:solidFill>
                <a:latin typeface="Times New Roman" pitchFamily="18" charset="0"/>
              </a:rPr>
              <a:t>大学</a:t>
            </a:r>
            <a:endParaRPr lang="en-US" altLang="zh-CN" sz="2700" dirty="0" smtClean="0">
              <a:solidFill>
                <a:srgbClr val="000000"/>
              </a:solidFill>
              <a:latin typeface="Times New Roman" pitchFamily="18" charset="0"/>
            </a:endParaRPr>
          </a:p>
          <a:p>
            <a:pPr marL="0" indent="0">
              <a:lnSpc>
                <a:spcPct val="125000"/>
              </a:lnSpc>
              <a:spcBef>
                <a:spcPts val="0"/>
              </a:spcBef>
              <a:buClr>
                <a:srgbClr val="FF3300"/>
              </a:buClr>
              <a:buSzPct val="110000"/>
              <a:buNone/>
            </a:pPr>
            <a:r>
              <a:rPr lang="zh-CN" altLang="en-US" sz="2700" dirty="0">
                <a:solidFill>
                  <a:srgbClr val="000000"/>
                </a:solidFill>
                <a:latin typeface="Times New Roman" pitchFamily="18" charset="0"/>
              </a:rPr>
              <a:t>　</a:t>
            </a:r>
            <a:r>
              <a:rPr lang="zh-CN" altLang="en-US" sz="2700" dirty="0" smtClean="0">
                <a:solidFill>
                  <a:srgbClr val="000000"/>
                </a:solidFill>
                <a:latin typeface="Times New Roman" pitchFamily="18" charset="0"/>
              </a:rPr>
              <a:t>　　　　　</a:t>
            </a:r>
            <a:r>
              <a:rPr lang="zh-CN" altLang="en-US" sz="2700" dirty="0" smtClean="0">
                <a:solidFill>
                  <a:srgbClr val="000000"/>
                </a:solidFill>
                <a:latin typeface="Times New Roman" pitchFamily="18" charset="0"/>
              </a:rPr>
              <a:t>能源</a:t>
            </a:r>
            <a:r>
              <a:rPr lang="zh-CN" altLang="en-US" sz="2700" dirty="0">
                <a:solidFill>
                  <a:srgbClr val="000000"/>
                </a:solidFill>
                <a:latin typeface="Times New Roman" pitchFamily="18" charset="0"/>
              </a:rPr>
              <a:t>与环境学院教授，中国电机工程学</a:t>
            </a:r>
            <a:r>
              <a:rPr lang="zh-CN" altLang="en-US" sz="2700" dirty="0" smtClean="0">
                <a:solidFill>
                  <a:srgbClr val="000000"/>
                </a:solidFill>
                <a:latin typeface="Times New Roman" pitchFamily="18" charset="0"/>
              </a:rPr>
              <a:t>会</a:t>
            </a:r>
            <a:endParaRPr lang="en-US" altLang="zh-CN" sz="2700" dirty="0" smtClean="0">
              <a:solidFill>
                <a:srgbClr val="000000"/>
              </a:solidFill>
              <a:latin typeface="Times New Roman" pitchFamily="18" charset="0"/>
            </a:endParaRPr>
          </a:p>
          <a:p>
            <a:pPr marL="0" indent="0">
              <a:lnSpc>
                <a:spcPct val="125000"/>
              </a:lnSpc>
              <a:spcBef>
                <a:spcPts val="0"/>
              </a:spcBef>
              <a:buClr>
                <a:srgbClr val="FF3300"/>
              </a:buClr>
              <a:buSzPct val="110000"/>
              <a:buNone/>
            </a:pPr>
            <a:r>
              <a:rPr lang="zh-CN" altLang="en-US" sz="2700" dirty="0">
                <a:solidFill>
                  <a:srgbClr val="000000"/>
                </a:solidFill>
                <a:latin typeface="Times New Roman" pitchFamily="18" charset="0"/>
              </a:rPr>
              <a:t>　</a:t>
            </a:r>
            <a:r>
              <a:rPr lang="zh-CN" altLang="en-US" sz="2700" dirty="0" smtClean="0">
                <a:solidFill>
                  <a:srgbClr val="000000"/>
                </a:solidFill>
                <a:latin typeface="Times New Roman" pitchFamily="18" charset="0"/>
              </a:rPr>
              <a:t>　　　　　</a:t>
            </a:r>
            <a:r>
              <a:rPr lang="zh-CN" altLang="en-US" sz="2700" dirty="0" smtClean="0">
                <a:solidFill>
                  <a:srgbClr val="000000"/>
                </a:solidFill>
                <a:latin typeface="Times New Roman" pitchFamily="18" charset="0"/>
              </a:rPr>
              <a:t>火力发电</a:t>
            </a:r>
            <a:r>
              <a:rPr lang="zh-CN" altLang="en-US" sz="2700" dirty="0">
                <a:solidFill>
                  <a:srgbClr val="000000"/>
                </a:solidFill>
                <a:latin typeface="Times New Roman" pitchFamily="18" charset="0"/>
              </a:rPr>
              <a:t>分会委员，江苏省电机工程学</a:t>
            </a:r>
            <a:r>
              <a:rPr lang="zh-CN" altLang="en-US" sz="2700" dirty="0" smtClean="0">
                <a:solidFill>
                  <a:srgbClr val="000000"/>
                </a:solidFill>
                <a:latin typeface="Times New Roman" pitchFamily="18" charset="0"/>
              </a:rPr>
              <a:t>会</a:t>
            </a:r>
            <a:endParaRPr lang="en-US" altLang="zh-CN" sz="2700" dirty="0" smtClean="0">
              <a:solidFill>
                <a:srgbClr val="000000"/>
              </a:solidFill>
              <a:latin typeface="Times New Roman" pitchFamily="18" charset="0"/>
            </a:endParaRPr>
          </a:p>
          <a:p>
            <a:pPr marL="0" indent="0">
              <a:lnSpc>
                <a:spcPct val="125000"/>
              </a:lnSpc>
              <a:spcBef>
                <a:spcPts val="0"/>
              </a:spcBef>
              <a:buClr>
                <a:srgbClr val="FF3300"/>
              </a:buClr>
              <a:buSzPct val="110000"/>
              <a:buNone/>
            </a:pPr>
            <a:r>
              <a:rPr lang="zh-CN" altLang="en-US" sz="2700" dirty="0">
                <a:solidFill>
                  <a:srgbClr val="000000"/>
                </a:solidFill>
                <a:latin typeface="Times New Roman" pitchFamily="18" charset="0"/>
              </a:rPr>
              <a:t>　</a:t>
            </a:r>
            <a:r>
              <a:rPr lang="zh-CN" altLang="en-US" sz="2700" dirty="0" smtClean="0">
                <a:solidFill>
                  <a:srgbClr val="000000"/>
                </a:solidFill>
                <a:latin typeface="Times New Roman" pitchFamily="18" charset="0"/>
              </a:rPr>
              <a:t>　　　　　</a:t>
            </a:r>
            <a:r>
              <a:rPr lang="zh-CN" altLang="en-US" sz="2700" dirty="0" smtClean="0">
                <a:solidFill>
                  <a:srgbClr val="000000"/>
                </a:solidFill>
                <a:latin typeface="Times New Roman" pitchFamily="18" charset="0"/>
              </a:rPr>
              <a:t>火电</a:t>
            </a:r>
            <a:r>
              <a:rPr lang="zh-CN" altLang="en-US" sz="2700" dirty="0">
                <a:solidFill>
                  <a:srgbClr val="000000"/>
                </a:solidFill>
                <a:latin typeface="Times New Roman" pitchFamily="18" charset="0"/>
              </a:rPr>
              <a:t>专业委员会委员，</a:t>
            </a:r>
            <a:r>
              <a:rPr lang="zh-CN" altLang="en-US" sz="2700" dirty="0" smtClean="0">
                <a:solidFill>
                  <a:srgbClr val="000000"/>
                </a:solidFill>
                <a:latin typeface="Times New Roman" pitchFamily="18" charset="0"/>
              </a:rPr>
              <a:t>江苏省人社厅</a:t>
            </a:r>
            <a:r>
              <a:rPr lang="zh-CN" altLang="en-US" sz="2700" dirty="0" smtClean="0">
                <a:solidFill>
                  <a:srgbClr val="000000"/>
                </a:solidFill>
                <a:latin typeface="Times New Roman" pitchFamily="18" charset="0"/>
              </a:rPr>
              <a:t>电力</a:t>
            </a:r>
            <a:endParaRPr lang="en-US" altLang="zh-CN" sz="2700" dirty="0" smtClean="0">
              <a:solidFill>
                <a:srgbClr val="000000"/>
              </a:solidFill>
              <a:latin typeface="Times New Roman" pitchFamily="18" charset="0"/>
            </a:endParaRPr>
          </a:p>
          <a:p>
            <a:pPr marL="0" indent="0">
              <a:lnSpc>
                <a:spcPct val="125000"/>
              </a:lnSpc>
              <a:spcBef>
                <a:spcPts val="0"/>
              </a:spcBef>
              <a:buClr>
                <a:srgbClr val="FF3300"/>
              </a:buClr>
              <a:buSzPct val="110000"/>
              <a:buNone/>
            </a:pPr>
            <a:r>
              <a:rPr lang="zh-CN" altLang="en-US" sz="2700" dirty="0">
                <a:solidFill>
                  <a:srgbClr val="000000"/>
                </a:solidFill>
                <a:latin typeface="Times New Roman" pitchFamily="18" charset="0"/>
              </a:rPr>
              <a:t>　</a:t>
            </a:r>
            <a:r>
              <a:rPr lang="zh-CN" altLang="en-US" sz="2700" dirty="0" smtClean="0">
                <a:solidFill>
                  <a:srgbClr val="000000"/>
                </a:solidFill>
                <a:latin typeface="Times New Roman" pitchFamily="18" charset="0"/>
              </a:rPr>
              <a:t>　　　　　</a:t>
            </a:r>
            <a:r>
              <a:rPr lang="zh-CN" altLang="en-US" sz="2700" dirty="0" smtClean="0">
                <a:solidFill>
                  <a:srgbClr val="000000"/>
                </a:solidFill>
                <a:latin typeface="Times New Roman" pitchFamily="18" charset="0"/>
              </a:rPr>
              <a:t>行业</a:t>
            </a:r>
            <a:r>
              <a:rPr lang="zh-CN" altLang="en-US" sz="2700" dirty="0">
                <a:solidFill>
                  <a:srgbClr val="000000"/>
                </a:solidFill>
                <a:latin typeface="Times New Roman" pitchFamily="18" charset="0"/>
              </a:rPr>
              <a:t>高级职称评审</a:t>
            </a:r>
            <a:r>
              <a:rPr lang="zh-CN" altLang="en-US" sz="2700" dirty="0" smtClean="0">
                <a:solidFill>
                  <a:srgbClr val="000000"/>
                </a:solidFill>
                <a:latin typeface="Times New Roman" pitchFamily="18" charset="0"/>
              </a:rPr>
              <a:t>委委员</a:t>
            </a:r>
            <a:r>
              <a:rPr lang="zh-CN" altLang="en-US" sz="2700" dirty="0">
                <a:solidFill>
                  <a:srgbClr val="000000"/>
                </a:solidFill>
                <a:latin typeface="Times New Roman" pitchFamily="18" charset="0"/>
              </a:rPr>
              <a:t>。</a:t>
            </a:r>
          </a:p>
          <a:p>
            <a:pPr>
              <a:lnSpc>
                <a:spcPct val="125000"/>
              </a:lnSpc>
              <a:spcBef>
                <a:spcPts val="0"/>
              </a:spcBef>
              <a:buFontTx/>
              <a:buNone/>
            </a:pPr>
            <a:r>
              <a:rPr lang="zh-CN" altLang="en-US" sz="2700" dirty="0">
                <a:solidFill>
                  <a:srgbClr val="0000CC"/>
                </a:solidFill>
                <a:latin typeface="Times New Roman" pitchFamily="18" charset="0"/>
              </a:rPr>
              <a:t>    </a:t>
            </a:r>
            <a:r>
              <a:rPr lang="en-US" altLang="zh-CN" sz="2700" dirty="0">
                <a:solidFill>
                  <a:srgbClr val="000000"/>
                </a:solidFill>
                <a:latin typeface="Times New Roman" pitchFamily="18" charset="0"/>
              </a:rPr>
              <a:t>1982</a:t>
            </a:r>
            <a:r>
              <a:rPr lang="zh-CN" altLang="en-US" sz="2700" dirty="0">
                <a:solidFill>
                  <a:srgbClr val="000000"/>
                </a:solidFill>
                <a:latin typeface="Times New Roman" pitchFamily="18" charset="0"/>
              </a:rPr>
              <a:t>年</a:t>
            </a:r>
            <a:r>
              <a:rPr lang="en-US" altLang="zh-CN" sz="2700" dirty="0">
                <a:solidFill>
                  <a:srgbClr val="000000"/>
                </a:solidFill>
                <a:latin typeface="Times New Roman" pitchFamily="18" charset="0"/>
              </a:rPr>
              <a:t>7</a:t>
            </a:r>
            <a:r>
              <a:rPr lang="zh-CN" altLang="en-US" sz="2700" dirty="0">
                <a:solidFill>
                  <a:srgbClr val="000000"/>
                </a:solidFill>
                <a:latin typeface="Times New Roman" pitchFamily="18" charset="0"/>
              </a:rPr>
              <a:t>月西安交通大学核反应堆工程专业，</a:t>
            </a:r>
            <a:r>
              <a:rPr lang="zh-CN" altLang="en-US" sz="2700" dirty="0" smtClean="0">
                <a:solidFill>
                  <a:srgbClr val="000000"/>
                </a:solidFill>
                <a:latin typeface="Times New Roman" pitchFamily="18" charset="0"/>
              </a:rPr>
              <a:t>学士</a:t>
            </a:r>
            <a:endParaRPr lang="zh-CN" altLang="en-US" sz="2700" dirty="0">
              <a:solidFill>
                <a:srgbClr val="000000"/>
              </a:solidFill>
              <a:latin typeface="Times New Roman" pitchFamily="18" charset="0"/>
            </a:endParaRPr>
          </a:p>
          <a:p>
            <a:pPr>
              <a:lnSpc>
                <a:spcPct val="125000"/>
              </a:lnSpc>
              <a:spcBef>
                <a:spcPts val="0"/>
              </a:spcBef>
              <a:buFontTx/>
              <a:buNone/>
            </a:pPr>
            <a:r>
              <a:rPr lang="zh-CN" altLang="en-US" sz="2700" dirty="0">
                <a:solidFill>
                  <a:srgbClr val="000000"/>
                </a:solidFill>
                <a:latin typeface="Times New Roman" pitchFamily="18" charset="0"/>
              </a:rPr>
              <a:t>    </a:t>
            </a:r>
            <a:r>
              <a:rPr lang="en-US" altLang="zh-CN" sz="2700" dirty="0">
                <a:solidFill>
                  <a:srgbClr val="000000"/>
                </a:solidFill>
                <a:latin typeface="Times New Roman" pitchFamily="18" charset="0"/>
              </a:rPr>
              <a:t>1985</a:t>
            </a:r>
            <a:r>
              <a:rPr lang="zh-CN" altLang="en-US" sz="2700" dirty="0">
                <a:solidFill>
                  <a:srgbClr val="000000"/>
                </a:solidFill>
                <a:latin typeface="Times New Roman" pitchFamily="18" charset="0"/>
              </a:rPr>
              <a:t>年</a:t>
            </a:r>
            <a:r>
              <a:rPr lang="en-US" altLang="zh-CN" sz="2700" dirty="0">
                <a:solidFill>
                  <a:srgbClr val="000000"/>
                </a:solidFill>
                <a:latin typeface="Times New Roman" pitchFamily="18" charset="0"/>
              </a:rPr>
              <a:t>7</a:t>
            </a:r>
            <a:r>
              <a:rPr lang="zh-CN" altLang="en-US" sz="2700" dirty="0">
                <a:solidFill>
                  <a:srgbClr val="000000"/>
                </a:solidFill>
                <a:latin typeface="Times New Roman" pitchFamily="18" charset="0"/>
              </a:rPr>
              <a:t>月浙江大学工程热物理专业，</a:t>
            </a:r>
            <a:r>
              <a:rPr lang="zh-CN" altLang="en-US" sz="2700" dirty="0" smtClean="0">
                <a:solidFill>
                  <a:srgbClr val="000000"/>
                </a:solidFill>
                <a:latin typeface="Times New Roman" pitchFamily="18" charset="0"/>
              </a:rPr>
              <a:t>硕士</a:t>
            </a:r>
            <a:endParaRPr lang="zh-CN" altLang="en-US" sz="2700" dirty="0">
              <a:solidFill>
                <a:srgbClr val="000000"/>
              </a:solidFill>
              <a:latin typeface="Times New Roman" pitchFamily="18" charset="0"/>
            </a:endParaRPr>
          </a:p>
          <a:p>
            <a:pPr>
              <a:lnSpc>
                <a:spcPct val="125000"/>
              </a:lnSpc>
              <a:spcBef>
                <a:spcPts val="0"/>
              </a:spcBef>
              <a:buFontTx/>
              <a:buNone/>
            </a:pPr>
            <a:r>
              <a:rPr lang="zh-CN" altLang="en-US" sz="2700" dirty="0">
                <a:solidFill>
                  <a:srgbClr val="000000"/>
                </a:solidFill>
                <a:latin typeface="Times New Roman" pitchFamily="18" charset="0"/>
              </a:rPr>
              <a:t>    </a:t>
            </a:r>
            <a:r>
              <a:rPr lang="en-US" altLang="zh-CN" sz="2700" dirty="0">
                <a:solidFill>
                  <a:srgbClr val="000000"/>
                </a:solidFill>
                <a:latin typeface="Times New Roman" pitchFamily="18" charset="0"/>
              </a:rPr>
              <a:t>1990</a:t>
            </a:r>
            <a:r>
              <a:rPr lang="zh-CN" altLang="en-US" sz="2700" dirty="0">
                <a:solidFill>
                  <a:srgbClr val="000000"/>
                </a:solidFill>
                <a:latin typeface="Times New Roman" pitchFamily="18" charset="0"/>
              </a:rPr>
              <a:t>年</a:t>
            </a:r>
            <a:r>
              <a:rPr lang="en-US" altLang="zh-CN" sz="2700" dirty="0">
                <a:solidFill>
                  <a:srgbClr val="000000"/>
                </a:solidFill>
                <a:latin typeface="Times New Roman" pitchFamily="18" charset="0"/>
              </a:rPr>
              <a:t>10</a:t>
            </a:r>
            <a:r>
              <a:rPr lang="zh-CN" altLang="en-US" sz="2700" dirty="0">
                <a:solidFill>
                  <a:srgbClr val="000000"/>
                </a:solidFill>
                <a:latin typeface="Times New Roman" pitchFamily="18" charset="0"/>
              </a:rPr>
              <a:t>月东南大学电厂热能动力及其自动化专业，博士。</a:t>
            </a:r>
          </a:p>
          <a:p>
            <a:pPr>
              <a:lnSpc>
                <a:spcPct val="125000"/>
              </a:lnSpc>
              <a:spcBef>
                <a:spcPts val="0"/>
              </a:spcBef>
            </a:pPr>
            <a:endParaRPr lang="zh-CN" altLang="en-US" dirty="0"/>
          </a:p>
        </p:txBody>
      </p:sp>
      <p:pic>
        <p:nvPicPr>
          <p:cNvPr id="4" name="图片 3"/>
          <p:cNvPicPr>
            <a:picLocks noChangeAspect="1"/>
          </p:cNvPicPr>
          <p:nvPr/>
        </p:nvPicPr>
        <p:blipFill>
          <a:blip r:embed="rId2"/>
          <a:stretch>
            <a:fillRect/>
          </a:stretch>
        </p:blipFill>
        <p:spPr>
          <a:xfrm>
            <a:off x="683568" y="1268760"/>
            <a:ext cx="1796406" cy="2270550"/>
          </a:xfrm>
          <a:prstGeom prst="rect">
            <a:avLst/>
          </a:prstGeom>
        </p:spPr>
      </p:pic>
    </p:spTree>
    <p:extLst>
      <p:ext uri="{BB962C8B-B14F-4D97-AF65-F5344CB8AC3E}">
        <p14:creationId xmlns:p14="http://schemas.microsoft.com/office/powerpoint/2010/main" val="19836546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9143926" cy="792162"/>
          </a:xfrm>
        </p:spPr>
        <p:txBody>
          <a:bodyPr/>
          <a:lstStyle/>
          <a:p>
            <a:endParaRPr lang="zh-CN" altLang="en-US" dirty="0"/>
          </a:p>
        </p:txBody>
      </p:sp>
      <p:sp>
        <p:nvSpPr>
          <p:cNvPr id="3" name="内容占位符 2"/>
          <p:cNvSpPr>
            <a:spLocks noGrp="1"/>
          </p:cNvSpPr>
          <p:nvPr>
            <p:ph idx="1"/>
          </p:nvPr>
        </p:nvSpPr>
        <p:spPr>
          <a:xfrm>
            <a:off x="457237" y="1124744"/>
            <a:ext cx="8229600" cy="4896544"/>
          </a:xfrm>
        </p:spPr>
        <p:txBody>
          <a:bodyPr/>
          <a:lstStyle/>
          <a:p>
            <a:pPr>
              <a:lnSpc>
                <a:spcPct val="115000"/>
              </a:lnSpc>
              <a:buClr>
                <a:srgbClr val="FF0000"/>
              </a:buClr>
              <a:buSzPct val="110000"/>
              <a:buFont typeface="Wingdings" pitchFamily="2" charset="2"/>
              <a:buChar char=""/>
            </a:pPr>
            <a:r>
              <a:rPr lang="zh-CN" altLang="en-US" sz="2700" dirty="0">
                <a:solidFill>
                  <a:srgbClr val="000000"/>
                </a:solidFill>
                <a:latin typeface="Times New Roman" pitchFamily="18" charset="0"/>
              </a:rPr>
              <a:t>长期从事发电厂热能动力工程领域科学与技术的教学和研究</a:t>
            </a:r>
            <a:r>
              <a:rPr lang="zh-CN" altLang="en-US" sz="2700" dirty="0" smtClean="0">
                <a:solidFill>
                  <a:srgbClr val="000000"/>
                </a:solidFill>
                <a:latin typeface="Times New Roman" pitchFamily="18" charset="0"/>
              </a:rPr>
              <a:t>，专业从事汽轮发电机组</a:t>
            </a:r>
            <a:r>
              <a:rPr lang="zh-CN" altLang="en-US" sz="2700" dirty="0">
                <a:solidFill>
                  <a:srgbClr val="000000"/>
                </a:solidFill>
                <a:latin typeface="Times New Roman" pitchFamily="18" charset="0"/>
              </a:rPr>
              <a:t>振动故障诊断和现场治理、汽轮机调节与控制、液压控制系统故障诊断、汽轮机组运行优化和现代化改造、汽轮机组功率调节特性动态建模</a:t>
            </a:r>
            <a:r>
              <a:rPr lang="zh-CN" altLang="en-US" sz="2700" dirty="0" smtClean="0">
                <a:solidFill>
                  <a:srgbClr val="000000"/>
                </a:solidFill>
                <a:latin typeface="Times New Roman" pitchFamily="18" charset="0"/>
              </a:rPr>
              <a:t>、凝汽器</a:t>
            </a:r>
            <a:r>
              <a:rPr lang="zh-CN" altLang="en-US" sz="2700" dirty="0">
                <a:solidFill>
                  <a:srgbClr val="000000"/>
                </a:solidFill>
                <a:latin typeface="Times New Roman" pitchFamily="18" charset="0"/>
              </a:rPr>
              <a:t>优化改造、</a:t>
            </a:r>
            <a:r>
              <a:rPr lang="zh-CN" altLang="en-US" sz="2700" dirty="0" smtClean="0">
                <a:solidFill>
                  <a:srgbClr val="000000"/>
                </a:solidFill>
                <a:latin typeface="Times New Roman" pitchFamily="18" charset="0"/>
              </a:rPr>
              <a:t>核电汽轮机组控制系统硬件在环动态试验、先进汽封等</a:t>
            </a:r>
            <a:r>
              <a:rPr lang="zh-CN" altLang="en-US" sz="2700" dirty="0">
                <a:solidFill>
                  <a:srgbClr val="000000"/>
                </a:solidFill>
                <a:latin typeface="Times New Roman" pitchFamily="18" charset="0"/>
              </a:rPr>
              <a:t>理论研究与工程</a:t>
            </a:r>
            <a:r>
              <a:rPr lang="zh-CN" altLang="en-US" sz="2700" dirty="0" smtClean="0">
                <a:solidFill>
                  <a:srgbClr val="000000"/>
                </a:solidFill>
                <a:latin typeface="Times New Roman" pitchFamily="18" charset="0"/>
              </a:rPr>
              <a:t>应用，理论紧密结合实际，熟悉现场，在机组及管道异常振动、一次调频优化、</a:t>
            </a:r>
            <a:r>
              <a:rPr lang="en-US" altLang="zh-CN" sz="2700" dirty="0" smtClean="0">
                <a:solidFill>
                  <a:srgbClr val="000000"/>
                </a:solidFill>
                <a:latin typeface="Times New Roman" pitchFamily="18" charset="0"/>
              </a:rPr>
              <a:t>DEH</a:t>
            </a:r>
            <a:r>
              <a:rPr lang="zh-CN" altLang="en-US" sz="2700" dirty="0" smtClean="0">
                <a:solidFill>
                  <a:srgbClr val="000000"/>
                </a:solidFill>
                <a:latin typeface="Times New Roman" pitchFamily="18" charset="0"/>
              </a:rPr>
              <a:t>系统优化与故障诊断等方面积有一定的工程经验</a:t>
            </a:r>
            <a:endParaRPr lang="zh-CN" altLang="en-US" sz="2700" dirty="0">
              <a:solidFill>
                <a:srgbClr val="000000"/>
              </a:solidFill>
              <a:latin typeface="Times New Roman" pitchFamily="18" charset="0"/>
            </a:endParaRPr>
          </a:p>
          <a:p>
            <a:endParaRPr lang="zh-CN" altLang="en-US" dirty="0"/>
          </a:p>
        </p:txBody>
      </p:sp>
    </p:spTree>
    <p:extLst>
      <p:ext uri="{BB962C8B-B14F-4D97-AF65-F5344CB8AC3E}">
        <p14:creationId xmlns:p14="http://schemas.microsoft.com/office/powerpoint/2010/main" val="201864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4" y="0"/>
            <a:ext cx="9143926" cy="792162"/>
          </a:xfrm>
        </p:spPr>
        <p:txBody>
          <a:bodyPr/>
          <a:lstStyle/>
          <a:p>
            <a:endParaRPr lang="zh-CN" altLang="en-US"/>
          </a:p>
        </p:txBody>
      </p:sp>
      <p:sp>
        <p:nvSpPr>
          <p:cNvPr id="3" name="内容占位符 2"/>
          <p:cNvSpPr>
            <a:spLocks noGrp="1"/>
          </p:cNvSpPr>
          <p:nvPr>
            <p:ph idx="1"/>
          </p:nvPr>
        </p:nvSpPr>
        <p:spPr>
          <a:xfrm>
            <a:off x="467544" y="1124745"/>
            <a:ext cx="8229600" cy="5112568"/>
          </a:xfrm>
        </p:spPr>
        <p:txBody>
          <a:bodyPr/>
          <a:lstStyle/>
          <a:p>
            <a:pPr>
              <a:lnSpc>
                <a:spcPct val="115000"/>
              </a:lnSpc>
              <a:buClr>
                <a:srgbClr val="FF0000"/>
              </a:buClr>
              <a:buSzPct val="110000"/>
              <a:buFont typeface="Wingdings" pitchFamily="2" charset="2"/>
              <a:buChar char="q"/>
            </a:pPr>
            <a:r>
              <a:rPr lang="zh-CN" altLang="en-US" sz="2700" dirty="0">
                <a:solidFill>
                  <a:srgbClr val="000000"/>
                </a:solidFill>
                <a:latin typeface="Times New Roman" pitchFamily="18" charset="0"/>
              </a:rPr>
              <a:t>国内外发表学术</a:t>
            </a:r>
            <a:r>
              <a:rPr lang="zh-CN" altLang="en-US" sz="2700" dirty="0" smtClean="0">
                <a:solidFill>
                  <a:srgbClr val="000000"/>
                </a:solidFill>
                <a:latin typeface="Times New Roman" pitchFamily="18" charset="0"/>
              </a:rPr>
              <a:t>论文三十</a:t>
            </a:r>
            <a:r>
              <a:rPr lang="zh-CN" altLang="en-US" sz="2700" dirty="0">
                <a:solidFill>
                  <a:srgbClr val="000000"/>
                </a:solidFill>
                <a:latin typeface="Times New Roman" pitchFamily="18" charset="0"/>
              </a:rPr>
              <a:t>多篇，</a:t>
            </a:r>
            <a:r>
              <a:rPr lang="en-US" altLang="zh-CN" sz="2700" dirty="0">
                <a:solidFill>
                  <a:srgbClr val="000000"/>
                </a:solidFill>
                <a:latin typeface="Times New Roman" pitchFamily="18" charset="0"/>
              </a:rPr>
              <a:t>1997</a:t>
            </a:r>
            <a:r>
              <a:rPr lang="zh-CN" altLang="en-US" sz="2700" dirty="0">
                <a:solidFill>
                  <a:srgbClr val="000000"/>
                </a:solidFill>
                <a:latin typeface="Times New Roman" pitchFamily="18" charset="0"/>
              </a:rPr>
              <a:t>年“提高国产</a:t>
            </a:r>
            <a:r>
              <a:rPr lang="en-US" altLang="zh-CN" sz="2700" dirty="0">
                <a:solidFill>
                  <a:srgbClr val="000000"/>
                </a:solidFill>
                <a:latin typeface="Times New Roman" pitchFamily="18" charset="0"/>
              </a:rPr>
              <a:t>200MW</a:t>
            </a:r>
            <a:r>
              <a:rPr lang="zh-CN" altLang="en-US" sz="2700" dirty="0">
                <a:solidFill>
                  <a:srgbClr val="000000"/>
                </a:solidFill>
                <a:latin typeface="Times New Roman" pitchFamily="18" charset="0"/>
              </a:rPr>
              <a:t>汽轮发电机组运行稳定性、可靠性的综合研究”获江苏省科技进步一等奖，</a:t>
            </a:r>
            <a:r>
              <a:rPr lang="en-US" altLang="zh-CN" sz="2700" dirty="0">
                <a:solidFill>
                  <a:srgbClr val="000000"/>
                </a:solidFill>
                <a:latin typeface="Times New Roman" pitchFamily="18" charset="0"/>
              </a:rPr>
              <a:t>1998</a:t>
            </a:r>
            <a:r>
              <a:rPr lang="zh-CN" altLang="en-US" sz="2700" dirty="0">
                <a:solidFill>
                  <a:srgbClr val="000000"/>
                </a:solidFill>
                <a:latin typeface="Times New Roman" pitchFamily="18" charset="0"/>
              </a:rPr>
              <a:t>年“提高徐州发电厂国产</a:t>
            </a:r>
            <a:r>
              <a:rPr lang="en-US" altLang="zh-CN" sz="2700" dirty="0">
                <a:solidFill>
                  <a:srgbClr val="000000"/>
                </a:solidFill>
                <a:latin typeface="Times New Roman" pitchFamily="18" charset="0"/>
              </a:rPr>
              <a:t>200MW</a:t>
            </a:r>
            <a:r>
              <a:rPr lang="zh-CN" altLang="en-US" sz="2700" dirty="0">
                <a:solidFill>
                  <a:srgbClr val="000000"/>
                </a:solidFill>
                <a:latin typeface="Times New Roman" pitchFamily="18" charset="0"/>
              </a:rPr>
              <a:t>汽轮发电机组运行稳定性、可靠性综合研究”获国家科技进步三等奖，</a:t>
            </a:r>
            <a:r>
              <a:rPr lang="en-US" altLang="zh-CN" sz="2700" dirty="0">
                <a:solidFill>
                  <a:srgbClr val="000000"/>
                </a:solidFill>
                <a:latin typeface="Times New Roman" pitchFamily="18" charset="0"/>
              </a:rPr>
              <a:t>2003</a:t>
            </a:r>
            <a:r>
              <a:rPr lang="zh-CN" altLang="en-US" sz="2700" dirty="0">
                <a:solidFill>
                  <a:srgbClr val="000000"/>
                </a:solidFill>
                <a:latin typeface="Times New Roman" pitchFamily="18" charset="0"/>
              </a:rPr>
              <a:t>年“国产</a:t>
            </a:r>
            <a:r>
              <a:rPr lang="en-US" altLang="zh-CN" sz="2700" dirty="0">
                <a:solidFill>
                  <a:srgbClr val="000000"/>
                </a:solidFill>
                <a:latin typeface="Times New Roman" pitchFamily="18" charset="0"/>
              </a:rPr>
              <a:t>220MW</a:t>
            </a:r>
            <a:r>
              <a:rPr lang="zh-CN" altLang="en-US" sz="2700" dirty="0">
                <a:solidFill>
                  <a:srgbClr val="000000"/>
                </a:solidFill>
                <a:latin typeface="Times New Roman" pitchFamily="18" charset="0"/>
              </a:rPr>
              <a:t>汽轮机润滑供油系统与超速保护系统的现代化改造”获江苏省电力公司科技进步一等奖，</a:t>
            </a:r>
            <a:r>
              <a:rPr lang="en-US" altLang="zh-CN" sz="2700" dirty="0">
                <a:solidFill>
                  <a:srgbClr val="000000"/>
                </a:solidFill>
                <a:latin typeface="Times New Roman" pitchFamily="18" charset="0"/>
              </a:rPr>
              <a:t>2003</a:t>
            </a:r>
            <a:r>
              <a:rPr lang="zh-CN" altLang="en-US" sz="2700" dirty="0">
                <a:solidFill>
                  <a:srgbClr val="000000"/>
                </a:solidFill>
                <a:latin typeface="Times New Roman" pitchFamily="18" charset="0"/>
              </a:rPr>
              <a:t>年“‘汽轮机原理’课程教学与改革”获江苏省教育厅优秀课程奖。</a:t>
            </a:r>
            <a:r>
              <a:rPr lang="en-US" altLang="zh-CN" sz="2700" dirty="0">
                <a:solidFill>
                  <a:srgbClr val="000000"/>
                </a:solidFill>
                <a:latin typeface="Times New Roman" pitchFamily="18" charset="0"/>
              </a:rPr>
              <a:t>2010</a:t>
            </a:r>
            <a:r>
              <a:rPr lang="zh-CN" altLang="en-US" sz="2700" dirty="0">
                <a:solidFill>
                  <a:srgbClr val="000000"/>
                </a:solidFill>
                <a:latin typeface="Times New Roman" pitchFamily="18" charset="0"/>
              </a:rPr>
              <a:t>年南通市科技进步一等奖，</a:t>
            </a:r>
            <a:r>
              <a:rPr lang="en-US" altLang="zh-CN" sz="2700" dirty="0">
                <a:solidFill>
                  <a:srgbClr val="000000"/>
                </a:solidFill>
                <a:latin typeface="Times New Roman" pitchFamily="18" charset="0"/>
              </a:rPr>
              <a:t>2011</a:t>
            </a:r>
            <a:r>
              <a:rPr lang="zh-CN" altLang="en-US" sz="2700" dirty="0">
                <a:solidFill>
                  <a:srgbClr val="000000"/>
                </a:solidFill>
                <a:latin typeface="Times New Roman" pitchFamily="18" charset="0"/>
              </a:rPr>
              <a:t>年江苏省科技进步三等奖。</a:t>
            </a:r>
          </a:p>
          <a:p>
            <a:endParaRPr lang="zh-CN" altLang="en-US" dirty="0"/>
          </a:p>
        </p:txBody>
      </p:sp>
    </p:spTree>
    <p:extLst>
      <p:ext uri="{BB962C8B-B14F-4D97-AF65-F5344CB8AC3E}">
        <p14:creationId xmlns:p14="http://schemas.microsoft.com/office/powerpoint/2010/main" val="221148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594" y="0"/>
            <a:ext cx="9143926" cy="792162"/>
          </a:xfrm>
        </p:spPr>
        <p:txBody>
          <a:bodyPr/>
          <a:lstStyle/>
          <a:p>
            <a:r>
              <a:rPr lang="zh-CN" altLang="en-US" dirty="0" smtClean="0"/>
              <a:t>汽轮机调节</a:t>
            </a:r>
            <a:r>
              <a:rPr lang="en-US" altLang="zh-CN" dirty="0" smtClean="0"/>
              <a:t>(</a:t>
            </a:r>
            <a:r>
              <a:rPr lang="zh-CN" altLang="en-US" dirty="0" smtClean="0"/>
              <a:t>速</a:t>
            </a:r>
            <a:r>
              <a:rPr lang="en-US" altLang="zh-CN" dirty="0" smtClean="0"/>
              <a:t>)</a:t>
            </a:r>
            <a:r>
              <a:rPr lang="zh-CN" altLang="en-US" dirty="0" smtClean="0"/>
              <a:t>与数字电液控制</a:t>
            </a:r>
            <a:endParaRPr lang="zh-CN" altLang="en-US" dirty="0"/>
          </a:p>
        </p:txBody>
      </p:sp>
      <p:sp>
        <p:nvSpPr>
          <p:cNvPr id="4" name="Rectangle 3"/>
          <p:cNvSpPr txBox="1">
            <a:spLocks noChangeArrowheads="1"/>
          </p:cNvSpPr>
          <p:nvPr/>
        </p:nvSpPr>
        <p:spPr bwMode="auto">
          <a:xfrm>
            <a:off x="635933" y="1052736"/>
            <a:ext cx="7848872" cy="50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r>
              <a:rPr lang="zh-CN" altLang="zh-CN" sz="3000" dirty="0" smtClean="0"/>
              <a:t>汽轮机</a:t>
            </a:r>
            <a:r>
              <a:rPr lang="zh-CN" altLang="zh-CN" sz="3000" dirty="0"/>
              <a:t>调节</a:t>
            </a:r>
            <a:r>
              <a:rPr lang="en-US" altLang="zh-CN" sz="3000" dirty="0"/>
              <a:t>(</a:t>
            </a:r>
            <a:r>
              <a:rPr lang="zh-CN" altLang="zh-CN" sz="3000" dirty="0"/>
              <a:t>速</a:t>
            </a:r>
            <a:r>
              <a:rPr lang="en-US" altLang="zh-CN" sz="3000" dirty="0"/>
              <a:t>)</a:t>
            </a:r>
            <a:r>
              <a:rPr lang="zh-CN" altLang="zh-CN" sz="3000" dirty="0"/>
              <a:t>与控制原理</a:t>
            </a:r>
          </a:p>
          <a:p>
            <a:r>
              <a:rPr lang="zh-CN" altLang="zh-CN" sz="3000" dirty="0" smtClean="0"/>
              <a:t>汽轮机</a:t>
            </a:r>
            <a:r>
              <a:rPr lang="zh-CN" altLang="zh-CN" sz="3000" dirty="0"/>
              <a:t>调节系统及其特性</a:t>
            </a:r>
          </a:p>
          <a:p>
            <a:pPr>
              <a:spcBef>
                <a:spcPts val="1800"/>
              </a:spcBef>
            </a:pPr>
            <a:r>
              <a:rPr lang="zh-CN" altLang="zh-CN" sz="3000" dirty="0" smtClean="0"/>
              <a:t>汽轮机</a:t>
            </a:r>
            <a:r>
              <a:rPr lang="zh-CN" altLang="zh-CN" sz="3000" dirty="0"/>
              <a:t>数字电液控制系统</a:t>
            </a:r>
          </a:p>
          <a:p>
            <a:r>
              <a:rPr lang="zh-CN" altLang="zh-CN" sz="3000" dirty="0" smtClean="0"/>
              <a:t>汽轮机</a:t>
            </a:r>
            <a:r>
              <a:rPr lang="zh-CN" altLang="zh-CN" sz="3000" dirty="0"/>
              <a:t>主汽门、调节汽门结构与典型</a:t>
            </a:r>
            <a:r>
              <a:rPr lang="zh-CN" altLang="zh-CN" sz="3000" dirty="0" smtClean="0"/>
              <a:t>问题</a:t>
            </a:r>
            <a:endParaRPr lang="zh-CN" altLang="zh-CN" sz="3000" dirty="0"/>
          </a:p>
          <a:p>
            <a:r>
              <a:rPr lang="zh-CN" altLang="zh-CN" sz="3000" dirty="0" smtClean="0"/>
              <a:t>汽轮机</a:t>
            </a:r>
            <a:r>
              <a:rPr lang="zh-CN" altLang="zh-CN" sz="3000" dirty="0"/>
              <a:t>高压调门流量</a:t>
            </a:r>
            <a:r>
              <a:rPr lang="zh-CN" altLang="zh-CN" sz="3000" dirty="0" smtClean="0"/>
              <a:t>特性</a:t>
            </a:r>
            <a:r>
              <a:rPr lang="zh-CN" altLang="en-US" sz="3000" dirty="0" smtClean="0"/>
              <a:t>与</a:t>
            </a:r>
            <a:r>
              <a:rPr lang="zh-CN" altLang="zh-CN" sz="3000" dirty="0" smtClean="0"/>
              <a:t>阀门</a:t>
            </a:r>
            <a:r>
              <a:rPr lang="zh-CN" altLang="zh-CN" sz="3000" dirty="0"/>
              <a:t>管理优化</a:t>
            </a:r>
          </a:p>
          <a:p>
            <a:r>
              <a:rPr lang="zh-CN" altLang="zh-CN" sz="3000" dirty="0" smtClean="0"/>
              <a:t>汽轮机</a:t>
            </a:r>
            <a:r>
              <a:rPr lang="zh-CN" altLang="zh-CN" sz="3000" dirty="0"/>
              <a:t>调节系统故障分析及其处理</a:t>
            </a:r>
          </a:p>
          <a:p>
            <a:r>
              <a:rPr lang="zh-CN" altLang="zh-CN" sz="3000" dirty="0" smtClean="0"/>
              <a:t>汽轮机</a:t>
            </a:r>
            <a:r>
              <a:rPr lang="zh-CN" altLang="zh-CN" sz="3000" dirty="0"/>
              <a:t>调节系统建模与电网稳定性分析</a:t>
            </a:r>
          </a:p>
        </p:txBody>
      </p:sp>
    </p:spTree>
    <p:extLst>
      <p:ext uri="{BB962C8B-B14F-4D97-AF65-F5344CB8AC3E}">
        <p14:creationId xmlns:p14="http://schemas.microsoft.com/office/powerpoint/2010/main" val="263604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up)">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up)">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idx="1"/>
          </p:nvPr>
        </p:nvSpPr>
        <p:spPr>
          <a:xfrm>
            <a:off x="228600" y="2204864"/>
            <a:ext cx="8763000" cy="2154238"/>
          </a:xfrm>
        </p:spPr>
        <p:txBody>
          <a:bodyPr/>
          <a:lstStyle/>
          <a:p>
            <a:pPr>
              <a:lnSpc>
                <a:spcPct val="105000"/>
              </a:lnSpc>
              <a:spcBef>
                <a:spcPct val="45000"/>
              </a:spcBef>
              <a:buSzPct val="110000"/>
              <a:buFont typeface="Wingdings" panose="05000000000000000000" pitchFamily="2" charset="2"/>
              <a:buChar char="ü"/>
            </a:pPr>
            <a:r>
              <a:rPr lang="zh-CN" altLang="en-US" sz="2800" dirty="0">
                <a:solidFill>
                  <a:srgbClr val="FF0000"/>
                </a:solidFill>
                <a:ea typeface="楷体" panose="02010609060101010101" pitchFamily="49" charset="-122"/>
              </a:rPr>
              <a:t>供电品质</a:t>
            </a:r>
            <a:r>
              <a:rPr lang="zh-CN" altLang="en-US" sz="2800" dirty="0">
                <a:ea typeface="楷体" panose="02010609060101010101" pitchFamily="49" charset="-122"/>
              </a:rPr>
              <a:t>    </a:t>
            </a:r>
            <a:r>
              <a:rPr lang="zh-CN" altLang="en-US" sz="2800" dirty="0">
                <a:solidFill>
                  <a:srgbClr val="000000"/>
                </a:solidFill>
                <a:ea typeface="楷体" panose="02010609060101010101" pitchFamily="49" charset="-122"/>
              </a:rPr>
              <a:t>电压、频率和波形</a:t>
            </a:r>
          </a:p>
          <a:p>
            <a:pPr>
              <a:lnSpc>
                <a:spcPct val="105000"/>
              </a:lnSpc>
              <a:spcBef>
                <a:spcPct val="45000"/>
              </a:spcBef>
              <a:buClr>
                <a:srgbClr val="FF0066"/>
              </a:buClr>
              <a:buSzPct val="110000"/>
              <a:buFont typeface="Wingdings" panose="05000000000000000000" pitchFamily="2" charset="2"/>
              <a:buChar char="ü"/>
            </a:pPr>
            <a:r>
              <a:rPr lang="zh-CN" altLang="en-US" sz="2800" dirty="0" smtClean="0">
                <a:solidFill>
                  <a:srgbClr val="FF0000"/>
                </a:solidFill>
                <a:ea typeface="楷体" panose="02010609060101010101" pitchFamily="49" charset="-122"/>
              </a:rPr>
              <a:t>同步发电机</a:t>
            </a:r>
            <a:r>
              <a:rPr lang="zh-CN" altLang="en-US" sz="2800" dirty="0" smtClean="0">
                <a:ea typeface="楷体" panose="02010609060101010101" pitchFamily="49" charset="-122"/>
              </a:rPr>
              <a:t>    </a:t>
            </a:r>
            <a:r>
              <a:rPr lang="zh-CN" altLang="en-US" sz="2700" dirty="0">
                <a:solidFill>
                  <a:srgbClr val="000000"/>
                </a:solidFill>
                <a:ea typeface="楷体" panose="02010609060101010101" pitchFamily="49" charset="-122"/>
              </a:rPr>
              <a:t>感应电势</a:t>
            </a:r>
            <a:r>
              <a:rPr lang="zh-CN" altLang="en-US" sz="2700" dirty="0" smtClean="0">
                <a:solidFill>
                  <a:srgbClr val="000000"/>
                </a:solidFill>
                <a:ea typeface="楷体" panose="02010609060101010101" pitchFamily="49" charset="-122"/>
              </a:rPr>
              <a:t>频率的决定于转速，而转速</a:t>
            </a:r>
            <a:r>
              <a:rPr lang="zh-CN" altLang="en-US" sz="2700" dirty="0">
                <a:solidFill>
                  <a:srgbClr val="000000"/>
                </a:solidFill>
                <a:ea typeface="楷体" panose="02010609060101010101" pitchFamily="49" charset="-122"/>
              </a:rPr>
              <a:t>决定于原动机的驱动力矩，故频率决定于有功功率。端电压决定于无功功率。</a:t>
            </a:r>
            <a:endParaRPr lang="zh-CN" altLang="en-US" sz="2700" dirty="0">
              <a:solidFill>
                <a:srgbClr val="000000"/>
              </a:solidFill>
            </a:endParaRPr>
          </a:p>
        </p:txBody>
      </p:sp>
      <p:sp>
        <p:nvSpPr>
          <p:cNvPr id="102404" name="Rectangle 4"/>
          <p:cNvSpPr>
            <a:spLocks noChangeArrowheads="1"/>
          </p:cNvSpPr>
          <p:nvPr/>
        </p:nvSpPr>
        <p:spPr bwMode="auto">
          <a:xfrm>
            <a:off x="228600" y="4436765"/>
            <a:ext cx="8763000"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66"/>
              </a:buClr>
              <a:buSzPct val="110000"/>
              <a:buFont typeface="Wingdings" panose="05000000000000000000" pitchFamily="2" charset="2"/>
              <a:buChar char="ü"/>
            </a:pPr>
            <a:r>
              <a:rPr lang="zh-CN" altLang="en-US" sz="2800" dirty="0">
                <a:solidFill>
                  <a:srgbClr val="FF0000"/>
                </a:solidFill>
                <a:ea typeface="楷体" panose="02010609060101010101" pitchFamily="49" charset="-122"/>
              </a:rPr>
              <a:t>电压调节  </a:t>
            </a:r>
            <a:r>
              <a:rPr lang="zh-CN" altLang="en-US" sz="2700" dirty="0">
                <a:ea typeface="楷体" panose="02010609060101010101" pitchFamily="49" charset="-122"/>
              </a:rPr>
              <a:t>无功功率决定于励磁，发电机的电压调节归励磁系统</a:t>
            </a:r>
          </a:p>
          <a:p>
            <a:pPr>
              <a:lnSpc>
                <a:spcPct val="105000"/>
              </a:lnSpc>
              <a:spcBef>
                <a:spcPct val="45000"/>
              </a:spcBef>
              <a:buClr>
                <a:srgbClr val="FF0066"/>
              </a:buClr>
              <a:buSzPct val="110000"/>
              <a:buFont typeface="Wingdings" panose="05000000000000000000" pitchFamily="2" charset="2"/>
              <a:buChar char="ü"/>
            </a:pPr>
            <a:r>
              <a:rPr lang="zh-CN" altLang="en-US" sz="2800" dirty="0">
                <a:solidFill>
                  <a:srgbClr val="FF0000"/>
                </a:solidFill>
                <a:ea typeface="楷体" panose="02010609060101010101" pitchFamily="49" charset="-122"/>
              </a:rPr>
              <a:t>频率调节</a:t>
            </a:r>
            <a:r>
              <a:rPr lang="zh-CN" altLang="en-US" sz="2800" dirty="0">
                <a:solidFill>
                  <a:srgbClr val="0000FF"/>
                </a:solidFill>
                <a:ea typeface="楷体" panose="02010609060101010101" pitchFamily="49" charset="-122"/>
              </a:rPr>
              <a:t>　</a:t>
            </a:r>
            <a:r>
              <a:rPr lang="zh-CN" altLang="en-US" sz="2700" dirty="0">
                <a:ea typeface="楷体" panose="02010609060101010101" pitchFamily="49" charset="-122"/>
              </a:rPr>
              <a:t>有功功率决定于原动机的功率。故频率调节归汽轮机的功率控制系统。</a:t>
            </a:r>
          </a:p>
        </p:txBody>
      </p:sp>
      <p:sp>
        <p:nvSpPr>
          <p:cNvPr id="6"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
        <p:nvSpPr>
          <p:cNvPr id="9" name="Rectangle 3"/>
          <p:cNvSpPr txBox="1">
            <a:spLocks noChangeArrowheads="1"/>
          </p:cNvSpPr>
          <p:nvPr/>
        </p:nvSpPr>
        <p:spPr bwMode="auto">
          <a:xfrm>
            <a:off x="0" y="908050"/>
            <a:ext cx="7740352" cy="1080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调节保护的任务</a:t>
            </a:r>
            <a:endParaRPr lang="en-US" altLang="zh-CN" kern="0" dirty="0" smtClean="0">
              <a:solidFill>
                <a:srgbClr val="FF3300"/>
              </a:solidFill>
              <a:ea typeface="楷体" panose="02010609060101010101" pitchFamily="49" charset="-122"/>
            </a:endParaRPr>
          </a:p>
          <a:p>
            <a:pPr>
              <a:lnSpc>
                <a:spcPct val="105000"/>
              </a:lnSpc>
              <a:spcBef>
                <a:spcPct val="45000"/>
              </a:spcBef>
              <a:buClr>
                <a:srgbClr val="FF0000"/>
              </a:buClr>
              <a:buSzPct val="120000"/>
            </a:pPr>
            <a:r>
              <a:rPr lang="zh-CN" altLang="en-US" kern="0" dirty="0" smtClean="0">
                <a:solidFill>
                  <a:srgbClr val="FF3300"/>
                </a:solidFill>
                <a:ea typeface="楷体" panose="02010609060101010101" pitchFamily="49" charset="-122"/>
              </a:rPr>
              <a:t>供电品质与电网负荷</a:t>
            </a:r>
            <a:r>
              <a:rPr lang="zh-CN" altLang="en-US" kern="0" dirty="0" smtClean="0">
                <a:solidFill>
                  <a:srgbClr val="FF3300"/>
                </a:solidFill>
                <a:latin typeface="宋体" panose="02010600030101010101" pitchFamily="2" charset="-122"/>
                <a:ea typeface="宋体" panose="02010600030101010101" pitchFamily="2" charset="-122"/>
              </a:rPr>
              <a:t>──</a:t>
            </a:r>
            <a:r>
              <a:rPr lang="zh-CN" altLang="en-US" kern="0" dirty="0" smtClean="0">
                <a:solidFill>
                  <a:srgbClr val="FF3300"/>
                </a:solidFill>
                <a:latin typeface="楷体" panose="02010609060101010101" pitchFamily="49" charset="-122"/>
                <a:ea typeface="楷体" panose="02010609060101010101" pitchFamily="49" charset="-122"/>
              </a:rPr>
              <a:t>频率控制</a:t>
            </a:r>
            <a:r>
              <a:rPr lang="en-US" altLang="zh-CN"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(LFC)</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117327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up)">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2403">
                                            <p:txEl>
                                              <p:pRg st="0" end="0"/>
                                            </p:txEl>
                                          </p:spTgt>
                                        </p:tgtEl>
                                        <p:attrNameLst>
                                          <p:attrName>style.visibility</p:attrName>
                                        </p:attrNameLst>
                                      </p:cBhvr>
                                      <p:to>
                                        <p:strVal val="visible"/>
                                      </p:to>
                                    </p:set>
                                    <p:animEffect transition="in" filter="wipe(up)">
                                      <p:cBhvr>
                                        <p:cTn id="17" dur="500"/>
                                        <p:tgtEl>
                                          <p:spTgt spid="10240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2403">
                                            <p:txEl>
                                              <p:pRg st="1" end="1"/>
                                            </p:txEl>
                                          </p:spTgt>
                                        </p:tgtEl>
                                        <p:attrNameLst>
                                          <p:attrName>style.visibility</p:attrName>
                                        </p:attrNameLst>
                                      </p:cBhvr>
                                      <p:to>
                                        <p:strVal val="visible"/>
                                      </p:to>
                                    </p:set>
                                    <p:animEffect transition="in" filter="wipe(up)">
                                      <p:cBhvr>
                                        <p:cTn id="22" dur="500"/>
                                        <p:tgtEl>
                                          <p:spTgt spid="10240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2404">
                                            <p:txEl>
                                              <p:pRg st="0" end="0"/>
                                            </p:txEl>
                                          </p:spTgt>
                                        </p:tgtEl>
                                        <p:attrNameLst>
                                          <p:attrName>style.visibility</p:attrName>
                                        </p:attrNameLst>
                                      </p:cBhvr>
                                      <p:to>
                                        <p:strVal val="visible"/>
                                      </p:to>
                                    </p:set>
                                    <p:animEffect transition="in" filter="wipe(up)">
                                      <p:cBhvr>
                                        <p:cTn id="27" dur="500"/>
                                        <p:tgtEl>
                                          <p:spTgt spid="102404">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2404">
                                            <p:txEl>
                                              <p:pRg st="1" end="1"/>
                                            </p:txEl>
                                          </p:spTgt>
                                        </p:tgtEl>
                                        <p:attrNameLst>
                                          <p:attrName>style.visibility</p:attrName>
                                        </p:attrNameLst>
                                      </p:cBhvr>
                                      <p:to>
                                        <p:strVal val="visible"/>
                                      </p:to>
                                    </p:set>
                                    <p:animEffect transition="in" filter="wipe(up)">
                                      <p:cBhvr>
                                        <p:cTn id="32" dur="500"/>
                                        <p:tgtEl>
                                          <p:spTgt spid="1024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P spid="102404" grpId="0" build="p"/>
      <p:bldP spid="9"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body" idx="1"/>
          </p:nvPr>
        </p:nvSpPr>
        <p:spPr>
          <a:xfrm>
            <a:off x="228600" y="914400"/>
            <a:ext cx="8763000" cy="1866900"/>
          </a:xfrm>
        </p:spPr>
        <p:txBody>
          <a:bodyPr/>
          <a:lstStyle/>
          <a:p>
            <a:pPr>
              <a:buClr>
                <a:srgbClr val="FF00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电网结构与运行特点</a:t>
            </a:r>
          </a:p>
        </p:txBody>
      </p:sp>
      <p:sp>
        <p:nvSpPr>
          <p:cNvPr id="104454" name="Text Box 6"/>
          <p:cNvSpPr txBox="1">
            <a:spLocks noChangeArrowheads="1"/>
          </p:cNvSpPr>
          <p:nvPr/>
        </p:nvSpPr>
        <p:spPr bwMode="auto">
          <a:xfrm>
            <a:off x="274334" y="1988840"/>
            <a:ext cx="885666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spcBef>
                <a:spcPct val="50000"/>
              </a:spcBef>
              <a:buSzPct val="110000"/>
              <a:buFont typeface="Wingdings" panose="05000000000000000000" pitchFamily="2" charset="2"/>
              <a:buChar char="ü"/>
            </a:pPr>
            <a:r>
              <a:rPr lang="en-US" altLang="zh-CN" sz="2800" dirty="0">
                <a:solidFill>
                  <a:srgbClr val="FF3300"/>
                </a:solidFill>
                <a:latin typeface="楷体" panose="02010609060101010101" pitchFamily="49" charset="-122"/>
                <a:ea typeface="楷体" panose="02010609060101010101" pitchFamily="49" charset="-122"/>
              </a:rPr>
              <a:t> </a:t>
            </a:r>
            <a:r>
              <a:rPr lang="zh-CN" altLang="en-US" sz="2800" dirty="0">
                <a:latin typeface="楷体" panose="02010609060101010101" pitchFamily="49" charset="-122"/>
                <a:ea typeface="楷体" panose="02010609060101010101" pitchFamily="49" charset="-122"/>
              </a:rPr>
              <a:t>用电负荷，供电负荷、发电负荷。电网的负荷与频率控制，使供电负荷与用电负荷及输配电线路损耗保持平衡。</a:t>
            </a:r>
          </a:p>
          <a:p>
            <a:pPr>
              <a:spcBef>
                <a:spcPct val="50000"/>
              </a:spcBef>
              <a:buClr>
                <a:srgbClr val="FF3300"/>
              </a:buClr>
              <a:buSzPct val="110000"/>
              <a:buFont typeface="Wingdings" panose="05000000000000000000" pitchFamily="2" charset="2"/>
              <a:buChar char="ü"/>
            </a:pPr>
            <a:r>
              <a:rPr lang="zh-CN" altLang="en-US" sz="2800" dirty="0" smtClean="0">
                <a:solidFill>
                  <a:srgbClr val="FF0000"/>
                </a:solidFill>
                <a:latin typeface="楷体" panose="02010609060101010101" pitchFamily="49" charset="-122"/>
                <a:ea typeface="楷体" panose="02010609060101010101" pitchFamily="49" charset="-122"/>
              </a:rPr>
              <a:t>用电特征　</a:t>
            </a:r>
            <a:r>
              <a:rPr lang="zh-CN" altLang="en-US" sz="2800" dirty="0" smtClean="0">
                <a:latin typeface="楷体" panose="02010609060101010101" pitchFamily="49" charset="-122"/>
                <a:ea typeface="楷体" panose="02010609060101010101" pitchFamily="49" charset="-122"/>
              </a:rPr>
              <a:t>与频率成正比</a:t>
            </a:r>
            <a:endParaRPr lang="en-US" altLang="zh-CN" sz="2800" dirty="0" smtClean="0">
              <a:latin typeface="楷体" panose="02010609060101010101" pitchFamily="49" charset="-122"/>
              <a:ea typeface="楷体" panose="02010609060101010101" pitchFamily="49" charset="-122"/>
            </a:endParaRPr>
          </a:p>
          <a:p>
            <a:pPr>
              <a:spcBef>
                <a:spcPct val="50000"/>
              </a:spcBef>
              <a:buClr>
                <a:srgbClr val="FF3300"/>
              </a:buClr>
              <a:buSzPct val="110000"/>
              <a:buFont typeface="Wingdings" panose="05000000000000000000" pitchFamily="2" charset="2"/>
              <a:buChar char="ü"/>
            </a:pPr>
            <a:r>
              <a:rPr lang="zh-CN" altLang="en-US" sz="2800" dirty="0" smtClean="0">
                <a:solidFill>
                  <a:srgbClr val="FF0000"/>
                </a:solidFill>
                <a:latin typeface="楷体" panose="02010609060101010101" pitchFamily="49" charset="-122"/>
                <a:ea typeface="楷体" panose="02010609060101010101" pitchFamily="49" charset="-122"/>
              </a:rPr>
              <a:t>发电特征</a:t>
            </a:r>
            <a:r>
              <a:rPr lang="zh-CN" altLang="en-US" sz="2800" dirty="0" smtClean="0">
                <a:latin typeface="楷体" panose="02010609060101010101" pitchFamily="49" charset="-122"/>
                <a:ea typeface="楷体" panose="02010609060101010101" pitchFamily="49" charset="-122"/>
              </a:rPr>
              <a:t>　同步网上发电机的转速相等</a:t>
            </a:r>
            <a:endParaRPr lang="zh-CN" altLang="en-US" sz="2800" dirty="0">
              <a:latin typeface="楷体" panose="02010609060101010101" pitchFamily="49" charset="-122"/>
              <a:ea typeface="楷体" panose="02010609060101010101" pitchFamily="49" charset="-122"/>
            </a:endParaRPr>
          </a:p>
        </p:txBody>
      </p:sp>
      <p:pic>
        <p:nvPicPr>
          <p:cNvPr id="104452" name="Picture 4" descr="te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265" y="2009188"/>
            <a:ext cx="7416800" cy="42402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bwMode="auto">
          <a:xfrm>
            <a:off x="228600" y="1366839"/>
            <a:ext cx="8763000" cy="80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 tIns="45720" rIns="18000" bIns="45720" numCol="1" anchor="t" anchorCtr="0" compatLnSpc="1">
            <a:prstTxWarp prst="textNoShape">
              <a:avLst/>
            </a:prstTxWarp>
          </a:bodyPr>
          <a:lstStyle>
            <a:lvl1pPr marL="342900" indent="-342900" algn="l" rtl="0" fontAlgn="base">
              <a:spcBef>
                <a:spcPct val="20000"/>
              </a:spcBef>
              <a:spcAft>
                <a:spcPct val="0"/>
              </a:spcAft>
              <a:defRPr kumimoji="1" sz="3200" kern="1200">
                <a:solidFill>
                  <a:schemeClr val="tx1"/>
                </a:solidFill>
                <a:latin typeface="+mn-lt"/>
                <a:ea typeface="+mn-ea"/>
                <a:cs typeface="+mn-cs"/>
              </a:defRPr>
            </a:lvl1pPr>
            <a:lvl2pPr marL="742950" indent="-285750" algn="l" rtl="0" fontAlgn="base">
              <a:spcBef>
                <a:spcPct val="20000"/>
              </a:spcBef>
              <a:spcAft>
                <a:spcPct val="0"/>
              </a:spcAft>
              <a:defRPr kumimoji="1" sz="2800" kern="1200">
                <a:solidFill>
                  <a:schemeClr val="tx1"/>
                </a:solidFill>
                <a:latin typeface="+mn-lt"/>
                <a:ea typeface="+mn-ea"/>
                <a:cs typeface="+mn-cs"/>
              </a:defRPr>
            </a:lvl2pPr>
            <a:lvl3pPr marL="1143000" indent="-228600" algn="l" rtl="0" fontAlgn="base">
              <a:spcBef>
                <a:spcPct val="20000"/>
              </a:spcBef>
              <a:spcAft>
                <a:spcPct val="0"/>
              </a:spcAft>
              <a:defRPr kumimoji="1" sz="2400" kern="1200">
                <a:solidFill>
                  <a:schemeClr val="tx1"/>
                </a:solidFill>
                <a:latin typeface="+mn-lt"/>
                <a:ea typeface="+mn-ea"/>
                <a:cs typeface="+mn-cs"/>
              </a:defRPr>
            </a:lvl3pPr>
            <a:lvl4pPr marL="1600200" indent="-228600" algn="l" rtl="0" fontAlgn="base">
              <a:spcBef>
                <a:spcPct val="20000"/>
              </a:spcBef>
              <a:spcAft>
                <a:spcPct val="0"/>
              </a:spcAft>
              <a:defRPr kumimoji="1" sz="2000" kern="1200">
                <a:solidFill>
                  <a:schemeClr val="tx1"/>
                </a:solidFill>
                <a:latin typeface="+mn-lt"/>
                <a:ea typeface="+mn-ea"/>
                <a:cs typeface="+mn-cs"/>
              </a:defRPr>
            </a:lvl4pPr>
            <a:lvl5pPr marL="2057400" indent="-228600" algn="l" rtl="0" fontAlgn="base">
              <a:spcBef>
                <a:spcPct val="20000"/>
              </a:spcBef>
              <a:spcAft>
                <a:spcPct val="0"/>
              </a:spcAft>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Bef>
                <a:spcPct val="45000"/>
              </a:spcBef>
              <a:buClr>
                <a:srgbClr val="FF0000"/>
              </a:buClr>
              <a:buSzPct val="120000"/>
              <a:buFont typeface="Wingdings" panose="05000000000000000000" pitchFamily="2" charset="2"/>
              <a:buChar char="ü"/>
            </a:pPr>
            <a:r>
              <a:rPr lang="zh-CN" altLang="en-US" sz="2800" dirty="0" smtClean="0">
                <a:ea typeface="楷体" panose="02010609060101010101" pitchFamily="49" charset="-122"/>
              </a:rPr>
              <a:t>电能不能大规模储存，决定了电力生产即发即用</a:t>
            </a:r>
            <a:endParaRPr lang="zh-CN" altLang="en-US" sz="2800" dirty="0">
              <a:ea typeface="楷体" panose="02010609060101010101" pitchFamily="49" charset="-122"/>
            </a:endParaRPr>
          </a:p>
        </p:txBody>
      </p:sp>
      <p:sp>
        <p:nvSpPr>
          <p:cNvPr id="9"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570249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wipe(up)">
                                      <p:cBhvr>
                                        <p:cTn id="7" dur="500"/>
                                        <p:tgtEl>
                                          <p:spTgt spid="1044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up)">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4452"/>
                                        </p:tgtEl>
                                        <p:attrNameLst>
                                          <p:attrName>style.visibility</p:attrName>
                                        </p:attrNameLst>
                                      </p:cBhvr>
                                      <p:to>
                                        <p:strVal val="visible"/>
                                      </p:to>
                                    </p:set>
                                    <p:animEffect transition="in" filter="wipe(up)">
                                      <p:cBhvr>
                                        <p:cTn id="17" dur="500"/>
                                        <p:tgtEl>
                                          <p:spTgt spid="104452"/>
                                        </p:tgtEl>
                                      </p:cBhvr>
                                    </p:animEffect>
                                  </p:childTnLst>
                                  <p:subTnLst>
                                    <p:set>
                                      <p:cBhvr override="childStyle">
                                        <p:cTn dur="1" fill="hold" display="0" masterRel="nextClick" afterEffect="1"/>
                                        <p:tgtEl>
                                          <p:spTgt spid="104452"/>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4454">
                                            <p:txEl>
                                              <p:pRg st="0" end="0"/>
                                            </p:txEl>
                                          </p:spTgt>
                                        </p:tgtEl>
                                        <p:attrNameLst>
                                          <p:attrName>style.visibility</p:attrName>
                                        </p:attrNameLst>
                                      </p:cBhvr>
                                      <p:to>
                                        <p:strVal val="visible"/>
                                      </p:to>
                                    </p:set>
                                    <p:animEffect transition="in" filter="wipe(up)">
                                      <p:cBhvr>
                                        <p:cTn id="22" dur="500"/>
                                        <p:tgtEl>
                                          <p:spTgt spid="10445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4454">
                                            <p:txEl>
                                              <p:pRg st="1" end="1"/>
                                            </p:txEl>
                                          </p:spTgt>
                                        </p:tgtEl>
                                        <p:attrNameLst>
                                          <p:attrName>style.visibility</p:attrName>
                                        </p:attrNameLst>
                                      </p:cBhvr>
                                      <p:to>
                                        <p:strVal val="visible"/>
                                      </p:to>
                                    </p:set>
                                    <p:animEffect transition="in" filter="wipe(up)">
                                      <p:cBhvr>
                                        <p:cTn id="27" dur="500"/>
                                        <p:tgtEl>
                                          <p:spTgt spid="10445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4454">
                                            <p:txEl>
                                              <p:pRg st="2" end="2"/>
                                            </p:txEl>
                                          </p:spTgt>
                                        </p:tgtEl>
                                        <p:attrNameLst>
                                          <p:attrName>style.visibility</p:attrName>
                                        </p:attrNameLst>
                                      </p:cBhvr>
                                      <p:to>
                                        <p:strVal val="visible"/>
                                      </p:to>
                                    </p:set>
                                    <p:animEffect transition="in" filter="wipe(up)">
                                      <p:cBhvr>
                                        <p:cTn id="32" dur="500"/>
                                        <p:tgtEl>
                                          <p:spTgt spid="1044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4" grpId="0" build="p"/>
      <p:bldP spid="8"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28" name="Group 4"/>
          <p:cNvGrpSpPr>
            <a:grpSpLocks/>
          </p:cNvGrpSpPr>
          <p:nvPr/>
        </p:nvGrpSpPr>
        <p:grpSpPr bwMode="auto">
          <a:xfrm>
            <a:off x="611188" y="1963738"/>
            <a:ext cx="5040312" cy="3598862"/>
            <a:chOff x="1837" y="1117"/>
            <a:chExt cx="2631" cy="1950"/>
          </a:xfrm>
        </p:grpSpPr>
        <p:sp>
          <p:nvSpPr>
            <p:cNvPr id="103429" name="Line 5"/>
            <p:cNvSpPr>
              <a:spLocks noChangeShapeType="1"/>
            </p:cNvSpPr>
            <p:nvPr/>
          </p:nvSpPr>
          <p:spPr bwMode="auto">
            <a:xfrm>
              <a:off x="1837" y="3067"/>
              <a:ext cx="2631" cy="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0" name="Line 6"/>
            <p:cNvSpPr>
              <a:spLocks noChangeShapeType="1"/>
            </p:cNvSpPr>
            <p:nvPr/>
          </p:nvSpPr>
          <p:spPr bwMode="auto">
            <a:xfrm flipV="1">
              <a:off x="1837" y="1117"/>
              <a:ext cx="0" cy="195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3431" name="Freeform 7"/>
          <p:cNvSpPr>
            <a:spLocks/>
          </p:cNvSpPr>
          <p:nvPr/>
        </p:nvSpPr>
        <p:spPr bwMode="auto">
          <a:xfrm rot="373377">
            <a:off x="1403350" y="3189288"/>
            <a:ext cx="3671888" cy="1954212"/>
          </a:xfrm>
          <a:custGeom>
            <a:avLst/>
            <a:gdLst>
              <a:gd name="T0" fmla="*/ 0 w 2177"/>
              <a:gd name="T1" fmla="*/ 1179 h 1179"/>
              <a:gd name="T2" fmla="*/ 272 w 2177"/>
              <a:gd name="T3" fmla="*/ 1134 h 1179"/>
              <a:gd name="T4" fmla="*/ 635 w 2177"/>
              <a:gd name="T5" fmla="*/ 1043 h 1179"/>
              <a:gd name="T6" fmla="*/ 1088 w 2177"/>
              <a:gd name="T7" fmla="*/ 862 h 1179"/>
              <a:gd name="T8" fmla="*/ 1542 w 2177"/>
              <a:gd name="T9" fmla="*/ 589 h 1179"/>
              <a:gd name="T10" fmla="*/ 1995 w 2177"/>
              <a:gd name="T11" fmla="*/ 227 h 1179"/>
              <a:gd name="T12" fmla="*/ 2177 w 2177"/>
              <a:gd name="T13" fmla="*/ 0 h 1179"/>
            </a:gdLst>
            <a:ahLst/>
            <a:cxnLst>
              <a:cxn ang="0">
                <a:pos x="T0" y="T1"/>
              </a:cxn>
              <a:cxn ang="0">
                <a:pos x="T2" y="T3"/>
              </a:cxn>
              <a:cxn ang="0">
                <a:pos x="T4" y="T5"/>
              </a:cxn>
              <a:cxn ang="0">
                <a:pos x="T6" y="T7"/>
              </a:cxn>
              <a:cxn ang="0">
                <a:pos x="T8" y="T9"/>
              </a:cxn>
              <a:cxn ang="0">
                <a:pos x="T10" y="T11"/>
              </a:cxn>
              <a:cxn ang="0">
                <a:pos x="T12" y="T13"/>
              </a:cxn>
            </a:cxnLst>
            <a:rect l="0" t="0" r="r" b="b"/>
            <a:pathLst>
              <a:path w="2177" h="1179">
                <a:moveTo>
                  <a:pt x="0" y="1179"/>
                </a:moveTo>
                <a:cubicBezTo>
                  <a:pt x="83" y="1168"/>
                  <a:pt x="166" y="1157"/>
                  <a:pt x="272" y="1134"/>
                </a:cubicBezTo>
                <a:cubicBezTo>
                  <a:pt x="378" y="1111"/>
                  <a:pt x="499" y="1088"/>
                  <a:pt x="635" y="1043"/>
                </a:cubicBezTo>
                <a:cubicBezTo>
                  <a:pt x="771" y="998"/>
                  <a:pt x="937" y="938"/>
                  <a:pt x="1088" y="862"/>
                </a:cubicBezTo>
                <a:cubicBezTo>
                  <a:pt x="1239" y="786"/>
                  <a:pt x="1391" y="695"/>
                  <a:pt x="1542" y="589"/>
                </a:cubicBezTo>
                <a:cubicBezTo>
                  <a:pt x="1693" y="483"/>
                  <a:pt x="1889" y="325"/>
                  <a:pt x="1995" y="227"/>
                </a:cubicBezTo>
                <a:cubicBezTo>
                  <a:pt x="2101" y="129"/>
                  <a:pt x="2139" y="64"/>
                  <a:pt x="2177" y="0"/>
                </a:cubicBezTo>
              </a:path>
            </a:pathLst>
          </a:custGeom>
          <a:noFill/>
          <a:ln w="38100" cmpd="sng">
            <a:solidFill>
              <a:srgbClr val="99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2" name="Freeform 8"/>
          <p:cNvSpPr>
            <a:spLocks/>
          </p:cNvSpPr>
          <p:nvPr/>
        </p:nvSpPr>
        <p:spPr bwMode="auto">
          <a:xfrm>
            <a:off x="1187450" y="2828925"/>
            <a:ext cx="3816350" cy="2159000"/>
          </a:xfrm>
          <a:custGeom>
            <a:avLst/>
            <a:gdLst>
              <a:gd name="T0" fmla="*/ 0 w 2223"/>
              <a:gd name="T1" fmla="*/ 0 h 1179"/>
              <a:gd name="T2" fmla="*/ 91 w 2223"/>
              <a:gd name="T3" fmla="*/ 136 h 1179"/>
              <a:gd name="T4" fmla="*/ 182 w 2223"/>
              <a:gd name="T5" fmla="*/ 227 h 1179"/>
              <a:gd name="T6" fmla="*/ 318 w 2223"/>
              <a:gd name="T7" fmla="*/ 363 h 1179"/>
              <a:gd name="T8" fmla="*/ 499 w 2223"/>
              <a:gd name="T9" fmla="*/ 499 h 1179"/>
              <a:gd name="T10" fmla="*/ 771 w 2223"/>
              <a:gd name="T11" fmla="*/ 681 h 1179"/>
              <a:gd name="T12" fmla="*/ 1089 w 2223"/>
              <a:gd name="T13" fmla="*/ 862 h 1179"/>
              <a:gd name="T14" fmla="*/ 1406 w 2223"/>
              <a:gd name="T15" fmla="*/ 998 h 1179"/>
              <a:gd name="T16" fmla="*/ 1678 w 2223"/>
              <a:gd name="T17" fmla="*/ 1089 h 1179"/>
              <a:gd name="T18" fmla="*/ 1860 w 2223"/>
              <a:gd name="T19" fmla="*/ 1134 h 1179"/>
              <a:gd name="T20" fmla="*/ 2223 w 2223"/>
              <a:gd name="T21"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3" h="1179">
                <a:moveTo>
                  <a:pt x="0" y="0"/>
                </a:moveTo>
                <a:cubicBezTo>
                  <a:pt x="30" y="49"/>
                  <a:pt x="61" y="98"/>
                  <a:pt x="91" y="136"/>
                </a:cubicBezTo>
                <a:cubicBezTo>
                  <a:pt x="121" y="174"/>
                  <a:pt x="144" y="189"/>
                  <a:pt x="182" y="227"/>
                </a:cubicBezTo>
                <a:cubicBezTo>
                  <a:pt x="220" y="265"/>
                  <a:pt x="265" y="318"/>
                  <a:pt x="318" y="363"/>
                </a:cubicBezTo>
                <a:cubicBezTo>
                  <a:pt x="371" y="408"/>
                  <a:pt x="424" y="446"/>
                  <a:pt x="499" y="499"/>
                </a:cubicBezTo>
                <a:cubicBezTo>
                  <a:pt x="574" y="552"/>
                  <a:pt x="673" y="621"/>
                  <a:pt x="771" y="681"/>
                </a:cubicBezTo>
                <a:cubicBezTo>
                  <a:pt x="869" y="741"/>
                  <a:pt x="983" y="809"/>
                  <a:pt x="1089" y="862"/>
                </a:cubicBezTo>
                <a:cubicBezTo>
                  <a:pt x="1195" y="915"/>
                  <a:pt x="1308" y="960"/>
                  <a:pt x="1406" y="998"/>
                </a:cubicBezTo>
                <a:cubicBezTo>
                  <a:pt x="1504" y="1036"/>
                  <a:pt x="1602" y="1066"/>
                  <a:pt x="1678" y="1089"/>
                </a:cubicBezTo>
                <a:cubicBezTo>
                  <a:pt x="1754" y="1112"/>
                  <a:pt x="1769" y="1119"/>
                  <a:pt x="1860" y="1134"/>
                </a:cubicBezTo>
                <a:cubicBezTo>
                  <a:pt x="1951" y="1149"/>
                  <a:pt x="2087" y="1164"/>
                  <a:pt x="2223" y="1179"/>
                </a:cubicBezTo>
              </a:path>
            </a:pathLst>
          </a:custGeom>
          <a:noFill/>
          <a:ln w="38100" cmpd="sng">
            <a:solidFill>
              <a:srgbClr val="CC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3" name="Freeform 9"/>
          <p:cNvSpPr>
            <a:spLocks/>
          </p:cNvSpPr>
          <p:nvPr/>
        </p:nvSpPr>
        <p:spPr bwMode="auto">
          <a:xfrm rot="332247">
            <a:off x="1331913" y="2108200"/>
            <a:ext cx="3455987" cy="1871663"/>
          </a:xfrm>
          <a:custGeom>
            <a:avLst/>
            <a:gdLst>
              <a:gd name="T0" fmla="*/ 0 w 2177"/>
              <a:gd name="T1" fmla="*/ 1179 h 1179"/>
              <a:gd name="T2" fmla="*/ 272 w 2177"/>
              <a:gd name="T3" fmla="*/ 1134 h 1179"/>
              <a:gd name="T4" fmla="*/ 635 w 2177"/>
              <a:gd name="T5" fmla="*/ 1043 h 1179"/>
              <a:gd name="T6" fmla="*/ 1088 w 2177"/>
              <a:gd name="T7" fmla="*/ 862 h 1179"/>
              <a:gd name="T8" fmla="*/ 1542 w 2177"/>
              <a:gd name="T9" fmla="*/ 589 h 1179"/>
              <a:gd name="T10" fmla="*/ 1995 w 2177"/>
              <a:gd name="T11" fmla="*/ 227 h 1179"/>
              <a:gd name="T12" fmla="*/ 2177 w 2177"/>
              <a:gd name="T13" fmla="*/ 0 h 1179"/>
            </a:gdLst>
            <a:ahLst/>
            <a:cxnLst>
              <a:cxn ang="0">
                <a:pos x="T0" y="T1"/>
              </a:cxn>
              <a:cxn ang="0">
                <a:pos x="T2" y="T3"/>
              </a:cxn>
              <a:cxn ang="0">
                <a:pos x="T4" y="T5"/>
              </a:cxn>
              <a:cxn ang="0">
                <a:pos x="T6" y="T7"/>
              </a:cxn>
              <a:cxn ang="0">
                <a:pos x="T8" y="T9"/>
              </a:cxn>
              <a:cxn ang="0">
                <a:pos x="T10" y="T11"/>
              </a:cxn>
              <a:cxn ang="0">
                <a:pos x="T12" y="T13"/>
              </a:cxn>
            </a:cxnLst>
            <a:rect l="0" t="0" r="r" b="b"/>
            <a:pathLst>
              <a:path w="2177" h="1179">
                <a:moveTo>
                  <a:pt x="0" y="1179"/>
                </a:moveTo>
                <a:cubicBezTo>
                  <a:pt x="83" y="1168"/>
                  <a:pt x="166" y="1157"/>
                  <a:pt x="272" y="1134"/>
                </a:cubicBezTo>
                <a:cubicBezTo>
                  <a:pt x="378" y="1111"/>
                  <a:pt x="499" y="1088"/>
                  <a:pt x="635" y="1043"/>
                </a:cubicBezTo>
                <a:cubicBezTo>
                  <a:pt x="771" y="998"/>
                  <a:pt x="937" y="938"/>
                  <a:pt x="1088" y="862"/>
                </a:cubicBezTo>
                <a:cubicBezTo>
                  <a:pt x="1239" y="786"/>
                  <a:pt x="1391" y="695"/>
                  <a:pt x="1542" y="589"/>
                </a:cubicBezTo>
                <a:cubicBezTo>
                  <a:pt x="1693" y="483"/>
                  <a:pt x="1889" y="325"/>
                  <a:pt x="1995" y="227"/>
                </a:cubicBezTo>
                <a:cubicBezTo>
                  <a:pt x="2101" y="129"/>
                  <a:pt x="2139" y="64"/>
                  <a:pt x="2177" y="0"/>
                </a:cubicBezTo>
              </a:path>
            </a:pathLst>
          </a:custGeom>
          <a:noFill/>
          <a:ln w="38100" cap="flat" cmpd="sng">
            <a:solidFill>
              <a:srgbClr val="990099"/>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4" name="Line 10"/>
          <p:cNvSpPr>
            <a:spLocks noChangeShapeType="1"/>
          </p:cNvSpPr>
          <p:nvPr/>
        </p:nvSpPr>
        <p:spPr bwMode="auto">
          <a:xfrm flipV="1">
            <a:off x="3348038" y="3332163"/>
            <a:ext cx="0" cy="1223962"/>
          </a:xfrm>
          <a:prstGeom prst="line">
            <a:avLst/>
          </a:prstGeom>
          <a:noFill/>
          <a:ln w="2857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5" name="Text Box 11"/>
          <p:cNvSpPr txBox="1">
            <a:spLocks noChangeArrowheads="1"/>
          </p:cNvSpPr>
          <p:nvPr/>
        </p:nvSpPr>
        <p:spPr bwMode="auto">
          <a:xfrm rot="-1833753">
            <a:off x="3203575" y="3763963"/>
            <a:ext cx="172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990099"/>
                </a:solidFill>
              </a:rPr>
              <a:t>电网负载特性</a:t>
            </a:r>
          </a:p>
        </p:txBody>
      </p:sp>
      <p:sp>
        <p:nvSpPr>
          <p:cNvPr id="103436" name="Text Box 12"/>
          <p:cNvSpPr txBox="1">
            <a:spLocks noChangeArrowheads="1"/>
          </p:cNvSpPr>
          <p:nvPr/>
        </p:nvSpPr>
        <p:spPr bwMode="auto">
          <a:xfrm rot="651726">
            <a:off x="3708400" y="4556125"/>
            <a:ext cx="172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CC00FF"/>
                </a:solidFill>
              </a:rPr>
              <a:t>原动机特性</a:t>
            </a:r>
          </a:p>
        </p:txBody>
      </p:sp>
      <p:sp>
        <p:nvSpPr>
          <p:cNvPr id="103437" name="Line 13"/>
          <p:cNvSpPr>
            <a:spLocks noChangeShapeType="1"/>
          </p:cNvSpPr>
          <p:nvPr/>
        </p:nvSpPr>
        <p:spPr bwMode="auto">
          <a:xfrm>
            <a:off x="3348038" y="4556125"/>
            <a:ext cx="0" cy="1008063"/>
          </a:xfrm>
          <a:prstGeom prst="line">
            <a:avLst/>
          </a:prstGeom>
          <a:noFill/>
          <a:ln w="28575">
            <a:solidFill>
              <a:schemeClr val="tx1"/>
            </a:solidFill>
            <a:prstDash val="sysDot"/>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8" name="Line 14"/>
          <p:cNvSpPr>
            <a:spLocks noChangeShapeType="1"/>
          </p:cNvSpPr>
          <p:nvPr/>
        </p:nvSpPr>
        <p:spPr bwMode="auto">
          <a:xfrm>
            <a:off x="2052638" y="3763963"/>
            <a:ext cx="0" cy="1800225"/>
          </a:xfrm>
          <a:prstGeom prst="line">
            <a:avLst/>
          </a:prstGeom>
          <a:noFill/>
          <a:ln w="28575">
            <a:solidFill>
              <a:schemeClr val="tx1"/>
            </a:solidFill>
            <a:prstDash val="sysDot"/>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39" name="Text Box 15"/>
          <p:cNvSpPr txBox="1">
            <a:spLocks noChangeArrowheads="1"/>
          </p:cNvSpPr>
          <p:nvPr/>
        </p:nvSpPr>
        <p:spPr bwMode="auto">
          <a:xfrm>
            <a:off x="4284663" y="5564188"/>
            <a:ext cx="1223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accent2"/>
                </a:solidFill>
              </a:rPr>
              <a:t>转速</a:t>
            </a:r>
            <a:r>
              <a:rPr lang="en-US" altLang="zh-CN">
                <a:solidFill>
                  <a:schemeClr val="accent2"/>
                </a:solidFill>
              </a:rPr>
              <a:t>n</a:t>
            </a:r>
          </a:p>
        </p:txBody>
      </p:sp>
      <p:sp>
        <p:nvSpPr>
          <p:cNvPr id="103440" name="Text Box 16"/>
          <p:cNvSpPr txBox="1">
            <a:spLocks noChangeArrowheads="1"/>
          </p:cNvSpPr>
          <p:nvPr/>
        </p:nvSpPr>
        <p:spPr bwMode="auto">
          <a:xfrm rot="16200000">
            <a:off x="-203993" y="2420144"/>
            <a:ext cx="1223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accent2"/>
                </a:solidFill>
              </a:rPr>
              <a:t>转矩</a:t>
            </a:r>
            <a:r>
              <a:rPr lang="en-US" altLang="zh-CN">
                <a:solidFill>
                  <a:schemeClr val="accent2"/>
                </a:solidFill>
              </a:rPr>
              <a:t>M</a:t>
            </a:r>
          </a:p>
        </p:txBody>
      </p:sp>
      <p:grpSp>
        <p:nvGrpSpPr>
          <p:cNvPr id="103441" name="Group 17"/>
          <p:cNvGrpSpPr>
            <a:grpSpLocks/>
          </p:cNvGrpSpPr>
          <p:nvPr/>
        </p:nvGrpSpPr>
        <p:grpSpPr bwMode="auto">
          <a:xfrm>
            <a:off x="611188" y="1963738"/>
            <a:ext cx="5040312" cy="3598862"/>
            <a:chOff x="1837" y="1117"/>
            <a:chExt cx="2631" cy="1950"/>
          </a:xfrm>
        </p:grpSpPr>
        <p:sp>
          <p:nvSpPr>
            <p:cNvPr id="103442" name="Line 18"/>
            <p:cNvSpPr>
              <a:spLocks noChangeShapeType="1"/>
            </p:cNvSpPr>
            <p:nvPr/>
          </p:nvSpPr>
          <p:spPr bwMode="auto">
            <a:xfrm>
              <a:off x="1837" y="3067"/>
              <a:ext cx="2631" cy="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43" name="Line 19"/>
            <p:cNvSpPr>
              <a:spLocks noChangeShapeType="1"/>
            </p:cNvSpPr>
            <p:nvPr/>
          </p:nvSpPr>
          <p:spPr bwMode="auto">
            <a:xfrm flipV="1">
              <a:off x="1837" y="1117"/>
              <a:ext cx="0" cy="195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3444" name="Text Box 20"/>
          <p:cNvSpPr txBox="1">
            <a:spLocks noChangeArrowheads="1"/>
          </p:cNvSpPr>
          <p:nvPr/>
        </p:nvSpPr>
        <p:spPr bwMode="auto">
          <a:xfrm rot="16200000">
            <a:off x="-203993" y="2420144"/>
            <a:ext cx="1223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accent2"/>
                </a:solidFill>
              </a:rPr>
              <a:t>转矩</a:t>
            </a:r>
            <a:r>
              <a:rPr lang="en-US" altLang="zh-CN">
                <a:solidFill>
                  <a:schemeClr val="accent2"/>
                </a:solidFill>
              </a:rPr>
              <a:t>M</a:t>
            </a:r>
          </a:p>
        </p:txBody>
      </p:sp>
      <p:grpSp>
        <p:nvGrpSpPr>
          <p:cNvPr id="103450" name="Group 26"/>
          <p:cNvGrpSpPr>
            <a:grpSpLocks/>
          </p:cNvGrpSpPr>
          <p:nvPr/>
        </p:nvGrpSpPr>
        <p:grpSpPr bwMode="auto">
          <a:xfrm>
            <a:off x="179388" y="1963738"/>
            <a:ext cx="5472112" cy="4057650"/>
            <a:chOff x="249" y="1207"/>
            <a:chExt cx="3447" cy="2556"/>
          </a:xfrm>
        </p:grpSpPr>
        <p:sp>
          <p:nvSpPr>
            <p:cNvPr id="103445" name="Text Box 21"/>
            <p:cNvSpPr txBox="1">
              <a:spLocks noChangeArrowheads="1"/>
            </p:cNvSpPr>
            <p:nvPr/>
          </p:nvSpPr>
          <p:spPr bwMode="auto">
            <a:xfrm>
              <a:off x="2835" y="3475"/>
              <a:ext cx="7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accent2"/>
                  </a:solidFill>
                </a:rPr>
                <a:t>转速</a:t>
              </a:r>
              <a:r>
                <a:rPr lang="en-US" altLang="zh-CN">
                  <a:solidFill>
                    <a:schemeClr val="accent2"/>
                  </a:solidFill>
                </a:rPr>
                <a:t>n</a:t>
              </a:r>
            </a:p>
          </p:txBody>
        </p:sp>
        <p:grpSp>
          <p:nvGrpSpPr>
            <p:cNvPr id="103446" name="Group 22"/>
            <p:cNvGrpSpPr>
              <a:grpSpLocks/>
            </p:cNvGrpSpPr>
            <p:nvPr/>
          </p:nvGrpSpPr>
          <p:grpSpPr bwMode="auto">
            <a:xfrm>
              <a:off x="521" y="1207"/>
              <a:ext cx="3175" cy="2267"/>
              <a:chOff x="1837" y="1117"/>
              <a:chExt cx="2631" cy="1950"/>
            </a:xfrm>
          </p:grpSpPr>
          <p:sp>
            <p:nvSpPr>
              <p:cNvPr id="103447" name="Line 23"/>
              <p:cNvSpPr>
                <a:spLocks noChangeShapeType="1"/>
              </p:cNvSpPr>
              <p:nvPr/>
            </p:nvSpPr>
            <p:spPr bwMode="auto">
              <a:xfrm>
                <a:off x="1837" y="3067"/>
                <a:ext cx="2631" cy="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48" name="Line 24"/>
              <p:cNvSpPr>
                <a:spLocks noChangeShapeType="1"/>
              </p:cNvSpPr>
              <p:nvPr/>
            </p:nvSpPr>
            <p:spPr bwMode="auto">
              <a:xfrm flipV="1">
                <a:off x="1837" y="1117"/>
                <a:ext cx="0" cy="1950"/>
              </a:xfrm>
              <a:prstGeom prst="line">
                <a:avLst/>
              </a:prstGeom>
              <a:noFill/>
              <a:ln w="38100">
                <a:solidFill>
                  <a:schemeClr val="accent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3449" name="Text Box 25"/>
            <p:cNvSpPr txBox="1">
              <a:spLocks noChangeArrowheads="1"/>
            </p:cNvSpPr>
            <p:nvPr/>
          </p:nvSpPr>
          <p:spPr bwMode="auto">
            <a:xfrm rot="16200000">
              <a:off x="7" y="1495"/>
              <a:ext cx="7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solidFill>
                    <a:schemeClr val="accent2"/>
                  </a:solidFill>
                </a:rPr>
                <a:t>转矩</a:t>
              </a:r>
              <a:r>
                <a:rPr lang="en-US" altLang="zh-CN">
                  <a:solidFill>
                    <a:schemeClr val="accent2"/>
                  </a:solidFill>
                </a:rPr>
                <a:t>M</a:t>
              </a:r>
            </a:p>
          </p:txBody>
        </p:sp>
      </p:grpSp>
      <p:sp>
        <p:nvSpPr>
          <p:cNvPr id="103451" name="Freeform 27"/>
          <p:cNvSpPr>
            <a:spLocks/>
          </p:cNvSpPr>
          <p:nvPr/>
        </p:nvSpPr>
        <p:spPr bwMode="auto">
          <a:xfrm>
            <a:off x="1476375" y="1747838"/>
            <a:ext cx="3816350" cy="2159000"/>
          </a:xfrm>
          <a:custGeom>
            <a:avLst/>
            <a:gdLst>
              <a:gd name="T0" fmla="*/ 0 w 2223"/>
              <a:gd name="T1" fmla="*/ 0 h 1179"/>
              <a:gd name="T2" fmla="*/ 91 w 2223"/>
              <a:gd name="T3" fmla="*/ 136 h 1179"/>
              <a:gd name="T4" fmla="*/ 182 w 2223"/>
              <a:gd name="T5" fmla="*/ 227 h 1179"/>
              <a:gd name="T6" fmla="*/ 318 w 2223"/>
              <a:gd name="T7" fmla="*/ 363 h 1179"/>
              <a:gd name="T8" fmla="*/ 499 w 2223"/>
              <a:gd name="T9" fmla="*/ 499 h 1179"/>
              <a:gd name="T10" fmla="*/ 771 w 2223"/>
              <a:gd name="T11" fmla="*/ 681 h 1179"/>
              <a:gd name="T12" fmla="*/ 1089 w 2223"/>
              <a:gd name="T13" fmla="*/ 862 h 1179"/>
              <a:gd name="T14" fmla="*/ 1406 w 2223"/>
              <a:gd name="T15" fmla="*/ 998 h 1179"/>
              <a:gd name="T16" fmla="*/ 1678 w 2223"/>
              <a:gd name="T17" fmla="*/ 1089 h 1179"/>
              <a:gd name="T18" fmla="*/ 1860 w 2223"/>
              <a:gd name="T19" fmla="*/ 1134 h 1179"/>
              <a:gd name="T20" fmla="*/ 2223 w 2223"/>
              <a:gd name="T21"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3" h="1179">
                <a:moveTo>
                  <a:pt x="0" y="0"/>
                </a:moveTo>
                <a:cubicBezTo>
                  <a:pt x="30" y="49"/>
                  <a:pt x="61" y="98"/>
                  <a:pt x="91" y="136"/>
                </a:cubicBezTo>
                <a:cubicBezTo>
                  <a:pt x="121" y="174"/>
                  <a:pt x="144" y="189"/>
                  <a:pt x="182" y="227"/>
                </a:cubicBezTo>
                <a:cubicBezTo>
                  <a:pt x="220" y="265"/>
                  <a:pt x="265" y="318"/>
                  <a:pt x="318" y="363"/>
                </a:cubicBezTo>
                <a:cubicBezTo>
                  <a:pt x="371" y="408"/>
                  <a:pt x="424" y="446"/>
                  <a:pt x="499" y="499"/>
                </a:cubicBezTo>
                <a:cubicBezTo>
                  <a:pt x="574" y="552"/>
                  <a:pt x="673" y="621"/>
                  <a:pt x="771" y="681"/>
                </a:cubicBezTo>
                <a:cubicBezTo>
                  <a:pt x="869" y="741"/>
                  <a:pt x="983" y="809"/>
                  <a:pt x="1089" y="862"/>
                </a:cubicBezTo>
                <a:cubicBezTo>
                  <a:pt x="1195" y="915"/>
                  <a:pt x="1308" y="960"/>
                  <a:pt x="1406" y="998"/>
                </a:cubicBezTo>
                <a:cubicBezTo>
                  <a:pt x="1504" y="1036"/>
                  <a:pt x="1602" y="1066"/>
                  <a:pt x="1678" y="1089"/>
                </a:cubicBezTo>
                <a:cubicBezTo>
                  <a:pt x="1754" y="1112"/>
                  <a:pt x="1769" y="1119"/>
                  <a:pt x="1860" y="1134"/>
                </a:cubicBezTo>
                <a:cubicBezTo>
                  <a:pt x="1951" y="1149"/>
                  <a:pt x="2087" y="1164"/>
                  <a:pt x="2223" y="1179"/>
                </a:cubicBezTo>
              </a:path>
            </a:pathLst>
          </a:custGeom>
          <a:noFill/>
          <a:ln w="38100" cap="flat" cmpd="sng">
            <a:solidFill>
              <a:srgbClr val="CC00FF"/>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54" name="Freeform 30"/>
          <p:cNvSpPr>
            <a:spLocks/>
          </p:cNvSpPr>
          <p:nvPr/>
        </p:nvSpPr>
        <p:spPr bwMode="auto">
          <a:xfrm>
            <a:off x="2052638" y="3260725"/>
            <a:ext cx="1223962" cy="360363"/>
          </a:xfrm>
          <a:custGeom>
            <a:avLst/>
            <a:gdLst>
              <a:gd name="T0" fmla="*/ 771 w 771"/>
              <a:gd name="T1" fmla="*/ 0 h 227"/>
              <a:gd name="T2" fmla="*/ 544 w 771"/>
              <a:gd name="T3" fmla="*/ 91 h 227"/>
              <a:gd name="T4" fmla="*/ 226 w 771"/>
              <a:gd name="T5" fmla="*/ 181 h 227"/>
              <a:gd name="T6" fmla="*/ 0 w 771"/>
              <a:gd name="T7" fmla="*/ 227 h 227"/>
            </a:gdLst>
            <a:ahLst/>
            <a:cxnLst>
              <a:cxn ang="0">
                <a:pos x="T0" y="T1"/>
              </a:cxn>
              <a:cxn ang="0">
                <a:pos x="T2" y="T3"/>
              </a:cxn>
              <a:cxn ang="0">
                <a:pos x="T4" y="T5"/>
              </a:cxn>
              <a:cxn ang="0">
                <a:pos x="T6" y="T7"/>
              </a:cxn>
            </a:cxnLst>
            <a:rect l="0" t="0" r="r" b="b"/>
            <a:pathLst>
              <a:path w="771" h="227">
                <a:moveTo>
                  <a:pt x="771" y="0"/>
                </a:moveTo>
                <a:cubicBezTo>
                  <a:pt x="703" y="30"/>
                  <a:pt x="635" y="61"/>
                  <a:pt x="544" y="91"/>
                </a:cubicBezTo>
                <a:cubicBezTo>
                  <a:pt x="453" y="121"/>
                  <a:pt x="317" y="158"/>
                  <a:pt x="226" y="181"/>
                </a:cubicBezTo>
                <a:cubicBezTo>
                  <a:pt x="135" y="204"/>
                  <a:pt x="67" y="215"/>
                  <a:pt x="0" y="227"/>
                </a:cubicBezTo>
              </a:path>
            </a:pathLst>
          </a:custGeom>
          <a:noFill/>
          <a:ln w="28575" cmpd="sng">
            <a:solidFill>
              <a:srgbClr val="FF0000"/>
            </a:solidFill>
            <a:round/>
            <a:headEnd type="none" w="med" len="me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453" name="Rectangle 29"/>
          <p:cNvSpPr>
            <a:spLocks noChangeArrowheads="1"/>
          </p:cNvSpPr>
          <p:nvPr/>
        </p:nvSpPr>
        <p:spPr bwMode="auto">
          <a:xfrm>
            <a:off x="5651500" y="1125538"/>
            <a:ext cx="3384550" cy="479107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lnSpc>
                <a:spcPct val="110000"/>
              </a:lnSpc>
              <a:spcBef>
                <a:spcPct val="20000"/>
              </a:spcBef>
              <a:buClr>
                <a:srgbClr val="FF0066"/>
              </a:buClr>
              <a:buSzPct val="120000"/>
              <a:buFont typeface="Wingdings" panose="05000000000000000000" pitchFamily="2" charset="2"/>
              <a:buNone/>
            </a:pPr>
            <a:r>
              <a:rPr lang="en-US" altLang="zh-CN" sz="2800">
                <a:solidFill>
                  <a:schemeClr val="bg1"/>
                </a:solidFill>
                <a:latin typeface="Times New Roman" panose="02020603050405020304" pitchFamily="18" charset="0"/>
                <a:ea typeface="+mj-ea"/>
                <a:cs typeface="Times New Roman" panose="02020603050405020304" pitchFamily="18" charset="0"/>
              </a:rPr>
              <a:t>        </a:t>
            </a:r>
            <a:r>
              <a:rPr lang="zh-CN" altLang="en-US" sz="2800">
                <a:solidFill>
                  <a:schemeClr val="bg1"/>
                </a:solidFill>
                <a:latin typeface="Times New Roman" panose="02020603050405020304" pitchFamily="18" charset="0"/>
                <a:ea typeface="+mj-ea"/>
                <a:cs typeface="Times New Roman" panose="02020603050405020304" pitchFamily="18" charset="0"/>
              </a:rPr>
              <a:t>机组与电网有一定自调能力，在外界负荷要求改变时，通过改变转速</a:t>
            </a:r>
            <a:r>
              <a:rPr lang="en-US" altLang="zh-CN" sz="2800">
                <a:solidFill>
                  <a:schemeClr val="bg1"/>
                </a:solidFill>
                <a:latin typeface="Times New Roman" panose="02020603050405020304" pitchFamily="18" charset="0"/>
                <a:ea typeface="+mj-ea"/>
                <a:cs typeface="Times New Roman" panose="02020603050405020304" pitchFamily="18" charset="0"/>
              </a:rPr>
              <a:t>(</a:t>
            </a:r>
            <a:r>
              <a:rPr lang="zh-CN" altLang="en-US" sz="2800">
                <a:solidFill>
                  <a:schemeClr val="bg1"/>
                </a:solidFill>
                <a:latin typeface="Times New Roman" panose="02020603050405020304" pitchFamily="18" charset="0"/>
                <a:ea typeface="+mj-ea"/>
                <a:cs typeface="Times New Roman" panose="02020603050405020304" pitchFamily="18" charset="0"/>
              </a:rPr>
              <a:t>即电网频率</a:t>
            </a:r>
            <a:r>
              <a:rPr lang="en-US" altLang="zh-CN" sz="2800">
                <a:solidFill>
                  <a:schemeClr val="bg1"/>
                </a:solidFill>
                <a:latin typeface="Times New Roman" panose="02020603050405020304" pitchFamily="18" charset="0"/>
                <a:ea typeface="+mj-ea"/>
                <a:cs typeface="Times New Roman" panose="02020603050405020304" pitchFamily="18" charset="0"/>
              </a:rPr>
              <a:t>)</a:t>
            </a:r>
            <a:r>
              <a:rPr lang="zh-CN" altLang="en-US" sz="2800">
                <a:solidFill>
                  <a:schemeClr val="bg1"/>
                </a:solidFill>
                <a:latin typeface="Times New Roman" panose="02020603050405020304" pitchFamily="18" charset="0"/>
                <a:ea typeface="+mj-ea"/>
                <a:cs typeface="Times New Roman" panose="02020603050405020304" pitchFamily="18" charset="0"/>
              </a:rPr>
              <a:t>使供与消达到平衡，但电网频率变化较大，故机组必须设置负荷</a:t>
            </a:r>
            <a:r>
              <a:rPr lang="en-US" altLang="zh-CN" sz="2800">
                <a:solidFill>
                  <a:schemeClr val="bg1"/>
                </a:solidFill>
                <a:latin typeface="Times New Roman" panose="02020603050405020304" pitchFamily="18" charset="0"/>
                <a:ea typeface="+mj-ea"/>
                <a:cs typeface="Times New Roman" panose="02020603050405020304" pitchFamily="18" charset="0"/>
              </a:rPr>
              <a:t>----</a:t>
            </a:r>
            <a:r>
              <a:rPr lang="zh-CN" altLang="en-US" sz="2800">
                <a:solidFill>
                  <a:schemeClr val="bg1"/>
                </a:solidFill>
                <a:latin typeface="Times New Roman" panose="02020603050405020304" pitchFamily="18" charset="0"/>
                <a:ea typeface="+mj-ea"/>
                <a:cs typeface="Times New Roman" panose="02020603050405020304" pitchFamily="18" charset="0"/>
              </a:rPr>
              <a:t>频率控制</a:t>
            </a:r>
            <a:r>
              <a:rPr lang="en-US" altLang="zh-CN" sz="2800">
                <a:solidFill>
                  <a:schemeClr val="bg1"/>
                </a:solidFill>
                <a:latin typeface="Times New Roman" panose="02020603050405020304" pitchFamily="18" charset="0"/>
                <a:ea typeface="+mj-ea"/>
                <a:cs typeface="Times New Roman" panose="02020603050405020304" pitchFamily="18" charset="0"/>
              </a:rPr>
              <a:t>(LFC)</a:t>
            </a:r>
            <a:r>
              <a:rPr lang="zh-CN" altLang="en-US" sz="2800">
                <a:solidFill>
                  <a:schemeClr val="bg1"/>
                </a:solidFill>
                <a:latin typeface="Times New Roman" panose="02020603050405020304" pitchFamily="18" charset="0"/>
                <a:ea typeface="+mj-ea"/>
                <a:cs typeface="Times New Roman" panose="02020603050405020304" pitchFamily="18" charset="0"/>
              </a:rPr>
              <a:t>装置，维持电网频率稳定。</a:t>
            </a:r>
          </a:p>
        </p:txBody>
      </p:sp>
      <p:sp>
        <p:nvSpPr>
          <p:cNvPr id="29"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967583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03450"/>
                                        </p:tgtEl>
                                        <p:attrNameLst>
                                          <p:attrName>style.visibility</p:attrName>
                                        </p:attrNameLst>
                                      </p:cBhvr>
                                      <p:to>
                                        <p:strVal val="visible"/>
                                      </p:to>
                                    </p:set>
                                    <p:animEffect transition="in" filter="wipe(right)">
                                      <p:cBhvr>
                                        <p:cTn id="7" dur="500"/>
                                        <p:tgtEl>
                                          <p:spTgt spid="103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3431"/>
                                        </p:tgtEl>
                                        <p:attrNameLst>
                                          <p:attrName>style.visibility</p:attrName>
                                        </p:attrNameLst>
                                      </p:cBhvr>
                                      <p:to>
                                        <p:strVal val="visible"/>
                                      </p:to>
                                    </p:set>
                                    <p:animEffect transition="in" filter="wipe(left)">
                                      <p:cBhvr>
                                        <p:cTn id="12" dur="500"/>
                                        <p:tgtEl>
                                          <p:spTgt spid="1034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3435"/>
                                        </p:tgtEl>
                                        <p:attrNameLst>
                                          <p:attrName>style.visibility</p:attrName>
                                        </p:attrNameLst>
                                      </p:cBhvr>
                                      <p:to>
                                        <p:strVal val="visible"/>
                                      </p:to>
                                    </p:set>
                                    <p:animEffect transition="in" filter="wipe(left)">
                                      <p:cBhvr>
                                        <p:cTn id="17" dur="500"/>
                                        <p:tgtEl>
                                          <p:spTgt spid="1034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3432"/>
                                        </p:tgtEl>
                                        <p:attrNameLst>
                                          <p:attrName>style.visibility</p:attrName>
                                        </p:attrNameLst>
                                      </p:cBhvr>
                                      <p:to>
                                        <p:strVal val="visible"/>
                                      </p:to>
                                    </p:set>
                                    <p:animEffect transition="in" filter="wipe(down)">
                                      <p:cBhvr>
                                        <p:cTn id="22" dur="500"/>
                                        <p:tgtEl>
                                          <p:spTgt spid="1034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03436">
                                            <p:txEl>
                                              <p:pRg st="0" end="0"/>
                                            </p:txEl>
                                          </p:spTgt>
                                        </p:tgtEl>
                                        <p:attrNameLst>
                                          <p:attrName>style.visibility</p:attrName>
                                        </p:attrNameLst>
                                      </p:cBhvr>
                                      <p:to>
                                        <p:strVal val="visible"/>
                                      </p:to>
                                    </p:set>
                                    <p:animEffect transition="in" filter="wipe(left)">
                                      <p:cBhvr>
                                        <p:cTn id="27" dur="500"/>
                                        <p:tgtEl>
                                          <p:spTgt spid="10343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3437"/>
                                        </p:tgtEl>
                                        <p:attrNameLst>
                                          <p:attrName>style.visibility</p:attrName>
                                        </p:attrNameLst>
                                      </p:cBhvr>
                                      <p:to>
                                        <p:strVal val="visible"/>
                                      </p:to>
                                    </p:set>
                                    <p:animEffect transition="in" filter="wipe(up)">
                                      <p:cBhvr>
                                        <p:cTn id="32" dur="1000"/>
                                        <p:tgtEl>
                                          <p:spTgt spid="10343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3434"/>
                                        </p:tgtEl>
                                        <p:attrNameLst>
                                          <p:attrName>style.visibility</p:attrName>
                                        </p:attrNameLst>
                                      </p:cBhvr>
                                      <p:to>
                                        <p:strVal val="visible"/>
                                      </p:to>
                                    </p:set>
                                    <p:animEffect transition="in" filter="wipe(down)">
                                      <p:cBhvr>
                                        <p:cTn id="37" dur="2000"/>
                                        <p:tgtEl>
                                          <p:spTgt spid="10343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3433"/>
                                        </p:tgtEl>
                                        <p:attrNameLst>
                                          <p:attrName>style.visibility</p:attrName>
                                        </p:attrNameLst>
                                      </p:cBhvr>
                                      <p:to>
                                        <p:strVal val="visible"/>
                                      </p:to>
                                    </p:set>
                                    <p:animEffect transition="in" filter="fade">
                                      <p:cBhvr>
                                        <p:cTn id="42" dur="2000"/>
                                        <p:tgtEl>
                                          <p:spTgt spid="103433"/>
                                        </p:tgtEl>
                                      </p:cBhvr>
                                    </p:animEffect>
                                    <p:anim calcmode="lin" valueType="num">
                                      <p:cBhvr>
                                        <p:cTn id="43" dur="2000" fill="hold"/>
                                        <p:tgtEl>
                                          <p:spTgt spid="103433"/>
                                        </p:tgtEl>
                                        <p:attrNameLst>
                                          <p:attrName>ppt_x</p:attrName>
                                        </p:attrNameLst>
                                      </p:cBhvr>
                                      <p:tavLst>
                                        <p:tav tm="0">
                                          <p:val>
                                            <p:strVal val="#ppt_x"/>
                                          </p:val>
                                        </p:tav>
                                        <p:tav tm="100000">
                                          <p:val>
                                            <p:strVal val="#ppt_x"/>
                                          </p:val>
                                        </p:tav>
                                      </p:tavLst>
                                    </p:anim>
                                    <p:anim calcmode="lin" valueType="num">
                                      <p:cBhvr>
                                        <p:cTn id="44" dur="2000" fill="hold"/>
                                        <p:tgtEl>
                                          <p:spTgt spid="103433"/>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03454"/>
                                        </p:tgtEl>
                                        <p:attrNameLst>
                                          <p:attrName>style.visibility</p:attrName>
                                        </p:attrNameLst>
                                      </p:cBhvr>
                                      <p:to>
                                        <p:strVal val="visible"/>
                                      </p:to>
                                    </p:set>
                                    <p:animEffect transition="in" filter="wipe(right)">
                                      <p:cBhvr>
                                        <p:cTn id="49" dur="500"/>
                                        <p:tgtEl>
                                          <p:spTgt spid="103454"/>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03438"/>
                                        </p:tgtEl>
                                        <p:attrNameLst>
                                          <p:attrName>style.visibility</p:attrName>
                                        </p:attrNameLst>
                                      </p:cBhvr>
                                      <p:to>
                                        <p:strVal val="visible"/>
                                      </p:to>
                                    </p:set>
                                    <p:animEffect transition="in" filter="wipe(up)">
                                      <p:cBhvr>
                                        <p:cTn id="54" dur="2000"/>
                                        <p:tgtEl>
                                          <p:spTgt spid="103438"/>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03451"/>
                                        </p:tgtEl>
                                        <p:attrNameLst>
                                          <p:attrName>style.visibility</p:attrName>
                                        </p:attrNameLst>
                                      </p:cBhvr>
                                      <p:to>
                                        <p:strVal val="visible"/>
                                      </p:to>
                                    </p:set>
                                    <p:animEffect transition="in" filter="fade">
                                      <p:cBhvr>
                                        <p:cTn id="59" dur="2000"/>
                                        <p:tgtEl>
                                          <p:spTgt spid="103451"/>
                                        </p:tgtEl>
                                      </p:cBhvr>
                                    </p:animEffect>
                                    <p:anim calcmode="lin" valueType="num">
                                      <p:cBhvr>
                                        <p:cTn id="60" dur="2000" fill="hold"/>
                                        <p:tgtEl>
                                          <p:spTgt spid="103451"/>
                                        </p:tgtEl>
                                        <p:attrNameLst>
                                          <p:attrName>ppt_x</p:attrName>
                                        </p:attrNameLst>
                                      </p:cBhvr>
                                      <p:tavLst>
                                        <p:tav tm="0">
                                          <p:val>
                                            <p:strVal val="#ppt_x"/>
                                          </p:val>
                                        </p:tav>
                                        <p:tav tm="100000">
                                          <p:val>
                                            <p:strVal val="#ppt_x"/>
                                          </p:val>
                                        </p:tav>
                                      </p:tavLst>
                                    </p:anim>
                                    <p:anim calcmode="lin" valueType="num">
                                      <p:cBhvr>
                                        <p:cTn id="61" dur="2000" fill="hold"/>
                                        <p:tgtEl>
                                          <p:spTgt spid="103451"/>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103453">
                                            <p:bg/>
                                          </p:spTgt>
                                        </p:tgtEl>
                                        <p:attrNameLst>
                                          <p:attrName>style.visibility</p:attrName>
                                        </p:attrNameLst>
                                      </p:cBhvr>
                                      <p:to>
                                        <p:strVal val="visible"/>
                                      </p:to>
                                    </p:set>
                                    <p:animEffect transition="in" filter="wipe(up)">
                                      <p:cBhvr>
                                        <p:cTn id="66" dur="500"/>
                                        <p:tgtEl>
                                          <p:spTgt spid="103453">
                                            <p:bg/>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1" fill="hold" grpId="0" nodeType="clickEffect">
                                  <p:stCondLst>
                                    <p:cond delay="0"/>
                                  </p:stCondLst>
                                  <p:iterate type="lt">
                                    <p:tmPct val="10000"/>
                                  </p:iterate>
                                  <p:childTnLst>
                                    <p:set>
                                      <p:cBhvr>
                                        <p:cTn id="70" dur="1" fill="hold">
                                          <p:stCondLst>
                                            <p:cond delay="0"/>
                                          </p:stCondLst>
                                        </p:cTn>
                                        <p:tgtEl>
                                          <p:spTgt spid="103453">
                                            <p:txEl>
                                              <p:pRg st="0" end="0"/>
                                            </p:txEl>
                                          </p:spTgt>
                                        </p:tgtEl>
                                        <p:attrNameLst>
                                          <p:attrName>style.visibility</p:attrName>
                                        </p:attrNameLst>
                                      </p:cBhvr>
                                      <p:to>
                                        <p:strVal val="visible"/>
                                      </p:to>
                                    </p:set>
                                    <p:animEffect transition="in" filter="wipe(up)">
                                      <p:cBhvr>
                                        <p:cTn id="71" dur="500"/>
                                        <p:tgtEl>
                                          <p:spTgt spid="1034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1" grpId="0" animBg="1"/>
      <p:bldP spid="103432" grpId="0" animBg="1"/>
      <p:bldP spid="103433" grpId="0" animBg="1"/>
      <p:bldP spid="103434" grpId="0" animBg="1"/>
      <p:bldP spid="103435" grpId="0"/>
      <p:bldP spid="103437" grpId="0" animBg="1"/>
      <p:bldP spid="103438" grpId="0" animBg="1"/>
      <p:bldP spid="103451" grpId="0" animBg="1"/>
      <p:bldP spid="103454" grpId="0" animBg="1"/>
      <p:bldP spid="10345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0" y="908050"/>
            <a:ext cx="5651500" cy="642938"/>
          </a:xfrm>
        </p:spPr>
        <p:txBody>
          <a:bodyPr/>
          <a:lstStyle/>
          <a:p>
            <a:pPr>
              <a:lnSpc>
                <a:spcPct val="105000"/>
              </a:lnSpc>
              <a:spcBef>
                <a:spcPct val="45000"/>
              </a:spcBef>
              <a:buClr>
                <a:srgbClr val="FF0000"/>
              </a:buClr>
              <a:buSzPct val="120000"/>
              <a:buFont typeface="Wingdings" panose="05000000000000000000" pitchFamily="2" charset="2"/>
              <a:buChar char="q"/>
            </a:pPr>
            <a:r>
              <a:rPr lang="zh-CN" altLang="en-US" sz="2800" dirty="0">
                <a:solidFill>
                  <a:srgbClr val="FF3300"/>
                </a:solidFill>
                <a:ea typeface="楷体" panose="02010609060101010101" pitchFamily="49" charset="-122"/>
              </a:rPr>
              <a:t>电网有功负荷变化的基本特征</a:t>
            </a:r>
            <a:r>
              <a:rPr lang="zh-CN" altLang="en-US" sz="2800" dirty="0">
                <a:solidFill>
                  <a:srgbClr val="FF0066"/>
                </a:solidFill>
                <a:ea typeface="楷体" panose="02010609060101010101" pitchFamily="49" charset="-122"/>
              </a:rPr>
              <a:t>　</a:t>
            </a:r>
            <a:endParaRPr lang="zh-CN" altLang="en-US" sz="2800" dirty="0">
              <a:solidFill>
                <a:srgbClr val="0000FF"/>
              </a:solidFill>
              <a:ea typeface="楷体" panose="02010609060101010101" pitchFamily="49" charset="-122"/>
            </a:endParaRPr>
          </a:p>
        </p:txBody>
      </p:sp>
      <p:pic>
        <p:nvPicPr>
          <p:cNvPr id="47109" name="Picture 5" descr="p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1411634"/>
            <a:ext cx="3760787" cy="4465638"/>
          </a:xfrm>
          <a:prstGeom prst="rect">
            <a:avLst/>
          </a:prstGeom>
          <a:noFill/>
          <a:extLst>
            <a:ext uri="{909E8E84-426E-40DD-AFC4-6F175D3DCCD1}">
              <a14:hiddenFill xmlns:a14="http://schemas.microsoft.com/office/drawing/2010/main">
                <a:solidFill>
                  <a:srgbClr val="FFFFFF"/>
                </a:solidFill>
              </a14:hiddenFill>
            </a:ext>
          </a:extLst>
        </p:spPr>
      </p:pic>
      <p:pic>
        <p:nvPicPr>
          <p:cNvPr id="47111" name="Picture 7" descr="p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706" y="2995959"/>
            <a:ext cx="3313112" cy="379413"/>
          </a:xfrm>
          <a:prstGeom prst="rect">
            <a:avLst/>
          </a:prstGeom>
          <a:noFill/>
          <a:extLst>
            <a:ext uri="{909E8E84-426E-40DD-AFC4-6F175D3DCCD1}">
              <a14:hiddenFill xmlns:a14="http://schemas.microsoft.com/office/drawing/2010/main">
                <a:solidFill>
                  <a:srgbClr val="FFFFFF"/>
                </a:solidFill>
              </a14:hiddenFill>
            </a:ext>
          </a:extLst>
        </p:spPr>
      </p:pic>
      <p:pic>
        <p:nvPicPr>
          <p:cNvPr id="47112" name="Picture 8" descr="p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9118" y="4077047"/>
            <a:ext cx="3387725" cy="1198562"/>
          </a:xfrm>
          <a:prstGeom prst="rect">
            <a:avLst/>
          </a:prstGeom>
          <a:noFill/>
          <a:extLst>
            <a:ext uri="{909E8E84-426E-40DD-AFC4-6F175D3DCCD1}">
              <a14:hiddenFill xmlns:a14="http://schemas.microsoft.com/office/drawing/2010/main">
                <a:solidFill>
                  <a:srgbClr val="FFFFFF"/>
                </a:solidFill>
              </a14:hiddenFill>
            </a:ext>
          </a:extLst>
        </p:spPr>
      </p:pic>
      <p:pic>
        <p:nvPicPr>
          <p:cNvPr id="47113" name="Picture 9" descr="p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0706" y="3356322"/>
            <a:ext cx="3313112" cy="727075"/>
          </a:xfrm>
          <a:prstGeom prst="rect">
            <a:avLst/>
          </a:prstGeom>
          <a:noFill/>
          <a:extLst>
            <a:ext uri="{909E8E84-426E-40DD-AFC4-6F175D3DCCD1}">
              <a14:hiddenFill xmlns:a14="http://schemas.microsoft.com/office/drawing/2010/main">
                <a:solidFill>
                  <a:srgbClr val="FFFFFF"/>
                </a:solidFill>
              </a14:hiddenFill>
            </a:ext>
          </a:extLst>
        </p:spPr>
      </p:pic>
      <p:sp>
        <p:nvSpPr>
          <p:cNvPr id="47114" name="Text Box 10"/>
          <p:cNvSpPr txBox="1">
            <a:spLocks noChangeArrowheads="1"/>
          </p:cNvSpPr>
          <p:nvPr/>
        </p:nvSpPr>
        <p:spPr bwMode="auto">
          <a:xfrm>
            <a:off x="107950" y="4787684"/>
            <a:ext cx="4824090" cy="144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5000"/>
              </a:lnSpc>
              <a:spcBef>
                <a:spcPct val="45000"/>
              </a:spcBef>
              <a:buClr>
                <a:srgbClr val="FF3300"/>
              </a:buClr>
              <a:buSzPct val="120000"/>
              <a:buFont typeface="Wingdings" panose="05000000000000000000" pitchFamily="2" charset="2"/>
              <a:buNone/>
            </a:pPr>
            <a:r>
              <a:rPr lang="zh-CN" altLang="en-US" sz="2800" dirty="0">
                <a:solidFill>
                  <a:srgbClr val="FF3300"/>
                </a:solidFill>
                <a:latin typeface="+mn-ea"/>
                <a:ea typeface="+mn-ea"/>
              </a:rPr>
              <a:t>第三类变化</a:t>
            </a:r>
            <a:r>
              <a:rPr lang="zh-CN" altLang="en-US" sz="2800" dirty="0">
                <a:latin typeface="+mn-ea"/>
                <a:ea typeface="+mn-ea"/>
              </a:rPr>
              <a:t>　幅度大、周期长，由生产、生活和气象等节律引起的</a:t>
            </a:r>
            <a:r>
              <a:rPr lang="zh-CN" altLang="en-US" sz="2800" dirty="0" smtClean="0">
                <a:latin typeface="+mn-ea"/>
                <a:ea typeface="+mn-ea"/>
              </a:rPr>
              <a:t>。日、月、季级</a:t>
            </a:r>
            <a:endParaRPr lang="zh-CN" altLang="en-US" sz="2800" dirty="0">
              <a:latin typeface="+mn-ea"/>
              <a:ea typeface="+mn-ea"/>
            </a:endParaRPr>
          </a:p>
        </p:txBody>
      </p:sp>
      <p:sp>
        <p:nvSpPr>
          <p:cNvPr id="47115" name="Text Box 11"/>
          <p:cNvSpPr txBox="1">
            <a:spLocks noChangeArrowheads="1"/>
          </p:cNvSpPr>
          <p:nvPr/>
        </p:nvSpPr>
        <p:spPr bwMode="auto">
          <a:xfrm>
            <a:off x="179388" y="3068960"/>
            <a:ext cx="4752652"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 rIns="18000">
            <a:spAutoFit/>
          </a:bodyPr>
          <a:lstStyle/>
          <a:p>
            <a:pPr>
              <a:spcBef>
                <a:spcPct val="50000"/>
              </a:spcBef>
            </a:pPr>
            <a:r>
              <a:rPr lang="zh-CN" altLang="en-US" sz="2800" dirty="0">
                <a:solidFill>
                  <a:srgbClr val="FF3300"/>
                </a:solidFill>
                <a:latin typeface="Times New Roman" panose="02020603050405020304" pitchFamily="18" charset="0"/>
                <a:ea typeface="+mj-ea"/>
                <a:cs typeface="Times New Roman" panose="02020603050405020304" pitchFamily="18" charset="0"/>
              </a:rPr>
              <a:t>第二类变化</a:t>
            </a:r>
            <a:r>
              <a:rPr lang="zh-CN" altLang="en-US" sz="2800" dirty="0">
                <a:latin typeface="Times New Roman" panose="02020603050405020304" pitchFamily="18" charset="0"/>
                <a:ea typeface="+mj-ea"/>
                <a:cs typeface="Times New Roman" panose="02020603050405020304" pitchFamily="18" charset="0"/>
              </a:rPr>
              <a:t>　幅度较大、周期较长，有一定可预测性。大于</a:t>
            </a:r>
            <a:r>
              <a:rPr lang="en-US" altLang="zh-CN" sz="2800" dirty="0">
                <a:latin typeface="Times New Roman" panose="02020603050405020304" pitchFamily="18" charset="0"/>
                <a:ea typeface="+mj-ea"/>
                <a:cs typeface="Times New Roman" panose="02020603050405020304" pitchFamily="18" charset="0"/>
              </a:rPr>
              <a:t>5%</a:t>
            </a:r>
            <a:r>
              <a:rPr lang="zh-CN" altLang="en-US" sz="2800" dirty="0">
                <a:latin typeface="Times New Roman" panose="02020603050405020304" pitchFamily="18" charset="0"/>
                <a:ea typeface="+mj-ea"/>
                <a:cs typeface="Times New Roman" panose="02020603050405020304" pitchFamily="18" charset="0"/>
              </a:rPr>
              <a:t>，分级。</a:t>
            </a:r>
          </a:p>
        </p:txBody>
      </p:sp>
      <p:sp>
        <p:nvSpPr>
          <p:cNvPr id="47116" name="Text Box 12"/>
          <p:cNvSpPr txBox="1">
            <a:spLocks noChangeArrowheads="1"/>
          </p:cNvSpPr>
          <p:nvPr/>
        </p:nvSpPr>
        <p:spPr bwMode="auto">
          <a:xfrm>
            <a:off x="1743075" y="6092825"/>
            <a:ext cx="419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zh-CN"/>
          </a:p>
        </p:txBody>
      </p:sp>
      <p:sp>
        <p:nvSpPr>
          <p:cNvPr id="47117" name="Text Box 13"/>
          <p:cNvSpPr txBox="1">
            <a:spLocks noChangeArrowheads="1"/>
          </p:cNvSpPr>
          <p:nvPr/>
        </p:nvSpPr>
        <p:spPr bwMode="auto">
          <a:xfrm>
            <a:off x="107950" y="1557338"/>
            <a:ext cx="475208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a:spcBef>
                <a:spcPct val="50000"/>
              </a:spcBef>
            </a:pPr>
            <a:r>
              <a:rPr lang="zh-CN" altLang="en-US" sz="2800" dirty="0">
                <a:solidFill>
                  <a:srgbClr val="FF3300"/>
                </a:solidFill>
                <a:latin typeface="Times New Roman" panose="02020603050405020304" pitchFamily="18" charset="0"/>
                <a:ea typeface="+mn-ea"/>
                <a:cs typeface="Times New Roman" panose="02020603050405020304" pitchFamily="18" charset="0"/>
              </a:rPr>
              <a:t>第一类变化</a:t>
            </a:r>
            <a:r>
              <a:rPr lang="zh-CN" altLang="en-US" sz="2800" dirty="0">
                <a:latin typeface="Times New Roman" panose="02020603050405020304" pitchFamily="18" charset="0"/>
                <a:ea typeface="+mn-ea"/>
                <a:cs typeface="Times New Roman" panose="02020603050405020304" pitchFamily="18" charset="0"/>
              </a:rPr>
              <a:t>　幅度小、周期短，具有随机性。幅度小于</a:t>
            </a:r>
            <a:r>
              <a:rPr lang="en-US" altLang="zh-CN" sz="2800" dirty="0">
                <a:latin typeface="Times New Roman" panose="02020603050405020304" pitchFamily="18" charset="0"/>
                <a:ea typeface="+mn-ea"/>
                <a:cs typeface="Times New Roman" panose="02020603050405020304" pitchFamily="18" charset="0"/>
              </a:rPr>
              <a:t>5%</a:t>
            </a:r>
            <a:r>
              <a:rPr lang="zh-CN" altLang="en-US" sz="2800" dirty="0">
                <a:latin typeface="Times New Roman" panose="02020603050405020304" pitchFamily="18" charset="0"/>
                <a:ea typeface="+mn-ea"/>
                <a:cs typeface="Times New Roman" panose="02020603050405020304" pitchFamily="18" charset="0"/>
              </a:rPr>
              <a:t>，秒级。</a:t>
            </a:r>
          </a:p>
        </p:txBody>
      </p:sp>
      <p:sp>
        <p:nvSpPr>
          <p:cNvPr id="14"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390628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up)">
                                      <p:cBhvr>
                                        <p:cTn id="7" dur="500"/>
                                        <p:tgtEl>
                                          <p:spTgt spid="47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7109"/>
                                        </p:tgtEl>
                                        <p:attrNameLst>
                                          <p:attrName>style.visibility</p:attrName>
                                        </p:attrNameLst>
                                      </p:cBhvr>
                                      <p:to>
                                        <p:strVal val="visible"/>
                                      </p:to>
                                    </p:set>
                                    <p:animEffect transition="in" filter="wipe(up)">
                                      <p:cBhvr>
                                        <p:cTn id="12" dur="500"/>
                                        <p:tgtEl>
                                          <p:spTgt spid="471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117"/>
                                        </p:tgtEl>
                                        <p:attrNameLst>
                                          <p:attrName>style.visibility</p:attrName>
                                        </p:attrNameLst>
                                      </p:cBhvr>
                                      <p:to>
                                        <p:strVal val="visible"/>
                                      </p:to>
                                    </p:set>
                                    <p:animEffect transition="in" filter="wipe(up)">
                                      <p:cBhvr>
                                        <p:cTn id="17" dur="500"/>
                                        <p:tgtEl>
                                          <p:spTgt spid="471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47111"/>
                                        </p:tgtEl>
                                        <p:attrNameLst>
                                          <p:attrName>style.visibility</p:attrName>
                                        </p:attrNameLst>
                                      </p:cBhvr>
                                      <p:to>
                                        <p:strVal val="visible"/>
                                      </p:to>
                                    </p:set>
                                    <p:animEffect transition="in" filter="wipe(down)">
                                      <p:cBhvr>
                                        <p:cTn id="22" dur="500"/>
                                        <p:tgtEl>
                                          <p:spTgt spid="471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7115"/>
                                        </p:tgtEl>
                                        <p:attrNameLst>
                                          <p:attrName>style.visibility</p:attrName>
                                        </p:attrNameLst>
                                      </p:cBhvr>
                                      <p:to>
                                        <p:strVal val="visible"/>
                                      </p:to>
                                    </p:set>
                                    <p:animEffect transition="in" filter="wipe(up)">
                                      <p:cBhvr>
                                        <p:cTn id="27" dur="500"/>
                                        <p:tgtEl>
                                          <p:spTgt spid="471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47113"/>
                                        </p:tgtEl>
                                        <p:attrNameLst>
                                          <p:attrName>style.visibility</p:attrName>
                                        </p:attrNameLst>
                                      </p:cBhvr>
                                      <p:to>
                                        <p:strVal val="visible"/>
                                      </p:to>
                                    </p:set>
                                    <p:animEffect transition="in" filter="wipe(down)">
                                      <p:cBhvr>
                                        <p:cTn id="32" dur="500"/>
                                        <p:tgtEl>
                                          <p:spTgt spid="471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7114"/>
                                        </p:tgtEl>
                                        <p:attrNameLst>
                                          <p:attrName>style.visibility</p:attrName>
                                        </p:attrNameLst>
                                      </p:cBhvr>
                                      <p:to>
                                        <p:strVal val="visible"/>
                                      </p:to>
                                    </p:set>
                                    <p:animEffect transition="in" filter="wipe(up)">
                                      <p:cBhvr>
                                        <p:cTn id="37" dur="500"/>
                                        <p:tgtEl>
                                          <p:spTgt spid="471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47112"/>
                                        </p:tgtEl>
                                        <p:attrNameLst>
                                          <p:attrName>style.visibility</p:attrName>
                                        </p:attrNameLst>
                                      </p:cBhvr>
                                      <p:to>
                                        <p:strVal val="visible"/>
                                      </p:to>
                                    </p:set>
                                    <p:animEffect transition="in" filter="wipe(up)">
                                      <p:cBhvr>
                                        <p:cTn id="42" dur="500"/>
                                        <p:tgtEl>
                                          <p:spTgt spid="47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bldLvl="5"/>
      <p:bldP spid="47114" grpId="0"/>
      <p:bldP spid="47115" grpId="0"/>
      <p:bldP spid="471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179388" y="908050"/>
            <a:ext cx="8893175" cy="2520950"/>
          </a:xfrm>
          <a:prstGeom prst="rect">
            <a:avLst/>
          </a:prstGeom>
          <a:noFill/>
          <a:ln>
            <a:noFill/>
          </a:ln>
          <a:effectLst/>
          <a:extLst/>
        </p:spPr>
        <p:txBody>
          <a:bodyPr lIns="18000" rIns="18000"/>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05000"/>
              </a:lnSpc>
              <a:spcBef>
                <a:spcPct val="40000"/>
              </a:spcBef>
              <a:buClr>
                <a:srgbClr val="FF33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频率一次调整　</a:t>
            </a:r>
            <a:r>
              <a:rPr lang="zh-CN" altLang="en-US" sz="2800" dirty="0">
                <a:solidFill>
                  <a:srgbClr val="000000"/>
                </a:solidFill>
                <a:ea typeface="楷体" panose="02010609060101010101" pitchFamily="49" charset="-122"/>
              </a:rPr>
              <a:t>或称一次调频</a:t>
            </a:r>
            <a:r>
              <a:rPr lang="zh-CN" altLang="en-US" sz="2800" dirty="0" smtClean="0">
                <a:solidFill>
                  <a:srgbClr val="000000"/>
                </a:solidFill>
                <a:ea typeface="楷体" panose="02010609060101010101" pitchFamily="49" charset="-122"/>
              </a:rPr>
              <a:t>，原动机的调节器</a:t>
            </a:r>
            <a:r>
              <a:rPr lang="zh-CN" altLang="en-US" sz="2800" dirty="0">
                <a:solidFill>
                  <a:srgbClr val="000000"/>
                </a:solidFill>
                <a:ea typeface="楷体" panose="02010609060101010101" pitchFamily="49" charset="-122"/>
              </a:rPr>
              <a:t>感受电网频率</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周波</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变化，改变有功功率输出，维持电网同步区域的负荷平衡</a:t>
            </a:r>
            <a:r>
              <a:rPr lang="zh-CN" altLang="en-US" sz="2800" dirty="0">
                <a:ea typeface="楷体" panose="02010609060101010101" pitchFamily="49" charset="-122"/>
              </a:rPr>
              <a:t>。</a:t>
            </a:r>
          </a:p>
          <a:p>
            <a:pPr indent="107950">
              <a:lnSpc>
                <a:spcPct val="105000"/>
              </a:lnSpc>
              <a:spcBef>
                <a:spcPct val="40000"/>
              </a:spcBef>
              <a:buClr>
                <a:srgbClr val="FF3300"/>
              </a:buClr>
              <a:buSzPct val="120000"/>
              <a:buFont typeface="Wingdings" panose="05000000000000000000" pitchFamily="2" charset="2"/>
              <a:buChar char="¯"/>
            </a:pPr>
            <a:r>
              <a:rPr lang="zh-CN" altLang="en-US" sz="2800" dirty="0">
                <a:solidFill>
                  <a:srgbClr val="FF3300"/>
                </a:solidFill>
                <a:ea typeface="楷体" panose="02010609060101010101" pitchFamily="49" charset="-122"/>
              </a:rPr>
              <a:t>特点</a:t>
            </a:r>
            <a:r>
              <a:rPr lang="zh-CN" altLang="en-US" sz="2800" dirty="0">
                <a:solidFill>
                  <a:srgbClr val="0000FF"/>
                </a:solidFill>
                <a:ea typeface="楷体" panose="02010609060101010101" pitchFamily="49" charset="-122"/>
              </a:rPr>
              <a:t>　</a:t>
            </a:r>
            <a:r>
              <a:rPr lang="zh-CN" altLang="en-US" sz="2800" dirty="0">
                <a:ea typeface="楷体" panose="02010609060101010101" pitchFamily="49" charset="-122"/>
              </a:rPr>
              <a:t>机组调节，有差调节，机组功率改变量正比于频率偏差</a:t>
            </a:r>
            <a:endParaRPr kumimoji="0" lang="zh-CN" altLang="en-US" sz="2800" dirty="0">
              <a:ea typeface="楷体" panose="02010609060101010101" pitchFamily="49" charset="-122"/>
            </a:endParaRPr>
          </a:p>
        </p:txBody>
      </p:sp>
      <p:sp>
        <p:nvSpPr>
          <p:cNvPr id="48188" name="Rectangle 60"/>
          <p:cNvSpPr>
            <a:spLocks noChangeArrowheads="1"/>
          </p:cNvSpPr>
          <p:nvPr/>
        </p:nvSpPr>
        <p:spPr bwMode="auto">
          <a:xfrm>
            <a:off x="179388" y="3644900"/>
            <a:ext cx="8893175" cy="2663825"/>
          </a:xfrm>
          <a:prstGeom prst="rect">
            <a:avLst/>
          </a:prstGeom>
          <a:noFill/>
          <a:ln>
            <a:noFill/>
          </a:ln>
          <a:effectLst/>
          <a:extLst/>
        </p:spPr>
        <p:txBody>
          <a:bodyPr lIns="18000" rIns="18000"/>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55000"/>
              </a:spcBef>
              <a:buSzPct val="120000"/>
              <a:buFont typeface="Wingdings" panose="05000000000000000000" pitchFamily="2" charset="2"/>
              <a:buChar char="q"/>
            </a:pPr>
            <a:r>
              <a:rPr lang="zh-CN" altLang="en-US" sz="2800" dirty="0">
                <a:solidFill>
                  <a:srgbClr val="FF0000"/>
                </a:solidFill>
                <a:ea typeface="楷体" panose="02010609060101010101" pitchFamily="49" charset="-122"/>
              </a:rPr>
              <a:t>频率二次调整</a:t>
            </a:r>
            <a:r>
              <a:rPr lang="zh-CN" altLang="en-US" sz="2800" dirty="0">
                <a:ea typeface="楷体" panose="02010609060101010101" pitchFamily="49" charset="-122"/>
              </a:rPr>
              <a:t>    或称二次调频，电网根据区域电网频率偏差、网内负荷分布及网际交换功率偏差，分配网内机组的负荷。</a:t>
            </a:r>
          </a:p>
          <a:p>
            <a:pPr indent="19050">
              <a:spcBef>
                <a:spcPct val="55000"/>
              </a:spcBef>
              <a:buSzPct val="120000"/>
              <a:buFont typeface="Wingdings" panose="05000000000000000000" pitchFamily="2" charset="2"/>
              <a:buChar char="¯"/>
            </a:pPr>
            <a:r>
              <a:rPr lang="zh-CN" altLang="en-US" sz="2800" dirty="0">
                <a:solidFill>
                  <a:srgbClr val="FF0000"/>
                </a:solidFill>
                <a:ea typeface="楷体" panose="02010609060101010101" pitchFamily="49" charset="-122"/>
              </a:rPr>
              <a:t>特点</a:t>
            </a:r>
            <a:r>
              <a:rPr lang="zh-CN" altLang="en-US" sz="2800" dirty="0">
                <a:solidFill>
                  <a:srgbClr val="0000FF"/>
                </a:solidFill>
                <a:ea typeface="楷体" panose="02010609060101010101" pitchFamily="49" charset="-122"/>
              </a:rPr>
              <a:t>　</a:t>
            </a:r>
            <a:r>
              <a:rPr lang="zh-CN" altLang="en-US" sz="2800" dirty="0">
                <a:ea typeface="楷体" panose="02010609060101010101" pitchFamily="49" charset="-122"/>
              </a:rPr>
              <a:t>电网调节</a:t>
            </a:r>
            <a:r>
              <a:rPr lang="zh-CN" altLang="en-US" sz="2800" dirty="0" smtClean="0">
                <a:ea typeface="楷体" panose="02010609060101010101" pitchFamily="49" charset="-122"/>
              </a:rPr>
              <a:t>，无差调节，消除</a:t>
            </a:r>
            <a:r>
              <a:rPr lang="zh-CN" altLang="en-US" sz="2800" dirty="0">
                <a:ea typeface="楷体" panose="02010609060101010101" pitchFamily="49" charset="-122"/>
              </a:rPr>
              <a:t>频率偏差，</a:t>
            </a:r>
            <a:r>
              <a:rPr kumimoji="0" lang="zh-CN" altLang="en-US" sz="2800" dirty="0">
                <a:ea typeface="楷体" panose="02010609060101010101" pitchFamily="49" charset="-122"/>
              </a:rPr>
              <a:t>维持电网频率在额定值附近</a:t>
            </a:r>
          </a:p>
        </p:txBody>
      </p:sp>
      <p:sp>
        <p:nvSpPr>
          <p:cNvPr id="7"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91245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2">
                                            <p:txEl>
                                              <p:pRg st="0" end="0"/>
                                            </p:txEl>
                                          </p:spTgt>
                                        </p:tgtEl>
                                        <p:attrNameLst>
                                          <p:attrName>style.visibility</p:attrName>
                                        </p:attrNameLst>
                                      </p:cBhvr>
                                      <p:to>
                                        <p:strVal val="visible"/>
                                      </p:to>
                                    </p:set>
                                    <p:animEffect transition="in" filter="wipe(up)">
                                      <p:cBhvr>
                                        <p:cTn id="7" dur="500"/>
                                        <p:tgtEl>
                                          <p:spTgt spid="481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32">
                                            <p:txEl>
                                              <p:pRg st="1" end="1"/>
                                            </p:txEl>
                                          </p:spTgt>
                                        </p:tgtEl>
                                        <p:attrNameLst>
                                          <p:attrName>style.visibility</p:attrName>
                                        </p:attrNameLst>
                                      </p:cBhvr>
                                      <p:to>
                                        <p:strVal val="visible"/>
                                      </p:to>
                                    </p:set>
                                    <p:animEffect transition="in" filter="wipe(up)">
                                      <p:cBhvr>
                                        <p:cTn id="12" dur="500"/>
                                        <p:tgtEl>
                                          <p:spTgt spid="481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8188">
                                            <p:txEl>
                                              <p:pRg st="0" end="0"/>
                                            </p:txEl>
                                          </p:spTgt>
                                        </p:tgtEl>
                                        <p:attrNameLst>
                                          <p:attrName>style.visibility</p:attrName>
                                        </p:attrNameLst>
                                      </p:cBhvr>
                                      <p:to>
                                        <p:strVal val="visible"/>
                                      </p:to>
                                    </p:set>
                                    <p:animEffect transition="in" filter="wipe(up)">
                                      <p:cBhvr>
                                        <p:cTn id="17" dur="500"/>
                                        <p:tgtEl>
                                          <p:spTgt spid="4818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8188">
                                            <p:txEl>
                                              <p:pRg st="1" end="1"/>
                                            </p:txEl>
                                          </p:spTgt>
                                        </p:tgtEl>
                                        <p:attrNameLst>
                                          <p:attrName>style.visibility</p:attrName>
                                        </p:attrNameLst>
                                      </p:cBhvr>
                                      <p:to>
                                        <p:strVal val="visible"/>
                                      </p:to>
                                    </p:set>
                                    <p:animEffect transition="in" filter="wipe(up)">
                                      <p:cBhvr>
                                        <p:cTn id="22" dur="500"/>
                                        <p:tgtEl>
                                          <p:spTgt spid="481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build="p"/>
      <p:bldP spid="4818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4" name="Line 8"/>
          <p:cNvSpPr>
            <a:spLocks noChangeShapeType="1"/>
          </p:cNvSpPr>
          <p:nvPr/>
        </p:nvSpPr>
        <p:spPr bwMode="auto">
          <a:xfrm flipH="1" flipV="1">
            <a:off x="3371500" y="2111277"/>
            <a:ext cx="15876" cy="2541686"/>
          </a:xfrm>
          <a:prstGeom prst="line">
            <a:avLst/>
          </a:prstGeom>
          <a:noFill/>
          <a:ln w="28575">
            <a:solidFill>
              <a:srgbClr val="008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1165" name="Group 29"/>
          <p:cNvGrpSpPr>
            <a:grpSpLocks/>
          </p:cNvGrpSpPr>
          <p:nvPr/>
        </p:nvGrpSpPr>
        <p:grpSpPr bwMode="auto">
          <a:xfrm>
            <a:off x="107504" y="1372256"/>
            <a:ext cx="5448559" cy="4968875"/>
            <a:chOff x="852" y="618"/>
            <a:chExt cx="3752" cy="3357"/>
          </a:xfrm>
        </p:grpSpPr>
        <p:sp>
          <p:nvSpPr>
            <p:cNvPr id="91140" name="Line 4"/>
            <p:cNvSpPr>
              <a:spLocks noChangeShapeType="1"/>
            </p:cNvSpPr>
            <p:nvPr/>
          </p:nvSpPr>
          <p:spPr bwMode="auto">
            <a:xfrm>
              <a:off x="1202" y="618"/>
              <a:ext cx="0" cy="3039"/>
            </a:xfrm>
            <a:prstGeom prst="line">
              <a:avLst/>
            </a:prstGeom>
            <a:noFill/>
            <a:ln w="28575">
              <a:solidFill>
                <a:srgbClr val="0000FF"/>
              </a:solidFill>
              <a:round/>
              <a:headEnd type="stealth"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41" name="Line 5"/>
            <p:cNvSpPr>
              <a:spLocks noChangeShapeType="1"/>
            </p:cNvSpPr>
            <p:nvPr/>
          </p:nvSpPr>
          <p:spPr bwMode="auto">
            <a:xfrm>
              <a:off x="1202" y="3657"/>
              <a:ext cx="3402" cy="0"/>
            </a:xfrm>
            <a:prstGeom prst="line">
              <a:avLst/>
            </a:prstGeom>
            <a:noFill/>
            <a:ln w="2857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57" name="Object 21"/>
            <p:cNvGraphicFramePr>
              <a:graphicFrameLocks noChangeAspect="1"/>
            </p:cNvGraphicFramePr>
            <p:nvPr/>
          </p:nvGraphicFramePr>
          <p:xfrm>
            <a:off x="852" y="662"/>
            <a:ext cx="214" cy="273"/>
          </p:xfrm>
          <a:graphic>
            <a:graphicData uri="http://schemas.openxmlformats.org/presentationml/2006/ole">
              <mc:AlternateContent xmlns:mc="http://schemas.openxmlformats.org/markup-compatibility/2006">
                <mc:Choice xmlns:v="urn:schemas-microsoft-com:vml" Requires="v">
                  <p:oleObj spid="_x0000_s14518" name="Equation" r:id="rId3" imgW="139680" imgH="177480" progId="Equation.DSMT4">
                    <p:embed/>
                  </p:oleObj>
                </mc:Choice>
                <mc:Fallback>
                  <p:oleObj name="Equation" r:id="rId3" imgW="139680" imgH="177480" progId="Equation.DSMT4">
                    <p:embed/>
                    <p:pic>
                      <p:nvPicPr>
                        <p:cNvPr id="91157"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 y="662"/>
                          <a:ext cx="214"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59" name="Object 23"/>
            <p:cNvGraphicFramePr>
              <a:graphicFrameLocks noChangeAspect="1"/>
            </p:cNvGraphicFramePr>
            <p:nvPr/>
          </p:nvGraphicFramePr>
          <p:xfrm>
            <a:off x="4254" y="3657"/>
            <a:ext cx="259" cy="318"/>
          </p:xfrm>
          <a:graphic>
            <a:graphicData uri="http://schemas.openxmlformats.org/presentationml/2006/ole">
              <mc:AlternateContent xmlns:mc="http://schemas.openxmlformats.org/markup-compatibility/2006">
                <mc:Choice xmlns:v="urn:schemas-microsoft-com:vml" Requires="v">
                  <p:oleObj spid="_x0000_s14519" name="Equation" r:id="rId5" imgW="164880" imgH="203040" progId="Equation.DSMT4">
                    <p:embed/>
                  </p:oleObj>
                </mc:Choice>
                <mc:Fallback>
                  <p:oleObj name="Equation" r:id="rId5" imgW="164880" imgH="203040" progId="Equation.DSMT4">
                    <p:embed/>
                    <p:pic>
                      <p:nvPicPr>
                        <p:cNvPr id="91159"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4" y="3657"/>
                          <a:ext cx="259"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1175" name="Group 39"/>
          <p:cNvGrpSpPr>
            <a:grpSpLocks/>
          </p:cNvGrpSpPr>
          <p:nvPr/>
        </p:nvGrpSpPr>
        <p:grpSpPr bwMode="auto">
          <a:xfrm>
            <a:off x="1311865" y="1628959"/>
            <a:ext cx="2805112" cy="1705397"/>
            <a:chOff x="2146" y="1016"/>
            <a:chExt cx="1644" cy="955"/>
          </a:xfrm>
        </p:grpSpPr>
        <p:sp>
          <p:nvSpPr>
            <p:cNvPr id="91147" name="Line 11"/>
            <p:cNvSpPr>
              <a:spLocks noChangeShapeType="1"/>
            </p:cNvSpPr>
            <p:nvPr/>
          </p:nvSpPr>
          <p:spPr bwMode="auto">
            <a:xfrm flipV="1">
              <a:off x="2146" y="1052"/>
              <a:ext cx="1644" cy="919"/>
            </a:xfrm>
            <a:prstGeom prst="line">
              <a:avLst/>
            </a:prstGeom>
            <a:noFill/>
            <a:ln w="2857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61" name="Object 25"/>
            <p:cNvGraphicFramePr>
              <a:graphicFrameLocks noChangeAspect="1"/>
            </p:cNvGraphicFramePr>
            <p:nvPr>
              <p:extLst/>
            </p:nvPr>
          </p:nvGraphicFramePr>
          <p:xfrm>
            <a:off x="3339" y="1016"/>
            <a:ext cx="228" cy="298"/>
          </p:xfrm>
          <a:graphic>
            <a:graphicData uri="http://schemas.openxmlformats.org/presentationml/2006/ole">
              <mc:AlternateContent xmlns:mc="http://schemas.openxmlformats.org/markup-compatibility/2006">
                <mc:Choice xmlns:v="urn:schemas-microsoft-com:vml" Requires="v">
                  <p:oleObj spid="_x0000_s14520" name="Equation" r:id="rId7" imgW="164880" imgH="215640" progId="Equation.DSMT4">
                    <p:embed/>
                  </p:oleObj>
                </mc:Choice>
                <mc:Fallback>
                  <p:oleObj name="Equation" r:id="rId7" imgW="164880" imgH="215640" progId="Equation.DSMT4">
                    <p:embed/>
                    <p:pic>
                      <p:nvPicPr>
                        <p:cNvPr id="91161"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9" y="1016"/>
                          <a:ext cx="228" cy="298"/>
                        </a:xfrm>
                        <a:prstGeom prst="rect">
                          <a:avLst/>
                        </a:prstGeom>
                        <a:noFill/>
                        <a:ln>
                          <a:noFill/>
                        </a:ln>
                        <a:effectLst/>
                        <a:extLst/>
                      </p:spPr>
                    </p:pic>
                  </p:oleObj>
                </mc:Fallback>
              </mc:AlternateContent>
            </a:graphicData>
          </a:graphic>
        </p:graphicFrame>
      </p:grpSp>
      <p:grpSp>
        <p:nvGrpSpPr>
          <p:cNvPr id="91174" name="Group 38"/>
          <p:cNvGrpSpPr>
            <a:grpSpLocks/>
          </p:cNvGrpSpPr>
          <p:nvPr/>
        </p:nvGrpSpPr>
        <p:grpSpPr bwMode="auto">
          <a:xfrm>
            <a:off x="3193833" y="4530875"/>
            <a:ext cx="774700" cy="1828800"/>
            <a:chOff x="3198" y="2795"/>
            <a:chExt cx="488" cy="1152"/>
          </a:xfrm>
        </p:grpSpPr>
        <p:sp>
          <p:nvSpPr>
            <p:cNvPr id="91151" name="Line 15"/>
            <p:cNvSpPr>
              <a:spLocks noChangeShapeType="1"/>
            </p:cNvSpPr>
            <p:nvPr/>
          </p:nvSpPr>
          <p:spPr bwMode="auto">
            <a:xfrm>
              <a:off x="3334" y="2931"/>
              <a:ext cx="0" cy="726"/>
            </a:xfrm>
            <a:prstGeom prst="line">
              <a:avLst/>
            </a:prstGeom>
            <a:noFill/>
            <a:ln w="28575">
              <a:solidFill>
                <a:schemeClr val="tx1"/>
              </a:solidFill>
              <a:prstDash val="dash"/>
              <a:round/>
              <a:headEnd type="none" w="lg" len="lg"/>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58" name="Object 22"/>
            <p:cNvGraphicFramePr>
              <a:graphicFrameLocks noChangeAspect="1"/>
            </p:cNvGraphicFramePr>
            <p:nvPr>
              <p:extLst/>
            </p:nvPr>
          </p:nvGraphicFramePr>
          <p:xfrm>
            <a:off x="3198" y="3598"/>
            <a:ext cx="292" cy="349"/>
          </p:xfrm>
          <a:graphic>
            <a:graphicData uri="http://schemas.openxmlformats.org/presentationml/2006/ole">
              <mc:AlternateContent xmlns:mc="http://schemas.openxmlformats.org/markup-compatibility/2006">
                <mc:Choice xmlns:v="urn:schemas-microsoft-com:vml" Requires="v">
                  <p:oleObj spid="_x0000_s14521" name="Equation" r:id="rId9" imgW="190440" imgH="228600" progId="Equation.DSMT4">
                    <p:embed/>
                  </p:oleObj>
                </mc:Choice>
                <mc:Fallback>
                  <p:oleObj name="Equation" r:id="rId9" imgW="190440" imgH="228600" progId="Equation.DSMT4">
                    <p:embed/>
                    <p:pic>
                      <p:nvPicPr>
                        <p:cNvPr id="91158"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98" y="3598"/>
                          <a:ext cx="292"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62" name="Object 26"/>
            <p:cNvGraphicFramePr>
              <a:graphicFrameLocks noChangeAspect="1"/>
            </p:cNvGraphicFramePr>
            <p:nvPr/>
          </p:nvGraphicFramePr>
          <p:xfrm>
            <a:off x="3413" y="2795"/>
            <a:ext cx="273" cy="349"/>
          </p:xfrm>
          <a:graphic>
            <a:graphicData uri="http://schemas.openxmlformats.org/presentationml/2006/ole">
              <mc:AlternateContent xmlns:mc="http://schemas.openxmlformats.org/markup-compatibility/2006">
                <mc:Choice xmlns:v="urn:schemas-microsoft-com:vml" Requires="v">
                  <p:oleObj spid="_x0000_s14522" name="Equation" r:id="rId11" imgW="177480" imgH="228600" progId="Equation.DSMT4">
                    <p:embed/>
                  </p:oleObj>
                </mc:Choice>
                <mc:Fallback>
                  <p:oleObj name="Equation" r:id="rId11" imgW="177480" imgH="228600" progId="Equation.DSMT4">
                    <p:embed/>
                    <p:pic>
                      <p:nvPicPr>
                        <p:cNvPr id="91162"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13" y="2795"/>
                          <a:ext cx="273"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1169" name="Group 33"/>
          <p:cNvGrpSpPr>
            <a:grpSpLocks/>
          </p:cNvGrpSpPr>
          <p:nvPr/>
        </p:nvGrpSpPr>
        <p:grpSpPr bwMode="auto">
          <a:xfrm>
            <a:off x="2162522" y="3354392"/>
            <a:ext cx="3486151" cy="2162177"/>
            <a:chOff x="2381" y="2113"/>
            <a:chExt cx="2196" cy="1362"/>
          </a:xfrm>
        </p:grpSpPr>
        <p:sp>
          <p:nvSpPr>
            <p:cNvPr id="91142" name="Line 6"/>
            <p:cNvSpPr>
              <a:spLocks noChangeShapeType="1"/>
            </p:cNvSpPr>
            <p:nvPr/>
          </p:nvSpPr>
          <p:spPr bwMode="auto">
            <a:xfrm flipV="1">
              <a:off x="2381" y="2293"/>
              <a:ext cx="1793" cy="1182"/>
            </a:xfrm>
            <a:prstGeom prst="line">
              <a:avLst/>
            </a:prstGeom>
            <a:noFill/>
            <a:ln w="2857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63" name="Object 27"/>
            <p:cNvGraphicFramePr>
              <a:graphicFrameLocks noChangeAspect="1"/>
            </p:cNvGraphicFramePr>
            <p:nvPr>
              <p:extLst/>
            </p:nvPr>
          </p:nvGraphicFramePr>
          <p:xfrm>
            <a:off x="3918" y="2113"/>
            <a:ext cx="659" cy="206"/>
          </p:xfrm>
          <a:graphic>
            <a:graphicData uri="http://schemas.openxmlformats.org/presentationml/2006/ole">
              <mc:AlternateContent xmlns:mc="http://schemas.openxmlformats.org/markup-compatibility/2006">
                <mc:Choice xmlns:v="urn:schemas-microsoft-com:vml" Requires="v">
                  <p:oleObj spid="_x0000_s14523" name="Equation" r:id="rId13" imgW="647640" imgH="203040" progId="Equation.DSMT4">
                    <p:embed/>
                  </p:oleObj>
                </mc:Choice>
                <mc:Fallback>
                  <p:oleObj name="Equation" r:id="rId13" imgW="647640" imgH="203040" progId="Equation.DSMT4">
                    <p:embed/>
                    <p:pic>
                      <p:nvPicPr>
                        <p:cNvPr id="91163" name="Object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18" y="2113"/>
                          <a:ext cx="659" cy="206"/>
                        </a:xfrm>
                        <a:prstGeom prst="rect">
                          <a:avLst/>
                        </a:prstGeom>
                        <a:noFill/>
                        <a:ln>
                          <a:noFill/>
                        </a:ln>
                        <a:effectLst/>
                        <a:extLst/>
                      </p:spPr>
                    </p:pic>
                  </p:oleObj>
                </mc:Fallback>
              </mc:AlternateContent>
            </a:graphicData>
          </a:graphic>
        </p:graphicFrame>
      </p:grpSp>
      <p:grpSp>
        <p:nvGrpSpPr>
          <p:cNvPr id="91181" name="Group 45"/>
          <p:cNvGrpSpPr>
            <a:grpSpLocks/>
          </p:cNvGrpSpPr>
          <p:nvPr/>
        </p:nvGrpSpPr>
        <p:grpSpPr bwMode="auto">
          <a:xfrm>
            <a:off x="2101634" y="2317057"/>
            <a:ext cx="525463" cy="4010027"/>
            <a:chOff x="2435" y="1343"/>
            <a:chExt cx="331" cy="2526"/>
          </a:xfrm>
        </p:grpSpPr>
        <p:graphicFrame>
          <p:nvGraphicFramePr>
            <p:cNvPr id="91160" name="Object 24"/>
            <p:cNvGraphicFramePr>
              <a:graphicFrameLocks noChangeAspect="1"/>
            </p:cNvGraphicFramePr>
            <p:nvPr>
              <p:extLst/>
            </p:nvPr>
          </p:nvGraphicFramePr>
          <p:xfrm>
            <a:off x="2435" y="3540"/>
            <a:ext cx="273" cy="329"/>
          </p:xfrm>
          <a:graphic>
            <a:graphicData uri="http://schemas.openxmlformats.org/presentationml/2006/ole">
              <mc:AlternateContent xmlns:mc="http://schemas.openxmlformats.org/markup-compatibility/2006">
                <mc:Choice xmlns:v="urn:schemas-microsoft-com:vml" Requires="v">
                  <p:oleObj spid="_x0000_s14524" name="Equation" r:id="rId15" imgW="177480" imgH="215640" progId="Equation.DSMT4">
                    <p:embed/>
                  </p:oleObj>
                </mc:Choice>
                <mc:Fallback>
                  <p:oleObj name="Equation" r:id="rId15" imgW="177480" imgH="215640" progId="Equation.DSMT4">
                    <p:embed/>
                    <p:pic>
                      <p:nvPicPr>
                        <p:cNvPr id="9116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35" y="3540"/>
                          <a:ext cx="273" cy="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52" name="Line 16"/>
            <p:cNvSpPr>
              <a:spLocks noChangeShapeType="1"/>
            </p:cNvSpPr>
            <p:nvPr/>
          </p:nvSpPr>
          <p:spPr bwMode="auto">
            <a:xfrm flipH="1">
              <a:off x="2559" y="1635"/>
              <a:ext cx="8" cy="1946"/>
            </a:xfrm>
            <a:prstGeom prst="line">
              <a:avLst/>
            </a:prstGeom>
            <a:noFill/>
            <a:ln w="28575">
              <a:solidFill>
                <a:schemeClr val="tx1"/>
              </a:solidFill>
              <a:prstDash val="dash"/>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70" name="Object 34"/>
            <p:cNvGraphicFramePr>
              <a:graphicFrameLocks noChangeAspect="1"/>
            </p:cNvGraphicFramePr>
            <p:nvPr>
              <p:extLst/>
            </p:nvPr>
          </p:nvGraphicFramePr>
          <p:xfrm>
            <a:off x="2525" y="1343"/>
            <a:ext cx="241" cy="292"/>
          </p:xfrm>
          <a:graphic>
            <a:graphicData uri="http://schemas.openxmlformats.org/presentationml/2006/ole">
              <mc:AlternateContent xmlns:mc="http://schemas.openxmlformats.org/markup-compatibility/2006">
                <mc:Choice xmlns:v="urn:schemas-microsoft-com:vml" Requires="v">
                  <p:oleObj spid="_x0000_s14525" name="Equation" r:id="rId17" imgW="177480" imgH="215640" progId="Equation.DSMT4">
                    <p:embed/>
                  </p:oleObj>
                </mc:Choice>
                <mc:Fallback>
                  <p:oleObj name="Equation" r:id="rId17" imgW="177480" imgH="215640" progId="Equation.DSMT4">
                    <p:embed/>
                    <p:pic>
                      <p:nvPicPr>
                        <p:cNvPr id="91170" name="Object 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25" y="1343"/>
                          <a:ext cx="241" cy="292"/>
                        </a:xfrm>
                        <a:prstGeom prst="rect">
                          <a:avLst/>
                        </a:prstGeom>
                        <a:noFill/>
                        <a:ln>
                          <a:noFill/>
                        </a:ln>
                        <a:effectLst/>
                        <a:extLst/>
                      </p:spPr>
                    </p:pic>
                  </p:oleObj>
                </mc:Fallback>
              </mc:AlternateContent>
            </a:graphicData>
          </a:graphic>
        </p:graphicFrame>
      </p:grpSp>
      <p:grpSp>
        <p:nvGrpSpPr>
          <p:cNvPr id="91180" name="Group 44"/>
          <p:cNvGrpSpPr>
            <a:grpSpLocks/>
          </p:cNvGrpSpPr>
          <p:nvPr/>
        </p:nvGrpSpPr>
        <p:grpSpPr bwMode="auto">
          <a:xfrm>
            <a:off x="2837563" y="1598612"/>
            <a:ext cx="2024114" cy="2671763"/>
            <a:chOff x="2971" y="845"/>
            <a:chExt cx="1432" cy="1815"/>
          </a:xfrm>
        </p:grpSpPr>
        <p:sp>
          <p:nvSpPr>
            <p:cNvPr id="91146" name="Line 10"/>
            <p:cNvSpPr>
              <a:spLocks noChangeShapeType="1"/>
            </p:cNvSpPr>
            <p:nvPr/>
          </p:nvSpPr>
          <p:spPr bwMode="auto">
            <a:xfrm>
              <a:off x="3152" y="845"/>
              <a:ext cx="1043" cy="181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71" name="Line 35"/>
            <p:cNvSpPr>
              <a:spLocks noChangeShapeType="1"/>
            </p:cNvSpPr>
            <p:nvPr/>
          </p:nvSpPr>
          <p:spPr bwMode="auto">
            <a:xfrm flipV="1">
              <a:off x="2971" y="1842"/>
              <a:ext cx="725" cy="409"/>
            </a:xfrm>
            <a:prstGeom prst="line">
              <a:avLst/>
            </a:prstGeom>
            <a:noFill/>
            <a:ln w="2857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73" name="Object 37"/>
            <p:cNvGraphicFramePr>
              <a:graphicFrameLocks noChangeAspect="1"/>
            </p:cNvGraphicFramePr>
            <p:nvPr>
              <p:extLst/>
            </p:nvPr>
          </p:nvGraphicFramePr>
          <p:xfrm>
            <a:off x="3672" y="1325"/>
            <a:ext cx="731" cy="225"/>
          </p:xfrm>
          <a:graphic>
            <a:graphicData uri="http://schemas.openxmlformats.org/presentationml/2006/ole">
              <mc:AlternateContent xmlns:mc="http://schemas.openxmlformats.org/markup-compatibility/2006">
                <mc:Choice xmlns:v="urn:schemas-microsoft-com:vml" Requires="v">
                  <p:oleObj spid="_x0000_s14526" name="Equation" r:id="rId19" imgW="660240" imgH="203040" progId="Equation.DSMT4">
                    <p:embed/>
                  </p:oleObj>
                </mc:Choice>
                <mc:Fallback>
                  <p:oleObj name="Equation" r:id="rId19" imgW="660240" imgH="203040" progId="Equation.DSMT4">
                    <p:embed/>
                    <p:pic>
                      <p:nvPicPr>
                        <p:cNvPr id="91173" name="Object 3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672" y="1325"/>
                          <a:ext cx="731" cy="225"/>
                        </a:xfrm>
                        <a:prstGeom prst="rect">
                          <a:avLst/>
                        </a:prstGeom>
                        <a:noFill/>
                        <a:ln>
                          <a:noFill/>
                        </a:ln>
                        <a:effectLst/>
                        <a:extLst/>
                      </p:spPr>
                    </p:pic>
                  </p:oleObj>
                </mc:Fallback>
              </mc:AlternateContent>
            </a:graphicData>
          </a:graphic>
        </p:graphicFrame>
      </p:grpSp>
      <p:grpSp>
        <p:nvGrpSpPr>
          <p:cNvPr id="91183" name="Group 47"/>
          <p:cNvGrpSpPr>
            <a:grpSpLocks/>
          </p:cNvGrpSpPr>
          <p:nvPr/>
        </p:nvGrpSpPr>
        <p:grpSpPr bwMode="auto">
          <a:xfrm>
            <a:off x="1043608" y="2723502"/>
            <a:ext cx="2414588" cy="1951038"/>
            <a:chOff x="1845" y="1616"/>
            <a:chExt cx="1521" cy="1229"/>
          </a:xfrm>
        </p:grpSpPr>
        <p:sp>
          <p:nvSpPr>
            <p:cNvPr id="91168" name="Line 32"/>
            <p:cNvSpPr>
              <a:spLocks noChangeShapeType="1"/>
            </p:cNvSpPr>
            <p:nvPr/>
          </p:nvSpPr>
          <p:spPr bwMode="auto">
            <a:xfrm flipH="1">
              <a:off x="2560" y="1616"/>
              <a:ext cx="2" cy="1229"/>
            </a:xfrm>
            <a:prstGeom prst="line">
              <a:avLst/>
            </a:prstGeom>
            <a:noFill/>
            <a:ln w="28575">
              <a:solidFill>
                <a:srgbClr val="990099"/>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72" name="Object 36"/>
            <p:cNvGraphicFramePr>
              <a:graphicFrameLocks noChangeAspect="1"/>
            </p:cNvGraphicFramePr>
            <p:nvPr>
              <p:extLst/>
            </p:nvPr>
          </p:nvGraphicFramePr>
          <p:xfrm>
            <a:off x="1845" y="2114"/>
            <a:ext cx="715" cy="219"/>
          </p:xfrm>
          <a:graphic>
            <a:graphicData uri="http://schemas.openxmlformats.org/presentationml/2006/ole">
              <mc:AlternateContent xmlns:mc="http://schemas.openxmlformats.org/markup-compatibility/2006">
                <mc:Choice xmlns:v="urn:schemas-microsoft-com:vml" Requires="v">
                  <p:oleObj spid="_x0000_s14527" name="Equation" r:id="rId21" imgW="660240" imgH="203040" progId="Equation.DSMT4">
                    <p:embed/>
                  </p:oleObj>
                </mc:Choice>
                <mc:Fallback>
                  <p:oleObj name="Equation" r:id="rId21" imgW="660240" imgH="203040" progId="Equation.DSMT4">
                    <p:embed/>
                    <p:pic>
                      <p:nvPicPr>
                        <p:cNvPr id="91172" name="Object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845" y="2114"/>
                          <a:ext cx="715" cy="219"/>
                        </a:xfrm>
                        <a:prstGeom prst="rect">
                          <a:avLst/>
                        </a:prstGeom>
                        <a:noFill/>
                        <a:ln>
                          <a:noFill/>
                        </a:ln>
                        <a:effectLst/>
                        <a:extLst/>
                      </p:spPr>
                    </p:pic>
                  </p:oleObj>
                </mc:Fallback>
              </mc:AlternateContent>
            </a:graphicData>
          </a:graphic>
        </p:graphicFrame>
        <p:sp>
          <p:nvSpPr>
            <p:cNvPr id="91182" name="Line 46"/>
            <p:cNvSpPr>
              <a:spLocks noChangeShapeType="1"/>
            </p:cNvSpPr>
            <p:nvPr/>
          </p:nvSpPr>
          <p:spPr bwMode="auto">
            <a:xfrm flipH="1">
              <a:off x="2368" y="2845"/>
              <a:ext cx="99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91167" name="Group 31"/>
          <p:cNvGrpSpPr>
            <a:grpSpLocks/>
          </p:cNvGrpSpPr>
          <p:nvPr/>
        </p:nvGrpSpPr>
        <p:grpSpPr bwMode="auto">
          <a:xfrm>
            <a:off x="1164876" y="1541463"/>
            <a:ext cx="2509838" cy="3616325"/>
            <a:chOff x="1934" y="971"/>
            <a:chExt cx="1581" cy="2278"/>
          </a:xfrm>
        </p:grpSpPr>
        <p:sp>
          <p:nvSpPr>
            <p:cNvPr id="91143" name="Line 7"/>
            <p:cNvSpPr>
              <a:spLocks noChangeShapeType="1"/>
            </p:cNvSpPr>
            <p:nvPr/>
          </p:nvSpPr>
          <p:spPr bwMode="auto">
            <a:xfrm>
              <a:off x="2336" y="1207"/>
              <a:ext cx="1179" cy="204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1164" name="Object 28"/>
            <p:cNvGraphicFramePr>
              <a:graphicFrameLocks noChangeAspect="1"/>
            </p:cNvGraphicFramePr>
            <p:nvPr>
              <p:extLst/>
            </p:nvPr>
          </p:nvGraphicFramePr>
          <p:xfrm>
            <a:off x="1934" y="971"/>
            <a:ext cx="750" cy="229"/>
          </p:xfrm>
          <a:graphic>
            <a:graphicData uri="http://schemas.openxmlformats.org/presentationml/2006/ole">
              <mc:AlternateContent xmlns:mc="http://schemas.openxmlformats.org/markup-compatibility/2006">
                <mc:Choice xmlns:v="urn:schemas-microsoft-com:vml" Requires="v">
                  <p:oleObj spid="_x0000_s14528" name="Equation" r:id="rId23" imgW="660240" imgH="203040" progId="Equation.DSMT4">
                    <p:embed/>
                  </p:oleObj>
                </mc:Choice>
                <mc:Fallback>
                  <p:oleObj name="Equation" r:id="rId23" imgW="660240" imgH="203040" progId="Equation.DSMT4">
                    <p:embed/>
                    <p:pic>
                      <p:nvPicPr>
                        <p:cNvPr id="91164" name="Object 2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934" y="971"/>
                          <a:ext cx="750" cy="229"/>
                        </a:xfrm>
                        <a:prstGeom prst="rect">
                          <a:avLst/>
                        </a:prstGeom>
                        <a:noFill/>
                        <a:ln>
                          <a:noFill/>
                        </a:ln>
                        <a:effectLst/>
                        <a:extLst/>
                      </p:spPr>
                    </p:pic>
                  </p:oleObj>
                </mc:Fallback>
              </mc:AlternateContent>
            </a:graphicData>
          </a:graphic>
        </p:graphicFrame>
      </p:grpSp>
      <p:sp>
        <p:nvSpPr>
          <p:cNvPr id="91149" name="Line 13"/>
          <p:cNvSpPr>
            <a:spLocks noChangeShapeType="1"/>
          </p:cNvSpPr>
          <p:nvPr/>
        </p:nvSpPr>
        <p:spPr bwMode="auto">
          <a:xfrm flipH="1" flipV="1">
            <a:off x="2282126" y="2709786"/>
            <a:ext cx="1105249" cy="1943176"/>
          </a:xfrm>
          <a:prstGeom prst="line">
            <a:avLst/>
          </a:prstGeom>
          <a:noFill/>
          <a:ln w="28575">
            <a:solidFill>
              <a:srgbClr val="0000CC"/>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 name="组合 1"/>
          <p:cNvGrpSpPr/>
          <p:nvPr/>
        </p:nvGrpSpPr>
        <p:grpSpPr>
          <a:xfrm>
            <a:off x="1760188" y="2130319"/>
            <a:ext cx="1875708" cy="608709"/>
            <a:chOff x="1760188" y="2130319"/>
            <a:chExt cx="1875708" cy="608709"/>
          </a:xfrm>
        </p:grpSpPr>
        <p:sp>
          <p:nvSpPr>
            <p:cNvPr id="38" name="Line 46"/>
            <p:cNvSpPr>
              <a:spLocks noChangeShapeType="1"/>
            </p:cNvSpPr>
            <p:nvPr/>
          </p:nvSpPr>
          <p:spPr bwMode="auto">
            <a:xfrm flipH="1">
              <a:off x="1760188" y="2727322"/>
              <a:ext cx="15843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Line 46"/>
            <p:cNvSpPr>
              <a:spLocks noChangeShapeType="1"/>
            </p:cNvSpPr>
            <p:nvPr/>
          </p:nvSpPr>
          <p:spPr bwMode="auto">
            <a:xfrm flipH="1">
              <a:off x="2051571" y="2132856"/>
              <a:ext cx="15843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 name="Line 32"/>
            <p:cNvSpPr>
              <a:spLocks noChangeShapeType="1"/>
            </p:cNvSpPr>
            <p:nvPr/>
          </p:nvSpPr>
          <p:spPr bwMode="auto">
            <a:xfrm flipH="1">
              <a:off x="2771800" y="2130319"/>
              <a:ext cx="8436" cy="608709"/>
            </a:xfrm>
            <a:prstGeom prst="line">
              <a:avLst/>
            </a:prstGeom>
            <a:noFill/>
            <a:ln w="28575">
              <a:solidFill>
                <a:srgbClr val="990099"/>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2" name="Text Box 13"/>
          <p:cNvSpPr txBox="1">
            <a:spLocks noChangeArrowheads="1"/>
          </p:cNvSpPr>
          <p:nvPr/>
        </p:nvSpPr>
        <p:spPr bwMode="auto">
          <a:xfrm>
            <a:off x="5087389" y="1196752"/>
            <a:ext cx="40211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a:spcBef>
                <a:spcPct val="50000"/>
              </a:spcBef>
            </a:pPr>
            <a:r>
              <a:rPr lang="zh-CN" altLang="en-US" sz="2800" dirty="0" smtClean="0">
                <a:solidFill>
                  <a:srgbClr val="000000"/>
                </a:solidFill>
                <a:latin typeface="Times New Roman" panose="02020603050405020304" pitchFamily="18" charset="0"/>
                <a:ea typeface="+mn-ea"/>
                <a:cs typeface="Times New Roman" panose="02020603050405020304" pitchFamily="18" charset="0"/>
              </a:rPr>
              <a:t>负荷要求由</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0</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增大到</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endParaRPr lang="zh-CN" altLang="en-US" sz="2800" baseline="-25000" dirty="0">
              <a:solidFill>
                <a:srgbClr val="000000"/>
              </a:solidFill>
              <a:latin typeface="Times New Roman" panose="02020603050405020304" pitchFamily="18" charset="0"/>
              <a:ea typeface="+mn-ea"/>
              <a:cs typeface="Times New Roman" panose="02020603050405020304" pitchFamily="18" charset="0"/>
            </a:endParaRPr>
          </a:p>
        </p:txBody>
      </p:sp>
      <p:sp>
        <p:nvSpPr>
          <p:cNvPr id="43" name="Text Box 13"/>
          <p:cNvSpPr txBox="1">
            <a:spLocks noChangeArrowheads="1"/>
          </p:cNvSpPr>
          <p:nvPr/>
        </p:nvSpPr>
        <p:spPr bwMode="auto">
          <a:xfrm>
            <a:off x="5087389" y="1772816"/>
            <a:ext cx="402111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a:spcBef>
                <a:spcPct val="50000"/>
              </a:spcBef>
            </a:pPr>
            <a:r>
              <a:rPr lang="zh-CN" altLang="en-US" sz="2800" dirty="0" smtClean="0">
                <a:solidFill>
                  <a:srgbClr val="000000"/>
                </a:solidFill>
                <a:latin typeface="Times New Roman" panose="02020603050405020304" pitchFamily="18" charset="0"/>
                <a:ea typeface="+mn-ea"/>
                <a:cs typeface="Times New Roman" panose="02020603050405020304" pitchFamily="18" charset="0"/>
              </a:rPr>
              <a:t>一次调频使机组出力由</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0</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增大到</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r>
              <a:rPr lang="zh-CN" altLang="en-US" sz="2800" baseline="30000" dirty="0" smtClean="0">
                <a:solidFill>
                  <a:srgbClr val="000000"/>
                </a:solidFill>
                <a:latin typeface="Times New Roman" panose="02020603050405020304" pitchFamily="18" charset="0"/>
                <a:ea typeface="+mn-ea"/>
                <a:cs typeface="Times New Roman" panose="02020603050405020304" pitchFamily="18" charset="0"/>
              </a:rPr>
              <a:t>＇</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，频率由</a:t>
            </a:r>
            <a:r>
              <a:rPr lang="en-US" altLang="zh-CN" sz="2800" i="1" dirty="0" smtClean="0">
                <a:solidFill>
                  <a:srgbClr val="000000"/>
                </a:solidFill>
                <a:latin typeface="Times New Roman" panose="02020603050405020304" pitchFamily="18" charset="0"/>
                <a:ea typeface="+mn-ea"/>
                <a:cs typeface="Times New Roman" panose="02020603050405020304" pitchFamily="18" charset="0"/>
              </a:rPr>
              <a:t>f</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0</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降至</a:t>
            </a:r>
            <a:r>
              <a:rPr lang="en-US" altLang="zh-CN" sz="2800" i="1" dirty="0" smtClean="0">
                <a:solidFill>
                  <a:srgbClr val="000000"/>
                </a:solidFill>
                <a:latin typeface="Times New Roman" panose="02020603050405020304" pitchFamily="18" charset="0"/>
                <a:ea typeface="+mn-ea"/>
                <a:cs typeface="Times New Roman" panose="02020603050405020304" pitchFamily="18" charset="0"/>
              </a:rPr>
              <a:t>f</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endParaRPr lang="zh-CN" altLang="en-US" sz="2800" baseline="-25000" dirty="0">
              <a:solidFill>
                <a:srgbClr val="000000"/>
              </a:solidFill>
              <a:latin typeface="Times New Roman" panose="02020603050405020304" pitchFamily="18" charset="0"/>
              <a:ea typeface="+mn-ea"/>
              <a:cs typeface="Times New Roman" panose="02020603050405020304" pitchFamily="18" charset="0"/>
            </a:endParaRPr>
          </a:p>
        </p:txBody>
      </p:sp>
      <p:sp>
        <p:nvSpPr>
          <p:cNvPr id="44" name="Text Box 13"/>
          <p:cNvSpPr txBox="1">
            <a:spLocks noChangeArrowheads="1"/>
          </p:cNvSpPr>
          <p:nvPr/>
        </p:nvSpPr>
        <p:spPr bwMode="auto">
          <a:xfrm>
            <a:off x="5046527" y="3844205"/>
            <a:ext cx="412265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a:spcBef>
                <a:spcPct val="50000"/>
              </a:spcBef>
            </a:pPr>
            <a:r>
              <a:rPr lang="zh-CN" altLang="en-US" sz="2800" dirty="0" smtClean="0">
                <a:solidFill>
                  <a:srgbClr val="000000"/>
                </a:solidFill>
                <a:latin typeface="Times New Roman" panose="02020603050405020304" pitchFamily="18" charset="0"/>
                <a:ea typeface="+mn-ea"/>
                <a:cs typeface="Times New Roman" panose="02020603050405020304" pitchFamily="18" charset="0"/>
              </a:rPr>
              <a:t>二次调频使机组出力由</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r>
              <a:rPr lang="zh-CN" altLang="en-US" sz="2800" baseline="30000" dirty="0" smtClean="0">
                <a:solidFill>
                  <a:srgbClr val="000000"/>
                </a:solidFill>
                <a:latin typeface="Times New Roman" panose="02020603050405020304" pitchFamily="18" charset="0"/>
                <a:ea typeface="+mn-ea"/>
                <a:cs typeface="Times New Roman" panose="02020603050405020304" pitchFamily="18" charset="0"/>
              </a:rPr>
              <a:t>＇</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增大到</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P</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，频率由</a:t>
            </a:r>
            <a:r>
              <a:rPr lang="en-US" altLang="zh-CN" sz="2800" i="1" dirty="0" smtClean="0">
                <a:solidFill>
                  <a:srgbClr val="000000"/>
                </a:solidFill>
                <a:latin typeface="Times New Roman" panose="02020603050405020304" pitchFamily="18" charset="0"/>
                <a:ea typeface="+mn-ea"/>
                <a:cs typeface="Times New Roman" panose="02020603050405020304" pitchFamily="18" charset="0"/>
              </a:rPr>
              <a:t>f</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1</a:t>
            </a:r>
            <a:r>
              <a:rPr lang="zh-CN" altLang="en-US" sz="2800" dirty="0" smtClean="0">
                <a:solidFill>
                  <a:srgbClr val="000000"/>
                </a:solidFill>
                <a:latin typeface="Times New Roman" panose="02020603050405020304" pitchFamily="18" charset="0"/>
                <a:ea typeface="+mn-ea"/>
                <a:cs typeface="Times New Roman" panose="02020603050405020304" pitchFamily="18" charset="0"/>
              </a:rPr>
              <a:t>降至</a:t>
            </a:r>
            <a:r>
              <a:rPr lang="en-US" altLang="zh-CN" sz="2800" i="1" dirty="0" smtClean="0">
                <a:solidFill>
                  <a:srgbClr val="000000"/>
                </a:solidFill>
                <a:latin typeface="Times New Roman" panose="02020603050405020304" pitchFamily="18" charset="0"/>
                <a:ea typeface="+mn-ea"/>
                <a:cs typeface="Times New Roman" panose="02020603050405020304" pitchFamily="18" charset="0"/>
              </a:rPr>
              <a:t>f</a:t>
            </a:r>
            <a:r>
              <a:rPr lang="en-US" altLang="zh-CN" sz="2800" baseline="-25000" dirty="0" smtClean="0">
                <a:solidFill>
                  <a:srgbClr val="000000"/>
                </a:solidFill>
                <a:latin typeface="Times New Roman" panose="02020603050405020304" pitchFamily="18" charset="0"/>
                <a:ea typeface="+mn-ea"/>
                <a:cs typeface="Times New Roman" panose="02020603050405020304" pitchFamily="18" charset="0"/>
              </a:rPr>
              <a:t>0</a:t>
            </a:r>
            <a:endParaRPr lang="zh-CN" altLang="en-US" sz="2800" baseline="-25000" dirty="0">
              <a:solidFill>
                <a:srgbClr val="000000"/>
              </a:solidFill>
              <a:latin typeface="Times New Roman" panose="02020603050405020304" pitchFamily="18" charset="0"/>
              <a:ea typeface="+mn-ea"/>
              <a:cs typeface="Times New Roman" panose="02020603050405020304" pitchFamily="18" charset="0"/>
            </a:endParaRPr>
          </a:p>
        </p:txBody>
      </p:sp>
      <p:graphicFrame>
        <p:nvGraphicFramePr>
          <p:cNvPr id="91186" name="Object 50"/>
          <p:cNvGraphicFramePr>
            <a:graphicFrameLocks noChangeAspect="1"/>
          </p:cNvGraphicFramePr>
          <p:nvPr>
            <p:extLst/>
          </p:nvPr>
        </p:nvGraphicFramePr>
        <p:xfrm>
          <a:off x="483885" y="3046669"/>
          <a:ext cx="6381657" cy="3579305"/>
        </p:xfrm>
        <a:graphic>
          <a:graphicData uri="http://schemas.openxmlformats.org/presentationml/2006/ole">
            <mc:AlternateContent xmlns:mc="http://schemas.openxmlformats.org/markup-compatibility/2006">
              <mc:Choice xmlns:v="urn:schemas-microsoft-com:vml" Requires="v">
                <p:oleObj spid="_x0000_s14529" name="Visio" r:id="rId25" imgW="3038454" imgH="1705170" progId="Visio.Drawing.11">
                  <p:embed/>
                </p:oleObj>
              </mc:Choice>
              <mc:Fallback>
                <p:oleObj name="Visio" r:id="rId25" imgW="3038454" imgH="1705170" progId="Visio.Drawing.11">
                  <p:embed/>
                  <p:pic>
                    <p:nvPicPr>
                      <p:cNvPr id="91186" name="Object 5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83885" y="3046669"/>
                        <a:ext cx="6381657" cy="3579305"/>
                      </a:xfrm>
                      <a:prstGeom prst="rect">
                        <a:avLst/>
                      </a:prstGeom>
                      <a:solidFill>
                        <a:srgbClr val="EAEAEA"/>
                      </a:solidFill>
                      <a:ln>
                        <a:noFill/>
                      </a:ln>
                      <a:effectLst/>
                      <a:extLst/>
                    </p:spPr>
                  </p:pic>
                </p:oleObj>
              </mc:Fallback>
            </mc:AlternateContent>
          </a:graphicData>
        </a:graphic>
      </p:graphicFrame>
      <p:sp>
        <p:nvSpPr>
          <p:cNvPr id="45"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889565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1165"/>
                                        </p:tgtEl>
                                        <p:attrNameLst>
                                          <p:attrName>style.visibility</p:attrName>
                                        </p:attrNameLst>
                                      </p:cBhvr>
                                      <p:to>
                                        <p:strVal val="visible"/>
                                      </p:to>
                                    </p:set>
                                    <p:animEffect transition="in" filter="wipe(down)">
                                      <p:cBhvr>
                                        <p:cTn id="7" dur="500"/>
                                        <p:tgtEl>
                                          <p:spTgt spid="911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91169"/>
                                        </p:tgtEl>
                                        <p:attrNameLst>
                                          <p:attrName>style.visibility</p:attrName>
                                        </p:attrNameLst>
                                      </p:cBhvr>
                                      <p:to>
                                        <p:strVal val="visible"/>
                                      </p:to>
                                    </p:set>
                                    <p:animEffect transition="in" filter="wipe(down)">
                                      <p:cBhvr>
                                        <p:cTn id="12" dur="500"/>
                                        <p:tgtEl>
                                          <p:spTgt spid="911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91167"/>
                                        </p:tgtEl>
                                        <p:attrNameLst>
                                          <p:attrName>style.visibility</p:attrName>
                                        </p:attrNameLst>
                                      </p:cBhvr>
                                      <p:to>
                                        <p:strVal val="visible"/>
                                      </p:to>
                                    </p:set>
                                    <p:animEffect transition="in" filter="wipe(down)">
                                      <p:cBhvr>
                                        <p:cTn id="17" dur="500"/>
                                        <p:tgtEl>
                                          <p:spTgt spid="911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91174"/>
                                        </p:tgtEl>
                                        <p:attrNameLst>
                                          <p:attrName>style.visibility</p:attrName>
                                        </p:attrNameLst>
                                      </p:cBhvr>
                                      <p:to>
                                        <p:strVal val="visible"/>
                                      </p:to>
                                    </p:set>
                                    <p:animEffect transition="in" filter="wipe(up)">
                                      <p:cBhvr>
                                        <p:cTn id="22" dur="500"/>
                                        <p:tgtEl>
                                          <p:spTgt spid="9117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1144"/>
                                        </p:tgtEl>
                                        <p:attrNameLst>
                                          <p:attrName>style.visibility</p:attrName>
                                        </p:attrNameLst>
                                      </p:cBhvr>
                                      <p:to>
                                        <p:strVal val="visible"/>
                                      </p:to>
                                    </p:set>
                                    <p:animEffect transition="in" filter="wipe(down)">
                                      <p:cBhvr>
                                        <p:cTn id="27" dur="2000"/>
                                        <p:tgtEl>
                                          <p:spTgt spid="9114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91175"/>
                                        </p:tgtEl>
                                        <p:attrNameLst>
                                          <p:attrName>style.visibility</p:attrName>
                                        </p:attrNameLst>
                                      </p:cBhvr>
                                      <p:to>
                                        <p:strVal val="visible"/>
                                      </p:to>
                                    </p:set>
                                    <p:animEffect transition="in" filter="wipe(down)">
                                      <p:cBhvr>
                                        <p:cTn id="32" dur="2000"/>
                                        <p:tgtEl>
                                          <p:spTgt spid="9117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1149"/>
                                        </p:tgtEl>
                                        <p:attrNameLst>
                                          <p:attrName>style.visibility</p:attrName>
                                        </p:attrNameLst>
                                      </p:cBhvr>
                                      <p:to>
                                        <p:strVal val="visible"/>
                                      </p:to>
                                    </p:set>
                                    <p:animEffect transition="in" filter="wipe(down)">
                                      <p:cBhvr>
                                        <p:cTn id="42" dur="500"/>
                                        <p:tgtEl>
                                          <p:spTgt spid="9114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91181"/>
                                        </p:tgtEl>
                                        <p:attrNameLst>
                                          <p:attrName>style.visibility</p:attrName>
                                        </p:attrNameLst>
                                      </p:cBhvr>
                                      <p:to>
                                        <p:strVal val="visible"/>
                                      </p:to>
                                    </p:set>
                                    <p:animEffect transition="in" filter="wipe(up)">
                                      <p:cBhvr>
                                        <p:cTn id="47" dur="500"/>
                                        <p:tgtEl>
                                          <p:spTgt spid="9118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91183"/>
                                        </p:tgtEl>
                                        <p:attrNameLst>
                                          <p:attrName>style.visibility</p:attrName>
                                        </p:attrNameLst>
                                      </p:cBhvr>
                                      <p:to>
                                        <p:strVal val="visible"/>
                                      </p:to>
                                    </p:set>
                                    <p:animEffect transition="in" filter="wipe(down)">
                                      <p:cBhvr>
                                        <p:cTn id="52" dur="500"/>
                                        <p:tgtEl>
                                          <p:spTgt spid="9118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up)">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91180"/>
                                        </p:tgtEl>
                                        <p:attrNameLst>
                                          <p:attrName>style.visibility</p:attrName>
                                        </p:attrNameLst>
                                      </p:cBhvr>
                                      <p:to>
                                        <p:strVal val="visible"/>
                                      </p:to>
                                    </p:set>
                                    <p:animEffect transition="in" filter="wipe(left)">
                                      <p:cBhvr>
                                        <p:cTn id="62" dur="3000"/>
                                        <p:tgtEl>
                                          <p:spTgt spid="9118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down)">
                                      <p:cBhvr>
                                        <p:cTn id="67" dur="500"/>
                                        <p:tgtEl>
                                          <p:spTgt spid="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up)">
                                      <p:cBhvr>
                                        <p:cTn id="72" dur="500"/>
                                        <p:tgtEl>
                                          <p:spTgt spid="4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91186"/>
                                        </p:tgtEl>
                                        <p:attrNameLst>
                                          <p:attrName>style.visibility</p:attrName>
                                        </p:attrNameLst>
                                      </p:cBhvr>
                                      <p:to>
                                        <p:strVal val="visible"/>
                                      </p:to>
                                    </p:set>
                                    <p:animEffect transition="in" filter="wipe(up)">
                                      <p:cBhvr>
                                        <p:cTn id="77" dur="500"/>
                                        <p:tgtEl>
                                          <p:spTgt spid="91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4" grpId="0" animBg="1"/>
      <p:bldP spid="91149" grpId="0" animBg="1"/>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52400" y="914400"/>
            <a:ext cx="8763000" cy="5791200"/>
          </a:xfrm>
        </p:spPr>
        <p:txBody>
          <a:bodyPr/>
          <a:lstStyle/>
          <a:p>
            <a:pPr marL="282575" indent="-282575">
              <a:lnSpc>
                <a:spcPct val="110000"/>
              </a:lnSpc>
              <a:spcBef>
                <a:spcPct val="40000"/>
              </a:spcBef>
              <a:buClr>
                <a:srgbClr val="FF0066"/>
              </a:buClr>
              <a:buSzPct val="130000"/>
              <a:buFont typeface="Wingdings" panose="05000000000000000000" pitchFamily="2" charset="2"/>
              <a:buChar char="q"/>
            </a:pPr>
            <a:r>
              <a:rPr lang="zh-CN" altLang="en-US" sz="2800" dirty="0">
                <a:solidFill>
                  <a:srgbClr val="FF3300"/>
                </a:solidFill>
                <a:ea typeface="楷体" panose="02010609060101010101" pitchFamily="49" charset="-122"/>
              </a:rPr>
              <a:t>任务</a:t>
            </a:r>
          </a:p>
          <a:p>
            <a:pPr marL="717550" indent="-358775">
              <a:lnSpc>
                <a:spcPct val="110000"/>
              </a:lnSpc>
              <a:spcBef>
                <a:spcPct val="40000"/>
              </a:spcBef>
              <a:buClr>
                <a:srgbClr val="FF0066"/>
              </a:buClr>
              <a:buSzPct val="120000"/>
              <a:buFont typeface="Wingdings" panose="05000000000000000000" pitchFamily="2" charset="2"/>
              <a:buChar char="Ø"/>
            </a:pPr>
            <a:r>
              <a:rPr lang="zh-CN" altLang="en-US" sz="2800" dirty="0">
                <a:solidFill>
                  <a:srgbClr val="000000"/>
                </a:solidFill>
                <a:ea typeface="楷体" panose="02010609060101010101" pitchFamily="49" charset="-122"/>
              </a:rPr>
              <a:t>单机时控制转速、并网时控制功率，快速响应电网的负荷扰动，满足优良供电品质和经济运行要求。</a:t>
            </a:r>
          </a:p>
          <a:p>
            <a:pPr marL="717550" indent="-358775">
              <a:lnSpc>
                <a:spcPct val="110000"/>
              </a:lnSpc>
              <a:spcBef>
                <a:spcPct val="40000"/>
              </a:spcBef>
              <a:buClr>
                <a:srgbClr val="FF0066"/>
              </a:buClr>
              <a:buSzPct val="120000"/>
              <a:buFont typeface="Wingdings" panose="05000000000000000000" pitchFamily="2" charset="2"/>
              <a:buChar char="Ø"/>
            </a:pPr>
            <a:r>
              <a:rPr lang="zh-CN" altLang="en-US" sz="2800" dirty="0">
                <a:solidFill>
                  <a:srgbClr val="000000"/>
                </a:solidFill>
                <a:ea typeface="楷体" panose="02010609060101010101" pitchFamily="49" charset="-122"/>
              </a:rPr>
              <a:t>甩负荷等严重危及机组安全事故</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如低真空、低润滑油压、大胀差、高振动等</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发生时，快速切断汽轮机蒸汽供给，保障机组的安全与完整。</a:t>
            </a:r>
          </a:p>
          <a:p>
            <a:pPr marL="282575" indent="-282575">
              <a:lnSpc>
                <a:spcPct val="110000"/>
              </a:lnSpc>
              <a:spcBef>
                <a:spcPct val="40000"/>
              </a:spcBef>
              <a:buClr>
                <a:srgbClr val="FF0000"/>
              </a:buClr>
              <a:buSzPct val="130000"/>
              <a:buFont typeface="Wingdings" panose="05000000000000000000" pitchFamily="2" charset="2"/>
              <a:buChar char="q"/>
            </a:pPr>
            <a:r>
              <a:rPr lang="zh-CN" altLang="en-US" sz="2800" dirty="0">
                <a:solidFill>
                  <a:srgbClr val="FF0000"/>
                </a:solidFill>
                <a:ea typeface="楷体" panose="02010609060101010101" pitchFamily="49" charset="-122"/>
              </a:rPr>
              <a:t>原则性组成</a:t>
            </a:r>
          </a:p>
          <a:p>
            <a:pPr marL="717550" indent="-358775">
              <a:lnSpc>
                <a:spcPct val="110000"/>
              </a:lnSpc>
              <a:spcBef>
                <a:spcPct val="40000"/>
              </a:spcBef>
              <a:buClr>
                <a:srgbClr val="FF0000"/>
              </a:buClr>
              <a:buSzPct val="130000"/>
              <a:buFont typeface="Wingdings" panose="05000000000000000000" pitchFamily="2" charset="2"/>
              <a:buChar char="Ø"/>
            </a:pPr>
            <a:r>
              <a:rPr lang="zh-CN" altLang="en-US" sz="2800" dirty="0">
                <a:solidFill>
                  <a:srgbClr val="000000"/>
                </a:solidFill>
                <a:ea typeface="楷体" panose="02010609060101010101" pitchFamily="49" charset="-122"/>
              </a:rPr>
              <a:t>调节系统  控制调节汽门</a:t>
            </a:r>
          </a:p>
          <a:p>
            <a:pPr marL="717550" indent="-358775">
              <a:lnSpc>
                <a:spcPct val="110000"/>
              </a:lnSpc>
              <a:spcBef>
                <a:spcPct val="40000"/>
              </a:spcBef>
              <a:buClr>
                <a:srgbClr val="FF0000"/>
              </a:buClr>
              <a:buSzPct val="130000"/>
              <a:buFont typeface="Wingdings" panose="05000000000000000000" pitchFamily="2" charset="2"/>
              <a:buChar char="Ø"/>
            </a:pPr>
            <a:r>
              <a:rPr lang="zh-CN" altLang="en-US" sz="2800" dirty="0">
                <a:solidFill>
                  <a:srgbClr val="000000"/>
                </a:solidFill>
                <a:ea typeface="楷体" panose="02010609060101010101" pitchFamily="49" charset="-122"/>
              </a:rPr>
              <a:t>保护系统  控制主汽门和调节汽门</a:t>
            </a:r>
          </a:p>
        </p:txBody>
      </p:sp>
      <p:sp>
        <p:nvSpPr>
          <p:cNvPr id="6"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8208035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up)">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up)">
                                      <p:cBhvr>
                                        <p:cTn id="17" dur="500"/>
                                        <p:tgtEl>
                                          <p:spTgt spid="5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up)">
                                      <p:cBhvr>
                                        <p:cTn id="22" dur="500"/>
                                        <p:tgtEl>
                                          <p:spTgt spid="5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wipe(up)">
                                      <p:cBhvr>
                                        <p:cTn id="27" dur="500"/>
                                        <p:tgtEl>
                                          <p:spTgt spid="51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wipe(up)">
                                      <p:cBhvr>
                                        <p:cTn id="3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6" name="Object 1028"/>
          <p:cNvGraphicFramePr>
            <a:graphicFrameLocks noGrp="1" noChangeAspect="1"/>
          </p:cNvGraphicFramePr>
          <p:nvPr>
            <p:ph type="body" idx="1"/>
            <p:extLst>
              <p:ext uri="{D42A27DB-BD31-4B8C-83A1-F6EECF244321}">
                <p14:modId xmlns:p14="http://schemas.microsoft.com/office/powerpoint/2010/main" val="4288724965"/>
              </p:ext>
            </p:extLst>
          </p:nvPr>
        </p:nvGraphicFramePr>
        <p:xfrm>
          <a:off x="1439391" y="1524309"/>
          <a:ext cx="6265217" cy="4902289"/>
        </p:xfrm>
        <a:graphic>
          <a:graphicData uri="http://schemas.openxmlformats.org/presentationml/2006/ole">
            <mc:AlternateContent xmlns:mc="http://schemas.openxmlformats.org/markup-compatibility/2006">
              <mc:Choice xmlns:v="urn:schemas-microsoft-com:vml" Requires="v">
                <p:oleObj spid="_x0000_s15378" name="Microsoft Draw 绘图" r:id="rId3" imgW="3675960" imgH="2876760" progId="MSDraw.Drawing.8.2">
                  <p:embed/>
                </p:oleObj>
              </mc:Choice>
              <mc:Fallback>
                <p:oleObj name="Microsoft Draw 绘图" r:id="rId3" imgW="3675960" imgH="2876760" progId="MSDraw.Drawing.8.2">
                  <p:embed/>
                  <p:pic>
                    <p:nvPicPr>
                      <p:cNvPr id="38916"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391" y="1524309"/>
                        <a:ext cx="6265217" cy="4902289"/>
                      </a:xfrm>
                      <a:prstGeom prst="rect">
                        <a:avLst/>
                      </a:prstGeom>
                      <a:noFill/>
                      <a:ln>
                        <a:noFill/>
                      </a:ln>
                      <a:effectLst/>
                      <a:extLst/>
                    </p:spPr>
                  </p:pic>
                </p:oleObj>
              </mc:Fallback>
            </mc:AlternateContent>
          </a:graphicData>
        </a:graphic>
      </p:graphicFrame>
      <p:sp>
        <p:nvSpPr>
          <p:cNvPr id="8"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
        <p:nvSpPr>
          <p:cNvPr id="9" name="Rectangle 3"/>
          <p:cNvSpPr txBox="1">
            <a:spLocks noChangeArrowheads="1"/>
          </p:cNvSpPr>
          <p:nvPr/>
        </p:nvSpPr>
        <p:spPr bwMode="auto">
          <a:xfrm>
            <a:off x="0" y="90805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汽轮机调节系统的组成</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523894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8916"/>
                                        </p:tgtEl>
                                        <p:attrNameLst>
                                          <p:attrName>style.visibility</p:attrName>
                                        </p:attrNameLst>
                                      </p:cBhvr>
                                      <p:to>
                                        <p:strVal val="visible"/>
                                      </p:to>
                                    </p:set>
                                    <p:animEffect transition="in" filter="wipe(up)">
                                      <p:cBhvr>
                                        <p:cTn id="12" dur="500"/>
                                        <p:tgtEl>
                                          <p:spTgt spid="38916"/>
                                        </p:tgtEl>
                                      </p:cBhvr>
                                    </p:animEffect>
                                  </p:childTnLst>
                                  <p:subTnLst>
                                    <p:set>
                                      <p:cBhvr override="childStyle">
                                        <p:cTn dur="1" fill="hold" display="0" masterRel="nextClick" afterEffect="1"/>
                                        <p:tgtEl>
                                          <p:spTgt spid="3891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395536" y="836712"/>
            <a:ext cx="8229600" cy="5760640"/>
          </a:xfrm>
        </p:spPr>
        <p:txBody>
          <a:bodyPr/>
          <a:lstStyle/>
          <a:p>
            <a:pPr>
              <a:lnSpc>
                <a:spcPct val="105000"/>
              </a:lnSpc>
              <a:spcBef>
                <a:spcPct val="30000"/>
              </a:spcBef>
              <a:buClr>
                <a:srgbClr val="FF00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对调节系统的要求</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驱动功率大</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惯性小，动作速度快</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控制精度高</a:t>
            </a:r>
          </a:p>
          <a:p>
            <a:pPr>
              <a:lnSpc>
                <a:spcPct val="105000"/>
              </a:lnSpc>
              <a:spcBef>
                <a:spcPct val="30000"/>
              </a:spcBef>
              <a:buClr>
                <a:srgbClr val="FF0066"/>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系统组成</a:t>
            </a:r>
          </a:p>
          <a:p>
            <a:pPr lvl="1">
              <a:lnSpc>
                <a:spcPct val="105000"/>
              </a:lnSpc>
              <a:spcBef>
                <a:spcPct val="30000"/>
              </a:spcBef>
              <a:buClr>
                <a:srgbClr val="FF0066"/>
              </a:buClr>
              <a:buSzPct val="120000"/>
              <a:buFont typeface="宋体" panose="02010600030101010101" pitchFamily="2" charset="-122"/>
              <a:buChar char="※"/>
            </a:pPr>
            <a:r>
              <a:rPr lang="zh-CN" altLang="en-US" dirty="0">
                <a:solidFill>
                  <a:srgbClr val="000000"/>
                </a:solidFill>
                <a:ea typeface="楷体" panose="02010609060101010101" pitchFamily="49" charset="-122"/>
              </a:rPr>
              <a:t>转速感受机构    转子转速转变为一次控制信号</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中间放大机构    中间功率放大</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执行机构　驱动调节汽门开度</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配汽机构    油动机行程与蒸汽流量非线性校正</a:t>
            </a:r>
          </a:p>
          <a:p>
            <a:pPr lvl="1">
              <a:lnSpc>
                <a:spcPct val="105000"/>
              </a:lnSpc>
              <a:spcBef>
                <a:spcPct val="30000"/>
              </a:spcBef>
              <a:buClr>
                <a:srgbClr val="FF0000"/>
              </a:buClr>
              <a:buSzPct val="120000"/>
              <a:buFont typeface="宋体" panose="02010600030101010101" pitchFamily="2" charset="-122"/>
              <a:buChar char="※"/>
            </a:pPr>
            <a:r>
              <a:rPr lang="zh-CN" altLang="en-US" dirty="0">
                <a:solidFill>
                  <a:srgbClr val="000000"/>
                </a:solidFill>
                <a:ea typeface="楷体" panose="02010609060101010101" pitchFamily="49" charset="-122"/>
              </a:rPr>
              <a:t>同步器及启动装置　启动、同步操作</a:t>
            </a:r>
          </a:p>
        </p:txBody>
      </p:sp>
      <p:sp>
        <p:nvSpPr>
          <p:cNvPr id="6"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6879914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up)">
                                      <p:cBhvr>
                                        <p:cTn id="7" dur="500"/>
                                        <p:tgtEl>
                                          <p:spTgt spid="54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wipe(up)">
                                      <p:cBhvr>
                                        <p:cTn id="12" dur="500"/>
                                        <p:tgtEl>
                                          <p:spTgt spid="54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wipe(up)">
                                      <p:cBhvr>
                                        <p:cTn id="17" dur="500"/>
                                        <p:tgtEl>
                                          <p:spTgt spid="542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4275">
                                            <p:txEl>
                                              <p:pRg st="3" end="3"/>
                                            </p:txEl>
                                          </p:spTgt>
                                        </p:tgtEl>
                                        <p:attrNameLst>
                                          <p:attrName>style.visibility</p:attrName>
                                        </p:attrNameLst>
                                      </p:cBhvr>
                                      <p:to>
                                        <p:strVal val="visible"/>
                                      </p:to>
                                    </p:set>
                                    <p:animEffect transition="in" filter="wipe(up)">
                                      <p:cBhvr>
                                        <p:cTn id="22" dur="500"/>
                                        <p:tgtEl>
                                          <p:spTgt spid="542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4275">
                                            <p:txEl>
                                              <p:pRg st="4" end="4"/>
                                            </p:txEl>
                                          </p:spTgt>
                                        </p:tgtEl>
                                        <p:attrNameLst>
                                          <p:attrName>style.visibility</p:attrName>
                                        </p:attrNameLst>
                                      </p:cBhvr>
                                      <p:to>
                                        <p:strVal val="visible"/>
                                      </p:to>
                                    </p:set>
                                    <p:animEffect transition="in" filter="wipe(up)">
                                      <p:cBhvr>
                                        <p:cTn id="27" dur="500"/>
                                        <p:tgtEl>
                                          <p:spTgt spid="542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4275">
                                            <p:txEl>
                                              <p:pRg st="5" end="5"/>
                                            </p:txEl>
                                          </p:spTgt>
                                        </p:tgtEl>
                                        <p:attrNameLst>
                                          <p:attrName>style.visibility</p:attrName>
                                        </p:attrNameLst>
                                      </p:cBhvr>
                                      <p:to>
                                        <p:strVal val="visible"/>
                                      </p:to>
                                    </p:set>
                                    <p:animEffect transition="in" filter="wipe(up)">
                                      <p:cBhvr>
                                        <p:cTn id="32" dur="500"/>
                                        <p:tgtEl>
                                          <p:spTgt spid="5427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4275">
                                            <p:txEl>
                                              <p:pRg st="6" end="6"/>
                                            </p:txEl>
                                          </p:spTgt>
                                        </p:tgtEl>
                                        <p:attrNameLst>
                                          <p:attrName>style.visibility</p:attrName>
                                        </p:attrNameLst>
                                      </p:cBhvr>
                                      <p:to>
                                        <p:strVal val="visible"/>
                                      </p:to>
                                    </p:set>
                                    <p:animEffect transition="in" filter="wipe(up)">
                                      <p:cBhvr>
                                        <p:cTn id="37" dur="500"/>
                                        <p:tgtEl>
                                          <p:spTgt spid="5427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4275">
                                            <p:txEl>
                                              <p:pRg st="7" end="7"/>
                                            </p:txEl>
                                          </p:spTgt>
                                        </p:tgtEl>
                                        <p:attrNameLst>
                                          <p:attrName>style.visibility</p:attrName>
                                        </p:attrNameLst>
                                      </p:cBhvr>
                                      <p:to>
                                        <p:strVal val="visible"/>
                                      </p:to>
                                    </p:set>
                                    <p:animEffect transition="in" filter="wipe(up)">
                                      <p:cBhvr>
                                        <p:cTn id="42" dur="500"/>
                                        <p:tgtEl>
                                          <p:spTgt spid="5427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4275">
                                            <p:txEl>
                                              <p:pRg st="8" end="8"/>
                                            </p:txEl>
                                          </p:spTgt>
                                        </p:tgtEl>
                                        <p:attrNameLst>
                                          <p:attrName>style.visibility</p:attrName>
                                        </p:attrNameLst>
                                      </p:cBhvr>
                                      <p:to>
                                        <p:strVal val="visible"/>
                                      </p:to>
                                    </p:set>
                                    <p:animEffect transition="in" filter="wipe(up)">
                                      <p:cBhvr>
                                        <p:cTn id="47" dur="500"/>
                                        <p:tgtEl>
                                          <p:spTgt spid="5427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54275">
                                            <p:txEl>
                                              <p:pRg st="9" end="9"/>
                                            </p:txEl>
                                          </p:spTgt>
                                        </p:tgtEl>
                                        <p:attrNameLst>
                                          <p:attrName>style.visibility</p:attrName>
                                        </p:attrNameLst>
                                      </p:cBhvr>
                                      <p:to>
                                        <p:strVal val="visible"/>
                                      </p:to>
                                    </p:set>
                                    <p:animEffect transition="in" filter="wipe(up)">
                                      <p:cBhvr>
                                        <p:cTn id="52" dur="500"/>
                                        <p:tgtEl>
                                          <p:spTgt spid="5427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descr="绘图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052736"/>
            <a:ext cx="4824536" cy="460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
        <p:nvSpPr>
          <p:cNvPr id="6" name="Rectangle 3"/>
          <p:cNvSpPr txBox="1">
            <a:spLocks noChangeArrowheads="1"/>
          </p:cNvSpPr>
          <p:nvPr/>
        </p:nvSpPr>
        <p:spPr>
          <a:xfrm>
            <a:off x="5292080" y="836712"/>
            <a:ext cx="3744416" cy="4680520"/>
          </a:xfrm>
          <a:prstGeom prst="rect">
            <a:avLst/>
          </a:prstGeom>
        </p:spPr>
        <p:txBody>
          <a:bodyPr/>
          <a:lstStyle>
            <a:lvl1pPr marL="342900" indent="-342900" algn="l" rtl="0" eaLnBrk="0" fontAlgn="base" hangingPunct="0">
              <a:spcBef>
                <a:spcPct val="20000"/>
              </a:spcBef>
              <a:spcAft>
                <a:spcPct val="0"/>
              </a:spcAft>
              <a:buChar char="•"/>
              <a:defRPr sz="3200">
                <a:solidFill>
                  <a:srgbClr val="FF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CC"/>
                </a:solidFill>
                <a:latin typeface="+mn-lt"/>
                <a:ea typeface="+mn-ea"/>
                <a:cs typeface="+mn-cs"/>
              </a:defRPr>
            </a:lvl2pPr>
            <a:lvl3pPr marL="1143000" indent="-228600" algn="l" rtl="0" eaLnBrk="0" fontAlgn="base" hangingPunct="0">
              <a:spcBef>
                <a:spcPct val="20000"/>
              </a:spcBef>
              <a:spcAft>
                <a:spcPct val="0"/>
              </a:spcAft>
              <a:buChar char="•"/>
              <a:defRPr sz="2400">
                <a:solidFill>
                  <a:srgbClr val="CC00CC"/>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0" indent="0">
              <a:lnSpc>
                <a:spcPct val="150000"/>
              </a:lnSpc>
              <a:spcBef>
                <a:spcPct val="30000"/>
              </a:spcBef>
              <a:buClr>
                <a:srgbClr val="FF0000"/>
              </a:buClr>
              <a:buSzPct val="120000"/>
              <a:buNone/>
            </a:pP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转速↑→</a:t>
            </a:r>
            <a:r>
              <a:rPr lang="en-US" altLang="zh-CN"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800" kern="0" dirty="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→滑阀↑→油动机上腔进油、下腔排油→油动机活塞↓→调门关小、</a:t>
            </a:r>
            <a:r>
              <a:rPr lang="en-US" altLang="zh-CN"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C</a:t>
            </a: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800" kern="0" dirty="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a:t>
            </a:r>
          </a:p>
          <a:p>
            <a:pPr marL="0" indent="0">
              <a:lnSpc>
                <a:spcPct val="150000"/>
              </a:lnSpc>
              <a:spcBef>
                <a:spcPct val="30000"/>
              </a:spcBef>
              <a:buClr>
                <a:srgbClr val="FF0000"/>
              </a:buClr>
              <a:buSzPct val="120000"/>
              <a:buNone/>
            </a:pP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→滑阀↓</a:t>
            </a:r>
            <a:r>
              <a:rPr lang="zh-CN" altLang="en-US" sz="2800" kern="0" dirty="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→油动机进排油口减小→</a:t>
            </a:r>
            <a:r>
              <a:rPr lang="en-US" altLang="zh-CN"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回到原位，油动机停止动作</a:t>
            </a:r>
          </a:p>
        </p:txBody>
      </p:sp>
      <p:sp>
        <p:nvSpPr>
          <p:cNvPr id="7" name="Rectangle 3"/>
          <p:cNvSpPr txBox="1">
            <a:spLocks noChangeArrowheads="1"/>
          </p:cNvSpPr>
          <p:nvPr/>
        </p:nvSpPr>
        <p:spPr>
          <a:xfrm>
            <a:off x="386833" y="5805264"/>
            <a:ext cx="8370334" cy="829718"/>
          </a:xfrm>
          <a:prstGeom prst="rect">
            <a:avLst/>
          </a:prstGeom>
        </p:spPr>
        <p:txBody>
          <a:bodyPr/>
          <a:lstStyle>
            <a:lvl1pPr marL="342900" indent="-342900" algn="l" rtl="0" eaLnBrk="0" fontAlgn="base" hangingPunct="0">
              <a:spcBef>
                <a:spcPct val="20000"/>
              </a:spcBef>
              <a:spcAft>
                <a:spcPct val="0"/>
              </a:spcAft>
              <a:buChar char="•"/>
              <a:defRPr sz="3200">
                <a:solidFill>
                  <a:srgbClr val="FF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CC"/>
                </a:solidFill>
                <a:latin typeface="+mn-lt"/>
                <a:ea typeface="+mn-ea"/>
                <a:cs typeface="+mn-cs"/>
              </a:defRPr>
            </a:lvl2pPr>
            <a:lvl3pPr marL="1143000" indent="-228600" algn="l" rtl="0" eaLnBrk="0" fontAlgn="base" hangingPunct="0">
              <a:spcBef>
                <a:spcPct val="20000"/>
              </a:spcBef>
              <a:spcAft>
                <a:spcPct val="0"/>
              </a:spcAft>
              <a:buChar char="•"/>
              <a:defRPr sz="2400">
                <a:solidFill>
                  <a:srgbClr val="CC00CC"/>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0" indent="0">
              <a:lnSpc>
                <a:spcPct val="150000"/>
              </a:lnSpc>
              <a:spcBef>
                <a:spcPct val="30000"/>
              </a:spcBef>
              <a:buClr>
                <a:srgbClr val="FF0000"/>
              </a:buClr>
              <a:buSzPct val="120000"/>
              <a:buNone/>
            </a:pPr>
            <a:r>
              <a:rPr lang="zh-CN" altLang="en-US" sz="2800" kern="0" dirty="0" smtClean="0">
                <a:solidFill>
                  <a:srgbClr val="0000CC"/>
                </a:solidFill>
                <a:latin typeface="Times New Roman" panose="02020603050405020304" pitchFamily="18" charset="0"/>
                <a:ea typeface="楷体" panose="02010609060101010101" pitchFamily="49" charset="-122"/>
                <a:cs typeface="Times New Roman" panose="02020603050405020304" pitchFamily="18" charset="0"/>
              </a:rPr>
              <a:t>错油门＋油动机＋杠杆＝液压伺服执行机构</a:t>
            </a:r>
          </a:p>
        </p:txBody>
      </p:sp>
    </p:spTree>
    <p:extLst>
      <p:ext uri="{BB962C8B-B14F-4D97-AF65-F5344CB8AC3E}">
        <p14:creationId xmlns:p14="http://schemas.microsoft.com/office/powerpoint/2010/main" val="1152540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8548"/>
                                        </p:tgtEl>
                                        <p:attrNameLst>
                                          <p:attrName>style.visibility</p:attrName>
                                        </p:attrNameLst>
                                      </p:cBhvr>
                                      <p:to>
                                        <p:strVal val="visible"/>
                                      </p:to>
                                    </p:set>
                                    <p:animEffect transition="in" filter="wipe(up)">
                                      <p:cBhvr>
                                        <p:cTn id="7" dur="500"/>
                                        <p:tgtEl>
                                          <p:spTgt spid="1085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up)">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up)">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7"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52400" y="836712"/>
            <a:ext cx="8991600" cy="2302768"/>
          </a:xfrm>
        </p:spPr>
        <p:txBody>
          <a:bodyPr/>
          <a:lstStyle/>
          <a:p>
            <a:pPr>
              <a:lnSpc>
                <a:spcPct val="105000"/>
              </a:lnSpc>
              <a:spcBef>
                <a:spcPct val="45000"/>
              </a:spcBef>
              <a:buClr>
                <a:srgbClr val="FF0000"/>
              </a:buClr>
              <a:buSzPct val="120000"/>
              <a:buFont typeface="Wingdings" panose="05000000000000000000" pitchFamily="2" charset="2"/>
              <a:buChar char="q"/>
            </a:pPr>
            <a:r>
              <a:rPr lang="zh-CN" altLang="en-US" sz="2800" dirty="0">
                <a:solidFill>
                  <a:srgbClr val="FF0000"/>
                </a:solidFill>
                <a:latin typeface="楷体" panose="02010609060101010101" pitchFamily="49" charset="-122"/>
                <a:ea typeface="楷体" panose="02010609060101010101" pitchFamily="49" charset="-122"/>
              </a:rPr>
              <a:t>调节系统的种类</a:t>
            </a:r>
          </a:p>
          <a:p>
            <a:pPr lvl="1">
              <a:lnSpc>
                <a:spcPct val="110000"/>
              </a:lnSpc>
              <a:spcBef>
                <a:spcPct val="45000"/>
              </a:spcBef>
              <a:buClr>
                <a:srgbClr val="FF0000"/>
              </a:buClr>
              <a:buSzPct val="120000"/>
              <a:buFont typeface="宋体" panose="02010600030101010101" pitchFamily="2" charset="-122"/>
              <a:buChar char="※"/>
            </a:pPr>
            <a:r>
              <a:rPr lang="zh-CN" altLang="en-US" dirty="0">
                <a:solidFill>
                  <a:srgbClr val="FF0000"/>
                </a:solidFill>
                <a:latin typeface="楷体" panose="02010609060101010101" pitchFamily="49" charset="-122"/>
                <a:ea typeface="楷体" panose="02010609060101010101" pitchFamily="49" charset="-122"/>
              </a:rPr>
              <a:t>机械液压调节</a:t>
            </a:r>
            <a:r>
              <a:rPr lang="zh-CN" altLang="en-US" dirty="0">
                <a:latin typeface="楷体" panose="02010609060101010101" pitchFamily="49" charset="-122"/>
                <a:ea typeface="楷体" panose="02010609060101010101" pitchFamily="49" charset="-122"/>
              </a:rPr>
              <a:t>  </a:t>
            </a:r>
            <a:r>
              <a:rPr lang="zh-CN" altLang="en-US" dirty="0" smtClean="0">
                <a:solidFill>
                  <a:srgbClr val="000000"/>
                </a:solidFill>
                <a:latin typeface="楷体" panose="02010609060101010101" pitchFamily="49" charset="-122"/>
                <a:ea typeface="楷体" panose="02010609060101010101" pitchFamily="49" charset="-122"/>
              </a:rPr>
              <a:t>由</a:t>
            </a:r>
            <a:r>
              <a:rPr lang="zh-CN" altLang="en-US" dirty="0">
                <a:solidFill>
                  <a:srgbClr val="000000"/>
                </a:solidFill>
                <a:latin typeface="楷体" panose="02010609060101010101" pitchFamily="49" charset="-122"/>
                <a:ea typeface="楷体" panose="02010609060101010101" pitchFamily="49" charset="-122"/>
              </a:rPr>
              <a:t>纯机械</a:t>
            </a:r>
            <a:r>
              <a:rPr lang="en-US" altLang="zh-CN" dirty="0">
                <a:solidFill>
                  <a:srgbClr val="000000"/>
                </a:solidFill>
                <a:latin typeface="楷体" panose="02010609060101010101" pitchFamily="49" charset="-122"/>
                <a:ea typeface="楷体" panose="02010609060101010101" pitchFamily="49" charset="-122"/>
              </a:rPr>
              <a:t>(</a:t>
            </a:r>
            <a:r>
              <a:rPr lang="zh-CN" altLang="en-US" dirty="0">
                <a:solidFill>
                  <a:srgbClr val="000000"/>
                </a:solidFill>
                <a:latin typeface="楷体" panose="02010609060101010101" pitchFamily="49" charset="-122"/>
                <a:ea typeface="楷体" panose="02010609060101010101" pitchFamily="49" charset="-122"/>
              </a:rPr>
              <a:t>如杠杆、曲柄、凸轮等</a:t>
            </a:r>
            <a:r>
              <a:rPr lang="en-US" altLang="zh-CN" dirty="0">
                <a:solidFill>
                  <a:srgbClr val="000000"/>
                </a:solidFill>
                <a:latin typeface="楷体" panose="02010609060101010101" pitchFamily="49" charset="-122"/>
                <a:ea typeface="楷体" panose="02010609060101010101" pitchFamily="49" charset="-122"/>
              </a:rPr>
              <a:t>)</a:t>
            </a:r>
            <a:r>
              <a:rPr lang="zh-CN" altLang="en-US" dirty="0">
                <a:solidFill>
                  <a:srgbClr val="000000"/>
                </a:solidFill>
                <a:latin typeface="楷体" panose="02010609060101010101" pitchFamily="49" charset="-122"/>
                <a:ea typeface="楷体" panose="02010609060101010101" pitchFamily="49" charset="-122"/>
              </a:rPr>
              <a:t>、液压</a:t>
            </a:r>
            <a:r>
              <a:rPr lang="en-US" altLang="zh-CN" dirty="0">
                <a:solidFill>
                  <a:srgbClr val="000000"/>
                </a:solidFill>
                <a:latin typeface="楷体" panose="02010609060101010101" pitchFamily="49" charset="-122"/>
                <a:ea typeface="楷体" panose="02010609060101010101" pitchFamily="49" charset="-122"/>
              </a:rPr>
              <a:t>(</a:t>
            </a:r>
            <a:r>
              <a:rPr lang="zh-CN" altLang="en-US" dirty="0">
                <a:solidFill>
                  <a:srgbClr val="000000"/>
                </a:solidFill>
                <a:latin typeface="楷体" panose="02010609060101010101" pitchFamily="49" charset="-122"/>
                <a:ea typeface="楷体" panose="02010609060101010101" pitchFamily="49" charset="-122"/>
              </a:rPr>
              <a:t>错油门、油缸等</a:t>
            </a:r>
            <a:r>
              <a:rPr lang="en-US" altLang="zh-CN" dirty="0">
                <a:solidFill>
                  <a:srgbClr val="000000"/>
                </a:solidFill>
                <a:latin typeface="楷体" panose="02010609060101010101" pitchFamily="49" charset="-122"/>
                <a:ea typeface="楷体" panose="02010609060101010101" pitchFamily="49" charset="-122"/>
              </a:rPr>
              <a:t>)</a:t>
            </a:r>
            <a:r>
              <a:rPr lang="zh-CN" altLang="en-US" dirty="0">
                <a:solidFill>
                  <a:srgbClr val="000000"/>
                </a:solidFill>
                <a:latin typeface="楷体" panose="02010609060101010101" pitchFamily="49" charset="-122"/>
                <a:ea typeface="楷体" panose="02010609060101010101" pitchFamily="49" charset="-122"/>
              </a:rPr>
              <a:t>部件组成。系统复杂，驱动力大、控制精度低，维修困难，可靠性较差</a:t>
            </a:r>
            <a:r>
              <a:rPr lang="zh-CN" altLang="en-US" dirty="0" smtClean="0">
                <a:solidFill>
                  <a:srgbClr val="000000"/>
                </a:solidFill>
                <a:latin typeface="楷体" panose="02010609060101010101" pitchFamily="49" charset="-122"/>
                <a:ea typeface="楷体" panose="02010609060101010101" pitchFamily="49" charset="-122"/>
              </a:rPr>
              <a:t>。</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Rectangle 3"/>
          <p:cNvSpPr txBox="1">
            <a:spLocks noChangeArrowheads="1"/>
          </p:cNvSpPr>
          <p:nvPr/>
        </p:nvSpPr>
        <p:spPr bwMode="auto">
          <a:xfrm>
            <a:off x="152400" y="3212976"/>
            <a:ext cx="899160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 tIns="45720" rIns="18000" bIns="45720" numCol="1" anchor="t" anchorCtr="0" compatLnSpc="1">
            <a:prstTxWarp prst="textNoShape">
              <a:avLst/>
            </a:prstTxWarp>
          </a:bodyPr>
          <a:lstStyle>
            <a:lvl1pPr marL="342900" indent="-342900" algn="l" rtl="0" fontAlgn="base">
              <a:spcBef>
                <a:spcPct val="20000"/>
              </a:spcBef>
              <a:spcAft>
                <a:spcPct val="0"/>
              </a:spcAft>
              <a:defRPr kumimoji="1" sz="3200" kern="1200">
                <a:solidFill>
                  <a:schemeClr val="tx1"/>
                </a:solidFill>
                <a:latin typeface="+mn-lt"/>
                <a:ea typeface="+mn-ea"/>
                <a:cs typeface="+mn-cs"/>
              </a:defRPr>
            </a:lvl1pPr>
            <a:lvl2pPr marL="742950" indent="-285750" algn="l" rtl="0" fontAlgn="base">
              <a:spcBef>
                <a:spcPct val="20000"/>
              </a:spcBef>
              <a:spcAft>
                <a:spcPct val="0"/>
              </a:spcAft>
              <a:defRPr kumimoji="1" sz="2800" kern="1200">
                <a:solidFill>
                  <a:schemeClr val="tx1"/>
                </a:solidFill>
                <a:latin typeface="+mn-lt"/>
                <a:ea typeface="+mn-ea"/>
                <a:cs typeface="+mn-cs"/>
              </a:defRPr>
            </a:lvl2pPr>
            <a:lvl3pPr marL="1143000" indent="-228600" algn="l" rtl="0" fontAlgn="base">
              <a:spcBef>
                <a:spcPct val="20000"/>
              </a:spcBef>
              <a:spcAft>
                <a:spcPct val="0"/>
              </a:spcAft>
              <a:defRPr kumimoji="1" sz="2400" kern="1200">
                <a:solidFill>
                  <a:schemeClr val="tx1"/>
                </a:solidFill>
                <a:latin typeface="+mn-lt"/>
                <a:ea typeface="+mn-ea"/>
                <a:cs typeface="+mn-cs"/>
              </a:defRPr>
            </a:lvl3pPr>
            <a:lvl4pPr marL="1600200" indent="-228600" algn="l" rtl="0" fontAlgn="base">
              <a:spcBef>
                <a:spcPct val="20000"/>
              </a:spcBef>
              <a:spcAft>
                <a:spcPct val="0"/>
              </a:spcAft>
              <a:defRPr kumimoji="1" sz="2000" kern="1200">
                <a:solidFill>
                  <a:schemeClr val="tx1"/>
                </a:solidFill>
                <a:latin typeface="+mn-lt"/>
                <a:ea typeface="+mn-ea"/>
                <a:cs typeface="+mn-cs"/>
              </a:defRPr>
            </a:lvl4pPr>
            <a:lvl5pPr marL="2057400" indent="-228600" algn="l" rtl="0" fontAlgn="base">
              <a:spcBef>
                <a:spcPct val="20000"/>
              </a:spcBef>
              <a:spcAft>
                <a:spcPct val="0"/>
              </a:spcAft>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10000"/>
              </a:lnSpc>
              <a:spcBef>
                <a:spcPct val="45000"/>
              </a:spcBef>
              <a:buClr>
                <a:srgbClr val="FF0000"/>
              </a:buClr>
              <a:buSzPct val="120000"/>
              <a:buFont typeface="宋体" panose="02010600030101010101" pitchFamily="2" charset="-122"/>
              <a:buChar char="※"/>
            </a:pPr>
            <a:r>
              <a:rPr lang="zh-CN" altLang="en-US" dirty="0" smtClean="0">
                <a:solidFill>
                  <a:srgbClr val="FF0000"/>
                </a:solidFill>
                <a:latin typeface="楷体" panose="02010609060101010101" pitchFamily="49" charset="-122"/>
                <a:ea typeface="楷体" panose="02010609060101010101" pitchFamily="49" charset="-122"/>
              </a:rPr>
              <a:t>数字电液调节</a:t>
            </a:r>
            <a:r>
              <a:rPr lang="zh-CN" altLang="en-US" dirty="0" smtClean="0">
                <a:latin typeface="楷体" panose="02010609060101010101" pitchFamily="49" charset="-122"/>
                <a:ea typeface="楷体" panose="02010609060101010101" pitchFamily="49" charset="-122"/>
              </a:rPr>
              <a:t>  模拟测量、数字控制、液压伺服执行。系统简单，驱动力大、控制精度高、响应速度快，可靠性强，维修方便，自动控制水平很高。</a:t>
            </a:r>
            <a:endParaRPr lang="zh-CN" altLang="en-US" dirty="0">
              <a:latin typeface="楷体" panose="02010609060101010101" pitchFamily="49" charset="-122"/>
              <a:ea typeface="楷体" panose="02010609060101010101" pitchFamily="49" charset="-122"/>
            </a:endParaRPr>
          </a:p>
        </p:txBody>
      </p:sp>
      <p:pic>
        <p:nvPicPr>
          <p:cNvPr id="6" name="Picture 4" descr="绘图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5302" y="2924944"/>
            <a:ext cx="3925796" cy="374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调节与控制原理</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2060681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up)">
                                      <p:cBhvr>
                                        <p:cTn id="7" dur="5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wipe(up)">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bldLvl="5"/>
      <p:bldP spid="5"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60" name="Picture 8" descr="绘图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45" y="1839223"/>
            <a:ext cx="3972570" cy="3789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Text Box 9"/>
          <p:cNvSpPr txBox="1">
            <a:spLocks noChangeArrowheads="1"/>
          </p:cNvSpPr>
          <p:nvPr/>
        </p:nvSpPr>
        <p:spPr bwMode="auto">
          <a:xfrm>
            <a:off x="334963" y="6140450"/>
            <a:ext cx="4541837" cy="457200"/>
          </a:xfrm>
          <a:prstGeom prst="rect">
            <a:avLst/>
          </a:prstGeom>
          <a:solidFill>
            <a:srgbClr val="FFFFFF"/>
          </a:solidFill>
          <a:ln w="9525">
            <a:solidFill>
              <a:srgbClr val="FFFFFF"/>
            </a:solidFill>
            <a:miter lim="800000"/>
            <a:headEnd/>
            <a:tailEnd/>
          </a:ln>
        </p:spPr>
        <p:txBody>
          <a:bodyPr/>
          <a:lstStyle/>
          <a:p>
            <a:pPr algn="ctr" eaLnBrk="0" hangingPunct="0"/>
            <a:r>
              <a:rPr kumimoji="0" lang="zh-CN" altLang="en-US" b="1">
                <a:solidFill>
                  <a:srgbClr val="0000FF"/>
                </a:solidFill>
                <a:latin typeface="楷体" panose="02010609060101010101" pitchFamily="49" charset="-122"/>
                <a:ea typeface="楷体" panose="02010609060101010101" pitchFamily="49" charset="-122"/>
              </a:rPr>
              <a:t>汽轮机机械液压调节系统</a:t>
            </a:r>
          </a:p>
        </p:txBody>
      </p:sp>
      <p:sp>
        <p:nvSpPr>
          <p:cNvPr id="49164" name="Line 12"/>
          <p:cNvSpPr>
            <a:spLocks noChangeShapeType="1"/>
          </p:cNvSpPr>
          <p:nvPr/>
        </p:nvSpPr>
        <p:spPr bwMode="auto">
          <a:xfrm>
            <a:off x="5105400" y="1981200"/>
            <a:ext cx="1752600" cy="12954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5" name="Line 13"/>
          <p:cNvSpPr>
            <a:spLocks noChangeShapeType="1"/>
          </p:cNvSpPr>
          <p:nvPr/>
        </p:nvSpPr>
        <p:spPr bwMode="auto">
          <a:xfrm>
            <a:off x="5181600" y="3733800"/>
            <a:ext cx="1447800" cy="14478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6" name="Line 14"/>
          <p:cNvSpPr>
            <a:spLocks noChangeShapeType="1"/>
          </p:cNvSpPr>
          <p:nvPr/>
        </p:nvSpPr>
        <p:spPr bwMode="auto">
          <a:xfrm>
            <a:off x="7010400" y="2133600"/>
            <a:ext cx="1828800" cy="990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7" name="Line 15"/>
          <p:cNvSpPr>
            <a:spLocks noChangeShapeType="1"/>
          </p:cNvSpPr>
          <p:nvPr/>
        </p:nvSpPr>
        <p:spPr bwMode="auto">
          <a:xfrm>
            <a:off x="7010400" y="3886200"/>
            <a:ext cx="1676400" cy="12192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8" name="Line 16"/>
          <p:cNvSpPr>
            <a:spLocks noChangeShapeType="1"/>
          </p:cNvSpPr>
          <p:nvPr/>
        </p:nvSpPr>
        <p:spPr bwMode="auto">
          <a:xfrm flipH="1">
            <a:off x="5334000" y="2133600"/>
            <a:ext cx="1676400" cy="0"/>
          </a:xfrm>
          <a:prstGeom prst="line">
            <a:avLst/>
          </a:prstGeom>
          <a:noFill/>
          <a:ln w="19050">
            <a:solidFill>
              <a:srgbClr val="FF99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9" name="Line 17"/>
          <p:cNvSpPr>
            <a:spLocks noChangeShapeType="1"/>
          </p:cNvSpPr>
          <p:nvPr/>
        </p:nvSpPr>
        <p:spPr bwMode="auto">
          <a:xfrm>
            <a:off x="5334000" y="2133600"/>
            <a:ext cx="0" cy="1752600"/>
          </a:xfrm>
          <a:prstGeom prst="line">
            <a:avLst/>
          </a:prstGeom>
          <a:noFill/>
          <a:ln w="19050">
            <a:solidFill>
              <a:srgbClr val="FF99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0" name="Line 18"/>
          <p:cNvSpPr>
            <a:spLocks noChangeShapeType="1"/>
          </p:cNvSpPr>
          <p:nvPr/>
        </p:nvSpPr>
        <p:spPr bwMode="auto">
          <a:xfrm flipH="1">
            <a:off x="5334000" y="3886200"/>
            <a:ext cx="1676400" cy="0"/>
          </a:xfrm>
          <a:prstGeom prst="line">
            <a:avLst/>
          </a:prstGeom>
          <a:noFill/>
          <a:ln w="19050">
            <a:solidFill>
              <a:srgbClr val="FF99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1" name="Line 19"/>
          <p:cNvSpPr>
            <a:spLocks noChangeShapeType="1"/>
          </p:cNvSpPr>
          <p:nvPr/>
        </p:nvSpPr>
        <p:spPr bwMode="auto">
          <a:xfrm flipH="1">
            <a:off x="6477000" y="2971800"/>
            <a:ext cx="533400" cy="0"/>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2" name="Line 20"/>
          <p:cNvSpPr>
            <a:spLocks noChangeShapeType="1"/>
          </p:cNvSpPr>
          <p:nvPr/>
        </p:nvSpPr>
        <p:spPr bwMode="auto">
          <a:xfrm flipH="1">
            <a:off x="5943600" y="2590800"/>
            <a:ext cx="1066800" cy="0"/>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3" name="Line 21"/>
          <p:cNvSpPr>
            <a:spLocks noChangeShapeType="1"/>
          </p:cNvSpPr>
          <p:nvPr/>
        </p:nvSpPr>
        <p:spPr bwMode="auto">
          <a:xfrm flipH="1">
            <a:off x="5943600" y="4495800"/>
            <a:ext cx="1905000" cy="0"/>
          </a:xfrm>
          <a:prstGeom prst="line">
            <a:avLst/>
          </a:prstGeom>
          <a:noFill/>
          <a:ln w="19050">
            <a:solidFill>
              <a:srgbClr val="008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4" name="Line 22"/>
          <p:cNvSpPr>
            <a:spLocks noChangeShapeType="1"/>
          </p:cNvSpPr>
          <p:nvPr/>
        </p:nvSpPr>
        <p:spPr bwMode="auto">
          <a:xfrm>
            <a:off x="8534400" y="2971800"/>
            <a:ext cx="0" cy="2057400"/>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5" name="Line 23"/>
          <p:cNvSpPr>
            <a:spLocks noChangeShapeType="1"/>
          </p:cNvSpPr>
          <p:nvPr/>
        </p:nvSpPr>
        <p:spPr bwMode="auto">
          <a:xfrm>
            <a:off x="6477000" y="3048000"/>
            <a:ext cx="0" cy="1981200"/>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6" name="Line 24"/>
          <p:cNvSpPr>
            <a:spLocks noChangeShapeType="1"/>
          </p:cNvSpPr>
          <p:nvPr/>
        </p:nvSpPr>
        <p:spPr bwMode="auto">
          <a:xfrm>
            <a:off x="7848600" y="2590800"/>
            <a:ext cx="0" cy="1905000"/>
          </a:xfrm>
          <a:prstGeom prst="line">
            <a:avLst/>
          </a:prstGeom>
          <a:noFill/>
          <a:ln w="19050">
            <a:solidFill>
              <a:srgbClr val="008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7" name="Line 25"/>
          <p:cNvSpPr>
            <a:spLocks noChangeShapeType="1"/>
          </p:cNvSpPr>
          <p:nvPr/>
        </p:nvSpPr>
        <p:spPr bwMode="auto">
          <a:xfrm>
            <a:off x="5943600" y="2590800"/>
            <a:ext cx="0" cy="1905000"/>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8" name="Line 26"/>
          <p:cNvSpPr>
            <a:spLocks noChangeShapeType="1"/>
          </p:cNvSpPr>
          <p:nvPr/>
        </p:nvSpPr>
        <p:spPr bwMode="auto">
          <a:xfrm flipH="1">
            <a:off x="6477000" y="5029200"/>
            <a:ext cx="2057400" cy="0"/>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楷体" panose="02010609060101010101" pitchFamily="49" charset="-122"/>
              <a:ea typeface="楷体" panose="02010609060101010101" pitchFamily="49" charset="-122"/>
            </a:endParaRPr>
          </a:p>
        </p:txBody>
      </p:sp>
      <p:grpSp>
        <p:nvGrpSpPr>
          <p:cNvPr id="49183" name="Group 31"/>
          <p:cNvGrpSpPr>
            <a:grpSpLocks/>
          </p:cNvGrpSpPr>
          <p:nvPr/>
        </p:nvGrpSpPr>
        <p:grpSpPr bwMode="auto">
          <a:xfrm>
            <a:off x="4953000" y="1676400"/>
            <a:ext cx="4191000" cy="3856038"/>
            <a:chOff x="3120" y="1056"/>
            <a:chExt cx="2640" cy="2429"/>
          </a:xfrm>
        </p:grpSpPr>
        <p:sp>
          <p:nvSpPr>
            <p:cNvPr id="49162" name="Line 10"/>
            <p:cNvSpPr>
              <a:spLocks noChangeShapeType="1"/>
            </p:cNvSpPr>
            <p:nvPr/>
          </p:nvSpPr>
          <p:spPr bwMode="auto">
            <a:xfrm>
              <a:off x="3120" y="2304"/>
              <a:ext cx="2592"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63" name="Line 11"/>
            <p:cNvSpPr>
              <a:spLocks noChangeShapeType="1"/>
            </p:cNvSpPr>
            <p:nvPr/>
          </p:nvSpPr>
          <p:spPr bwMode="auto">
            <a:xfrm>
              <a:off x="4416" y="1056"/>
              <a:ext cx="0" cy="240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79" name="Text Box 27"/>
            <p:cNvSpPr txBox="1">
              <a:spLocks noChangeArrowheads="1"/>
            </p:cNvSpPr>
            <p:nvPr/>
          </p:nvSpPr>
          <p:spPr bwMode="auto">
            <a:xfrm>
              <a:off x="4512" y="105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n</a:t>
              </a:r>
            </a:p>
          </p:txBody>
        </p:sp>
        <p:sp>
          <p:nvSpPr>
            <p:cNvPr id="49180" name="Text Box 28"/>
            <p:cNvSpPr txBox="1">
              <a:spLocks noChangeArrowheads="1"/>
            </p:cNvSpPr>
            <p:nvPr/>
          </p:nvSpPr>
          <p:spPr bwMode="auto">
            <a:xfrm>
              <a:off x="5520" y="2352"/>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N</a:t>
              </a:r>
            </a:p>
          </p:txBody>
        </p:sp>
        <p:sp>
          <p:nvSpPr>
            <p:cNvPr id="49181" name="Text Box 29"/>
            <p:cNvSpPr txBox="1">
              <a:spLocks noChangeArrowheads="1"/>
            </p:cNvSpPr>
            <p:nvPr/>
          </p:nvSpPr>
          <p:spPr bwMode="auto">
            <a:xfrm>
              <a:off x="4176" y="321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m</a:t>
              </a:r>
            </a:p>
          </p:txBody>
        </p:sp>
        <p:sp>
          <p:nvSpPr>
            <p:cNvPr id="49182" name="Text Box 30"/>
            <p:cNvSpPr txBox="1">
              <a:spLocks noChangeArrowheads="1"/>
            </p:cNvSpPr>
            <p:nvPr/>
          </p:nvSpPr>
          <p:spPr bwMode="auto">
            <a:xfrm>
              <a:off x="3168" y="201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z</a:t>
              </a:r>
            </a:p>
          </p:txBody>
        </p:sp>
      </p:grpSp>
      <p:sp>
        <p:nvSpPr>
          <p:cNvPr id="49185" name="Line 33"/>
          <p:cNvSpPr>
            <a:spLocks noChangeShapeType="1"/>
          </p:cNvSpPr>
          <p:nvPr/>
        </p:nvSpPr>
        <p:spPr bwMode="auto">
          <a:xfrm flipV="1">
            <a:off x="7010400" y="2133600"/>
            <a:ext cx="0" cy="1752600"/>
          </a:xfrm>
          <a:prstGeom prst="line">
            <a:avLst/>
          </a:prstGeom>
          <a:noFill/>
          <a:ln w="19050">
            <a:solidFill>
              <a:srgbClr val="FF99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86" name="Line 34"/>
          <p:cNvSpPr>
            <a:spLocks noChangeShapeType="1"/>
          </p:cNvSpPr>
          <p:nvPr/>
        </p:nvSpPr>
        <p:spPr bwMode="auto">
          <a:xfrm>
            <a:off x="7010400" y="2590800"/>
            <a:ext cx="838200" cy="0"/>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87" name="Line 35"/>
          <p:cNvSpPr>
            <a:spLocks noChangeShapeType="1"/>
          </p:cNvSpPr>
          <p:nvPr/>
        </p:nvSpPr>
        <p:spPr bwMode="auto">
          <a:xfrm>
            <a:off x="7010400" y="2971800"/>
            <a:ext cx="1524000" cy="0"/>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76808" name="Picture 8" descr="te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3767" y="4508500"/>
            <a:ext cx="7286625" cy="228123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
        <p:nvSpPr>
          <p:cNvPr id="34" name="Rectangle 3"/>
          <p:cNvSpPr txBox="1">
            <a:spLocks noChangeArrowheads="1"/>
          </p:cNvSpPr>
          <p:nvPr/>
        </p:nvSpPr>
        <p:spPr bwMode="auto">
          <a:xfrm>
            <a:off x="0" y="90805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静态特性四方图与速度变动率</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33521066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up)">
                                      <p:cBhvr>
                                        <p:cTn id="7" dur="500"/>
                                        <p:tgtEl>
                                          <p:spTgt spid="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9160"/>
                                        </p:tgtEl>
                                        <p:attrNameLst>
                                          <p:attrName>style.visibility</p:attrName>
                                        </p:attrNameLst>
                                      </p:cBhvr>
                                      <p:to>
                                        <p:strVal val="visible"/>
                                      </p:to>
                                    </p:set>
                                    <p:animEffect transition="in" filter="wipe(up)">
                                      <p:cBhvr>
                                        <p:cTn id="12" dur="500"/>
                                        <p:tgtEl>
                                          <p:spTgt spid="4916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9161"/>
                                        </p:tgtEl>
                                        <p:attrNameLst>
                                          <p:attrName>style.visibility</p:attrName>
                                        </p:attrNameLst>
                                      </p:cBhvr>
                                      <p:to>
                                        <p:strVal val="visible"/>
                                      </p:to>
                                    </p:set>
                                    <p:animEffect transition="in" filter="wipe(up)">
                                      <p:cBhvr>
                                        <p:cTn id="17" dur="500"/>
                                        <p:tgtEl>
                                          <p:spTgt spid="491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76808"/>
                                        </p:tgtEl>
                                        <p:attrNameLst>
                                          <p:attrName>style.visibility</p:attrName>
                                        </p:attrNameLst>
                                      </p:cBhvr>
                                      <p:to>
                                        <p:strVal val="visible"/>
                                      </p:to>
                                    </p:set>
                                    <p:animEffect transition="in" filter="wipe(up)">
                                      <p:cBhvr>
                                        <p:cTn id="22" dur="500"/>
                                        <p:tgtEl>
                                          <p:spTgt spid="76808"/>
                                        </p:tgtEl>
                                      </p:cBhvr>
                                    </p:animEffect>
                                  </p:childTnLst>
                                  <p:subTnLst>
                                    <p:set>
                                      <p:cBhvr override="childStyle">
                                        <p:cTn dur="1" fill="hold" display="0" masterRel="nextClick" afterEffect="1"/>
                                        <p:tgtEl>
                                          <p:spTgt spid="7680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49183"/>
                                        </p:tgtEl>
                                        <p:attrNameLst>
                                          <p:attrName>style.visibility</p:attrName>
                                        </p:attrNameLst>
                                      </p:cBhvr>
                                      <p:to>
                                        <p:strVal val="visible"/>
                                      </p:to>
                                    </p:set>
                                    <p:anim calcmode="lin" valueType="num">
                                      <p:cBhvr additive="base">
                                        <p:cTn id="27" dur="500" fill="hold"/>
                                        <p:tgtEl>
                                          <p:spTgt spid="49183"/>
                                        </p:tgtEl>
                                        <p:attrNameLst>
                                          <p:attrName>ppt_x</p:attrName>
                                        </p:attrNameLst>
                                      </p:cBhvr>
                                      <p:tavLst>
                                        <p:tav tm="0">
                                          <p:val>
                                            <p:strVal val="0-#ppt_w/2"/>
                                          </p:val>
                                        </p:tav>
                                        <p:tav tm="100000">
                                          <p:val>
                                            <p:strVal val="#ppt_x"/>
                                          </p:val>
                                        </p:tav>
                                      </p:tavLst>
                                    </p:anim>
                                    <p:anim calcmode="lin" valueType="num">
                                      <p:cBhvr additive="base">
                                        <p:cTn id="28" dur="500" fill="hold"/>
                                        <p:tgtEl>
                                          <p:spTgt spid="4918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9164"/>
                                        </p:tgtEl>
                                        <p:attrNameLst>
                                          <p:attrName>style.visibility</p:attrName>
                                        </p:attrNameLst>
                                      </p:cBhvr>
                                      <p:to>
                                        <p:strVal val="visible"/>
                                      </p:to>
                                    </p:set>
                                    <p:animEffect transition="in" filter="wipe(down)">
                                      <p:cBhvr>
                                        <p:cTn id="33" dur="500"/>
                                        <p:tgtEl>
                                          <p:spTgt spid="49164"/>
                                        </p:tgtEl>
                                      </p:cBhvr>
                                    </p:animEffect>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49165"/>
                                        </p:tgtEl>
                                        <p:attrNameLst>
                                          <p:attrName>style.visibility</p:attrName>
                                        </p:attrNameLst>
                                      </p:cBhvr>
                                      <p:to>
                                        <p:strVal val="visible"/>
                                      </p:to>
                                    </p:set>
                                    <p:animEffect transition="in" filter="wipe(up)">
                                      <p:cBhvr>
                                        <p:cTn id="38" dur="500"/>
                                        <p:tgtEl>
                                          <p:spTgt spid="49165"/>
                                        </p:tgtEl>
                                      </p:cBhvr>
                                    </p:animEffect>
                                  </p:childTnLst>
                                  <p:subTnLst>
                                    <p:audio>
                                      <p:cMediaNode>
                                        <p:cTn display="0" masterRel="sameClick">
                                          <p:stCondLst>
                                            <p:cond evt="begin" delay="0">
                                              <p:tn val="36"/>
                                            </p:cond>
                                          </p:stCondLst>
                                          <p:endCondLst>
                                            <p:cond evt="onStopAudio" delay="0">
                                              <p:tgtEl>
                                                <p:sldTgt/>
                                              </p:tgtEl>
                                            </p:cond>
                                          </p:endCondLst>
                                        </p:cTn>
                                        <p:tgtEl>
                                          <p:sndTgt r:embed="rId2" name="camera.wav"/>
                                        </p:tgtEl>
                                      </p:cMediaNode>
                                    </p:audio>
                                  </p:sub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49167"/>
                                        </p:tgtEl>
                                        <p:attrNameLst>
                                          <p:attrName>style.visibility</p:attrName>
                                        </p:attrNameLst>
                                      </p:cBhvr>
                                      <p:to>
                                        <p:strVal val="visible"/>
                                      </p:to>
                                    </p:set>
                                    <p:animEffect transition="in" filter="wipe(up)">
                                      <p:cBhvr>
                                        <p:cTn id="43" dur="500"/>
                                        <p:tgtEl>
                                          <p:spTgt spid="49167"/>
                                        </p:tgtEl>
                                      </p:cBhvr>
                                    </p:animEffect>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49172"/>
                                        </p:tgtEl>
                                        <p:attrNameLst>
                                          <p:attrName>style.visibility</p:attrName>
                                        </p:attrNameLst>
                                      </p:cBhvr>
                                      <p:to>
                                        <p:strVal val="visible"/>
                                      </p:to>
                                    </p:set>
                                    <p:animEffect transition="in" filter="wipe(right)">
                                      <p:cBhvr>
                                        <p:cTn id="48" dur="500"/>
                                        <p:tgtEl>
                                          <p:spTgt spid="49172"/>
                                        </p:tgtEl>
                                      </p:cBhvr>
                                    </p:animEffect>
                                  </p:childTnLst>
                                  <p:subTnLst>
                                    <p:audio>
                                      <p:cMediaNode>
                                        <p:cTn display="0" masterRel="sameClick">
                                          <p:stCondLst>
                                            <p:cond evt="begin" delay="0">
                                              <p:tn val="46"/>
                                            </p:cond>
                                          </p:stCondLst>
                                          <p:endCondLst>
                                            <p:cond evt="onStopAudio" delay="0">
                                              <p:tgtEl>
                                                <p:sldTgt/>
                                              </p:tgtEl>
                                            </p:cond>
                                          </p:endCondLst>
                                        </p:cTn>
                                        <p:tgtEl>
                                          <p:sndTgt r:embed="rId2" name="camera.wav"/>
                                        </p:tgtEl>
                                      </p:cMediaNode>
                                    </p:audio>
                                  </p:sub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49177"/>
                                        </p:tgtEl>
                                        <p:attrNameLst>
                                          <p:attrName>style.visibility</p:attrName>
                                        </p:attrNameLst>
                                      </p:cBhvr>
                                      <p:to>
                                        <p:strVal val="visible"/>
                                      </p:to>
                                    </p:set>
                                    <p:animEffect transition="in" filter="wipe(up)">
                                      <p:cBhvr>
                                        <p:cTn id="53" dur="500"/>
                                        <p:tgtEl>
                                          <p:spTgt spid="49177"/>
                                        </p:tgtEl>
                                      </p:cBhvr>
                                    </p:animEffect>
                                  </p:childTnLst>
                                  <p:subTnLst>
                                    <p:audio>
                                      <p:cMediaNode>
                                        <p:cTn display="0" masterRel="sameClick">
                                          <p:stCondLst>
                                            <p:cond evt="begin" delay="0">
                                              <p:tn val="51"/>
                                            </p:cond>
                                          </p:stCondLst>
                                          <p:endCondLst>
                                            <p:cond evt="onStopAudio" delay="0">
                                              <p:tgtEl>
                                                <p:sldTgt/>
                                              </p:tgtEl>
                                            </p:cond>
                                          </p:endCondLst>
                                        </p:cTn>
                                        <p:tgtEl>
                                          <p:sndTgt r:embed="rId2" name="camera.wav"/>
                                        </p:tgtEl>
                                      </p:cMediaNode>
                                    </p:audio>
                                  </p:sub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9173"/>
                                        </p:tgtEl>
                                        <p:attrNameLst>
                                          <p:attrName>style.visibility</p:attrName>
                                        </p:attrNameLst>
                                      </p:cBhvr>
                                      <p:to>
                                        <p:strVal val="visible"/>
                                      </p:to>
                                    </p:set>
                                    <p:animEffect transition="in" filter="wipe(left)">
                                      <p:cBhvr>
                                        <p:cTn id="58" dur="500"/>
                                        <p:tgtEl>
                                          <p:spTgt spid="49173"/>
                                        </p:tgtEl>
                                      </p:cBhvr>
                                    </p:animEffect>
                                  </p:childTnLst>
                                  <p:subTnLst>
                                    <p:audio>
                                      <p:cMediaNode>
                                        <p:cTn display="0" masterRel="sameClick">
                                          <p:stCondLst>
                                            <p:cond evt="begin" delay="0">
                                              <p:tn val="56"/>
                                            </p:cond>
                                          </p:stCondLst>
                                          <p:endCondLst>
                                            <p:cond evt="onStopAudio" delay="0">
                                              <p:tgtEl>
                                                <p:sldTgt/>
                                              </p:tgtEl>
                                            </p:cond>
                                          </p:endCondLst>
                                        </p:cTn>
                                        <p:tgtEl>
                                          <p:sndTgt r:embed="rId2" name="camera.wav"/>
                                        </p:tgtEl>
                                      </p:cMediaNode>
                                    </p:audio>
                                  </p:sub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49176"/>
                                        </p:tgtEl>
                                        <p:attrNameLst>
                                          <p:attrName>style.visibility</p:attrName>
                                        </p:attrNameLst>
                                      </p:cBhvr>
                                      <p:to>
                                        <p:strVal val="visible"/>
                                      </p:to>
                                    </p:set>
                                    <p:animEffect transition="in" filter="wipe(down)">
                                      <p:cBhvr>
                                        <p:cTn id="63" dur="500"/>
                                        <p:tgtEl>
                                          <p:spTgt spid="49176"/>
                                        </p:tgtEl>
                                      </p:cBhvr>
                                    </p:animEffect>
                                  </p:childTnLst>
                                  <p:subTnLst>
                                    <p:audio>
                                      <p:cMediaNode>
                                        <p:cTn display="0" masterRel="sameClick">
                                          <p:stCondLst>
                                            <p:cond evt="begin" delay="0">
                                              <p:tn val="61"/>
                                            </p:cond>
                                          </p:stCondLst>
                                          <p:endCondLst>
                                            <p:cond evt="onStopAudio" delay="0">
                                              <p:tgtEl>
                                                <p:sldTgt/>
                                              </p:tgtEl>
                                            </p:cond>
                                          </p:endCondLst>
                                        </p:cTn>
                                        <p:tgtEl>
                                          <p:sndTgt r:embed="rId2" name="camera.wav"/>
                                        </p:tgtEl>
                                      </p:cMediaNode>
                                    </p:audio>
                                  </p:sub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49186"/>
                                        </p:tgtEl>
                                        <p:attrNameLst>
                                          <p:attrName>style.visibility</p:attrName>
                                        </p:attrNameLst>
                                      </p:cBhvr>
                                      <p:to>
                                        <p:strVal val="visible"/>
                                      </p:to>
                                    </p:set>
                                    <p:animEffect transition="in" filter="wipe(left)">
                                      <p:cBhvr>
                                        <p:cTn id="68" dur="500"/>
                                        <p:tgtEl>
                                          <p:spTgt spid="49186"/>
                                        </p:tgtEl>
                                      </p:cBhvr>
                                    </p:animEffect>
                                  </p:childTnLst>
                                  <p:subTnLst>
                                    <p:audio>
                                      <p:cMediaNode>
                                        <p:cTn display="0" masterRel="sameClick">
                                          <p:stCondLst>
                                            <p:cond evt="begin" delay="0">
                                              <p:tn val="66"/>
                                            </p:cond>
                                          </p:stCondLst>
                                          <p:endCondLst>
                                            <p:cond evt="onStopAudio" delay="0">
                                              <p:tgtEl>
                                                <p:sldTgt/>
                                              </p:tgtEl>
                                            </p:cond>
                                          </p:endCondLst>
                                        </p:cTn>
                                        <p:tgtEl>
                                          <p:sndTgt r:embed="rId2" name="camera.wav"/>
                                        </p:tgtEl>
                                      </p:cMediaNode>
                                    </p:audio>
                                  </p:subTnLst>
                                </p:cTn>
                              </p:par>
                            </p:childTnLst>
                          </p:cTn>
                        </p:par>
                      </p:childTnLst>
                    </p:cTn>
                  </p:par>
                  <p:par>
                    <p:cTn id="69" fill="hold">
                      <p:stCondLst>
                        <p:cond delay="indefinite"/>
                      </p:stCondLst>
                      <p:childTnLst>
                        <p:par>
                          <p:cTn id="70" fill="hold">
                            <p:stCondLst>
                              <p:cond delay="0"/>
                            </p:stCondLst>
                            <p:childTnLst>
                              <p:par>
                                <p:cTn id="71" presetID="22" presetClass="entr" presetSubtype="2" fill="hold" grpId="0" nodeType="clickEffect">
                                  <p:stCondLst>
                                    <p:cond delay="0"/>
                                  </p:stCondLst>
                                  <p:childTnLst>
                                    <p:set>
                                      <p:cBhvr>
                                        <p:cTn id="72" dur="1" fill="hold">
                                          <p:stCondLst>
                                            <p:cond delay="0"/>
                                          </p:stCondLst>
                                        </p:cTn>
                                        <p:tgtEl>
                                          <p:spTgt spid="49168"/>
                                        </p:tgtEl>
                                        <p:attrNameLst>
                                          <p:attrName>style.visibility</p:attrName>
                                        </p:attrNameLst>
                                      </p:cBhvr>
                                      <p:to>
                                        <p:strVal val="visible"/>
                                      </p:to>
                                    </p:set>
                                    <p:animEffect transition="in" filter="wipe(right)">
                                      <p:cBhvr>
                                        <p:cTn id="73" dur="500"/>
                                        <p:tgtEl>
                                          <p:spTgt spid="49168"/>
                                        </p:tgtEl>
                                      </p:cBhvr>
                                    </p:animEffect>
                                  </p:childTnLst>
                                  <p:subTnLst>
                                    <p:audio>
                                      <p:cMediaNode>
                                        <p:cTn display="0" masterRel="sameClick">
                                          <p:stCondLst>
                                            <p:cond evt="begin" delay="0">
                                              <p:tn val="71"/>
                                            </p:cond>
                                          </p:stCondLst>
                                          <p:endCondLst>
                                            <p:cond evt="onStopAudio" delay="0">
                                              <p:tgtEl>
                                                <p:sldTgt/>
                                              </p:tgtEl>
                                            </p:cond>
                                          </p:endCondLst>
                                        </p:cTn>
                                        <p:tgtEl>
                                          <p:sndTgt r:embed="rId2" name="camera.wav"/>
                                        </p:tgtEl>
                                      </p:cMediaNode>
                                    </p:audio>
                                  </p:sub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49169"/>
                                        </p:tgtEl>
                                        <p:attrNameLst>
                                          <p:attrName>style.visibility</p:attrName>
                                        </p:attrNameLst>
                                      </p:cBhvr>
                                      <p:to>
                                        <p:strVal val="visible"/>
                                      </p:to>
                                    </p:set>
                                    <p:animEffect transition="in" filter="wipe(up)">
                                      <p:cBhvr>
                                        <p:cTn id="78" dur="500"/>
                                        <p:tgtEl>
                                          <p:spTgt spid="49169"/>
                                        </p:tgtEl>
                                      </p:cBhvr>
                                    </p:animEffect>
                                  </p:childTnLst>
                                  <p:subTnLst>
                                    <p:audio>
                                      <p:cMediaNode>
                                        <p:cTn display="0" masterRel="sameClick">
                                          <p:stCondLst>
                                            <p:cond evt="begin" delay="0">
                                              <p:tn val="76"/>
                                            </p:cond>
                                          </p:stCondLst>
                                          <p:endCondLst>
                                            <p:cond evt="onStopAudio" delay="0">
                                              <p:tgtEl>
                                                <p:sldTgt/>
                                              </p:tgtEl>
                                            </p:cond>
                                          </p:endCondLst>
                                        </p:cTn>
                                        <p:tgtEl>
                                          <p:sndTgt r:embed="rId2" name="camera.wav"/>
                                        </p:tgtEl>
                                      </p:cMediaNode>
                                    </p:audio>
                                  </p:sub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49170"/>
                                        </p:tgtEl>
                                        <p:attrNameLst>
                                          <p:attrName>style.visibility</p:attrName>
                                        </p:attrNameLst>
                                      </p:cBhvr>
                                      <p:to>
                                        <p:strVal val="visible"/>
                                      </p:to>
                                    </p:set>
                                    <p:animEffect transition="in" filter="wipe(left)">
                                      <p:cBhvr>
                                        <p:cTn id="83" dur="500"/>
                                        <p:tgtEl>
                                          <p:spTgt spid="49170"/>
                                        </p:tgtEl>
                                      </p:cBhvr>
                                    </p:animEffect>
                                  </p:childTnLst>
                                  <p:subTnLst>
                                    <p:audio>
                                      <p:cMediaNode>
                                        <p:cTn display="0" masterRel="sameClick">
                                          <p:stCondLst>
                                            <p:cond evt="begin" delay="0">
                                              <p:tn val="81"/>
                                            </p:cond>
                                          </p:stCondLst>
                                          <p:endCondLst>
                                            <p:cond evt="onStopAudio" delay="0">
                                              <p:tgtEl>
                                                <p:sldTgt/>
                                              </p:tgtEl>
                                            </p:cond>
                                          </p:endCondLst>
                                        </p:cTn>
                                        <p:tgtEl>
                                          <p:sndTgt r:embed="rId2" name="camera.wav"/>
                                        </p:tgtEl>
                                      </p:cMediaNode>
                                    </p:audio>
                                  </p:sub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49185"/>
                                        </p:tgtEl>
                                        <p:attrNameLst>
                                          <p:attrName>style.visibility</p:attrName>
                                        </p:attrNameLst>
                                      </p:cBhvr>
                                      <p:to>
                                        <p:strVal val="visible"/>
                                      </p:to>
                                    </p:set>
                                    <p:animEffect transition="in" filter="wipe(down)">
                                      <p:cBhvr>
                                        <p:cTn id="88" dur="500"/>
                                        <p:tgtEl>
                                          <p:spTgt spid="49185"/>
                                        </p:tgtEl>
                                      </p:cBhvr>
                                    </p:animEffect>
                                  </p:childTnLst>
                                  <p:subTnLst>
                                    <p:audio>
                                      <p:cMediaNode>
                                        <p:cTn display="0" masterRel="sameClick">
                                          <p:stCondLst>
                                            <p:cond evt="begin" delay="0">
                                              <p:tn val="86"/>
                                            </p:cond>
                                          </p:stCondLst>
                                          <p:endCondLst>
                                            <p:cond evt="onStopAudio" delay="0">
                                              <p:tgtEl>
                                                <p:sldTgt/>
                                              </p:tgtEl>
                                            </p:cond>
                                          </p:endCondLst>
                                        </p:cTn>
                                        <p:tgtEl>
                                          <p:sndTgt r:embed="rId2" name="camera.wav"/>
                                        </p:tgtEl>
                                      </p:cMediaNode>
                                    </p:audio>
                                  </p:subTnLst>
                                </p:cTn>
                              </p:par>
                            </p:childTnLst>
                          </p:cTn>
                        </p:par>
                      </p:childTnLst>
                    </p:cTn>
                  </p:par>
                  <p:par>
                    <p:cTn id="89" fill="hold">
                      <p:stCondLst>
                        <p:cond delay="indefinite"/>
                      </p:stCondLst>
                      <p:childTnLst>
                        <p:par>
                          <p:cTn id="90" fill="hold">
                            <p:stCondLst>
                              <p:cond delay="0"/>
                            </p:stCondLst>
                            <p:childTnLst>
                              <p:par>
                                <p:cTn id="91" presetID="22" presetClass="entr" presetSubtype="2" fill="hold" grpId="0" nodeType="clickEffect">
                                  <p:stCondLst>
                                    <p:cond delay="0"/>
                                  </p:stCondLst>
                                  <p:childTnLst>
                                    <p:set>
                                      <p:cBhvr>
                                        <p:cTn id="92" dur="1" fill="hold">
                                          <p:stCondLst>
                                            <p:cond delay="0"/>
                                          </p:stCondLst>
                                        </p:cTn>
                                        <p:tgtEl>
                                          <p:spTgt spid="49171"/>
                                        </p:tgtEl>
                                        <p:attrNameLst>
                                          <p:attrName>style.visibility</p:attrName>
                                        </p:attrNameLst>
                                      </p:cBhvr>
                                      <p:to>
                                        <p:strVal val="visible"/>
                                      </p:to>
                                    </p:set>
                                    <p:animEffect transition="in" filter="wipe(right)">
                                      <p:cBhvr>
                                        <p:cTn id="93" dur="500"/>
                                        <p:tgtEl>
                                          <p:spTgt spid="49171"/>
                                        </p:tgtEl>
                                      </p:cBhvr>
                                    </p:animEffect>
                                  </p:childTnLst>
                                  <p:subTnLst>
                                    <p:audio>
                                      <p:cMediaNode>
                                        <p:cTn display="0" masterRel="sameClick">
                                          <p:stCondLst>
                                            <p:cond evt="begin" delay="0">
                                              <p:tn val="91"/>
                                            </p:cond>
                                          </p:stCondLst>
                                          <p:endCondLst>
                                            <p:cond evt="onStopAudio" delay="0">
                                              <p:tgtEl>
                                                <p:sldTgt/>
                                              </p:tgtEl>
                                            </p:cond>
                                          </p:endCondLst>
                                        </p:cTn>
                                        <p:tgtEl>
                                          <p:sndTgt r:embed="rId2" name="camera.wav"/>
                                        </p:tgtEl>
                                      </p:cMediaNode>
                                    </p:audio>
                                  </p:subTnLst>
                                </p:cTn>
                              </p:par>
                            </p:childTnLst>
                          </p:cTn>
                        </p:par>
                      </p:childTnLst>
                    </p:cTn>
                  </p:par>
                  <p:par>
                    <p:cTn id="94" fill="hold">
                      <p:stCondLst>
                        <p:cond delay="indefinite"/>
                      </p:stCondLst>
                      <p:childTnLst>
                        <p:par>
                          <p:cTn id="95" fill="hold">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49175"/>
                                        </p:tgtEl>
                                        <p:attrNameLst>
                                          <p:attrName>style.visibility</p:attrName>
                                        </p:attrNameLst>
                                      </p:cBhvr>
                                      <p:to>
                                        <p:strVal val="visible"/>
                                      </p:to>
                                    </p:set>
                                    <p:animEffect transition="in" filter="wipe(up)">
                                      <p:cBhvr>
                                        <p:cTn id="98" dur="500"/>
                                        <p:tgtEl>
                                          <p:spTgt spid="49175"/>
                                        </p:tgtEl>
                                      </p:cBhvr>
                                    </p:animEffect>
                                  </p:childTnLst>
                                  <p:subTnLst>
                                    <p:audio>
                                      <p:cMediaNode>
                                        <p:cTn display="0" masterRel="sameClick">
                                          <p:stCondLst>
                                            <p:cond evt="begin" delay="0">
                                              <p:tn val="96"/>
                                            </p:cond>
                                          </p:stCondLst>
                                          <p:endCondLst>
                                            <p:cond evt="onStopAudio" delay="0">
                                              <p:tgtEl>
                                                <p:sldTgt/>
                                              </p:tgtEl>
                                            </p:cond>
                                          </p:endCondLst>
                                        </p:cTn>
                                        <p:tgtEl>
                                          <p:sndTgt r:embed="rId2" name="camera.wav"/>
                                        </p:tgtEl>
                                      </p:cMediaNode>
                                    </p:audio>
                                  </p:sub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178"/>
                                        </p:tgtEl>
                                        <p:attrNameLst>
                                          <p:attrName>style.visibility</p:attrName>
                                        </p:attrNameLst>
                                      </p:cBhvr>
                                      <p:to>
                                        <p:strVal val="visible"/>
                                      </p:to>
                                    </p:set>
                                    <p:animEffect transition="in" filter="wipe(left)">
                                      <p:cBhvr>
                                        <p:cTn id="103" dur="500"/>
                                        <p:tgtEl>
                                          <p:spTgt spid="49178"/>
                                        </p:tgtEl>
                                      </p:cBhvr>
                                    </p:animEffect>
                                  </p:childTnLst>
                                  <p:subTnLst>
                                    <p:audio>
                                      <p:cMediaNode>
                                        <p:cTn display="0" masterRel="sameClick">
                                          <p:stCondLst>
                                            <p:cond evt="begin" delay="0">
                                              <p:tn val="101"/>
                                            </p:cond>
                                          </p:stCondLst>
                                          <p:endCondLst>
                                            <p:cond evt="onStopAudio" delay="0">
                                              <p:tgtEl>
                                                <p:sldTgt/>
                                              </p:tgtEl>
                                            </p:cond>
                                          </p:endCondLst>
                                        </p:cTn>
                                        <p:tgtEl>
                                          <p:sndTgt r:embed="rId2" name="camera.wav"/>
                                        </p:tgtEl>
                                      </p:cMediaNode>
                                    </p:audio>
                                  </p:sub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grpId="0" nodeType="clickEffect">
                                  <p:stCondLst>
                                    <p:cond delay="0"/>
                                  </p:stCondLst>
                                  <p:childTnLst>
                                    <p:set>
                                      <p:cBhvr>
                                        <p:cTn id="107" dur="1" fill="hold">
                                          <p:stCondLst>
                                            <p:cond delay="0"/>
                                          </p:stCondLst>
                                        </p:cTn>
                                        <p:tgtEl>
                                          <p:spTgt spid="49174"/>
                                        </p:tgtEl>
                                        <p:attrNameLst>
                                          <p:attrName>style.visibility</p:attrName>
                                        </p:attrNameLst>
                                      </p:cBhvr>
                                      <p:to>
                                        <p:strVal val="visible"/>
                                      </p:to>
                                    </p:set>
                                    <p:animEffect transition="in" filter="wipe(down)">
                                      <p:cBhvr>
                                        <p:cTn id="108" dur="500"/>
                                        <p:tgtEl>
                                          <p:spTgt spid="49174"/>
                                        </p:tgtEl>
                                      </p:cBhvr>
                                    </p:animEffect>
                                  </p:childTnLst>
                                  <p:subTnLst>
                                    <p:audio>
                                      <p:cMediaNode>
                                        <p:cTn display="0" masterRel="sameClick">
                                          <p:stCondLst>
                                            <p:cond evt="begin" delay="0">
                                              <p:tn val="106"/>
                                            </p:cond>
                                          </p:stCondLst>
                                          <p:endCondLst>
                                            <p:cond evt="onStopAudio" delay="0">
                                              <p:tgtEl>
                                                <p:sldTgt/>
                                              </p:tgtEl>
                                            </p:cond>
                                          </p:endCondLst>
                                        </p:cTn>
                                        <p:tgtEl>
                                          <p:sndTgt r:embed="rId2" name="camera.wav"/>
                                        </p:tgtEl>
                                      </p:cMediaNode>
                                    </p:audio>
                                  </p:sub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49187"/>
                                        </p:tgtEl>
                                        <p:attrNameLst>
                                          <p:attrName>style.visibility</p:attrName>
                                        </p:attrNameLst>
                                      </p:cBhvr>
                                      <p:to>
                                        <p:strVal val="visible"/>
                                      </p:to>
                                    </p:set>
                                    <p:animEffect transition="in" filter="wipe(left)">
                                      <p:cBhvr>
                                        <p:cTn id="113" dur="500"/>
                                        <p:tgtEl>
                                          <p:spTgt spid="49187"/>
                                        </p:tgtEl>
                                      </p:cBhvr>
                                    </p:animEffect>
                                  </p:childTnLst>
                                  <p:subTnLst>
                                    <p:audio>
                                      <p:cMediaNode>
                                        <p:cTn display="0" masterRel="sameClick">
                                          <p:stCondLst>
                                            <p:cond evt="begin" delay="0">
                                              <p:tn val="111"/>
                                            </p:cond>
                                          </p:stCondLst>
                                          <p:endCondLst>
                                            <p:cond evt="onStopAudio" delay="0">
                                              <p:tgtEl>
                                                <p:sldTgt/>
                                              </p:tgtEl>
                                            </p:cond>
                                          </p:endCondLst>
                                        </p:cTn>
                                        <p:tgtEl>
                                          <p:sndTgt r:embed="rId2" name="camera.wav"/>
                                        </p:tgtEl>
                                      </p:cMediaNode>
                                    </p:audio>
                                  </p:subTnLst>
                                </p:cTn>
                              </p:par>
                            </p:childTnLst>
                          </p:cTn>
                        </p:par>
                      </p:childTnLst>
                    </p:cTn>
                  </p:par>
                  <p:par>
                    <p:cTn id="114" fill="hold">
                      <p:stCondLst>
                        <p:cond delay="indefinite"/>
                      </p:stCondLst>
                      <p:childTnLst>
                        <p:par>
                          <p:cTn id="115" fill="hold">
                            <p:stCondLst>
                              <p:cond delay="0"/>
                            </p:stCondLst>
                            <p:childTnLst>
                              <p:par>
                                <p:cTn id="116" presetID="22" presetClass="entr" presetSubtype="1" fill="hold" grpId="0" nodeType="clickEffect">
                                  <p:stCondLst>
                                    <p:cond delay="0"/>
                                  </p:stCondLst>
                                  <p:childTnLst>
                                    <p:set>
                                      <p:cBhvr>
                                        <p:cTn id="117" dur="1" fill="hold">
                                          <p:stCondLst>
                                            <p:cond delay="0"/>
                                          </p:stCondLst>
                                        </p:cTn>
                                        <p:tgtEl>
                                          <p:spTgt spid="49166"/>
                                        </p:tgtEl>
                                        <p:attrNameLst>
                                          <p:attrName>style.visibility</p:attrName>
                                        </p:attrNameLst>
                                      </p:cBhvr>
                                      <p:to>
                                        <p:strVal val="visible"/>
                                      </p:to>
                                    </p:set>
                                    <p:animEffect transition="in" filter="wipe(up)">
                                      <p:cBhvr>
                                        <p:cTn id="118" dur="500"/>
                                        <p:tgtEl>
                                          <p:spTgt spid="49166"/>
                                        </p:tgtEl>
                                      </p:cBhvr>
                                    </p:animEffect>
                                  </p:childTnLst>
                                  <p:subTnLst>
                                    <p:audio>
                                      <p:cMediaNode>
                                        <p:cTn display="0" masterRel="sameClick">
                                          <p:stCondLst>
                                            <p:cond evt="begin" delay="0">
                                              <p:tn val="11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1" grpId="0" animBg="1"/>
      <p:bldP spid="49164" grpId="0" animBg="1"/>
      <p:bldP spid="49165" grpId="0" animBg="1"/>
      <p:bldP spid="49166" grpId="0" animBg="1"/>
      <p:bldP spid="49167" grpId="0" animBg="1"/>
      <p:bldP spid="49168" grpId="0" animBg="1"/>
      <p:bldP spid="49169" grpId="0" animBg="1"/>
      <p:bldP spid="49170" grpId="0" animBg="1"/>
      <p:bldP spid="49171" grpId="0" animBg="1"/>
      <p:bldP spid="49172" grpId="0" animBg="1"/>
      <p:bldP spid="49173" grpId="0" animBg="1"/>
      <p:bldP spid="49174" grpId="0" animBg="1"/>
      <p:bldP spid="49175" grpId="0" animBg="1"/>
      <p:bldP spid="49176" grpId="0" animBg="1"/>
      <p:bldP spid="49177" grpId="0" animBg="1"/>
      <p:bldP spid="49178" grpId="0" animBg="1"/>
      <p:bldP spid="49185" grpId="0" animBg="1"/>
      <p:bldP spid="49186" grpId="0" animBg="1"/>
      <p:bldP spid="49187" grpId="0" animBg="1"/>
      <p:bldP spid="3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152400" y="836613"/>
            <a:ext cx="8991600" cy="5867400"/>
          </a:xfrm>
        </p:spPr>
        <p:txBody>
          <a:bodyPr/>
          <a:lstStyle/>
          <a:p>
            <a:pPr>
              <a:lnSpc>
                <a:spcPct val="105000"/>
              </a:lnSpc>
              <a:spcBef>
                <a:spcPct val="40000"/>
              </a:spcBef>
              <a:buClr>
                <a:srgbClr val="FF0000"/>
              </a:buClr>
              <a:buSzPct val="120000"/>
              <a:buFont typeface="Wingdings" panose="05000000000000000000" pitchFamily="2" charset="2"/>
              <a:buChar char="q"/>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四方图</a:t>
            </a:r>
            <a:r>
              <a:rPr lang="zh-CN" altLang="en-US" sz="28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描述调节系统转速感受特性、中间放大特性、配汽特性和功率</a:t>
            </a:r>
            <a:r>
              <a:rPr lang="en-US" altLang="zh-CN" sz="28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转速静态特性的四象限图。</a:t>
            </a:r>
          </a:p>
          <a:p>
            <a:pPr lvl="1">
              <a:lnSpc>
                <a:spcPct val="105000"/>
              </a:lnSpc>
              <a:spcBef>
                <a:spcPct val="40000"/>
              </a:spcBef>
              <a:buClr>
                <a:srgbClr val="FF0000"/>
              </a:buClr>
              <a:buSzPct val="120000"/>
              <a:buFont typeface="Wingdings" panose="05000000000000000000" pitchFamily="2" charset="2"/>
              <a:buChar char="¯"/>
            </a:pPr>
            <a:r>
              <a:rPr lang="en-US" altLang="zh-CN"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II</a:t>
            </a:r>
            <a:r>
              <a:rPr lang="zh-CN" altLang="en-US"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象限</a:t>
            </a:r>
            <a:r>
              <a:rPr lang="zh-CN" altLang="en-US" sz="27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转速感受特性</a:t>
            </a:r>
            <a:r>
              <a:rPr lang="en-US" altLang="zh-CN"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转速与一次控制信号</a:t>
            </a:r>
          </a:p>
          <a:p>
            <a:pPr lvl="1">
              <a:lnSpc>
                <a:spcPct val="105000"/>
              </a:lnSpc>
              <a:spcBef>
                <a:spcPct val="40000"/>
              </a:spcBef>
              <a:buClr>
                <a:srgbClr val="FF0000"/>
              </a:buClr>
              <a:buSzPct val="120000"/>
              <a:buFont typeface="Wingdings" panose="05000000000000000000" pitchFamily="2" charset="2"/>
              <a:buChar char="¯"/>
            </a:pPr>
            <a:r>
              <a:rPr lang="en-US" altLang="zh-CN"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III</a:t>
            </a:r>
            <a:r>
              <a:rPr lang="zh-CN" altLang="en-US"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象限</a:t>
            </a:r>
            <a:r>
              <a:rPr lang="zh-CN" altLang="en-US" sz="27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中间放大特性</a:t>
            </a:r>
            <a:r>
              <a:rPr lang="en-US" altLang="zh-CN"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一次控制信号与油动机行程</a:t>
            </a:r>
          </a:p>
          <a:p>
            <a:pPr lvl="1">
              <a:lnSpc>
                <a:spcPct val="105000"/>
              </a:lnSpc>
              <a:spcBef>
                <a:spcPct val="40000"/>
              </a:spcBef>
              <a:buClr>
                <a:srgbClr val="FF0000"/>
              </a:buClr>
              <a:buSzPct val="120000"/>
              <a:buFont typeface="Wingdings" panose="05000000000000000000" pitchFamily="2" charset="2"/>
              <a:buChar char="¯"/>
            </a:pPr>
            <a:r>
              <a:rPr lang="en-US" altLang="zh-CN"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IV</a:t>
            </a:r>
            <a:r>
              <a:rPr lang="zh-CN" altLang="en-US"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象限</a:t>
            </a:r>
            <a:r>
              <a:rPr lang="zh-CN" altLang="en-US" sz="27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配汽特性</a:t>
            </a:r>
            <a:r>
              <a:rPr lang="en-US" altLang="zh-CN"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油动机行程与机组功率</a:t>
            </a:r>
          </a:p>
          <a:p>
            <a:pPr lvl="1">
              <a:lnSpc>
                <a:spcPct val="105000"/>
              </a:lnSpc>
              <a:spcBef>
                <a:spcPct val="40000"/>
              </a:spcBef>
              <a:buClr>
                <a:srgbClr val="FF0000"/>
              </a:buClr>
              <a:buSzPct val="120000"/>
              <a:buFont typeface="Wingdings" panose="05000000000000000000" pitchFamily="2" charset="2"/>
              <a:buChar char="¯"/>
            </a:pPr>
            <a:r>
              <a:rPr lang="en-US" altLang="zh-CN"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a:t>
            </a:r>
            <a:r>
              <a:rPr lang="zh-CN" altLang="en-US"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象限</a:t>
            </a:r>
            <a:r>
              <a:rPr lang="zh-CN" altLang="en-US" sz="27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调节系统静态特性</a:t>
            </a:r>
            <a:r>
              <a:rPr lang="en-US" altLang="zh-CN"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功率与转速</a:t>
            </a:r>
          </a:p>
          <a:p>
            <a:pPr lvl="1">
              <a:lnSpc>
                <a:spcPct val="105000"/>
              </a:lnSpc>
              <a:spcBef>
                <a:spcPct val="40000"/>
              </a:spcBef>
              <a:buClr>
                <a:srgbClr val="FF0000"/>
              </a:buClr>
              <a:buSzPct val="120000"/>
              <a:buFont typeface="宋体" panose="02010600030101010101" pitchFamily="2" charset="-122"/>
              <a:buChar char="※"/>
            </a:pPr>
            <a:r>
              <a:rPr lang="zh-CN" altLang="en-US" sz="27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速度变动率</a:t>
            </a:r>
            <a:r>
              <a:rPr lang="zh-CN" altLang="en-US" sz="27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又称不等率，</a:t>
            </a:r>
            <a:r>
              <a:rPr lang="en-US" altLang="zh-CN"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I</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象限曲线的斜率。空负荷时最大转速与额定负荷下最小转速差，与额定转速的</a:t>
            </a:r>
            <a:r>
              <a:rPr lang="zh-CN" altLang="en-US" sz="27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比。</a:t>
            </a:r>
            <a:r>
              <a:rPr lang="zh-CN" altLang="en-US" sz="27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即</a:t>
            </a:r>
          </a:p>
        </p:txBody>
      </p:sp>
      <p:graphicFrame>
        <p:nvGraphicFramePr>
          <p:cNvPr id="10244" name="Object 4"/>
          <p:cNvGraphicFramePr>
            <a:graphicFrameLocks noChangeAspect="1"/>
          </p:cNvGraphicFramePr>
          <p:nvPr>
            <p:extLst/>
          </p:nvPr>
        </p:nvGraphicFramePr>
        <p:xfrm>
          <a:off x="2915816" y="5727725"/>
          <a:ext cx="3097212" cy="971550"/>
        </p:xfrm>
        <a:graphic>
          <a:graphicData uri="http://schemas.openxmlformats.org/presentationml/2006/ole">
            <mc:AlternateContent xmlns:mc="http://schemas.openxmlformats.org/markup-compatibility/2006">
              <mc:Choice xmlns:v="urn:schemas-microsoft-com:vml" Requires="v">
                <p:oleObj spid="_x0000_s16400" name="Equation" r:id="rId4" imgW="1384200" imgH="431640" progId="Equation.DSMT4">
                  <p:embed/>
                </p:oleObj>
              </mc:Choice>
              <mc:Fallback>
                <p:oleObj name="Equation" r:id="rId4" imgW="1384200" imgH="431640" progId="Equation.DSMT4">
                  <p:embed/>
                  <p:pic>
                    <p:nvPicPr>
                      <p:cNvPr id="10244" name="Object 4"/>
                      <p:cNvPicPr>
                        <a:picLocks noChangeAspect="1" noChangeArrowheads="1"/>
                      </p:cNvPicPr>
                      <p:nvPr/>
                    </p:nvPicPr>
                    <p:blipFill>
                      <a:blip r:embed="rId5"/>
                      <a:srcRect/>
                      <a:stretch>
                        <a:fillRect/>
                      </a:stretch>
                    </p:blipFill>
                    <p:spPr bwMode="auto">
                      <a:xfrm>
                        <a:off x="2915816" y="5727725"/>
                        <a:ext cx="3097212"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3138096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up)">
                                      <p:cBhvr>
                                        <p:cTn id="7" dur="500"/>
                                        <p:tgtEl>
                                          <p:spTgt spid="1024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up)">
                                      <p:cBhvr>
                                        <p:cTn id="12" dur="500"/>
                                        <p:tgtEl>
                                          <p:spTgt spid="1024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up)">
                                      <p:cBhvr>
                                        <p:cTn id="17" dur="500"/>
                                        <p:tgtEl>
                                          <p:spTgt spid="1024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up)">
                                      <p:cBhvr>
                                        <p:cTn id="22" dur="500"/>
                                        <p:tgtEl>
                                          <p:spTgt spid="10243">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wipe(up)">
                                      <p:cBhvr>
                                        <p:cTn id="27" dur="500"/>
                                        <p:tgtEl>
                                          <p:spTgt spid="10243">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243">
                                            <p:txEl>
                                              <p:pRg st="5" end="5"/>
                                            </p:txEl>
                                          </p:spTgt>
                                        </p:tgtEl>
                                        <p:attrNameLst>
                                          <p:attrName>style.visibility</p:attrName>
                                        </p:attrNameLst>
                                      </p:cBhvr>
                                      <p:to>
                                        <p:strVal val="visible"/>
                                      </p:to>
                                    </p:set>
                                    <p:animEffect transition="in" filter="wipe(up)">
                                      <p:cBhvr>
                                        <p:cTn id="32" dur="500"/>
                                        <p:tgtEl>
                                          <p:spTgt spid="10243">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0244"/>
                                        </p:tgtEl>
                                        <p:attrNameLst>
                                          <p:attrName>style.visibility</p:attrName>
                                        </p:attrNameLst>
                                      </p:cBhvr>
                                      <p:to>
                                        <p:strVal val="visible"/>
                                      </p:to>
                                    </p:set>
                                    <p:animEffect transition="in" filter="wipe(up)">
                                      <p:cBhvr>
                                        <p:cTn id="3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107950" y="838200"/>
            <a:ext cx="8928100" cy="1510680"/>
          </a:xfrm>
          <a:noFill/>
          <a:ln/>
        </p:spPr>
        <p:txBody>
          <a:bodyPr/>
          <a:lstStyle/>
          <a:p>
            <a:pPr>
              <a:lnSpc>
                <a:spcPct val="105000"/>
              </a:lnSpc>
              <a:spcBef>
                <a:spcPct val="40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意义</a:t>
            </a:r>
            <a:r>
              <a:rPr lang="zh-CN" altLang="en-US" dirty="0">
                <a:ea typeface="楷体" panose="02010609060101010101" pitchFamily="49" charset="-122"/>
              </a:rPr>
              <a:t>   </a:t>
            </a:r>
            <a:r>
              <a:rPr lang="zh-CN" altLang="en-US" sz="2800" dirty="0">
                <a:solidFill>
                  <a:srgbClr val="000000"/>
                </a:solidFill>
                <a:ea typeface="楷体" panose="02010609060101010101" pitchFamily="49" charset="-122"/>
              </a:rPr>
              <a:t>单位转速变化所引起的汽轮机出力增减，</a:t>
            </a:r>
            <a:r>
              <a:rPr lang="zh-CN" altLang="en-US" sz="2800" dirty="0" smtClean="0">
                <a:solidFill>
                  <a:srgbClr val="000000"/>
                </a:solidFill>
                <a:ea typeface="楷体" panose="02010609060101010101" pitchFamily="49" charset="-122"/>
              </a:rPr>
              <a:t>表</a:t>
            </a:r>
            <a:r>
              <a:rPr lang="zh-CN" altLang="en-US" sz="2800" dirty="0">
                <a:solidFill>
                  <a:srgbClr val="000000"/>
                </a:solidFill>
                <a:ea typeface="楷体" panose="02010609060101010101" pitchFamily="49" charset="-122"/>
              </a:rPr>
              <a:t>征</a:t>
            </a:r>
            <a:r>
              <a:rPr lang="zh-CN" altLang="en-US" sz="2800" dirty="0" smtClean="0">
                <a:solidFill>
                  <a:srgbClr val="000000"/>
                </a:solidFill>
                <a:ea typeface="楷体" panose="02010609060101010101" pitchFamily="49" charset="-122"/>
              </a:rPr>
              <a:t>机组</a:t>
            </a:r>
            <a:r>
              <a:rPr lang="zh-CN" altLang="en-US" sz="2800" dirty="0">
                <a:solidFill>
                  <a:srgbClr val="000000"/>
                </a:solidFill>
                <a:ea typeface="楷体" panose="02010609060101010101" pitchFamily="49" charset="-122"/>
              </a:rPr>
              <a:t>参与电网一次调频</a:t>
            </a:r>
            <a:r>
              <a:rPr lang="zh-CN" altLang="en-US" sz="2800" dirty="0" smtClean="0">
                <a:solidFill>
                  <a:srgbClr val="000000"/>
                </a:solidFill>
                <a:ea typeface="楷体" panose="02010609060101010101" pitchFamily="49" charset="-122"/>
              </a:rPr>
              <a:t>能力。速度变动率越大，一次调频出力则越小</a:t>
            </a:r>
            <a:endParaRPr lang="zh-CN" altLang="en-US" sz="2800" dirty="0">
              <a:solidFill>
                <a:srgbClr val="000000"/>
              </a:solidFill>
              <a:ea typeface="楷体" panose="02010609060101010101" pitchFamily="49" charset="-122"/>
            </a:endParaRPr>
          </a:p>
        </p:txBody>
      </p:sp>
      <p:graphicFrame>
        <p:nvGraphicFramePr>
          <p:cNvPr id="11268" name="Object 4"/>
          <p:cNvGraphicFramePr>
            <a:graphicFrameLocks noChangeAspect="1"/>
          </p:cNvGraphicFramePr>
          <p:nvPr>
            <p:extLst/>
          </p:nvPr>
        </p:nvGraphicFramePr>
        <p:xfrm>
          <a:off x="2208213" y="2432050"/>
          <a:ext cx="1417637" cy="836613"/>
        </p:xfrm>
        <a:graphic>
          <a:graphicData uri="http://schemas.openxmlformats.org/presentationml/2006/ole">
            <mc:AlternateContent xmlns:mc="http://schemas.openxmlformats.org/markup-compatibility/2006">
              <mc:Choice xmlns:v="urn:schemas-microsoft-com:vml" Requires="v">
                <p:oleObj spid="_x0000_s17423" name="Equation" r:id="rId3" imgW="736560" imgH="431640" progId="Equation.DSMT4">
                  <p:embed/>
                </p:oleObj>
              </mc:Choice>
              <mc:Fallback>
                <p:oleObj name="Equation" r:id="rId3" imgW="736560" imgH="431640" progId="Equation.DSMT4">
                  <p:embed/>
                  <p:pic>
                    <p:nvPicPr>
                      <p:cNvPr id="11268" name="Object 4"/>
                      <p:cNvPicPr>
                        <a:picLocks noChangeAspect="1" noChangeArrowheads="1"/>
                      </p:cNvPicPr>
                      <p:nvPr/>
                    </p:nvPicPr>
                    <p:blipFill>
                      <a:blip r:embed="rId4"/>
                      <a:srcRect/>
                      <a:stretch>
                        <a:fillRect/>
                      </a:stretch>
                    </p:blipFill>
                    <p:spPr bwMode="auto">
                      <a:xfrm>
                        <a:off x="2208213" y="2432050"/>
                        <a:ext cx="1417637"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3"/>
          <p:cNvSpPr txBox="1">
            <a:spLocks noChangeArrowheads="1"/>
          </p:cNvSpPr>
          <p:nvPr/>
        </p:nvSpPr>
        <p:spPr bwMode="auto">
          <a:xfrm>
            <a:off x="215900" y="3501008"/>
            <a:ext cx="882015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 tIns="45720" rIns="18000" bIns="45720" numCol="1" anchor="t" anchorCtr="0" compatLnSpc="1">
            <a:prstTxWarp prst="textNoShape">
              <a:avLst/>
            </a:prstTxWarp>
          </a:bodyPr>
          <a:lstStyle>
            <a:lvl1pPr marL="342900" indent="-342900" algn="l" rtl="0" fontAlgn="base">
              <a:spcBef>
                <a:spcPct val="20000"/>
              </a:spcBef>
              <a:spcAft>
                <a:spcPct val="0"/>
              </a:spcAft>
              <a:defRPr kumimoji="1" sz="3200" kern="1200">
                <a:solidFill>
                  <a:schemeClr val="tx1"/>
                </a:solidFill>
                <a:latin typeface="+mn-lt"/>
                <a:ea typeface="+mn-ea"/>
                <a:cs typeface="+mn-cs"/>
              </a:defRPr>
            </a:lvl1pPr>
            <a:lvl2pPr marL="742950" indent="-285750" algn="l" rtl="0" fontAlgn="base">
              <a:spcBef>
                <a:spcPct val="20000"/>
              </a:spcBef>
              <a:spcAft>
                <a:spcPct val="0"/>
              </a:spcAft>
              <a:defRPr kumimoji="1" sz="2800" kern="1200">
                <a:solidFill>
                  <a:schemeClr val="tx1"/>
                </a:solidFill>
                <a:latin typeface="+mn-lt"/>
                <a:ea typeface="+mn-ea"/>
                <a:cs typeface="+mn-cs"/>
              </a:defRPr>
            </a:lvl2pPr>
            <a:lvl3pPr marL="1143000" indent="-228600" algn="l" rtl="0" fontAlgn="base">
              <a:spcBef>
                <a:spcPct val="20000"/>
              </a:spcBef>
              <a:spcAft>
                <a:spcPct val="0"/>
              </a:spcAft>
              <a:defRPr kumimoji="1" sz="2400" kern="1200">
                <a:solidFill>
                  <a:schemeClr val="tx1"/>
                </a:solidFill>
                <a:latin typeface="+mn-lt"/>
                <a:ea typeface="+mn-ea"/>
                <a:cs typeface="+mn-cs"/>
              </a:defRPr>
            </a:lvl3pPr>
            <a:lvl4pPr marL="1600200" indent="-228600" algn="l" rtl="0" fontAlgn="base">
              <a:spcBef>
                <a:spcPct val="20000"/>
              </a:spcBef>
              <a:spcAft>
                <a:spcPct val="0"/>
              </a:spcAft>
              <a:defRPr kumimoji="1" sz="2000" kern="1200">
                <a:solidFill>
                  <a:schemeClr val="tx1"/>
                </a:solidFill>
                <a:latin typeface="+mn-lt"/>
                <a:ea typeface="+mn-ea"/>
                <a:cs typeface="+mn-cs"/>
              </a:defRPr>
            </a:lvl4pPr>
            <a:lvl5pPr marL="2057400" indent="-228600" algn="l" rtl="0" fontAlgn="base">
              <a:spcBef>
                <a:spcPct val="20000"/>
              </a:spcBef>
              <a:spcAft>
                <a:spcPct val="0"/>
              </a:spcAft>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Bef>
                <a:spcPct val="40000"/>
              </a:spcBef>
              <a:buClr>
                <a:srgbClr val="FF0000"/>
              </a:buClr>
              <a:buSzPct val="120000"/>
              <a:buFont typeface="宋体" panose="02010600030101010101" pitchFamily="2" charset="-122"/>
              <a:buChar char="※"/>
            </a:pPr>
            <a:r>
              <a:rPr lang="zh-CN" altLang="en-US" sz="2800" dirty="0" smtClean="0">
                <a:solidFill>
                  <a:srgbClr val="FF0000"/>
                </a:solidFill>
                <a:ea typeface="楷体" panose="02010609060101010101" pitchFamily="49" charset="-122"/>
              </a:rPr>
              <a:t>设置原则</a:t>
            </a:r>
            <a:r>
              <a:rPr lang="zh-CN" altLang="en-US" sz="2800" dirty="0" smtClean="0">
                <a:solidFill>
                  <a:srgbClr val="0000FF"/>
                </a:solidFill>
                <a:ea typeface="楷体" panose="02010609060101010101" pitchFamily="49" charset="-122"/>
              </a:rPr>
              <a:t>    </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rPr>
              <a:t>对带基本负荷机组，一般为</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5%</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rPr>
              <a:t>。调频机组小些，但过小运行不稳，故一般不小于</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3.0%</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rPr>
              <a:t>。</a:t>
            </a:r>
          </a:p>
          <a:p>
            <a:pPr marL="717550" indent="-358775">
              <a:lnSpc>
                <a:spcPct val="105000"/>
              </a:lnSpc>
              <a:spcBef>
                <a:spcPct val="40000"/>
              </a:spcBef>
              <a:buClr>
                <a:srgbClr val="FF0000"/>
              </a:buClr>
              <a:buSzPct val="120000"/>
              <a:buFont typeface="Wingdings" panose="05000000000000000000" pitchFamily="2" charset="2"/>
              <a:buChar char="¯"/>
            </a:pP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rPr>
              <a:t>对机械液压调节系统，响应速度较慢，速度变化率不宜过大，机组甩负荷后容易引起超速。故一般不大于</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dirty="0" smtClean="0">
                <a:latin typeface="Times New Roman" panose="02020603050405020304" pitchFamily="18" charset="0"/>
                <a:ea typeface="楷体" panose="02010609060101010101" pitchFamily="49" charset="-122"/>
                <a:cs typeface="Times New Roman" panose="02020603050405020304" pitchFamily="18" charset="0"/>
              </a:rPr>
              <a:t>。</a:t>
            </a:r>
          </a:p>
          <a:p>
            <a:pPr indent="104775">
              <a:lnSpc>
                <a:spcPct val="105000"/>
              </a:lnSpc>
              <a:spcBef>
                <a:spcPct val="40000"/>
              </a:spcBef>
              <a:buClr>
                <a:srgbClr val="FF0000"/>
              </a:buClr>
              <a:buSzPct val="120000"/>
              <a:buFont typeface="Wingdings" panose="05000000000000000000" pitchFamily="2" charset="2"/>
              <a:buChar char="¯"/>
            </a:pPr>
            <a:r>
              <a:rPr lang="zh-CN" altLang="en-US" sz="2800" dirty="0" smtClean="0">
                <a:ea typeface="楷体" panose="02010609060101010101" pitchFamily="49" charset="-122"/>
              </a:rPr>
              <a:t>小机组　对电网一次调频贡献有限，故取大些</a:t>
            </a:r>
            <a:endParaRPr lang="zh-CN" altLang="en-US" sz="2800" dirty="0">
              <a:ea typeface="楷体" panose="02010609060101010101" pitchFamily="49" charset="-122"/>
            </a:endParaRPr>
          </a:p>
        </p:txBody>
      </p:sp>
      <p:sp>
        <p:nvSpPr>
          <p:cNvPr id="8"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72418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up)">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wipe(down)">
                                      <p:cBhvr>
                                        <p:cTn id="12" dur="500"/>
                                        <p:tgtEl>
                                          <p:spTgt spid="1126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up)">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up)">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up)">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5"/>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36" name="Object 12"/>
          <p:cNvGraphicFramePr>
            <a:graphicFrameLocks noGrp="1" noChangeAspect="1"/>
          </p:cNvGraphicFramePr>
          <p:nvPr>
            <p:ph sz="half" idx="4294967295"/>
          </p:nvPr>
        </p:nvGraphicFramePr>
        <p:xfrm>
          <a:off x="2627313" y="3357563"/>
          <a:ext cx="3917950" cy="925512"/>
        </p:xfrm>
        <a:graphic>
          <a:graphicData uri="http://schemas.openxmlformats.org/presentationml/2006/ole">
            <mc:AlternateContent xmlns:mc="http://schemas.openxmlformats.org/markup-compatibility/2006">
              <mc:Choice xmlns:v="urn:schemas-microsoft-com:vml" Requires="v">
                <p:oleObj spid="_x0000_s18473" name="Equation" r:id="rId3" imgW="2044440" imgH="482400" progId="Equation.DSMT4">
                  <p:embed/>
                </p:oleObj>
              </mc:Choice>
              <mc:Fallback>
                <p:oleObj name="Equation" r:id="rId3" imgW="2044440" imgH="482400" progId="Equation.DSMT4">
                  <p:embed/>
                  <p:pic>
                    <p:nvPicPr>
                      <p:cNvPr id="77836"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313" y="3357563"/>
                        <a:ext cx="3917950" cy="925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7838" name="Object 14"/>
          <p:cNvGraphicFramePr>
            <a:graphicFrameLocks noGrp="1" noChangeAspect="1"/>
          </p:cNvGraphicFramePr>
          <p:nvPr>
            <p:ph sz="quarter" idx="4294967295"/>
          </p:nvPr>
        </p:nvGraphicFramePr>
        <p:xfrm>
          <a:off x="757238" y="3573463"/>
          <a:ext cx="1366837" cy="788987"/>
        </p:xfrm>
        <a:graphic>
          <a:graphicData uri="http://schemas.openxmlformats.org/presentationml/2006/ole">
            <mc:AlternateContent xmlns:mc="http://schemas.openxmlformats.org/markup-compatibility/2006">
              <mc:Choice xmlns:v="urn:schemas-microsoft-com:vml" Requires="v">
                <p:oleObj spid="_x0000_s18474" name="Equation" r:id="rId5" imgW="749160" imgH="431640" progId="Equation.DSMT4">
                  <p:embed/>
                </p:oleObj>
              </mc:Choice>
              <mc:Fallback>
                <p:oleObj name="Equation" r:id="rId5" imgW="749160" imgH="431640" progId="Equation.DSMT4">
                  <p:embed/>
                  <p:pic>
                    <p:nvPicPr>
                      <p:cNvPr id="77838"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238" y="3573463"/>
                        <a:ext cx="1366837" cy="788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27" name="Rectangle 3"/>
          <p:cNvSpPr>
            <a:spLocks noGrp="1" noChangeArrowheads="1"/>
          </p:cNvSpPr>
          <p:nvPr>
            <p:ph type="body" idx="4294967295"/>
          </p:nvPr>
        </p:nvSpPr>
        <p:spPr>
          <a:xfrm>
            <a:off x="130175" y="836613"/>
            <a:ext cx="8763000" cy="5791200"/>
          </a:xfrm>
        </p:spPr>
        <p:txBody>
          <a:bodyPr/>
          <a:lstStyle/>
          <a:p>
            <a:pPr marL="0" indent="0">
              <a:buNone/>
            </a:pPr>
            <a:r>
              <a:rPr lang="zh-CN" altLang="en-US" sz="28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例：</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容量</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均为</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1000MW</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的</a:t>
            </a:r>
            <a:r>
              <a:rPr lang="zh-CN" altLang="en-US"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凝汽式汽轮机，调速系统速度</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变动率分别为</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4%</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和</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5%</a:t>
            </a:r>
            <a:r>
              <a:rPr lang="zh-CN" altLang="en-US"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。电网频率</a:t>
            </a:r>
            <a:r>
              <a:rPr lang="en-US" altLang="zh-CN"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50Hz</a:t>
            </a:r>
            <a:r>
              <a:rPr lang="zh-CN" altLang="en-US"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时机组</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功率均为</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900MW</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。试问当电网频率由</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50Hz</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阶跃降低至</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49.90Hz</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时，</a:t>
            </a:r>
            <a:r>
              <a:rPr lang="zh-CN" altLang="en-US" sz="2400" b="1"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400" dirty="0" smtClean="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机组功率</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分别为多少？由此说明速度变动率与机组参与电网一次调频能力的关系</a:t>
            </a:r>
          </a:p>
          <a:p>
            <a:pPr marL="0" indent="0">
              <a:buNone/>
            </a:pP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解</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Wingdings" panose="05000000000000000000" pitchFamily="2" charset="2"/>
              </a:rPr>
              <a:t>(1)  </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Wingdings" panose="05000000000000000000" pitchFamily="2" charset="2"/>
              </a:rPr>
              <a:t>电网频率下降</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Wingdings" panose="05000000000000000000" pitchFamily="2" charset="2"/>
              </a:rPr>
              <a:t>0.1Hz</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Wingdings" panose="05000000000000000000" pitchFamily="2" charset="2"/>
              </a:rPr>
              <a:t>，一次调频要求机组增大功率</a:t>
            </a:r>
          </a:p>
          <a:p>
            <a:pPr marL="0" indent="0">
              <a:buNone/>
            </a:pP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Wingdings" panose="05000000000000000000" pitchFamily="2" charset="2"/>
              </a:rPr>
              <a:t>    </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p>
          <a:p>
            <a:pPr marL="0" indent="0">
              <a:buNone/>
            </a:pP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由                   得</a:t>
            </a:r>
          </a:p>
          <a:p>
            <a:pPr marL="0" indent="0">
              <a:buNone/>
            </a:pPr>
            <a:endPar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endParaRPr>
          </a:p>
          <a:p>
            <a:pPr marL="0" indent="0">
              <a:buNone/>
            </a:pPr>
            <a:endPar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endParaRPr>
          </a:p>
          <a:p>
            <a:pPr marL="0" indent="0">
              <a:buNone/>
            </a:pP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p>
          <a:p>
            <a:pPr marL="0" indent="0">
              <a:buNone/>
            </a:pP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此时</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机功率为</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(900+50)MW</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机为功率为</a:t>
            </a: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(900+40)MW</a:t>
            </a:r>
          </a:p>
          <a:p>
            <a:pPr marL="0" indent="0">
              <a:buNone/>
            </a:pPr>
            <a:r>
              <a:rPr lang="en-US" altLang="zh-CN"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(2)  </a:t>
            </a:r>
            <a:r>
              <a:rPr lang="zh-CN" altLang="en-US" sz="24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速度变动率小的机组一次调频功率改变量大，反之则小。</a:t>
            </a:r>
          </a:p>
        </p:txBody>
      </p:sp>
      <p:graphicFrame>
        <p:nvGraphicFramePr>
          <p:cNvPr id="77840" name="Object 16"/>
          <p:cNvGraphicFramePr>
            <a:graphicFrameLocks noGrp="1" noChangeAspect="1"/>
          </p:cNvGraphicFramePr>
          <p:nvPr>
            <p:ph sz="quarter" idx="4294967295"/>
          </p:nvPr>
        </p:nvGraphicFramePr>
        <p:xfrm>
          <a:off x="2627313" y="4383088"/>
          <a:ext cx="3889375" cy="917575"/>
        </p:xfrm>
        <a:graphic>
          <a:graphicData uri="http://schemas.openxmlformats.org/presentationml/2006/ole">
            <mc:AlternateContent xmlns:mc="http://schemas.openxmlformats.org/markup-compatibility/2006">
              <mc:Choice xmlns:v="urn:schemas-microsoft-com:vml" Requires="v">
                <p:oleObj spid="_x0000_s18475" name="Equation" r:id="rId7" imgW="2044440" imgH="482400" progId="Equation.DSMT4">
                  <p:embed/>
                </p:oleObj>
              </mc:Choice>
              <mc:Fallback>
                <p:oleObj name="Equation" r:id="rId7" imgW="2044440" imgH="482400" progId="Equation.DSMT4">
                  <p:embed/>
                  <p:pic>
                    <p:nvPicPr>
                      <p:cNvPr id="7784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7313" y="4383088"/>
                        <a:ext cx="3889375"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2781146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wipe(up)">
                                      <p:cBhvr>
                                        <p:cTn id="7" dur="500"/>
                                        <p:tgtEl>
                                          <p:spTgt spid="77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wipe(up)">
                                      <p:cBhvr>
                                        <p:cTn id="12" dur="500"/>
                                        <p:tgtEl>
                                          <p:spTgt spid="778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wipe(up)">
                                      <p:cBhvr>
                                        <p:cTn id="17" dur="500"/>
                                        <p:tgtEl>
                                          <p:spTgt spid="778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7827">
                                            <p:txEl>
                                              <p:pRg st="3" end="3"/>
                                            </p:txEl>
                                          </p:spTgt>
                                        </p:tgtEl>
                                        <p:attrNameLst>
                                          <p:attrName>style.visibility</p:attrName>
                                        </p:attrNameLst>
                                      </p:cBhvr>
                                      <p:to>
                                        <p:strVal val="visible"/>
                                      </p:to>
                                    </p:set>
                                    <p:animEffect transition="in" filter="wipe(up)">
                                      <p:cBhvr>
                                        <p:cTn id="22" dur="500"/>
                                        <p:tgtEl>
                                          <p:spTgt spid="778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7827">
                                            <p:txEl>
                                              <p:pRg st="6" end="6"/>
                                            </p:txEl>
                                          </p:spTgt>
                                        </p:tgtEl>
                                        <p:attrNameLst>
                                          <p:attrName>style.visibility</p:attrName>
                                        </p:attrNameLst>
                                      </p:cBhvr>
                                      <p:to>
                                        <p:strVal val="visible"/>
                                      </p:to>
                                    </p:set>
                                    <p:animEffect transition="in" filter="wipe(up)">
                                      <p:cBhvr>
                                        <p:cTn id="27" dur="500"/>
                                        <p:tgtEl>
                                          <p:spTgt spid="7782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7827">
                                            <p:txEl>
                                              <p:pRg st="7" end="7"/>
                                            </p:txEl>
                                          </p:spTgt>
                                        </p:tgtEl>
                                        <p:attrNameLst>
                                          <p:attrName>style.visibility</p:attrName>
                                        </p:attrNameLst>
                                      </p:cBhvr>
                                      <p:to>
                                        <p:strVal val="visible"/>
                                      </p:to>
                                    </p:set>
                                    <p:animEffect transition="in" filter="wipe(up)">
                                      <p:cBhvr>
                                        <p:cTn id="32" dur="500"/>
                                        <p:tgtEl>
                                          <p:spTgt spid="77827">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7827">
                                            <p:txEl>
                                              <p:pRg st="8" end="8"/>
                                            </p:txEl>
                                          </p:spTgt>
                                        </p:tgtEl>
                                        <p:attrNameLst>
                                          <p:attrName>style.visibility</p:attrName>
                                        </p:attrNameLst>
                                      </p:cBhvr>
                                      <p:to>
                                        <p:strVal val="visible"/>
                                      </p:to>
                                    </p:set>
                                    <p:animEffect transition="in" filter="wipe(up)">
                                      <p:cBhvr>
                                        <p:cTn id="37" dur="500"/>
                                        <p:tgtEl>
                                          <p:spTgt spid="778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107950" y="838200"/>
            <a:ext cx="8883650" cy="2159000"/>
          </a:xfrm>
        </p:spPr>
        <p:txBody>
          <a:bodyPr/>
          <a:lstStyle/>
          <a:p>
            <a:pPr>
              <a:lnSpc>
                <a:spcPct val="105000"/>
              </a:lnSpc>
              <a:spcBef>
                <a:spcPct val="45000"/>
              </a:spcBef>
              <a:buClr>
                <a:srgbClr val="FF0066"/>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局部速度变动率</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因转速感受、中间放大及配汽机构均存在非线性，故速度变动率呈非线性分布。此外，实际中也需要不均匀分布。局部速度变动率</a:t>
            </a:r>
          </a:p>
        </p:txBody>
      </p:sp>
      <p:graphicFrame>
        <p:nvGraphicFramePr>
          <p:cNvPr id="12292" name="Object 4"/>
          <p:cNvGraphicFramePr>
            <a:graphicFrameLocks noChangeAspect="1"/>
          </p:cNvGraphicFramePr>
          <p:nvPr/>
        </p:nvGraphicFramePr>
        <p:xfrm>
          <a:off x="2484438" y="2305050"/>
          <a:ext cx="2273300" cy="836613"/>
        </p:xfrm>
        <a:graphic>
          <a:graphicData uri="http://schemas.openxmlformats.org/presentationml/2006/ole">
            <mc:AlternateContent xmlns:mc="http://schemas.openxmlformats.org/markup-compatibility/2006">
              <mc:Choice xmlns:v="urn:schemas-microsoft-com:vml" Requires="v">
                <p:oleObj spid="_x0000_s19471" name="Equation" r:id="rId4" imgW="1180800" imgH="431640" progId="Equation.DSMT4">
                  <p:embed/>
                </p:oleObj>
              </mc:Choice>
              <mc:Fallback>
                <p:oleObj name="Equation" r:id="rId4" imgW="1180800" imgH="431640" progId="Equation.DSMT4">
                  <p:embed/>
                  <p:pic>
                    <p:nvPicPr>
                      <p:cNvPr id="1229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2305050"/>
                        <a:ext cx="2273300"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3" name="Rectangle 5"/>
          <p:cNvSpPr>
            <a:spLocks noChangeArrowheads="1"/>
          </p:cNvSpPr>
          <p:nvPr/>
        </p:nvSpPr>
        <p:spPr bwMode="auto">
          <a:xfrm>
            <a:off x="107950" y="3243263"/>
            <a:ext cx="8928100" cy="338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spcBef>
                <a:spcPct val="45000"/>
              </a:spcBef>
              <a:buSzPct val="120000"/>
              <a:buFont typeface="Wingdings" panose="05000000000000000000" pitchFamily="2" charset="2"/>
              <a:buChar char="q"/>
            </a:pPr>
            <a:r>
              <a:rPr lang="zh-CN" altLang="en-US" sz="2800" dirty="0">
                <a:solidFill>
                  <a:srgbClr val="FF0000"/>
                </a:solidFill>
                <a:latin typeface="Times New Roman" panose="02020603050405020304" pitchFamily="18" charset="0"/>
                <a:ea typeface="+mn-ea"/>
                <a:cs typeface="Times New Roman" panose="02020603050405020304" pitchFamily="18" charset="0"/>
              </a:rPr>
              <a:t>速度变动率的分布</a:t>
            </a:r>
            <a:r>
              <a:rPr lang="zh-CN" altLang="en-US" sz="2800" dirty="0">
                <a:solidFill>
                  <a:srgbClr val="0000FF"/>
                </a:solidFill>
                <a:latin typeface="Times New Roman" panose="02020603050405020304" pitchFamily="18" charset="0"/>
                <a:ea typeface="+mn-ea"/>
                <a:cs typeface="Times New Roman" panose="02020603050405020304" pitchFamily="18" charset="0"/>
              </a:rPr>
              <a:t>    </a:t>
            </a:r>
          </a:p>
          <a:p>
            <a:pPr lvl="1">
              <a:lnSpc>
                <a:spcPct val="105000"/>
              </a:lnSpc>
              <a:spcBef>
                <a:spcPct val="45000"/>
              </a:spcBef>
              <a:buSzPct val="120000"/>
              <a:buFont typeface="宋体" panose="02010600030101010101" pitchFamily="2" charset="-122"/>
              <a:buChar char="※"/>
            </a:pPr>
            <a:r>
              <a:rPr lang="zh-CN" altLang="en-US" sz="2800" dirty="0">
                <a:solidFill>
                  <a:srgbClr val="FF0000"/>
                </a:solidFill>
                <a:latin typeface="Times New Roman" panose="02020603050405020304" pitchFamily="18" charset="0"/>
                <a:ea typeface="+mn-ea"/>
                <a:cs typeface="Times New Roman" panose="02020603050405020304" pitchFamily="18" charset="0"/>
              </a:rPr>
              <a:t>低负荷</a:t>
            </a:r>
            <a:r>
              <a:rPr lang="en-US" altLang="zh-CN" sz="2800" dirty="0">
                <a:solidFill>
                  <a:srgbClr val="FF0000"/>
                </a:solidFill>
                <a:latin typeface="Times New Roman" panose="02020603050405020304" pitchFamily="18" charset="0"/>
                <a:ea typeface="+mn-ea"/>
                <a:cs typeface="Times New Roman" panose="02020603050405020304" pitchFamily="18" charset="0"/>
              </a:rPr>
              <a:t>(0</a:t>
            </a:r>
            <a:r>
              <a:rPr lang="zh-CN" altLang="en-US" sz="2800" dirty="0">
                <a:solidFill>
                  <a:srgbClr val="FF0000"/>
                </a:solidFill>
                <a:latin typeface="Times New Roman" panose="02020603050405020304" pitchFamily="18" charset="0"/>
                <a:ea typeface="+mn-ea"/>
                <a:cs typeface="Times New Roman" panose="02020603050405020304" pitchFamily="18" charset="0"/>
              </a:rPr>
              <a:t>～</a:t>
            </a:r>
            <a:r>
              <a:rPr lang="en-US" altLang="zh-CN" sz="2800" dirty="0">
                <a:solidFill>
                  <a:srgbClr val="FF0000"/>
                </a:solidFill>
                <a:latin typeface="Times New Roman" panose="02020603050405020304" pitchFamily="18" charset="0"/>
                <a:ea typeface="+mn-ea"/>
                <a:cs typeface="Times New Roman" panose="02020603050405020304" pitchFamily="18" charset="0"/>
              </a:rPr>
              <a:t>10%)</a:t>
            </a:r>
            <a:r>
              <a:rPr lang="zh-CN" altLang="en-US" sz="2800" dirty="0">
                <a:solidFill>
                  <a:srgbClr val="FF0000"/>
                </a:solidFill>
                <a:latin typeface="Times New Roman" panose="02020603050405020304" pitchFamily="18" charset="0"/>
                <a:ea typeface="+mn-ea"/>
                <a:cs typeface="Times New Roman" panose="02020603050405020304" pitchFamily="18" charset="0"/>
              </a:rPr>
              <a:t>处</a:t>
            </a:r>
            <a:r>
              <a:rPr lang="zh-CN" altLang="en-US" sz="2800" dirty="0">
                <a:solidFill>
                  <a:srgbClr val="0000FF"/>
                </a:solidFill>
                <a:latin typeface="Times New Roman" panose="02020603050405020304" pitchFamily="18" charset="0"/>
                <a:ea typeface="+mn-ea"/>
                <a:cs typeface="Times New Roman" panose="02020603050405020304" pitchFamily="18" charset="0"/>
              </a:rPr>
              <a:t>    </a:t>
            </a:r>
            <a:r>
              <a:rPr lang="zh-CN" altLang="en-US" sz="2800" dirty="0">
                <a:latin typeface="Times New Roman" panose="02020603050405020304" pitchFamily="18" charset="0"/>
                <a:ea typeface="+mn-ea"/>
                <a:cs typeface="Times New Roman" panose="02020603050405020304" pitchFamily="18" charset="0"/>
              </a:rPr>
              <a:t>机组并网带初负荷时，为避免负荷变化过大引起的热冲击，要求速度变动率大些</a:t>
            </a:r>
          </a:p>
          <a:p>
            <a:pPr lvl="1">
              <a:lnSpc>
                <a:spcPct val="105000"/>
              </a:lnSpc>
              <a:spcBef>
                <a:spcPct val="45000"/>
              </a:spcBef>
              <a:buSzPct val="120000"/>
              <a:buFont typeface="宋体" panose="02010600030101010101" pitchFamily="2" charset="-122"/>
              <a:buChar char="※"/>
            </a:pPr>
            <a:r>
              <a:rPr lang="zh-CN" altLang="en-US" sz="2800" dirty="0">
                <a:solidFill>
                  <a:srgbClr val="FF0000"/>
                </a:solidFill>
                <a:latin typeface="Times New Roman" panose="02020603050405020304" pitchFamily="18" charset="0"/>
                <a:ea typeface="+mn-ea"/>
                <a:cs typeface="Times New Roman" panose="02020603050405020304" pitchFamily="18" charset="0"/>
              </a:rPr>
              <a:t>满负荷</a:t>
            </a:r>
            <a:r>
              <a:rPr lang="en-US" altLang="zh-CN" sz="2800" dirty="0">
                <a:solidFill>
                  <a:srgbClr val="FF0000"/>
                </a:solidFill>
                <a:latin typeface="Times New Roman" panose="02020603050405020304" pitchFamily="18" charset="0"/>
                <a:ea typeface="+mn-ea"/>
                <a:cs typeface="Times New Roman" panose="02020603050405020304" pitchFamily="18" charset="0"/>
              </a:rPr>
              <a:t>(90</a:t>
            </a:r>
            <a:r>
              <a:rPr lang="zh-CN" altLang="en-US" sz="2800" dirty="0">
                <a:solidFill>
                  <a:srgbClr val="FF0000"/>
                </a:solidFill>
                <a:latin typeface="Times New Roman" panose="02020603050405020304" pitchFamily="18" charset="0"/>
                <a:ea typeface="+mn-ea"/>
                <a:cs typeface="Times New Roman" panose="02020603050405020304" pitchFamily="18" charset="0"/>
              </a:rPr>
              <a:t>～</a:t>
            </a:r>
            <a:r>
              <a:rPr lang="en-US" altLang="zh-CN" sz="2800" dirty="0">
                <a:solidFill>
                  <a:srgbClr val="FF0000"/>
                </a:solidFill>
                <a:latin typeface="Times New Roman" panose="02020603050405020304" pitchFamily="18" charset="0"/>
                <a:ea typeface="+mn-ea"/>
                <a:cs typeface="Times New Roman" panose="02020603050405020304" pitchFamily="18" charset="0"/>
              </a:rPr>
              <a:t>100%)</a:t>
            </a:r>
            <a:r>
              <a:rPr lang="zh-CN" altLang="en-US" sz="2800" dirty="0">
                <a:solidFill>
                  <a:srgbClr val="FF0000"/>
                </a:solidFill>
                <a:latin typeface="Times New Roman" panose="02020603050405020304" pitchFamily="18" charset="0"/>
                <a:ea typeface="+mn-ea"/>
                <a:cs typeface="Times New Roman" panose="02020603050405020304" pitchFamily="18" charset="0"/>
              </a:rPr>
              <a:t>处</a:t>
            </a:r>
            <a:r>
              <a:rPr lang="zh-CN" altLang="en-US" sz="2800" dirty="0">
                <a:solidFill>
                  <a:srgbClr val="0000FF"/>
                </a:solidFill>
                <a:latin typeface="Times New Roman" panose="02020603050405020304" pitchFamily="18" charset="0"/>
                <a:ea typeface="+mn-ea"/>
                <a:cs typeface="Times New Roman" panose="02020603050405020304" pitchFamily="18" charset="0"/>
              </a:rPr>
              <a:t>    </a:t>
            </a:r>
            <a:r>
              <a:rPr lang="zh-CN" altLang="en-US" sz="2800" dirty="0">
                <a:latin typeface="Times New Roman" panose="02020603050405020304" pitchFamily="18" charset="0"/>
                <a:ea typeface="+mn-ea"/>
                <a:cs typeface="Times New Roman" panose="02020603050405020304" pitchFamily="18" charset="0"/>
              </a:rPr>
              <a:t>避免过载，此区域内速度变动率可取大些，但不超过整体速率变动率的</a:t>
            </a:r>
            <a:r>
              <a:rPr lang="en-US" altLang="zh-CN" sz="2800" dirty="0">
                <a:latin typeface="Times New Roman" panose="02020603050405020304" pitchFamily="18" charset="0"/>
                <a:ea typeface="+mn-ea"/>
                <a:cs typeface="Times New Roman" panose="02020603050405020304" pitchFamily="18" charset="0"/>
              </a:rPr>
              <a:t>3</a:t>
            </a:r>
            <a:r>
              <a:rPr lang="zh-CN" altLang="en-US" sz="2800" dirty="0">
                <a:latin typeface="Times New Roman" panose="02020603050405020304" pitchFamily="18" charset="0"/>
                <a:ea typeface="+mn-ea"/>
                <a:cs typeface="Times New Roman" panose="02020603050405020304" pitchFamily="18" charset="0"/>
              </a:rPr>
              <a:t>倍</a:t>
            </a:r>
          </a:p>
          <a:p>
            <a:pPr lvl="1">
              <a:lnSpc>
                <a:spcPct val="105000"/>
              </a:lnSpc>
              <a:spcBef>
                <a:spcPct val="45000"/>
              </a:spcBef>
              <a:buSzPct val="120000"/>
              <a:buFont typeface="宋体" panose="02010600030101010101" pitchFamily="2" charset="-122"/>
              <a:buChar char="※"/>
            </a:pPr>
            <a:r>
              <a:rPr lang="zh-CN" altLang="en-US" sz="2800" dirty="0">
                <a:solidFill>
                  <a:srgbClr val="FF0000"/>
                </a:solidFill>
                <a:latin typeface="Times New Roman" panose="02020603050405020304" pitchFamily="18" charset="0"/>
                <a:ea typeface="+mn-ea"/>
                <a:cs typeface="Times New Roman" panose="02020603050405020304" pitchFamily="18" charset="0"/>
              </a:rPr>
              <a:t>合理分布</a:t>
            </a:r>
            <a:r>
              <a:rPr lang="zh-CN" altLang="en-US" sz="2800" dirty="0">
                <a:solidFill>
                  <a:srgbClr val="0000FF"/>
                </a:solidFill>
                <a:latin typeface="Times New Roman" panose="02020603050405020304" pitchFamily="18" charset="0"/>
                <a:ea typeface="+mn-ea"/>
                <a:cs typeface="Times New Roman" panose="02020603050405020304" pitchFamily="18" charset="0"/>
              </a:rPr>
              <a:t>    </a:t>
            </a:r>
            <a:r>
              <a:rPr lang="zh-CN" altLang="en-US" sz="2800" dirty="0">
                <a:latin typeface="Times New Roman" panose="02020603050405020304" pitchFamily="18" charset="0"/>
                <a:ea typeface="+mn-ea"/>
                <a:cs typeface="Times New Roman" panose="02020603050405020304" pitchFamily="18" charset="0"/>
              </a:rPr>
              <a:t>两端大、中间小且连续平滑变化 </a:t>
            </a:r>
          </a:p>
        </p:txBody>
      </p:sp>
      <p:sp>
        <p:nvSpPr>
          <p:cNvPr id="8"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2724665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up)">
                                      <p:cBhvr>
                                        <p:cTn id="7" dur="500"/>
                                        <p:tgtEl>
                                          <p:spTgt spid="1229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wipe(up)">
                                      <p:cBhvr>
                                        <p:cTn id="12" dur="500"/>
                                        <p:tgtEl>
                                          <p:spTgt spid="12292"/>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293">
                                            <p:txEl>
                                              <p:pRg st="0" end="0"/>
                                            </p:txEl>
                                          </p:spTgt>
                                        </p:tgtEl>
                                        <p:attrNameLst>
                                          <p:attrName>style.visibility</p:attrName>
                                        </p:attrNameLst>
                                      </p:cBhvr>
                                      <p:to>
                                        <p:strVal val="visible"/>
                                      </p:to>
                                    </p:set>
                                    <p:animEffect transition="in" filter="wipe(up)">
                                      <p:cBhvr>
                                        <p:cTn id="17" dur="500"/>
                                        <p:tgtEl>
                                          <p:spTgt spid="12293">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293">
                                            <p:txEl>
                                              <p:pRg st="1" end="1"/>
                                            </p:txEl>
                                          </p:spTgt>
                                        </p:tgtEl>
                                        <p:attrNameLst>
                                          <p:attrName>style.visibility</p:attrName>
                                        </p:attrNameLst>
                                      </p:cBhvr>
                                      <p:to>
                                        <p:strVal val="visible"/>
                                      </p:to>
                                    </p:set>
                                    <p:animEffect transition="in" filter="wipe(up)">
                                      <p:cBhvr>
                                        <p:cTn id="22" dur="500"/>
                                        <p:tgtEl>
                                          <p:spTgt spid="12293">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2293">
                                            <p:txEl>
                                              <p:pRg st="2" end="2"/>
                                            </p:txEl>
                                          </p:spTgt>
                                        </p:tgtEl>
                                        <p:attrNameLst>
                                          <p:attrName>style.visibility</p:attrName>
                                        </p:attrNameLst>
                                      </p:cBhvr>
                                      <p:to>
                                        <p:strVal val="visible"/>
                                      </p:to>
                                    </p:set>
                                    <p:animEffect transition="in" filter="wipe(up)">
                                      <p:cBhvr>
                                        <p:cTn id="27" dur="500"/>
                                        <p:tgtEl>
                                          <p:spTgt spid="12293">
                                            <p:txEl>
                                              <p:pRg st="2" end="2"/>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2293">
                                            <p:txEl>
                                              <p:pRg st="3" end="3"/>
                                            </p:txEl>
                                          </p:spTgt>
                                        </p:tgtEl>
                                        <p:attrNameLst>
                                          <p:attrName>style.visibility</p:attrName>
                                        </p:attrNameLst>
                                      </p:cBhvr>
                                      <p:to>
                                        <p:strVal val="visible"/>
                                      </p:to>
                                    </p:set>
                                    <p:animEffect transition="in" filter="wipe(up)">
                                      <p:cBhvr>
                                        <p:cTn id="32" dur="500"/>
                                        <p:tgtEl>
                                          <p:spTgt spid="12293">
                                            <p:txEl>
                                              <p:pRg st="3" end="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5"/>
      <p:bldP spid="1229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07950" y="836612"/>
            <a:ext cx="8928100" cy="1325565"/>
          </a:xfrm>
        </p:spPr>
        <p:txBody>
          <a:bodyPr/>
          <a:lstStyle/>
          <a:p>
            <a:pPr>
              <a:buClr>
                <a:srgbClr val="FF0000"/>
              </a:buClr>
              <a:buSzPct val="120000"/>
              <a:buFont typeface="Wingdings" panose="05000000000000000000" pitchFamily="2" charset="2"/>
              <a:buChar char="q"/>
            </a:pPr>
            <a:r>
              <a:rPr lang="zh-CN" altLang="en-US" sz="2800" dirty="0" smtClean="0">
                <a:solidFill>
                  <a:srgbClr val="FF0000"/>
                </a:solidFill>
                <a:ea typeface="楷体" panose="02010609060101010101" pitchFamily="49" charset="-122"/>
              </a:rPr>
              <a:t>滞缓率</a:t>
            </a:r>
            <a:endParaRPr lang="en-US" altLang="zh-CN" sz="2800" dirty="0" smtClean="0">
              <a:solidFill>
                <a:srgbClr val="FF0000"/>
              </a:solidFill>
              <a:ea typeface="楷体" panose="02010609060101010101" pitchFamily="49" charset="-122"/>
            </a:endParaRPr>
          </a:p>
          <a:p>
            <a:pPr>
              <a:buClr>
                <a:srgbClr val="FF0000"/>
              </a:buClr>
              <a:buSzPct val="120000"/>
            </a:pPr>
            <a:r>
              <a:rPr lang="zh-CN" altLang="en-US" sz="2800" dirty="0" smtClean="0">
                <a:solidFill>
                  <a:srgbClr val="FF0000"/>
                </a:solidFill>
                <a:ea typeface="楷体" panose="02010609060101010101" pitchFamily="49" charset="-122"/>
              </a:rPr>
              <a:t>滞缓</a:t>
            </a:r>
            <a:r>
              <a:rPr lang="zh-CN" altLang="en-US" sz="2800" dirty="0">
                <a:solidFill>
                  <a:srgbClr val="FF0000"/>
                </a:solidFill>
                <a:ea typeface="楷体" panose="02010609060101010101" pitchFamily="49" charset="-122"/>
              </a:rPr>
              <a:t>原因</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动、静摩擦，旷动间隙，滑阀盖度  </a:t>
            </a:r>
          </a:p>
        </p:txBody>
      </p:sp>
      <p:graphicFrame>
        <p:nvGraphicFramePr>
          <p:cNvPr id="13316" name="Object 4"/>
          <p:cNvGraphicFramePr>
            <a:graphicFrameLocks noChangeAspect="1"/>
          </p:cNvGraphicFramePr>
          <p:nvPr/>
        </p:nvGraphicFramePr>
        <p:xfrm>
          <a:off x="5364163" y="5922963"/>
          <a:ext cx="3079750" cy="935037"/>
        </p:xfrm>
        <a:graphic>
          <a:graphicData uri="http://schemas.openxmlformats.org/presentationml/2006/ole">
            <mc:AlternateContent xmlns:mc="http://schemas.openxmlformats.org/markup-compatibility/2006">
              <mc:Choice xmlns:v="urn:schemas-microsoft-com:vml" Requires="v">
                <p:oleObj spid="_x0000_s20496" name="Equation" r:id="rId5" imgW="1600200" imgH="482400" progId="Equation.DSMT4">
                  <p:embed/>
                </p:oleObj>
              </mc:Choice>
              <mc:Fallback>
                <p:oleObj name="Equation" r:id="rId5" imgW="1600200" imgH="482400" progId="Equation.DSMT4">
                  <p:embed/>
                  <p:pic>
                    <p:nvPicPr>
                      <p:cNvPr id="133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5922963"/>
                        <a:ext cx="3079750" cy="935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3317" name="Picture 5" descr="绘图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7294" y="2353468"/>
            <a:ext cx="4052489"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Line 6"/>
          <p:cNvSpPr>
            <a:spLocks noChangeShapeType="1"/>
          </p:cNvSpPr>
          <p:nvPr/>
        </p:nvSpPr>
        <p:spPr bwMode="auto">
          <a:xfrm>
            <a:off x="4926013" y="2470150"/>
            <a:ext cx="1752600" cy="12954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19" name="Line 7"/>
          <p:cNvSpPr>
            <a:spLocks noChangeShapeType="1"/>
          </p:cNvSpPr>
          <p:nvPr/>
        </p:nvSpPr>
        <p:spPr bwMode="auto">
          <a:xfrm>
            <a:off x="5002213" y="4222750"/>
            <a:ext cx="1447800" cy="14478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0" name="Line 8"/>
          <p:cNvSpPr>
            <a:spLocks noChangeShapeType="1"/>
          </p:cNvSpPr>
          <p:nvPr/>
        </p:nvSpPr>
        <p:spPr bwMode="auto">
          <a:xfrm>
            <a:off x="6831013" y="2622550"/>
            <a:ext cx="1828800" cy="9906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1" name="Line 9"/>
          <p:cNvSpPr>
            <a:spLocks noChangeShapeType="1"/>
          </p:cNvSpPr>
          <p:nvPr/>
        </p:nvSpPr>
        <p:spPr bwMode="auto">
          <a:xfrm>
            <a:off x="6831013" y="4375150"/>
            <a:ext cx="1844675" cy="135890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3" name="Line 11"/>
          <p:cNvSpPr>
            <a:spLocks noChangeShapeType="1"/>
          </p:cNvSpPr>
          <p:nvPr/>
        </p:nvSpPr>
        <p:spPr bwMode="auto">
          <a:xfrm>
            <a:off x="6588125" y="3789363"/>
            <a:ext cx="1588" cy="1897062"/>
          </a:xfrm>
          <a:prstGeom prst="line">
            <a:avLst/>
          </a:prstGeom>
          <a:noFill/>
          <a:ln w="1905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4" name="Line 12"/>
          <p:cNvSpPr>
            <a:spLocks noChangeShapeType="1"/>
          </p:cNvSpPr>
          <p:nvPr/>
        </p:nvSpPr>
        <p:spPr bwMode="auto">
          <a:xfrm flipH="1">
            <a:off x="5003800" y="2420938"/>
            <a:ext cx="1800225" cy="1587"/>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5" name="Line 13"/>
          <p:cNvSpPr>
            <a:spLocks noChangeShapeType="1"/>
          </p:cNvSpPr>
          <p:nvPr/>
        </p:nvSpPr>
        <p:spPr bwMode="auto">
          <a:xfrm flipH="1">
            <a:off x="6300788" y="3357563"/>
            <a:ext cx="533400" cy="1587"/>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6" name="Line 14"/>
          <p:cNvSpPr>
            <a:spLocks noChangeShapeType="1"/>
          </p:cNvSpPr>
          <p:nvPr/>
        </p:nvSpPr>
        <p:spPr bwMode="auto">
          <a:xfrm flipH="1">
            <a:off x="5724525" y="3068638"/>
            <a:ext cx="1066800" cy="1587"/>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7" name="Line 15"/>
          <p:cNvSpPr>
            <a:spLocks noChangeShapeType="1"/>
          </p:cNvSpPr>
          <p:nvPr/>
        </p:nvSpPr>
        <p:spPr bwMode="auto">
          <a:xfrm flipH="1">
            <a:off x="5764213" y="4984750"/>
            <a:ext cx="1905000" cy="1588"/>
          </a:xfrm>
          <a:prstGeom prst="line">
            <a:avLst/>
          </a:prstGeom>
          <a:noFill/>
          <a:ln w="19050">
            <a:solidFill>
              <a:srgbClr val="008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8" name="Line 16"/>
          <p:cNvSpPr>
            <a:spLocks noChangeShapeType="1"/>
          </p:cNvSpPr>
          <p:nvPr/>
        </p:nvSpPr>
        <p:spPr bwMode="auto">
          <a:xfrm>
            <a:off x="8531225" y="3357563"/>
            <a:ext cx="1588" cy="2273300"/>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9" name="Line 17"/>
          <p:cNvSpPr>
            <a:spLocks noChangeShapeType="1"/>
          </p:cNvSpPr>
          <p:nvPr/>
        </p:nvSpPr>
        <p:spPr bwMode="auto">
          <a:xfrm>
            <a:off x="6300788" y="3357563"/>
            <a:ext cx="0" cy="2303462"/>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0" name="Line 18"/>
          <p:cNvSpPr>
            <a:spLocks noChangeShapeType="1"/>
          </p:cNvSpPr>
          <p:nvPr/>
        </p:nvSpPr>
        <p:spPr bwMode="auto">
          <a:xfrm>
            <a:off x="7667625" y="3068638"/>
            <a:ext cx="1588" cy="1905000"/>
          </a:xfrm>
          <a:prstGeom prst="line">
            <a:avLst/>
          </a:prstGeom>
          <a:noFill/>
          <a:ln w="19050">
            <a:solidFill>
              <a:srgbClr val="008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1" name="Line 19"/>
          <p:cNvSpPr>
            <a:spLocks noChangeShapeType="1"/>
          </p:cNvSpPr>
          <p:nvPr/>
        </p:nvSpPr>
        <p:spPr bwMode="auto">
          <a:xfrm>
            <a:off x="5724525" y="3068638"/>
            <a:ext cx="1588" cy="1905000"/>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2" name="Line 20"/>
          <p:cNvSpPr>
            <a:spLocks noChangeShapeType="1"/>
          </p:cNvSpPr>
          <p:nvPr/>
        </p:nvSpPr>
        <p:spPr bwMode="auto">
          <a:xfrm flipH="1">
            <a:off x="6300788" y="5661025"/>
            <a:ext cx="2232025" cy="0"/>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3333" name="Group 21"/>
          <p:cNvGrpSpPr>
            <a:grpSpLocks/>
          </p:cNvGrpSpPr>
          <p:nvPr/>
        </p:nvGrpSpPr>
        <p:grpSpPr bwMode="auto">
          <a:xfrm>
            <a:off x="4773613" y="2165350"/>
            <a:ext cx="4191000" cy="3856038"/>
            <a:chOff x="3120" y="1056"/>
            <a:chExt cx="2640" cy="2429"/>
          </a:xfrm>
        </p:grpSpPr>
        <p:sp>
          <p:nvSpPr>
            <p:cNvPr id="13334" name="Line 22"/>
            <p:cNvSpPr>
              <a:spLocks noChangeShapeType="1"/>
            </p:cNvSpPr>
            <p:nvPr/>
          </p:nvSpPr>
          <p:spPr bwMode="auto">
            <a:xfrm>
              <a:off x="3120" y="2304"/>
              <a:ext cx="2592"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5" name="Line 23"/>
            <p:cNvSpPr>
              <a:spLocks noChangeShapeType="1"/>
            </p:cNvSpPr>
            <p:nvPr/>
          </p:nvSpPr>
          <p:spPr bwMode="auto">
            <a:xfrm>
              <a:off x="4416" y="1056"/>
              <a:ext cx="0" cy="240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6" name="Text Box 24"/>
            <p:cNvSpPr txBox="1">
              <a:spLocks noChangeArrowheads="1"/>
            </p:cNvSpPr>
            <p:nvPr/>
          </p:nvSpPr>
          <p:spPr bwMode="auto">
            <a:xfrm>
              <a:off x="4512" y="105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n</a:t>
              </a:r>
            </a:p>
          </p:txBody>
        </p:sp>
        <p:sp>
          <p:nvSpPr>
            <p:cNvPr id="13337" name="Text Box 25"/>
            <p:cNvSpPr txBox="1">
              <a:spLocks noChangeArrowheads="1"/>
            </p:cNvSpPr>
            <p:nvPr/>
          </p:nvSpPr>
          <p:spPr bwMode="auto">
            <a:xfrm>
              <a:off x="5520" y="2352"/>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N</a:t>
              </a:r>
            </a:p>
          </p:txBody>
        </p:sp>
        <p:sp>
          <p:nvSpPr>
            <p:cNvPr id="13338" name="Text Box 26"/>
            <p:cNvSpPr txBox="1">
              <a:spLocks noChangeArrowheads="1"/>
            </p:cNvSpPr>
            <p:nvPr/>
          </p:nvSpPr>
          <p:spPr bwMode="auto">
            <a:xfrm>
              <a:off x="4176" y="321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m</a:t>
              </a:r>
            </a:p>
          </p:txBody>
        </p:sp>
        <p:sp>
          <p:nvSpPr>
            <p:cNvPr id="13339" name="Text Box 27"/>
            <p:cNvSpPr txBox="1">
              <a:spLocks noChangeArrowheads="1"/>
            </p:cNvSpPr>
            <p:nvPr/>
          </p:nvSpPr>
          <p:spPr bwMode="auto">
            <a:xfrm>
              <a:off x="3168" y="2016"/>
              <a:ext cx="24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altLang="zh-CN" sz="2800" i="1">
                  <a:solidFill>
                    <a:schemeClr val="accent2"/>
                  </a:solidFill>
                </a:rPr>
                <a:t>z</a:t>
              </a:r>
            </a:p>
          </p:txBody>
        </p:sp>
      </p:grpSp>
      <p:sp>
        <p:nvSpPr>
          <p:cNvPr id="13340" name="Line 28"/>
          <p:cNvSpPr>
            <a:spLocks noChangeShapeType="1"/>
          </p:cNvSpPr>
          <p:nvPr/>
        </p:nvSpPr>
        <p:spPr bwMode="auto">
          <a:xfrm flipV="1">
            <a:off x="5003800" y="2420938"/>
            <a:ext cx="0" cy="1944687"/>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41" name="Line 29"/>
          <p:cNvSpPr>
            <a:spLocks noChangeShapeType="1"/>
          </p:cNvSpPr>
          <p:nvPr/>
        </p:nvSpPr>
        <p:spPr bwMode="auto">
          <a:xfrm>
            <a:off x="6831013" y="3079750"/>
            <a:ext cx="838200" cy="1588"/>
          </a:xfrm>
          <a:prstGeom prst="line">
            <a:avLst/>
          </a:prstGeom>
          <a:noFill/>
          <a:ln w="19050">
            <a:solidFill>
              <a:srgbClr val="008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42" name="Line 30"/>
          <p:cNvSpPr>
            <a:spLocks noChangeShapeType="1"/>
          </p:cNvSpPr>
          <p:nvPr/>
        </p:nvSpPr>
        <p:spPr bwMode="auto">
          <a:xfrm>
            <a:off x="6804025" y="3357563"/>
            <a:ext cx="1728788" cy="0"/>
          </a:xfrm>
          <a:prstGeom prst="line">
            <a:avLst/>
          </a:prstGeom>
          <a:noFill/>
          <a:ln w="19050">
            <a:solidFill>
              <a:srgbClr val="CC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46" name="Line 34"/>
          <p:cNvSpPr>
            <a:spLocks noChangeShapeType="1"/>
          </p:cNvSpPr>
          <p:nvPr/>
        </p:nvSpPr>
        <p:spPr bwMode="auto">
          <a:xfrm flipH="1">
            <a:off x="5003800" y="4365625"/>
            <a:ext cx="1812925" cy="0"/>
          </a:xfrm>
          <a:prstGeom prst="line">
            <a:avLst/>
          </a:prstGeom>
          <a:noFill/>
          <a:ln w="19050">
            <a:solidFill>
              <a:srgbClr val="CC00FF"/>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3353" name="Group 41"/>
          <p:cNvGrpSpPr>
            <a:grpSpLocks/>
          </p:cNvGrpSpPr>
          <p:nvPr/>
        </p:nvGrpSpPr>
        <p:grpSpPr bwMode="auto">
          <a:xfrm>
            <a:off x="5003800" y="2420938"/>
            <a:ext cx="1752600" cy="1295400"/>
            <a:chOff x="3152" y="1525"/>
            <a:chExt cx="1104" cy="816"/>
          </a:xfrm>
        </p:grpSpPr>
        <p:sp>
          <p:nvSpPr>
            <p:cNvPr id="13348" name="Line 36"/>
            <p:cNvSpPr>
              <a:spLocks noChangeShapeType="1"/>
            </p:cNvSpPr>
            <p:nvPr/>
          </p:nvSpPr>
          <p:spPr bwMode="auto">
            <a:xfrm>
              <a:off x="3152" y="1525"/>
              <a:ext cx="1104" cy="816"/>
            </a:xfrm>
            <a:prstGeom prst="line">
              <a:avLst/>
            </a:prstGeom>
            <a:noFill/>
            <a:ln w="19050">
              <a:solidFill>
                <a:srgbClr val="CC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2" name="Line 40"/>
            <p:cNvSpPr>
              <a:spLocks noChangeShapeType="1"/>
            </p:cNvSpPr>
            <p:nvPr/>
          </p:nvSpPr>
          <p:spPr bwMode="auto">
            <a:xfrm>
              <a:off x="3515" y="1797"/>
              <a:ext cx="136" cy="91"/>
            </a:xfrm>
            <a:prstGeom prst="line">
              <a:avLst/>
            </a:prstGeom>
            <a:noFill/>
            <a:ln w="9525">
              <a:solidFill>
                <a:srgbClr val="CC00FF"/>
              </a:solidFill>
              <a:round/>
              <a:headEnd type="arrow"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3355" name="Group 43"/>
          <p:cNvGrpSpPr>
            <a:grpSpLocks/>
          </p:cNvGrpSpPr>
          <p:nvPr/>
        </p:nvGrpSpPr>
        <p:grpSpPr bwMode="auto">
          <a:xfrm>
            <a:off x="4906963" y="2565400"/>
            <a:ext cx="1752600" cy="1295400"/>
            <a:chOff x="3091" y="1616"/>
            <a:chExt cx="1104" cy="816"/>
          </a:xfrm>
        </p:grpSpPr>
        <p:sp>
          <p:nvSpPr>
            <p:cNvPr id="13347" name="Line 35"/>
            <p:cNvSpPr>
              <a:spLocks noChangeShapeType="1"/>
            </p:cNvSpPr>
            <p:nvPr/>
          </p:nvSpPr>
          <p:spPr bwMode="auto">
            <a:xfrm>
              <a:off x="3091" y="1616"/>
              <a:ext cx="1104" cy="816"/>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4" name="Line 42"/>
            <p:cNvSpPr>
              <a:spLocks noChangeShapeType="1"/>
            </p:cNvSpPr>
            <p:nvPr/>
          </p:nvSpPr>
          <p:spPr bwMode="auto">
            <a:xfrm>
              <a:off x="3696" y="2069"/>
              <a:ext cx="182" cy="136"/>
            </a:xfrm>
            <a:prstGeom prst="line">
              <a:avLst/>
            </a:prstGeom>
            <a:noFill/>
            <a:ln w="952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3371" name="Group 59"/>
          <p:cNvGrpSpPr>
            <a:grpSpLocks/>
          </p:cNvGrpSpPr>
          <p:nvPr/>
        </p:nvGrpSpPr>
        <p:grpSpPr bwMode="auto">
          <a:xfrm>
            <a:off x="5148263" y="4213225"/>
            <a:ext cx="1447800" cy="1447800"/>
            <a:chOff x="3243" y="2654"/>
            <a:chExt cx="912" cy="912"/>
          </a:xfrm>
        </p:grpSpPr>
        <p:sp>
          <p:nvSpPr>
            <p:cNvPr id="13351" name="Line 39"/>
            <p:cNvSpPr>
              <a:spLocks noChangeShapeType="1"/>
            </p:cNvSpPr>
            <p:nvPr/>
          </p:nvSpPr>
          <p:spPr bwMode="auto">
            <a:xfrm>
              <a:off x="3243" y="2654"/>
              <a:ext cx="912" cy="91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6" name="Line 44"/>
            <p:cNvSpPr>
              <a:spLocks noChangeShapeType="1"/>
            </p:cNvSpPr>
            <p:nvPr/>
          </p:nvSpPr>
          <p:spPr bwMode="auto">
            <a:xfrm>
              <a:off x="3560" y="2976"/>
              <a:ext cx="136" cy="137"/>
            </a:xfrm>
            <a:prstGeom prst="line">
              <a:avLst/>
            </a:prstGeom>
            <a:noFill/>
            <a:ln w="952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3370" name="Group 58"/>
          <p:cNvGrpSpPr>
            <a:grpSpLocks/>
          </p:cNvGrpSpPr>
          <p:nvPr/>
        </p:nvGrpSpPr>
        <p:grpSpPr bwMode="auto">
          <a:xfrm>
            <a:off x="4932363" y="4286250"/>
            <a:ext cx="1447800" cy="1447800"/>
            <a:chOff x="3107" y="2700"/>
            <a:chExt cx="912" cy="912"/>
          </a:xfrm>
        </p:grpSpPr>
        <p:sp>
          <p:nvSpPr>
            <p:cNvPr id="13350" name="Line 38"/>
            <p:cNvSpPr>
              <a:spLocks noChangeShapeType="1"/>
            </p:cNvSpPr>
            <p:nvPr/>
          </p:nvSpPr>
          <p:spPr bwMode="auto">
            <a:xfrm>
              <a:off x="3107" y="2700"/>
              <a:ext cx="912" cy="912"/>
            </a:xfrm>
            <a:prstGeom prst="line">
              <a:avLst/>
            </a:prstGeom>
            <a:noFill/>
            <a:ln w="19050">
              <a:solidFill>
                <a:srgbClr val="CC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8" name="Line 46"/>
            <p:cNvSpPr>
              <a:spLocks noChangeShapeType="1"/>
            </p:cNvSpPr>
            <p:nvPr/>
          </p:nvSpPr>
          <p:spPr bwMode="auto">
            <a:xfrm>
              <a:off x="3515" y="3113"/>
              <a:ext cx="182" cy="181"/>
            </a:xfrm>
            <a:prstGeom prst="line">
              <a:avLst/>
            </a:prstGeom>
            <a:noFill/>
            <a:ln w="9525">
              <a:solidFill>
                <a:srgbClr val="CC00FF"/>
              </a:solidFill>
              <a:round/>
              <a:headEnd type="arrow"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3361" name="Line 49"/>
          <p:cNvSpPr>
            <a:spLocks noChangeShapeType="1"/>
          </p:cNvSpPr>
          <p:nvPr/>
        </p:nvSpPr>
        <p:spPr bwMode="auto">
          <a:xfrm flipH="1">
            <a:off x="6559550" y="3789363"/>
            <a:ext cx="244475" cy="1587"/>
          </a:xfrm>
          <a:prstGeom prst="line">
            <a:avLst/>
          </a:prstGeom>
          <a:noFill/>
          <a:ln w="1905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2" name="Line 50"/>
          <p:cNvSpPr>
            <a:spLocks noChangeShapeType="1"/>
          </p:cNvSpPr>
          <p:nvPr/>
        </p:nvSpPr>
        <p:spPr bwMode="auto">
          <a:xfrm>
            <a:off x="6804025" y="3789363"/>
            <a:ext cx="1728788" cy="0"/>
          </a:xfrm>
          <a:prstGeom prst="line">
            <a:avLst/>
          </a:prstGeom>
          <a:noFill/>
          <a:ln w="1905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3" name="Line 51"/>
          <p:cNvSpPr>
            <a:spLocks noChangeShapeType="1"/>
          </p:cNvSpPr>
          <p:nvPr/>
        </p:nvSpPr>
        <p:spPr bwMode="auto">
          <a:xfrm flipV="1">
            <a:off x="5292725" y="2852738"/>
            <a:ext cx="0" cy="1512887"/>
          </a:xfrm>
          <a:prstGeom prst="line">
            <a:avLst/>
          </a:prstGeom>
          <a:noFill/>
          <a:ln w="19050">
            <a:solidFill>
              <a:srgbClr val="FF0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4" name="Line 52"/>
          <p:cNvSpPr>
            <a:spLocks noChangeShapeType="1"/>
          </p:cNvSpPr>
          <p:nvPr/>
        </p:nvSpPr>
        <p:spPr bwMode="auto">
          <a:xfrm flipH="1">
            <a:off x="5292725" y="2852738"/>
            <a:ext cx="1511300" cy="0"/>
          </a:xfrm>
          <a:prstGeom prst="line">
            <a:avLst/>
          </a:prstGeom>
          <a:noFill/>
          <a:ln w="1905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3366" name="Group 54"/>
          <p:cNvGrpSpPr>
            <a:grpSpLocks/>
          </p:cNvGrpSpPr>
          <p:nvPr/>
        </p:nvGrpSpPr>
        <p:grpSpPr bwMode="auto">
          <a:xfrm>
            <a:off x="6804025" y="2420938"/>
            <a:ext cx="1828800" cy="990600"/>
            <a:chOff x="4286" y="1525"/>
            <a:chExt cx="1152" cy="624"/>
          </a:xfrm>
        </p:grpSpPr>
        <p:sp>
          <p:nvSpPr>
            <p:cNvPr id="13360" name="Line 48"/>
            <p:cNvSpPr>
              <a:spLocks noChangeShapeType="1"/>
            </p:cNvSpPr>
            <p:nvPr/>
          </p:nvSpPr>
          <p:spPr bwMode="auto">
            <a:xfrm>
              <a:off x="4286" y="1525"/>
              <a:ext cx="1152" cy="624"/>
            </a:xfrm>
            <a:prstGeom prst="line">
              <a:avLst/>
            </a:prstGeom>
            <a:noFill/>
            <a:ln w="19050">
              <a:solidFill>
                <a:srgbClr val="CC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5" name="Line 53"/>
            <p:cNvSpPr>
              <a:spLocks noChangeShapeType="1"/>
            </p:cNvSpPr>
            <p:nvPr/>
          </p:nvSpPr>
          <p:spPr bwMode="auto">
            <a:xfrm>
              <a:off x="4694" y="1752"/>
              <a:ext cx="182" cy="90"/>
            </a:xfrm>
            <a:prstGeom prst="line">
              <a:avLst/>
            </a:prstGeom>
            <a:noFill/>
            <a:ln w="9525">
              <a:solidFill>
                <a:srgbClr val="CC00FF"/>
              </a:solidFill>
              <a:round/>
              <a:headEnd type="arrow"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3369" name="Group 57"/>
          <p:cNvGrpSpPr>
            <a:grpSpLocks/>
          </p:cNvGrpSpPr>
          <p:nvPr/>
        </p:nvGrpSpPr>
        <p:grpSpPr bwMode="auto">
          <a:xfrm>
            <a:off x="6831013" y="2852738"/>
            <a:ext cx="1828800" cy="990600"/>
            <a:chOff x="4303" y="1797"/>
            <a:chExt cx="1152" cy="624"/>
          </a:xfrm>
        </p:grpSpPr>
        <p:sp>
          <p:nvSpPr>
            <p:cNvPr id="13343" name="Line 31"/>
            <p:cNvSpPr>
              <a:spLocks noChangeShapeType="1"/>
            </p:cNvSpPr>
            <p:nvPr/>
          </p:nvSpPr>
          <p:spPr bwMode="auto">
            <a:xfrm>
              <a:off x="4303" y="1797"/>
              <a:ext cx="1152" cy="624"/>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7" name="Line 55"/>
            <p:cNvSpPr>
              <a:spLocks noChangeShapeType="1"/>
            </p:cNvSpPr>
            <p:nvPr/>
          </p:nvSpPr>
          <p:spPr bwMode="auto">
            <a:xfrm>
              <a:off x="4739" y="2024"/>
              <a:ext cx="318" cy="181"/>
            </a:xfrm>
            <a:prstGeom prst="line">
              <a:avLst/>
            </a:prstGeom>
            <a:noFill/>
            <a:ln w="952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5"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26770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up)">
                                      <p:cBhvr>
                                        <p:cTn id="7" dur="500"/>
                                        <p:tgtEl>
                                          <p:spTgt spid="1331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up)">
                                      <p:cBhvr>
                                        <p:cTn id="12" dur="500"/>
                                        <p:tgtEl>
                                          <p:spTgt spid="1331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3317"/>
                                        </p:tgtEl>
                                        <p:attrNameLst>
                                          <p:attrName>style.visibility</p:attrName>
                                        </p:attrNameLst>
                                      </p:cBhvr>
                                      <p:to>
                                        <p:strVal val="visible"/>
                                      </p:to>
                                    </p:set>
                                    <p:animEffect transition="in" filter="wipe(up)">
                                      <p:cBhvr>
                                        <p:cTn id="17" dur="500"/>
                                        <p:tgtEl>
                                          <p:spTgt spid="133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nodeType="clickEffect">
                                  <p:stCondLst>
                                    <p:cond delay="0"/>
                                  </p:stCondLst>
                                  <p:childTnLst>
                                    <p:set>
                                      <p:cBhvr>
                                        <p:cTn id="21" dur="1" fill="hold">
                                          <p:stCondLst>
                                            <p:cond delay="0"/>
                                          </p:stCondLst>
                                        </p:cTn>
                                        <p:tgtEl>
                                          <p:spTgt spid="13333"/>
                                        </p:tgtEl>
                                        <p:attrNameLst>
                                          <p:attrName>style.visibility</p:attrName>
                                        </p:attrNameLst>
                                      </p:cBhvr>
                                      <p:to>
                                        <p:strVal val="visible"/>
                                      </p:to>
                                    </p:set>
                                    <p:anim calcmode="lin" valueType="num">
                                      <p:cBhvr additive="base">
                                        <p:cTn id="22" dur="500" fill="hold"/>
                                        <p:tgtEl>
                                          <p:spTgt spid="13333"/>
                                        </p:tgtEl>
                                        <p:attrNameLst>
                                          <p:attrName>ppt_x</p:attrName>
                                        </p:attrNameLst>
                                      </p:cBhvr>
                                      <p:tavLst>
                                        <p:tav tm="0">
                                          <p:val>
                                            <p:strVal val="0-#ppt_w/2"/>
                                          </p:val>
                                        </p:tav>
                                        <p:tav tm="100000">
                                          <p:val>
                                            <p:strVal val="#ppt_x"/>
                                          </p:val>
                                        </p:tav>
                                      </p:tavLst>
                                    </p:anim>
                                    <p:anim calcmode="lin" valueType="num">
                                      <p:cBhvr additive="base">
                                        <p:cTn id="23" dur="500" fill="hold"/>
                                        <p:tgtEl>
                                          <p:spTgt spid="13333"/>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318"/>
                                        </p:tgtEl>
                                        <p:attrNameLst>
                                          <p:attrName>style.visibility</p:attrName>
                                        </p:attrNameLst>
                                      </p:cBhvr>
                                      <p:to>
                                        <p:strVal val="visible"/>
                                      </p:to>
                                    </p:set>
                                    <p:animEffect transition="in" filter="wipe(down)">
                                      <p:cBhvr>
                                        <p:cTn id="28" dur="500"/>
                                        <p:tgtEl>
                                          <p:spTgt spid="13318"/>
                                        </p:tgtEl>
                                      </p:cBhvr>
                                    </p:animEffect>
                                  </p:childTnLst>
                                  <p:subTnLst>
                                    <p:audio>
                                      <p:cMediaNode>
                                        <p:cTn display="0" masterRel="sameClick">
                                          <p:stCondLst>
                                            <p:cond evt="begin" delay="0">
                                              <p:tn val="26"/>
                                            </p:cond>
                                          </p:stCondLst>
                                          <p:endCondLst>
                                            <p:cond evt="onStopAudio" delay="0">
                                              <p:tgtEl>
                                                <p:sldTgt/>
                                              </p:tgtEl>
                                            </p:cond>
                                          </p:endCondLst>
                                        </p:cTn>
                                        <p:tgtEl>
                                          <p:sndTgt r:embed="rId4" name="camera.wav"/>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3319"/>
                                        </p:tgtEl>
                                        <p:attrNameLst>
                                          <p:attrName>style.visibility</p:attrName>
                                        </p:attrNameLst>
                                      </p:cBhvr>
                                      <p:to>
                                        <p:strVal val="visible"/>
                                      </p:to>
                                    </p:set>
                                    <p:animEffect transition="in" filter="wipe(up)">
                                      <p:cBhvr>
                                        <p:cTn id="33" dur="500"/>
                                        <p:tgtEl>
                                          <p:spTgt spid="13319"/>
                                        </p:tgtEl>
                                      </p:cBhvr>
                                    </p:animEffect>
                                  </p:childTnLst>
                                  <p:subTnLst>
                                    <p:audio>
                                      <p:cMediaNode>
                                        <p:cTn display="0" masterRel="sameClick">
                                          <p:stCondLst>
                                            <p:cond evt="begin" delay="0">
                                              <p:tn val="31"/>
                                            </p:cond>
                                          </p:stCondLst>
                                          <p:endCondLst>
                                            <p:cond evt="onStopAudio" delay="0">
                                              <p:tgtEl>
                                                <p:sldTgt/>
                                              </p:tgtEl>
                                            </p:cond>
                                          </p:endCondLst>
                                        </p:cTn>
                                        <p:tgtEl>
                                          <p:sndTgt r:embed="rId4" name="camera.wav"/>
                                        </p:tgtEl>
                                      </p:cMediaNode>
                                    </p:audio>
                                  </p:sub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3321"/>
                                        </p:tgtEl>
                                        <p:attrNameLst>
                                          <p:attrName>style.visibility</p:attrName>
                                        </p:attrNameLst>
                                      </p:cBhvr>
                                      <p:to>
                                        <p:strVal val="visible"/>
                                      </p:to>
                                    </p:set>
                                    <p:animEffect transition="in" filter="wipe(up)">
                                      <p:cBhvr>
                                        <p:cTn id="38" dur="500"/>
                                        <p:tgtEl>
                                          <p:spTgt spid="13321"/>
                                        </p:tgtEl>
                                      </p:cBhvr>
                                    </p:animEffect>
                                  </p:childTnLst>
                                  <p:subTnLst>
                                    <p:audio>
                                      <p:cMediaNode>
                                        <p:cTn display="0" masterRel="sameClick">
                                          <p:stCondLst>
                                            <p:cond evt="begin" delay="0">
                                              <p:tn val="36"/>
                                            </p:cond>
                                          </p:stCondLst>
                                          <p:endCondLst>
                                            <p:cond evt="onStopAudio" delay="0">
                                              <p:tgtEl>
                                                <p:sldTgt/>
                                              </p:tgtEl>
                                            </p:cond>
                                          </p:endCondLst>
                                        </p:cTn>
                                        <p:tgtEl>
                                          <p:sndTgt r:embed="rId4"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13326"/>
                                        </p:tgtEl>
                                        <p:attrNameLst>
                                          <p:attrName>style.visibility</p:attrName>
                                        </p:attrNameLst>
                                      </p:cBhvr>
                                      <p:to>
                                        <p:strVal val="visible"/>
                                      </p:to>
                                    </p:set>
                                    <p:animEffect transition="in" filter="wipe(right)">
                                      <p:cBhvr>
                                        <p:cTn id="43" dur="500"/>
                                        <p:tgtEl>
                                          <p:spTgt spid="13326"/>
                                        </p:tgtEl>
                                      </p:cBhvr>
                                    </p:animEffect>
                                  </p:childTnLst>
                                  <p:subTnLst>
                                    <p:audio>
                                      <p:cMediaNode>
                                        <p:cTn display="0" masterRel="sameClick">
                                          <p:stCondLst>
                                            <p:cond evt="begin" delay="0">
                                              <p:tn val="41"/>
                                            </p:cond>
                                          </p:stCondLst>
                                          <p:endCondLst>
                                            <p:cond evt="onStopAudio" delay="0">
                                              <p:tgtEl>
                                                <p:sldTgt/>
                                              </p:tgtEl>
                                            </p:cond>
                                          </p:endCondLst>
                                        </p:cTn>
                                        <p:tgtEl>
                                          <p:sndTgt r:embed="rId4" name="camera.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13331"/>
                                        </p:tgtEl>
                                        <p:attrNameLst>
                                          <p:attrName>style.visibility</p:attrName>
                                        </p:attrNameLst>
                                      </p:cBhvr>
                                      <p:to>
                                        <p:strVal val="visible"/>
                                      </p:to>
                                    </p:set>
                                    <p:animEffect transition="in" filter="wipe(up)">
                                      <p:cBhvr>
                                        <p:cTn id="48" dur="500"/>
                                        <p:tgtEl>
                                          <p:spTgt spid="13331"/>
                                        </p:tgtEl>
                                      </p:cBhvr>
                                    </p:animEffect>
                                  </p:childTnLst>
                                  <p:subTnLst>
                                    <p:audio>
                                      <p:cMediaNode>
                                        <p:cTn display="0" masterRel="sameClick">
                                          <p:stCondLst>
                                            <p:cond evt="begin" delay="0">
                                              <p:tn val="46"/>
                                            </p:cond>
                                          </p:stCondLst>
                                          <p:endCondLst>
                                            <p:cond evt="onStopAudio" delay="0">
                                              <p:tgtEl>
                                                <p:sldTgt/>
                                              </p:tgtEl>
                                            </p:cond>
                                          </p:endCondLst>
                                        </p:cTn>
                                        <p:tgtEl>
                                          <p:sndTgt r:embed="rId4" name="camera.wav"/>
                                        </p:tgtEl>
                                      </p:cMediaNode>
                                    </p:audio>
                                  </p:sub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3327"/>
                                        </p:tgtEl>
                                        <p:attrNameLst>
                                          <p:attrName>style.visibility</p:attrName>
                                        </p:attrNameLst>
                                      </p:cBhvr>
                                      <p:to>
                                        <p:strVal val="visible"/>
                                      </p:to>
                                    </p:set>
                                    <p:animEffect transition="in" filter="wipe(left)">
                                      <p:cBhvr>
                                        <p:cTn id="53" dur="500"/>
                                        <p:tgtEl>
                                          <p:spTgt spid="13327"/>
                                        </p:tgtEl>
                                      </p:cBhvr>
                                    </p:animEffect>
                                  </p:childTnLst>
                                  <p:subTnLst>
                                    <p:audio>
                                      <p:cMediaNode>
                                        <p:cTn display="0" masterRel="sameClick">
                                          <p:stCondLst>
                                            <p:cond evt="begin" delay="0">
                                              <p:tn val="51"/>
                                            </p:cond>
                                          </p:stCondLst>
                                          <p:endCondLst>
                                            <p:cond evt="onStopAudio" delay="0">
                                              <p:tgtEl>
                                                <p:sldTgt/>
                                              </p:tgtEl>
                                            </p:cond>
                                          </p:endCondLst>
                                        </p:cTn>
                                        <p:tgtEl>
                                          <p:sndTgt r:embed="rId4" name="camera.wav"/>
                                        </p:tgtEl>
                                      </p:cMediaNode>
                                    </p:audio>
                                  </p:sub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3330"/>
                                        </p:tgtEl>
                                        <p:attrNameLst>
                                          <p:attrName>style.visibility</p:attrName>
                                        </p:attrNameLst>
                                      </p:cBhvr>
                                      <p:to>
                                        <p:strVal val="visible"/>
                                      </p:to>
                                    </p:set>
                                    <p:animEffect transition="in" filter="wipe(down)">
                                      <p:cBhvr>
                                        <p:cTn id="58" dur="500"/>
                                        <p:tgtEl>
                                          <p:spTgt spid="13330"/>
                                        </p:tgtEl>
                                      </p:cBhvr>
                                    </p:animEffect>
                                  </p:childTnLst>
                                  <p:subTnLst>
                                    <p:audio>
                                      <p:cMediaNode>
                                        <p:cTn display="0" masterRel="sameClick">
                                          <p:stCondLst>
                                            <p:cond evt="begin" delay="0">
                                              <p:tn val="56"/>
                                            </p:cond>
                                          </p:stCondLst>
                                          <p:endCondLst>
                                            <p:cond evt="onStopAudio" delay="0">
                                              <p:tgtEl>
                                                <p:sldTgt/>
                                              </p:tgtEl>
                                            </p:cond>
                                          </p:endCondLst>
                                        </p:cTn>
                                        <p:tgtEl>
                                          <p:sndTgt r:embed="rId4" name="camera.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3341"/>
                                        </p:tgtEl>
                                        <p:attrNameLst>
                                          <p:attrName>style.visibility</p:attrName>
                                        </p:attrNameLst>
                                      </p:cBhvr>
                                      <p:to>
                                        <p:strVal val="visible"/>
                                      </p:to>
                                    </p:set>
                                    <p:animEffect transition="in" filter="wipe(left)">
                                      <p:cBhvr>
                                        <p:cTn id="63" dur="500"/>
                                        <p:tgtEl>
                                          <p:spTgt spid="13341"/>
                                        </p:tgtEl>
                                      </p:cBhvr>
                                    </p:animEffect>
                                  </p:childTnLst>
                                  <p:subTnLst>
                                    <p:audio>
                                      <p:cMediaNode>
                                        <p:cTn display="0" masterRel="sameClick">
                                          <p:stCondLst>
                                            <p:cond evt="begin" delay="0">
                                              <p:tn val="61"/>
                                            </p:cond>
                                          </p:stCondLst>
                                          <p:endCondLst>
                                            <p:cond evt="onStopAudio" delay="0">
                                              <p:tgtEl>
                                                <p:sldTgt/>
                                              </p:tgtEl>
                                            </p:cond>
                                          </p:endCondLst>
                                        </p:cTn>
                                        <p:tgtEl>
                                          <p:sndTgt r:embed="rId4" name="camera.wav"/>
                                        </p:tgtEl>
                                      </p:cMediaNode>
                                    </p:audio>
                                  </p:sub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13320"/>
                                        </p:tgtEl>
                                        <p:attrNameLst>
                                          <p:attrName>style.visibility</p:attrName>
                                        </p:attrNameLst>
                                      </p:cBhvr>
                                      <p:to>
                                        <p:strVal val="visible"/>
                                      </p:to>
                                    </p:set>
                                    <p:animEffect transition="in" filter="wipe(up)">
                                      <p:cBhvr>
                                        <p:cTn id="68" dur="500"/>
                                        <p:tgtEl>
                                          <p:spTgt spid="13320"/>
                                        </p:tgtEl>
                                      </p:cBhvr>
                                    </p:animEffect>
                                  </p:childTnLst>
                                  <p:subTnLst>
                                    <p:audio>
                                      <p:cMediaNode>
                                        <p:cTn display="0" masterRel="sameClick">
                                          <p:stCondLst>
                                            <p:cond evt="begin" delay="0">
                                              <p:tn val="66"/>
                                            </p:cond>
                                          </p:stCondLst>
                                          <p:endCondLst>
                                            <p:cond evt="onStopAudio" delay="0">
                                              <p:tgtEl>
                                                <p:sldTgt/>
                                              </p:tgtEl>
                                            </p:cond>
                                          </p:endCondLst>
                                        </p:cTn>
                                        <p:tgtEl>
                                          <p:sndTgt r:embed="rId4" name="camera.wav"/>
                                        </p:tgtEl>
                                      </p:cMediaNode>
                                    </p:audio>
                                  </p:sub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2" fill="hold" nodeType="clickEffect">
                                  <p:stCondLst>
                                    <p:cond delay="0"/>
                                  </p:stCondLst>
                                  <p:childTnLst>
                                    <p:set>
                                      <p:cBhvr>
                                        <p:cTn id="72" dur="1" fill="hold">
                                          <p:stCondLst>
                                            <p:cond delay="0"/>
                                          </p:stCondLst>
                                        </p:cTn>
                                        <p:tgtEl>
                                          <p:spTgt spid="13353"/>
                                        </p:tgtEl>
                                        <p:attrNameLst>
                                          <p:attrName>style.visibility</p:attrName>
                                        </p:attrNameLst>
                                      </p:cBhvr>
                                      <p:to>
                                        <p:strVal val="visible"/>
                                      </p:to>
                                    </p:set>
                                    <p:animEffect transition="in" filter="wipe(right)">
                                      <p:cBhvr>
                                        <p:cTn id="73" dur="2000"/>
                                        <p:tgtEl>
                                          <p:spTgt spid="13353"/>
                                        </p:tgtEl>
                                      </p:cBhvr>
                                    </p:animEffect>
                                  </p:childTnLst>
                                  <p:subTnLst>
                                    <p:audio>
                                      <p:cMediaNode>
                                        <p:cTn display="0" masterRel="sameClick">
                                          <p:stCondLst>
                                            <p:cond evt="begin" delay="0">
                                              <p:tn val="71"/>
                                            </p:cond>
                                          </p:stCondLst>
                                          <p:endCondLst>
                                            <p:cond evt="onStopAudio" delay="0">
                                              <p:tgtEl>
                                                <p:sldTgt/>
                                              </p:tgtEl>
                                            </p:cond>
                                          </p:endCondLst>
                                        </p:cTn>
                                        <p:tgtEl>
                                          <p:sndTgt r:embed="rId3" name="chimes.wav"/>
                                        </p:tgtEl>
                                      </p:cMediaNode>
                                    </p:audio>
                                  </p:sub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nodeType="clickEffect">
                                  <p:stCondLst>
                                    <p:cond delay="0"/>
                                  </p:stCondLst>
                                  <p:childTnLst>
                                    <p:set>
                                      <p:cBhvr>
                                        <p:cTn id="77" dur="1" fill="hold">
                                          <p:stCondLst>
                                            <p:cond delay="0"/>
                                          </p:stCondLst>
                                        </p:cTn>
                                        <p:tgtEl>
                                          <p:spTgt spid="13370"/>
                                        </p:tgtEl>
                                        <p:attrNameLst>
                                          <p:attrName>style.visibility</p:attrName>
                                        </p:attrNameLst>
                                      </p:cBhvr>
                                      <p:to>
                                        <p:strVal val="visible"/>
                                      </p:to>
                                    </p:set>
                                    <p:animEffect transition="in" filter="wipe(down)">
                                      <p:cBhvr>
                                        <p:cTn id="78" dur="2000"/>
                                        <p:tgtEl>
                                          <p:spTgt spid="13370"/>
                                        </p:tgtEl>
                                      </p:cBhvr>
                                    </p:animEffect>
                                  </p:childTnLst>
                                  <p:subTnLst>
                                    <p:audio>
                                      <p:cMediaNode>
                                        <p:cTn display="0" masterRel="sameClick">
                                          <p:stCondLst>
                                            <p:cond evt="begin" delay="0">
                                              <p:tn val="76"/>
                                            </p:cond>
                                          </p:stCondLst>
                                          <p:endCondLst>
                                            <p:cond evt="onStopAudio" delay="0">
                                              <p:tgtEl>
                                                <p:sldTgt/>
                                              </p:tgtEl>
                                            </p:cond>
                                          </p:endCondLst>
                                        </p:cTn>
                                        <p:tgtEl>
                                          <p:sndTgt r:embed="rId3" name="chimes.wav"/>
                                        </p:tgtEl>
                                      </p:cMediaNode>
                                    </p:audio>
                                  </p:sub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2" fill="hold" grpId="0" nodeType="clickEffect">
                                  <p:stCondLst>
                                    <p:cond delay="0"/>
                                  </p:stCondLst>
                                  <p:childTnLst>
                                    <p:set>
                                      <p:cBhvr>
                                        <p:cTn id="82" dur="1" fill="hold">
                                          <p:stCondLst>
                                            <p:cond delay="0"/>
                                          </p:stCondLst>
                                        </p:cTn>
                                        <p:tgtEl>
                                          <p:spTgt spid="13324"/>
                                        </p:tgtEl>
                                        <p:attrNameLst>
                                          <p:attrName>style.visibility</p:attrName>
                                        </p:attrNameLst>
                                      </p:cBhvr>
                                      <p:to>
                                        <p:strVal val="visible"/>
                                      </p:to>
                                    </p:set>
                                    <p:animEffect transition="in" filter="wipe(right)">
                                      <p:cBhvr>
                                        <p:cTn id="83" dur="500"/>
                                        <p:tgtEl>
                                          <p:spTgt spid="13324"/>
                                        </p:tgtEl>
                                      </p:cBhvr>
                                    </p:animEffect>
                                  </p:childTnLst>
                                  <p:subTnLst>
                                    <p:audio>
                                      <p:cMediaNode>
                                        <p:cTn display="0" masterRel="sameClick">
                                          <p:stCondLst>
                                            <p:cond evt="begin" delay="0">
                                              <p:tn val="81"/>
                                            </p:cond>
                                          </p:stCondLst>
                                          <p:endCondLst>
                                            <p:cond evt="onStopAudio" delay="0">
                                              <p:tgtEl>
                                                <p:sldTgt/>
                                              </p:tgtEl>
                                            </p:cond>
                                          </p:endCondLst>
                                        </p:cTn>
                                        <p:tgtEl>
                                          <p:sndTgt r:embed="rId4" name="camera.wav"/>
                                        </p:tgtEl>
                                      </p:cMediaNode>
                                    </p:audio>
                                  </p:sub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13340"/>
                                        </p:tgtEl>
                                        <p:attrNameLst>
                                          <p:attrName>style.visibility</p:attrName>
                                        </p:attrNameLst>
                                      </p:cBhvr>
                                      <p:to>
                                        <p:strVal val="visible"/>
                                      </p:to>
                                    </p:set>
                                    <p:animEffect transition="in" filter="wipe(up)">
                                      <p:cBhvr>
                                        <p:cTn id="88" dur="500"/>
                                        <p:tgtEl>
                                          <p:spTgt spid="13340"/>
                                        </p:tgtEl>
                                      </p:cBhvr>
                                    </p:animEffect>
                                  </p:childTnLst>
                                  <p:subTnLst>
                                    <p:audio>
                                      <p:cMediaNode>
                                        <p:cTn display="0" masterRel="sameClick">
                                          <p:stCondLst>
                                            <p:cond evt="begin" delay="0">
                                              <p:tn val="86"/>
                                            </p:cond>
                                          </p:stCondLst>
                                          <p:endCondLst>
                                            <p:cond evt="onStopAudio" delay="0">
                                              <p:tgtEl>
                                                <p:sldTgt/>
                                              </p:tgtEl>
                                            </p:cond>
                                          </p:endCondLst>
                                        </p:cTn>
                                        <p:tgtEl>
                                          <p:sndTgt r:embed="rId4" name="camera.wav"/>
                                        </p:tgtEl>
                                      </p:cMediaNode>
                                    </p:audio>
                                  </p:sub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3346"/>
                                        </p:tgtEl>
                                        <p:attrNameLst>
                                          <p:attrName>style.visibility</p:attrName>
                                        </p:attrNameLst>
                                      </p:cBhvr>
                                      <p:to>
                                        <p:strVal val="visible"/>
                                      </p:to>
                                    </p:set>
                                    <p:animEffect transition="in" filter="wipe(left)">
                                      <p:cBhvr>
                                        <p:cTn id="93" dur="500"/>
                                        <p:tgtEl>
                                          <p:spTgt spid="13346"/>
                                        </p:tgtEl>
                                      </p:cBhvr>
                                    </p:animEffect>
                                  </p:childTnLst>
                                  <p:subTnLst>
                                    <p:audio>
                                      <p:cMediaNode>
                                        <p:cTn display="0" masterRel="sameClick">
                                          <p:stCondLst>
                                            <p:cond evt="begin" delay="0">
                                              <p:tn val="91"/>
                                            </p:cond>
                                          </p:stCondLst>
                                          <p:endCondLst>
                                            <p:cond evt="onStopAudio" delay="0">
                                              <p:tgtEl>
                                                <p:sldTgt/>
                                              </p:tgtEl>
                                            </p:cond>
                                          </p:endCondLst>
                                        </p:cTn>
                                        <p:tgtEl>
                                          <p:sndTgt r:embed="rId4" name="camera.wav"/>
                                        </p:tgtEl>
                                      </p:cMediaNode>
                                    </p:audio>
                                  </p:sub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2" fill="hold" grpId="0" nodeType="clickEffect">
                                  <p:stCondLst>
                                    <p:cond delay="0"/>
                                  </p:stCondLst>
                                  <p:childTnLst>
                                    <p:set>
                                      <p:cBhvr>
                                        <p:cTn id="97" dur="1" fill="hold">
                                          <p:stCondLst>
                                            <p:cond delay="0"/>
                                          </p:stCondLst>
                                        </p:cTn>
                                        <p:tgtEl>
                                          <p:spTgt spid="13325"/>
                                        </p:tgtEl>
                                        <p:attrNameLst>
                                          <p:attrName>style.visibility</p:attrName>
                                        </p:attrNameLst>
                                      </p:cBhvr>
                                      <p:to>
                                        <p:strVal val="visible"/>
                                      </p:to>
                                    </p:set>
                                    <p:animEffect transition="in" filter="wipe(right)">
                                      <p:cBhvr>
                                        <p:cTn id="98" dur="500"/>
                                        <p:tgtEl>
                                          <p:spTgt spid="13325"/>
                                        </p:tgtEl>
                                      </p:cBhvr>
                                    </p:animEffect>
                                  </p:childTnLst>
                                  <p:subTnLst>
                                    <p:audio>
                                      <p:cMediaNode>
                                        <p:cTn display="0" masterRel="sameClick">
                                          <p:stCondLst>
                                            <p:cond evt="begin" delay="0">
                                              <p:tn val="96"/>
                                            </p:cond>
                                          </p:stCondLst>
                                          <p:endCondLst>
                                            <p:cond evt="onStopAudio" delay="0">
                                              <p:tgtEl>
                                                <p:sldTgt/>
                                              </p:tgtEl>
                                            </p:cond>
                                          </p:endCondLst>
                                        </p:cTn>
                                        <p:tgtEl>
                                          <p:sndTgt r:embed="rId4" name="camera.wav"/>
                                        </p:tgtEl>
                                      </p:cMediaNode>
                                    </p:audio>
                                  </p:subTnLst>
                                </p:cTn>
                              </p:par>
                            </p:childTnLst>
                          </p:cTn>
                        </p:par>
                      </p:childTnLst>
                    </p:cTn>
                  </p:par>
                  <p:par>
                    <p:cTn id="99" fill="hold" nodeType="clickPar">
                      <p:stCondLst>
                        <p:cond delay="indefinite"/>
                      </p:stCondLst>
                      <p:childTnLst>
                        <p:par>
                          <p:cTn id="100" fill="hold" nodeType="withGroup">
                            <p:stCondLst>
                              <p:cond delay="0"/>
                            </p:stCondLst>
                            <p:childTnLst>
                              <p:par>
                                <p:cTn id="101" presetID="22" presetClass="entr" presetSubtype="1" fill="hold" grpId="0" nodeType="clickEffect">
                                  <p:stCondLst>
                                    <p:cond delay="0"/>
                                  </p:stCondLst>
                                  <p:childTnLst>
                                    <p:set>
                                      <p:cBhvr>
                                        <p:cTn id="102" dur="1" fill="hold">
                                          <p:stCondLst>
                                            <p:cond delay="0"/>
                                          </p:stCondLst>
                                        </p:cTn>
                                        <p:tgtEl>
                                          <p:spTgt spid="13329"/>
                                        </p:tgtEl>
                                        <p:attrNameLst>
                                          <p:attrName>style.visibility</p:attrName>
                                        </p:attrNameLst>
                                      </p:cBhvr>
                                      <p:to>
                                        <p:strVal val="visible"/>
                                      </p:to>
                                    </p:set>
                                    <p:animEffect transition="in" filter="wipe(up)">
                                      <p:cBhvr>
                                        <p:cTn id="103" dur="500"/>
                                        <p:tgtEl>
                                          <p:spTgt spid="13329"/>
                                        </p:tgtEl>
                                      </p:cBhvr>
                                    </p:animEffect>
                                  </p:childTnLst>
                                  <p:subTnLst>
                                    <p:audio>
                                      <p:cMediaNode>
                                        <p:cTn display="0" masterRel="sameClick">
                                          <p:stCondLst>
                                            <p:cond evt="begin" delay="0">
                                              <p:tn val="101"/>
                                            </p:cond>
                                          </p:stCondLst>
                                          <p:endCondLst>
                                            <p:cond evt="onStopAudio" delay="0">
                                              <p:tgtEl>
                                                <p:sldTgt/>
                                              </p:tgtEl>
                                            </p:cond>
                                          </p:endCondLst>
                                        </p:cTn>
                                        <p:tgtEl>
                                          <p:sndTgt r:embed="rId4" name="camera.wav"/>
                                        </p:tgtEl>
                                      </p:cMediaNode>
                                    </p:audio>
                                  </p:sub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13332"/>
                                        </p:tgtEl>
                                        <p:attrNameLst>
                                          <p:attrName>style.visibility</p:attrName>
                                        </p:attrNameLst>
                                      </p:cBhvr>
                                      <p:to>
                                        <p:strVal val="visible"/>
                                      </p:to>
                                    </p:set>
                                    <p:animEffect transition="in" filter="wipe(left)">
                                      <p:cBhvr>
                                        <p:cTn id="108" dur="500"/>
                                        <p:tgtEl>
                                          <p:spTgt spid="13332"/>
                                        </p:tgtEl>
                                      </p:cBhvr>
                                    </p:animEffect>
                                  </p:childTnLst>
                                  <p:subTnLst>
                                    <p:audio>
                                      <p:cMediaNode>
                                        <p:cTn display="0" masterRel="sameClick">
                                          <p:stCondLst>
                                            <p:cond evt="begin" delay="0">
                                              <p:tn val="106"/>
                                            </p:cond>
                                          </p:stCondLst>
                                          <p:endCondLst>
                                            <p:cond evt="onStopAudio" delay="0">
                                              <p:tgtEl>
                                                <p:sldTgt/>
                                              </p:tgtEl>
                                            </p:cond>
                                          </p:endCondLst>
                                        </p:cTn>
                                        <p:tgtEl>
                                          <p:sndTgt r:embed="rId4" name="camera.wav"/>
                                        </p:tgtEl>
                                      </p:cMediaNode>
                                    </p:audio>
                                  </p:subTnLst>
                                </p:cTn>
                              </p:par>
                            </p:childTnLst>
                          </p:cTn>
                        </p:par>
                      </p:childTnLst>
                    </p:cTn>
                  </p:par>
                  <p:par>
                    <p:cTn id="109" fill="hold" nodeType="clickPar">
                      <p:stCondLst>
                        <p:cond delay="indefinite"/>
                      </p:stCondLst>
                      <p:childTnLst>
                        <p:par>
                          <p:cTn id="110" fill="hold" nodeType="withGroup">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13328"/>
                                        </p:tgtEl>
                                        <p:attrNameLst>
                                          <p:attrName>style.visibility</p:attrName>
                                        </p:attrNameLst>
                                      </p:cBhvr>
                                      <p:to>
                                        <p:strVal val="visible"/>
                                      </p:to>
                                    </p:set>
                                    <p:animEffect transition="in" filter="wipe(down)">
                                      <p:cBhvr>
                                        <p:cTn id="113" dur="500"/>
                                        <p:tgtEl>
                                          <p:spTgt spid="13328"/>
                                        </p:tgtEl>
                                      </p:cBhvr>
                                    </p:animEffect>
                                  </p:childTnLst>
                                  <p:subTnLst>
                                    <p:audio>
                                      <p:cMediaNode>
                                        <p:cTn display="0" masterRel="sameClick">
                                          <p:stCondLst>
                                            <p:cond evt="begin" delay="0">
                                              <p:tn val="111"/>
                                            </p:cond>
                                          </p:stCondLst>
                                          <p:endCondLst>
                                            <p:cond evt="onStopAudio" delay="0">
                                              <p:tgtEl>
                                                <p:sldTgt/>
                                              </p:tgtEl>
                                            </p:cond>
                                          </p:endCondLst>
                                        </p:cTn>
                                        <p:tgtEl>
                                          <p:sndTgt r:embed="rId4" name="camera.wav"/>
                                        </p:tgtEl>
                                      </p:cMediaNode>
                                    </p:audio>
                                  </p:subTnLst>
                                </p:cTn>
                              </p:par>
                            </p:childTnLst>
                          </p:cTn>
                        </p:par>
                      </p:childTnLst>
                    </p:cTn>
                  </p:par>
                  <p:par>
                    <p:cTn id="114" fill="hold" nodeType="clickPar">
                      <p:stCondLst>
                        <p:cond delay="indefinite"/>
                      </p:stCondLst>
                      <p:childTnLst>
                        <p:par>
                          <p:cTn id="115" fill="hold" nodeType="withGroup">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13342"/>
                                        </p:tgtEl>
                                        <p:attrNameLst>
                                          <p:attrName>style.visibility</p:attrName>
                                        </p:attrNameLst>
                                      </p:cBhvr>
                                      <p:to>
                                        <p:strVal val="visible"/>
                                      </p:to>
                                    </p:set>
                                    <p:animEffect transition="in" filter="wipe(left)">
                                      <p:cBhvr>
                                        <p:cTn id="118" dur="500"/>
                                        <p:tgtEl>
                                          <p:spTgt spid="13342"/>
                                        </p:tgtEl>
                                      </p:cBhvr>
                                    </p:animEffect>
                                  </p:childTnLst>
                                  <p:subTnLst>
                                    <p:audio>
                                      <p:cMediaNode>
                                        <p:cTn display="0" masterRel="sameClick">
                                          <p:stCondLst>
                                            <p:cond evt="begin" delay="0">
                                              <p:tn val="116"/>
                                            </p:cond>
                                          </p:stCondLst>
                                          <p:endCondLst>
                                            <p:cond evt="onStopAudio" delay="0">
                                              <p:tgtEl>
                                                <p:sldTgt/>
                                              </p:tgtEl>
                                            </p:cond>
                                          </p:endCondLst>
                                        </p:cTn>
                                        <p:tgtEl>
                                          <p:sndTgt r:embed="rId4" name="camera.wav"/>
                                        </p:tgtEl>
                                      </p:cMediaNode>
                                    </p:audio>
                                  </p:subTnLst>
                                </p:cTn>
                              </p:par>
                            </p:childTnLst>
                          </p:cTn>
                        </p:par>
                      </p:childTnLst>
                    </p:cTn>
                  </p:par>
                  <p:par>
                    <p:cTn id="119" fill="hold" nodeType="clickPar">
                      <p:stCondLst>
                        <p:cond delay="indefinite"/>
                      </p:stCondLst>
                      <p:childTnLst>
                        <p:par>
                          <p:cTn id="120" fill="hold" nodeType="withGroup">
                            <p:stCondLst>
                              <p:cond delay="0"/>
                            </p:stCondLst>
                            <p:childTnLst>
                              <p:par>
                                <p:cTn id="121" presetID="22" presetClass="entr" presetSubtype="4" fill="hold" nodeType="clickEffect">
                                  <p:stCondLst>
                                    <p:cond delay="0"/>
                                  </p:stCondLst>
                                  <p:childTnLst>
                                    <p:set>
                                      <p:cBhvr>
                                        <p:cTn id="122" dur="1" fill="hold">
                                          <p:stCondLst>
                                            <p:cond delay="0"/>
                                          </p:stCondLst>
                                        </p:cTn>
                                        <p:tgtEl>
                                          <p:spTgt spid="13366"/>
                                        </p:tgtEl>
                                        <p:attrNameLst>
                                          <p:attrName>style.visibility</p:attrName>
                                        </p:attrNameLst>
                                      </p:cBhvr>
                                      <p:to>
                                        <p:strVal val="visible"/>
                                      </p:to>
                                    </p:set>
                                    <p:animEffect transition="in" filter="wipe(down)">
                                      <p:cBhvr>
                                        <p:cTn id="123" dur="2000"/>
                                        <p:tgtEl>
                                          <p:spTgt spid="13366"/>
                                        </p:tgtEl>
                                      </p:cBhvr>
                                    </p:animEffect>
                                  </p:childTnLst>
                                  <p:subTnLst>
                                    <p:audio>
                                      <p:cMediaNode>
                                        <p:cTn display="0" masterRel="sameClick">
                                          <p:stCondLst>
                                            <p:cond evt="begin" delay="0">
                                              <p:tn val="121"/>
                                            </p:cond>
                                          </p:stCondLst>
                                          <p:endCondLst>
                                            <p:cond evt="onStopAudio" delay="0">
                                              <p:tgtEl>
                                                <p:sldTgt/>
                                              </p:tgtEl>
                                            </p:cond>
                                          </p:endCondLst>
                                        </p:cTn>
                                        <p:tgtEl>
                                          <p:sndTgt r:embed="rId3" name="chimes.wav"/>
                                        </p:tgtEl>
                                      </p:cMediaNode>
                                    </p:audio>
                                  </p:subTnLst>
                                </p:cTn>
                              </p:par>
                            </p:childTnLst>
                          </p:cTn>
                        </p:par>
                      </p:childTnLst>
                    </p:cTn>
                  </p:par>
                  <p:par>
                    <p:cTn id="124" fill="hold" nodeType="clickPar">
                      <p:stCondLst>
                        <p:cond delay="indefinite"/>
                      </p:stCondLst>
                      <p:childTnLst>
                        <p:par>
                          <p:cTn id="125" fill="hold" nodeType="withGroup">
                            <p:stCondLst>
                              <p:cond delay="0"/>
                            </p:stCondLst>
                            <p:childTnLst>
                              <p:par>
                                <p:cTn id="126" presetID="22" presetClass="entr" presetSubtype="8" fill="hold" nodeType="clickEffect">
                                  <p:stCondLst>
                                    <p:cond delay="0"/>
                                  </p:stCondLst>
                                  <p:childTnLst>
                                    <p:set>
                                      <p:cBhvr>
                                        <p:cTn id="127" dur="1" fill="hold">
                                          <p:stCondLst>
                                            <p:cond delay="0"/>
                                          </p:stCondLst>
                                        </p:cTn>
                                        <p:tgtEl>
                                          <p:spTgt spid="13355"/>
                                        </p:tgtEl>
                                        <p:attrNameLst>
                                          <p:attrName>style.visibility</p:attrName>
                                        </p:attrNameLst>
                                      </p:cBhvr>
                                      <p:to>
                                        <p:strVal val="visible"/>
                                      </p:to>
                                    </p:set>
                                    <p:animEffect transition="in" filter="wipe(left)">
                                      <p:cBhvr>
                                        <p:cTn id="128" dur="2000"/>
                                        <p:tgtEl>
                                          <p:spTgt spid="13355"/>
                                        </p:tgtEl>
                                      </p:cBhvr>
                                    </p:animEffect>
                                  </p:childTnLst>
                                  <p:subTnLst>
                                    <p:audio>
                                      <p:cMediaNode>
                                        <p:cTn display="0" masterRel="sameClick">
                                          <p:stCondLst>
                                            <p:cond evt="begin" delay="0">
                                              <p:tn val="126"/>
                                            </p:cond>
                                          </p:stCondLst>
                                          <p:endCondLst>
                                            <p:cond evt="onStopAudio" delay="0">
                                              <p:tgtEl>
                                                <p:sldTgt/>
                                              </p:tgtEl>
                                            </p:cond>
                                          </p:endCondLst>
                                        </p:cTn>
                                        <p:tgtEl>
                                          <p:sndTgt r:embed="rId3" name="chimes.wav"/>
                                        </p:tgtEl>
                                      </p:cMediaNode>
                                    </p:audio>
                                  </p:subTnLst>
                                </p:cTn>
                              </p:par>
                            </p:childTnLst>
                          </p:cTn>
                        </p:par>
                      </p:childTnLst>
                    </p:cTn>
                  </p:par>
                  <p:par>
                    <p:cTn id="129" fill="hold" nodeType="clickPar">
                      <p:stCondLst>
                        <p:cond delay="indefinite"/>
                      </p:stCondLst>
                      <p:childTnLst>
                        <p:par>
                          <p:cTn id="130" fill="hold" nodeType="withGroup">
                            <p:stCondLst>
                              <p:cond delay="0"/>
                            </p:stCondLst>
                            <p:childTnLst>
                              <p:par>
                                <p:cTn id="131" presetID="22" presetClass="entr" presetSubtype="1" fill="hold" nodeType="clickEffect">
                                  <p:stCondLst>
                                    <p:cond delay="0"/>
                                  </p:stCondLst>
                                  <p:childTnLst>
                                    <p:set>
                                      <p:cBhvr>
                                        <p:cTn id="132" dur="1" fill="hold">
                                          <p:stCondLst>
                                            <p:cond delay="0"/>
                                          </p:stCondLst>
                                        </p:cTn>
                                        <p:tgtEl>
                                          <p:spTgt spid="13371"/>
                                        </p:tgtEl>
                                        <p:attrNameLst>
                                          <p:attrName>style.visibility</p:attrName>
                                        </p:attrNameLst>
                                      </p:cBhvr>
                                      <p:to>
                                        <p:strVal val="visible"/>
                                      </p:to>
                                    </p:set>
                                    <p:animEffect transition="in" filter="wipe(up)">
                                      <p:cBhvr>
                                        <p:cTn id="133" dur="2000"/>
                                        <p:tgtEl>
                                          <p:spTgt spid="13371"/>
                                        </p:tgtEl>
                                      </p:cBhvr>
                                    </p:animEffect>
                                  </p:childTnLst>
                                  <p:subTnLst>
                                    <p:audio>
                                      <p:cMediaNode>
                                        <p:cTn display="0" masterRel="sameClick">
                                          <p:stCondLst>
                                            <p:cond evt="begin" delay="0">
                                              <p:tn val="131"/>
                                            </p:cond>
                                          </p:stCondLst>
                                          <p:endCondLst>
                                            <p:cond evt="onStopAudio" delay="0">
                                              <p:tgtEl>
                                                <p:sldTgt/>
                                              </p:tgtEl>
                                            </p:cond>
                                          </p:endCondLst>
                                        </p:cTn>
                                        <p:tgtEl>
                                          <p:sndTgt r:embed="rId3" name="chimes.wav"/>
                                        </p:tgtEl>
                                      </p:cMediaNode>
                                    </p:audio>
                                  </p:subTnLst>
                                </p:cTn>
                              </p:par>
                            </p:childTnLst>
                          </p:cTn>
                        </p:par>
                      </p:childTnLst>
                    </p:cTn>
                  </p:par>
                  <p:par>
                    <p:cTn id="134" fill="hold" nodeType="clickPar">
                      <p:stCondLst>
                        <p:cond delay="indefinite"/>
                      </p:stCondLst>
                      <p:childTnLst>
                        <p:par>
                          <p:cTn id="135" fill="hold" nodeType="withGroup">
                            <p:stCondLst>
                              <p:cond delay="0"/>
                            </p:stCondLst>
                            <p:childTnLst>
                              <p:par>
                                <p:cTn id="136" presetID="22" presetClass="entr" presetSubtype="2" fill="hold" grpId="0" nodeType="clickEffect">
                                  <p:stCondLst>
                                    <p:cond delay="0"/>
                                  </p:stCondLst>
                                  <p:childTnLst>
                                    <p:set>
                                      <p:cBhvr>
                                        <p:cTn id="137" dur="1" fill="hold">
                                          <p:stCondLst>
                                            <p:cond delay="0"/>
                                          </p:stCondLst>
                                        </p:cTn>
                                        <p:tgtEl>
                                          <p:spTgt spid="13364"/>
                                        </p:tgtEl>
                                        <p:attrNameLst>
                                          <p:attrName>style.visibility</p:attrName>
                                        </p:attrNameLst>
                                      </p:cBhvr>
                                      <p:to>
                                        <p:strVal val="visible"/>
                                      </p:to>
                                    </p:set>
                                    <p:animEffect transition="in" filter="wipe(right)">
                                      <p:cBhvr>
                                        <p:cTn id="138" dur="500"/>
                                        <p:tgtEl>
                                          <p:spTgt spid="13364"/>
                                        </p:tgtEl>
                                      </p:cBhvr>
                                    </p:animEffect>
                                  </p:childTnLst>
                                  <p:subTnLst>
                                    <p:audio>
                                      <p:cMediaNode>
                                        <p:cTn display="0" masterRel="sameClick">
                                          <p:stCondLst>
                                            <p:cond evt="begin" delay="0">
                                              <p:tn val="136"/>
                                            </p:cond>
                                          </p:stCondLst>
                                          <p:endCondLst>
                                            <p:cond evt="onStopAudio" delay="0">
                                              <p:tgtEl>
                                                <p:sldTgt/>
                                              </p:tgtEl>
                                            </p:cond>
                                          </p:endCondLst>
                                        </p:cTn>
                                        <p:tgtEl>
                                          <p:sndTgt r:embed="rId4" name="camera.wav"/>
                                        </p:tgtEl>
                                      </p:cMediaNode>
                                    </p:audio>
                                  </p:subTnLst>
                                </p:cTn>
                              </p:par>
                            </p:childTnLst>
                          </p:cTn>
                        </p:par>
                      </p:childTnLst>
                    </p:cTn>
                  </p:par>
                  <p:par>
                    <p:cTn id="139" fill="hold" nodeType="clickPar">
                      <p:stCondLst>
                        <p:cond delay="indefinite"/>
                      </p:stCondLst>
                      <p:childTnLst>
                        <p:par>
                          <p:cTn id="140" fill="hold" nodeType="withGroup">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13363"/>
                                        </p:tgtEl>
                                        <p:attrNameLst>
                                          <p:attrName>style.visibility</p:attrName>
                                        </p:attrNameLst>
                                      </p:cBhvr>
                                      <p:to>
                                        <p:strVal val="visible"/>
                                      </p:to>
                                    </p:set>
                                    <p:animEffect transition="in" filter="wipe(up)">
                                      <p:cBhvr>
                                        <p:cTn id="143" dur="500"/>
                                        <p:tgtEl>
                                          <p:spTgt spid="13363"/>
                                        </p:tgtEl>
                                      </p:cBhvr>
                                    </p:animEffect>
                                  </p:childTnLst>
                                  <p:subTnLst>
                                    <p:audio>
                                      <p:cMediaNode>
                                        <p:cTn display="0" masterRel="sameClick">
                                          <p:stCondLst>
                                            <p:cond evt="begin" delay="0">
                                              <p:tn val="141"/>
                                            </p:cond>
                                          </p:stCondLst>
                                          <p:endCondLst>
                                            <p:cond evt="onStopAudio" delay="0">
                                              <p:tgtEl>
                                                <p:sldTgt/>
                                              </p:tgtEl>
                                            </p:cond>
                                          </p:endCondLst>
                                        </p:cTn>
                                        <p:tgtEl>
                                          <p:sndTgt r:embed="rId4" name="camera.wav"/>
                                        </p:tgtEl>
                                      </p:cMediaNode>
                                    </p:audio>
                                  </p:subTnLst>
                                </p:cTn>
                              </p:par>
                            </p:childTnLst>
                          </p:cTn>
                        </p:par>
                      </p:childTnLst>
                    </p:cTn>
                  </p:par>
                  <p:par>
                    <p:cTn id="144" fill="hold" nodeType="clickPar">
                      <p:stCondLst>
                        <p:cond delay="indefinite"/>
                      </p:stCondLst>
                      <p:childTnLst>
                        <p:par>
                          <p:cTn id="145" fill="hold" nodeType="withGroup">
                            <p:stCondLst>
                              <p:cond delay="0"/>
                            </p:stCondLst>
                            <p:childTnLst>
                              <p:par>
                                <p:cTn id="146" presetID="22" presetClass="entr" presetSubtype="2" fill="hold" grpId="0" nodeType="clickEffect">
                                  <p:stCondLst>
                                    <p:cond delay="0"/>
                                  </p:stCondLst>
                                  <p:childTnLst>
                                    <p:set>
                                      <p:cBhvr>
                                        <p:cTn id="147" dur="1" fill="hold">
                                          <p:stCondLst>
                                            <p:cond delay="0"/>
                                          </p:stCondLst>
                                        </p:cTn>
                                        <p:tgtEl>
                                          <p:spTgt spid="13361"/>
                                        </p:tgtEl>
                                        <p:attrNameLst>
                                          <p:attrName>style.visibility</p:attrName>
                                        </p:attrNameLst>
                                      </p:cBhvr>
                                      <p:to>
                                        <p:strVal val="visible"/>
                                      </p:to>
                                    </p:set>
                                    <p:animEffect transition="in" filter="wipe(right)">
                                      <p:cBhvr>
                                        <p:cTn id="148" dur="500"/>
                                        <p:tgtEl>
                                          <p:spTgt spid="13361"/>
                                        </p:tgtEl>
                                      </p:cBhvr>
                                    </p:animEffect>
                                  </p:childTnLst>
                                  <p:subTnLst>
                                    <p:audio>
                                      <p:cMediaNode>
                                        <p:cTn display="0" masterRel="sameClick">
                                          <p:stCondLst>
                                            <p:cond evt="begin" delay="0">
                                              <p:tn val="146"/>
                                            </p:cond>
                                          </p:stCondLst>
                                          <p:endCondLst>
                                            <p:cond evt="onStopAudio" delay="0">
                                              <p:tgtEl>
                                                <p:sldTgt/>
                                              </p:tgtEl>
                                            </p:cond>
                                          </p:endCondLst>
                                        </p:cTn>
                                        <p:tgtEl>
                                          <p:sndTgt r:embed="rId4" name="camera.wav"/>
                                        </p:tgtEl>
                                      </p:cMediaNode>
                                    </p:audio>
                                  </p:subTnLst>
                                </p:cTn>
                              </p:par>
                            </p:childTnLst>
                          </p:cTn>
                        </p:par>
                      </p:childTnLst>
                    </p:cTn>
                  </p:par>
                  <p:par>
                    <p:cTn id="149" fill="hold" nodeType="clickPar">
                      <p:stCondLst>
                        <p:cond delay="indefinite"/>
                      </p:stCondLst>
                      <p:childTnLst>
                        <p:par>
                          <p:cTn id="150" fill="hold" nodeType="withGroup">
                            <p:stCondLst>
                              <p:cond delay="0"/>
                            </p:stCondLst>
                            <p:childTnLst>
                              <p:par>
                                <p:cTn id="151" presetID="22" presetClass="entr" presetSubtype="1" fill="hold" grpId="0" nodeType="clickEffect">
                                  <p:stCondLst>
                                    <p:cond delay="0"/>
                                  </p:stCondLst>
                                  <p:childTnLst>
                                    <p:set>
                                      <p:cBhvr>
                                        <p:cTn id="152" dur="1" fill="hold">
                                          <p:stCondLst>
                                            <p:cond delay="0"/>
                                          </p:stCondLst>
                                        </p:cTn>
                                        <p:tgtEl>
                                          <p:spTgt spid="13323"/>
                                        </p:tgtEl>
                                        <p:attrNameLst>
                                          <p:attrName>style.visibility</p:attrName>
                                        </p:attrNameLst>
                                      </p:cBhvr>
                                      <p:to>
                                        <p:strVal val="visible"/>
                                      </p:to>
                                    </p:set>
                                    <p:animEffect transition="in" filter="wipe(up)">
                                      <p:cBhvr>
                                        <p:cTn id="153" dur="500"/>
                                        <p:tgtEl>
                                          <p:spTgt spid="13323"/>
                                        </p:tgtEl>
                                      </p:cBhvr>
                                    </p:animEffect>
                                  </p:childTnLst>
                                  <p:subTnLst>
                                    <p:audio>
                                      <p:cMediaNode>
                                        <p:cTn display="0" masterRel="sameClick">
                                          <p:stCondLst>
                                            <p:cond evt="begin" delay="0">
                                              <p:tn val="151"/>
                                            </p:cond>
                                          </p:stCondLst>
                                          <p:endCondLst>
                                            <p:cond evt="onStopAudio" delay="0">
                                              <p:tgtEl>
                                                <p:sldTgt/>
                                              </p:tgtEl>
                                            </p:cond>
                                          </p:endCondLst>
                                        </p:cTn>
                                        <p:tgtEl>
                                          <p:sndTgt r:embed="rId4" name="camera.wav"/>
                                        </p:tgtEl>
                                      </p:cMediaNode>
                                    </p:audio>
                                  </p:subTnLst>
                                </p:cTn>
                              </p:par>
                            </p:childTnLst>
                          </p:cTn>
                        </p:par>
                      </p:childTnLst>
                    </p:cTn>
                  </p:par>
                  <p:par>
                    <p:cTn id="154" fill="hold" nodeType="clickPar">
                      <p:stCondLst>
                        <p:cond delay="indefinite"/>
                      </p:stCondLst>
                      <p:childTnLst>
                        <p:par>
                          <p:cTn id="155" fill="hold" nodeType="withGroup">
                            <p:stCondLst>
                              <p:cond delay="0"/>
                            </p:stCondLst>
                            <p:childTnLst>
                              <p:par>
                                <p:cTn id="156" presetID="22" presetClass="entr" presetSubtype="8" fill="hold" grpId="0" nodeType="clickEffect">
                                  <p:stCondLst>
                                    <p:cond delay="0"/>
                                  </p:stCondLst>
                                  <p:childTnLst>
                                    <p:set>
                                      <p:cBhvr>
                                        <p:cTn id="157" dur="1" fill="hold">
                                          <p:stCondLst>
                                            <p:cond delay="0"/>
                                          </p:stCondLst>
                                        </p:cTn>
                                        <p:tgtEl>
                                          <p:spTgt spid="13362"/>
                                        </p:tgtEl>
                                        <p:attrNameLst>
                                          <p:attrName>style.visibility</p:attrName>
                                        </p:attrNameLst>
                                      </p:cBhvr>
                                      <p:to>
                                        <p:strVal val="visible"/>
                                      </p:to>
                                    </p:set>
                                    <p:animEffect transition="in" filter="wipe(left)">
                                      <p:cBhvr>
                                        <p:cTn id="158" dur="500"/>
                                        <p:tgtEl>
                                          <p:spTgt spid="13362"/>
                                        </p:tgtEl>
                                      </p:cBhvr>
                                    </p:animEffect>
                                  </p:childTnLst>
                                  <p:subTnLst>
                                    <p:audio>
                                      <p:cMediaNode>
                                        <p:cTn display="0" masterRel="sameClick">
                                          <p:stCondLst>
                                            <p:cond evt="begin" delay="0">
                                              <p:tn val="156"/>
                                            </p:cond>
                                          </p:stCondLst>
                                          <p:endCondLst>
                                            <p:cond evt="onStopAudio" delay="0">
                                              <p:tgtEl>
                                                <p:sldTgt/>
                                              </p:tgtEl>
                                            </p:cond>
                                          </p:endCondLst>
                                        </p:cTn>
                                        <p:tgtEl>
                                          <p:sndTgt r:embed="rId4" name="camera.wav"/>
                                        </p:tgtEl>
                                      </p:cMediaNode>
                                    </p:audio>
                                  </p:subTnLst>
                                </p:cTn>
                              </p:par>
                            </p:childTnLst>
                          </p:cTn>
                        </p:par>
                      </p:childTnLst>
                    </p:cTn>
                  </p:par>
                  <p:par>
                    <p:cTn id="159" fill="hold" nodeType="clickPar">
                      <p:stCondLst>
                        <p:cond delay="indefinite"/>
                      </p:stCondLst>
                      <p:childTnLst>
                        <p:par>
                          <p:cTn id="160" fill="hold" nodeType="withGroup">
                            <p:stCondLst>
                              <p:cond delay="0"/>
                            </p:stCondLst>
                            <p:childTnLst>
                              <p:par>
                                <p:cTn id="161" presetID="22" presetClass="entr" presetSubtype="1" fill="hold" nodeType="clickEffect">
                                  <p:stCondLst>
                                    <p:cond delay="0"/>
                                  </p:stCondLst>
                                  <p:childTnLst>
                                    <p:set>
                                      <p:cBhvr>
                                        <p:cTn id="162" dur="1" fill="hold">
                                          <p:stCondLst>
                                            <p:cond delay="0"/>
                                          </p:stCondLst>
                                        </p:cTn>
                                        <p:tgtEl>
                                          <p:spTgt spid="13369"/>
                                        </p:tgtEl>
                                        <p:attrNameLst>
                                          <p:attrName>style.visibility</p:attrName>
                                        </p:attrNameLst>
                                      </p:cBhvr>
                                      <p:to>
                                        <p:strVal val="visible"/>
                                      </p:to>
                                    </p:set>
                                    <p:animEffect transition="in" filter="wipe(up)">
                                      <p:cBhvr>
                                        <p:cTn id="163" dur="1000"/>
                                        <p:tgtEl>
                                          <p:spTgt spid="13369"/>
                                        </p:tgtEl>
                                      </p:cBhvr>
                                    </p:animEffect>
                                  </p:childTnLst>
                                  <p:subTnLst>
                                    <p:audio>
                                      <p:cMediaNode>
                                        <p:cTn display="0" masterRel="sameClick">
                                          <p:stCondLst>
                                            <p:cond evt="begin" delay="0">
                                              <p:tn val="161"/>
                                            </p:cond>
                                          </p:stCondLst>
                                          <p:endCondLst>
                                            <p:cond evt="onStopAudio" delay="0">
                                              <p:tgtEl>
                                                <p:sldTgt/>
                                              </p:tgtEl>
                                            </p:cond>
                                          </p:endCondLst>
                                        </p:cTn>
                                        <p:tgtEl>
                                          <p:sndTgt r:embed="rId3" name="chimes.wav"/>
                                        </p:tgtEl>
                                      </p:cMediaNode>
                                    </p:audio>
                                  </p:subTnLst>
                                </p:cTn>
                              </p:par>
                            </p:childTnLst>
                          </p:cTn>
                        </p:par>
                      </p:childTnLst>
                    </p:cTn>
                  </p:par>
                  <p:par>
                    <p:cTn id="164" fill="hold" nodeType="clickPar">
                      <p:stCondLst>
                        <p:cond delay="indefinite"/>
                      </p:stCondLst>
                      <p:childTnLst>
                        <p:par>
                          <p:cTn id="165" fill="hold" nodeType="withGroup">
                            <p:stCondLst>
                              <p:cond delay="0"/>
                            </p:stCondLst>
                            <p:childTnLst>
                              <p:par>
                                <p:cTn id="166" presetID="22" presetClass="entr" presetSubtype="1" fill="hold" nodeType="clickEffect">
                                  <p:stCondLst>
                                    <p:cond delay="0"/>
                                  </p:stCondLst>
                                  <p:childTnLst>
                                    <p:set>
                                      <p:cBhvr>
                                        <p:cTn id="167" dur="1" fill="hold">
                                          <p:stCondLst>
                                            <p:cond delay="0"/>
                                          </p:stCondLst>
                                        </p:cTn>
                                        <p:tgtEl>
                                          <p:spTgt spid="13316"/>
                                        </p:tgtEl>
                                        <p:attrNameLst>
                                          <p:attrName>style.visibility</p:attrName>
                                        </p:attrNameLst>
                                      </p:cBhvr>
                                      <p:to>
                                        <p:strVal val="visible"/>
                                      </p:to>
                                    </p:set>
                                    <p:animEffect transition="in" filter="wipe(up)">
                                      <p:cBhvr>
                                        <p:cTn id="168" dur="500"/>
                                        <p:tgtEl>
                                          <p:spTgt spid="13316"/>
                                        </p:tgtEl>
                                      </p:cBhvr>
                                    </p:animEffect>
                                  </p:childTnLst>
                                  <p:subTnLst>
                                    <p:audio>
                                      <p:cMediaNode>
                                        <p:cTn display="0" masterRel="sameClick">
                                          <p:stCondLst>
                                            <p:cond evt="begin" delay="0">
                                              <p:tn val="16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5"/>
      <p:bldP spid="13318" grpId="0" animBg="1"/>
      <p:bldP spid="13319" grpId="0" animBg="1"/>
      <p:bldP spid="13320" grpId="0" animBg="1"/>
      <p:bldP spid="13321" grpId="0" animBg="1"/>
      <p:bldP spid="13323" grpId="0" animBg="1"/>
      <p:bldP spid="13324" grpId="0" animBg="1"/>
      <p:bldP spid="13325" grpId="0" animBg="1"/>
      <p:bldP spid="13326" grpId="0" animBg="1"/>
      <p:bldP spid="13327" grpId="0" animBg="1"/>
      <p:bldP spid="13328" grpId="0" animBg="1"/>
      <p:bldP spid="13329" grpId="0" animBg="1"/>
      <p:bldP spid="13330" grpId="0" animBg="1"/>
      <p:bldP spid="13331" grpId="0" animBg="1"/>
      <p:bldP spid="13332" grpId="0" animBg="1"/>
      <p:bldP spid="13340" grpId="0" animBg="1"/>
      <p:bldP spid="13341" grpId="0" animBg="1"/>
      <p:bldP spid="13342" grpId="0" animBg="1"/>
      <p:bldP spid="13346" grpId="0" animBg="1"/>
      <p:bldP spid="13361" grpId="0" animBg="1"/>
      <p:bldP spid="13362" grpId="0" animBg="1"/>
      <p:bldP spid="13363" grpId="0" animBg="1"/>
      <p:bldP spid="1336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4294967295"/>
          </p:nvPr>
        </p:nvSpPr>
        <p:spPr>
          <a:xfrm>
            <a:off x="129333" y="835819"/>
            <a:ext cx="8763000" cy="1728787"/>
          </a:xfrm>
        </p:spPr>
        <p:txBody>
          <a:bodyPr/>
          <a:lstStyle/>
          <a:p>
            <a:pPr>
              <a:buClr>
                <a:srgbClr val="FF0000"/>
              </a:buClr>
              <a:buSzPct val="120000"/>
              <a:buFont typeface="Wingdings" panose="05000000000000000000" pitchFamily="2" charset="2"/>
              <a:buChar char="Ø"/>
            </a:pPr>
            <a:r>
              <a:rPr lang="zh-CN" altLang="en-US" sz="2800" dirty="0">
                <a:solidFill>
                  <a:srgbClr val="FF0000"/>
                </a:solidFill>
                <a:ea typeface="楷体" panose="02010609060101010101" pitchFamily="49" charset="-122"/>
              </a:rPr>
              <a:t>滞缓率</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调节系统上、下行程</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即增、减负荷</a:t>
            </a:r>
            <a:r>
              <a:rPr lang="en-US" altLang="zh-CN" sz="2800" dirty="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特性线上，最大转速偏差与额定转速的比    </a:t>
            </a:r>
          </a:p>
        </p:txBody>
      </p:sp>
      <p:graphicFrame>
        <p:nvGraphicFramePr>
          <p:cNvPr id="58374" name="Object 6"/>
          <p:cNvGraphicFramePr>
            <a:graphicFrameLocks noChangeAspect="1"/>
          </p:cNvGraphicFramePr>
          <p:nvPr/>
        </p:nvGraphicFramePr>
        <p:xfrm>
          <a:off x="2484438" y="1700213"/>
          <a:ext cx="3079750" cy="935037"/>
        </p:xfrm>
        <a:graphic>
          <a:graphicData uri="http://schemas.openxmlformats.org/presentationml/2006/ole">
            <mc:AlternateContent xmlns:mc="http://schemas.openxmlformats.org/markup-compatibility/2006">
              <mc:Choice xmlns:v="urn:schemas-microsoft-com:vml" Requires="v">
                <p:oleObj spid="_x0000_s21532" name="Equation" r:id="rId4" imgW="1600200" imgH="482400" progId="Equation.DSMT4">
                  <p:embed/>
                </p:oleObj>
              </mc:Choice>
              <mc:Fallback>
                <p:oleObj name="Equation" r:id="rId4" imgW="1600200" imgH="482400" progId="Equation.DSMT4">
                  <p:embed/>
                  <p:pic>
                    <p:nvPicPr>
                      <p:cNvPr id="5837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1700213"/>
                        <a:ext cx="3079750" cy="935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5" name="Rectangle 7"/>
          <p:cNvSpPr>
            <a:spLocks noChangeArrowheads="1"/>
          </p:cNvSpPr>
          <p:nvPr/>
        </p:nvSpPr>
        <p:spPr bwMode="auto">
          <a:xfrm>
            <a:off x="107950" y="2708275"/>
            <a:ext cx="88566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spcBef>
                <a:spcPct val="20000"/>
              </a:spcBef>
              <a:buClr>
                <a:srgbClr val="FF0000"/>
              </a:buClr>
              <a:buSzPct val="120000"/>
              <a:buFont typeface="Wingdings" panose="05000000000000000000" pitchFamily="2" charset="2"/>
              <a:buChar char="Ø"/>
            </a:pPr>
            <a:r>
              <a:rPr lang="zh-CN" altLang="en-US" sz="2800" dirty="0">
                <a:solidFill>
                  <a:srgbClr val="FF0000"/>
                </a:solidFill>
                <a:latin typeface="+mn-ea"/>
                <a:ea typeface="+mn-ea"/>
              </a:rPr>
              <a:t>滞缓与调节品质</a:t>
            </a:r>
            <a:r>
              <a:rPr lang="zh-CN" altLang="en-US" sz="2800" dirty="0">
                <a:solidFill>
                  <a:srgbClr val="0000FF"/>
                </a:solidFill>
                <a:latin typeface="+mn-ea"/>
                <a:ea typeface="+mn-ea"/>
              </a:rPr>
              <a:t>　</a:t>
            </a:r>
            <a:r>
              <a:rPr lang="zh-CN" altLang="en-US" sz="2800" dirty="0">
                <a:latin typeface="+mn-ea"/>
                <a:ea typeface="+mn-ea"/>
              </a:rPr>
              <a:t>滞缓是响应死区，单机时引起转速漂移，并网时产生负荷波动</a:t>
            </a:r>
          </a:p>
        </p:txBody>
      </p:sp>
      <p:sp>
        <p:nvSpPr>
          <p:cNvPr id="58376" name="Rectangle 8"/>
          <p:cNvSpPr>
            <a:spLocks noChangeArrowheads="1"/>
          </p:cNvSpPr>
          <p:nvPr/>
        </p:nvSpPr>
        <p:spPr bwMode="auto">
          <a:xfrm>
            <a:off x="107950" y="4935538"/>
            <a:ext cx="8856663"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spcBef>
                <a:spcPct val="20000"/>
              </a:spcBef>
              <a:buClr>
                <a:srgbClr val="FF0000"/>
              </a:buClr>
              <a:buSzPct val="120000"/>
              <a:buFont typeface="Wingdings" panose="05000000000000000000" pitchFamily="2" charset="2"/>
              <a:buChar char="Ø"/>
            </a:pPr>
            <a:r>
              <a:rPr lang="zh-CN" altLang="en-US" sz="2800" dirty="0">
                <a:solidFill>
                  <a:srgbClr val="FF0000"/>
                </a:solidFill>
                <a:latin typeface="Times New Roman" panose="02020603050405020304" pitchFamily="18" charset="0"/>
                <a:ea typeface="+mn-ea"/>
                <a:cs typeface="Times New Roman" panose="02020603050405020304" pitchFamily="18" charset="0"/>
              </a:rPr>
              <a:t>滞缓率限制</a:t>
            </a:r>
            <a:r>
              <a:rPr lang="zh-CN" altLang="en-US" sz="2800" dirty="0">
                <a:solidFill>
                  <a:srgbClr val="0000FF"/>
                </a:solidFill>
                <a:latin typeface="Times New Roman" panose="02020603050405020304" pitchFamily="18" charset="0"/>
                <a:ea typeface="+mn-ea"/>
                <a:cs typeface="Times New Roman" panose="02020603050405020304" pitchFamily="18" charset="0"/>
              </a:rPr>
              <a:t>　</a:t>
            </a:r>
            <a:r>
              <a:rPr lang="zh-CN" altLang="en-US" sz="2800" dirty="0">
                <a:latin typeface="Times New Roman" panose="02020603050405020304" pitchFamily="18" charset="0"/>
                <a:ea typeface="+mn-ea"/>
                <a:cs typeface="Times New Roman" panose="02020603050405020304" pitchFamily="18" charset="0"/>
              </a:rPr>
              <a:t>过大影响调节品质，过小频繁动作造成部件磨损。一般要求：机械液压型，滞缓率不大于</a:t>
            </a:r>
            <a:r>
              <a:rPr lang="en-US" altLang="zh-CN" sz="2800" dirty="0">
                <a:latin typeface="Times New Roman" panose="02020603050405020304" pitchFamily="18" charset="0"/>
                <a:ea typeface="+mn-ea"/>
                <a:cs typeface="Times New Roman" panose="02020603050405020304" pitchFamily="18" charset="0"/>
              </a:rPr>
              <a:t>0.4%</a:t>
            </a:r>
            <a:r>
              <a:rPr lang="zh-CN" altLang="en-US" sz="2800" dirty="0">
                <a:latin typeface="Times New Roman" panose="02020603050405020304" pitchFamily="18" charset="0"/>
                <a:ea typeface="+mn-ea"/>
                <a:cs typeface="Times New Roman" panose="02020603050405020304" pitchFamily="18" charset="0"/>
              </a:rPr>
              <a:t>；电液型，滞缓率不大于</a:t>
            </a:r>
            <a:r>
              <a:rPr lang="en-US" altLang="zh-CN" sz="2800" dirty="0">
                <a:latin typeface="Times New Roman" panose="02020603050405020304" pitchFamily="18" charset="0"/>
                <a:ea typeface="+mn-ea"/>
                <a:cs typeface="Times New Roman" panose="02020603050405020304" pitchFamily="18" charset="0"/>
              </a:rPr>
              <a:t>0.06%</a:t>
            </a:r>
          </a:p>
        </p:txBody>
      </p:sp>
      <p:graphicFrame>
        <p:nvGraphicFramePr>
          <p:cNvPr id="58377" name="Object 9"/>
          <p:cNvGraphicFramePr>
            <a:graphicFrameLocks noChangeAspect="1"/>
          </p:cNvGraphicFramePr>
          <p:nvPr/>
        </p:nvGraphicFramePr>
        <p:xfrm>
          <a:off x="3348038" y="3711575"/>
          <a:ext cx="1511300" cy="1157288"/>
        </p:xfrm>
        <a:graphic>
          <a:graphicData uri="http://schemas.openxmlformats.org/presentationml/2006/ole">
            <mc:AlternateContent xmlns:mc="http://schemas.openxmlformats.org/markup-compatibility/2006">
              <mc:Choice xmlns:v="urn:schemas-microsoft-com:vml" Requires="v">
                <p:oleObj spid="_x0000_s21533" name="Equation" r:id="rId6" imgW="596880" imgH="457200" progId="Equation.DSMT4">
                  <p:embed/>
                </p:oleObj>
              </mc:Choice>
              <mc:Fallback>
                <p:oleObj name="Equation" r:id="rId6" imgW="596880" imgH="457200" progId="Equation.DSMT4">
                  <p:embed/>
                  <p:pic>
                    <p:nvPicPr>
                      <p:cNvPr id="5837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8038" y="3711575"/>
                        <a:ext cx="1511300" cy="1157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调节系统及其特性</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3564535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wipe(up)">
                                      <p:cBhvr>
                                        <p:cTn id="7" dur="500"/>
                                        <p:tgtEl>
                                          <p:spTgt spid="5837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8374"/>
                                        </p:tgtEl>
                                        <p:attrNameLst>
                                          <p:attrName>style.visibility</p:attrName>
                                        </p:attrNameLst>
                                      </p:cBhvr>
                                      <p:to>
                                        <p:strVal val="visible"/>
                                      </p:to>
                                    </p:set>
                                    <p:animEffect transition="in" filter="wipe(up)">
                                      <p:cBhvr>
                                        <p:cTn id="12" dur="500"/>
                                        <p:tgtEl>
                                          <p:spTgt spid="58374"/>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8375"/>
                                        </p:tgtEl>
                                        <p:attrNameLst>
                                          <p:attrName>style.visibility</p:attrName>
                                        </p:attrNameLst>
                                      </p:cBhvr>
                                      <p:to>
                                        <p:strVal val="visible"/>
                                      </p:to>
                                    </p:set>
                                    <p:animEffect transition="in" filter="wipe(up)">
                                      <p:cBhvr>
                                        <p:cTn id="17" dur="500"/>
                                        <p:tgtEl>
                                          <p:spTgt spid="58375"/>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58377"/>
                                        </p:tgtEl>
                                        <p:attrNameLst>
                                          <p:attrName>style.visibility</p:attrName>
                                        </p:attrNameLst>
                                      </p:cBhvr>
                                      <p:to>
                                        <p:strVal val="visible"/>
                                      </p:to>
                                    </p:set>
                                    <p:animEffect transition="in" filter="wipe(up)">
                                      <p:cBhvr>
                                        <p:cTn id="22" dur="500"/>
                                        <p:tgtEl>
                                          <p:spTgt spid="58377"/>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8376"/>
                                        </p:tgtEl>
                                        <p:attrNameLst>
                                          <p:attrName>style.visibility</p:attrName>
                                        </p:attrNameLst>
                                      </p:cBhvr>
                                      <p:to>
                                        <p:strVal val="visible"/>
                                      </p:to>
                                    </p:set>
                                    <p:animEffect transition="in" filter="wipe(up)">
                                      <p:cBhvr>
                                        <p:cTn id="27" dur="500"/>
                                        <p:tgtEl>
                                          <p:spTgt spid="58376"/>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P spid="58375" grpId="0"/>
      <p:bldP spid="583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1" name="Picture 5" descr="绘图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450" y="1890713"/>
            <a:ext cx="426085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6" descr="te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113" y="1844675"/>
            <a:ext cx="7780337" cy="3798888"/>
          </a:xfrm>
          <a:prstGeom prst="rect">
            <a:avLst/>
          </a:prstGeom>
          <a:noFill/>
          <a:extLst>
            <a:ext uri="{909E8E84-426E-40DD-AFC4-6F175D3DCCD1}">
              <a14:hiddenFill xmlns:a14="http://schemas.microsoft.com/office/drawing/2010/main">
                <a:solidFill>
                  <a:srgbClr val="FFFFFF"/>
                </a:solidFill>
              </a14:hiddenFill>
            </a:ext>
          </a:extLst>
        </p:spPr>
      </p:pic>
      <p:sp>
        <p:nvSpPr>
          <p:cNvPr id="60424" name="Text Box 8"/>
          <p:cNvSpPr txBox="1">
            <a:spLocks noChangeArrowheads="1"/>
          </p:cNvSpPr>
          <p:nvPr/>
        </p:nvSpPr>
        <p:spPr bwMode="auto">
          <a:xfrm>
            <a:off x="5794375" y="2779713"/>
            <a:ext cx="2881313" cy="180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rgbClr val="FF0000"/>
              </a:buClr>
              <a:buSzPct val="120000"/>
              <a:buFont typeface="Wingdings" panose="05000000000000000000" pitchFamily="2" charset="2"/>
              <a:buChar char="¯"/>
            </a:pPr>
            <a:r>
              <a:rPr lang="zh-CN" altLang="en-US" sz="2800" dirty="0">
                <a:solidFill>
                  <a:srgbClr val="000000"/>
                </a:solidFill>
                <a:latin typeface="+mn-ea"/>
                <a:ea typeface="+mn-ea"/>
              </a:rPr>
              <a:t>系统复杂</a:t>
            </a:r>
          </a:p>
          <a:p>
            <a:pPr>
              <a:spcBef>
                <a:spcPct val="50000"/>
              </a:spcBef>
              <a:buClr>
                <a:srgbClr val="FF0000"/>
              </a:buClr>
              <a:buSzPct val="120000"/>
              <a:buFont typeface="Wingdings" panose="05000000000000000000" pitchFamily="2" charset="2"/>
              <a:buChar char="¯"/>
            </a:pPr>
            <a:r>
              <a:rPr lang="zh-CN" altLang="en-US" sz="2800" dirty="0">
                <a:solidFill>
                  <a:srgbClr val="000000"/>
                </a:solidFill>
                <a:latin typeface="+mn-ea"/>
                <a:ea typeface="+mn-ea"/>
              </a:rPr>
              <a:t>调节品质差</a:t>
            </a:r>
          </a:p>
          <a:p>
            <a:pPr>
              <a:spcBef>
                <a:spcPct val="50000"/>
              </a:spcBef>
              <a:buClr>
                <a:srgbClr val="FF0000"/>
              </a:buClr>
              <a:buSzPct val="120000"/>
              <a:buFont typeface="Wingdings" panose="05000000000000000000" pitchFamily="2" charset="2"/>
              <a:buChar char="¯"/>
            </a:pPr>
            <a:r>
              <a:rPr lang="zh-CN" altLang="en-US" sz="2800" dirty="0">
                <a:solidFill>
                  <a:srgbClr val="000000"/>
                </a:solidFill>
                <a:latin typeface="+mn-ea"/>
                <a:ea typeface="+mn-ea"/>
              </a:rPr>
              <a:t>自控水平低</a:t>
            </a:r>
          </a:p>
        </p:txBody>
      </p:sp>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
        <p:nvSpPr>
          <p:cNvPr id="9" name="Rectangle 3"/>
          <p:cNvSpPr txBox="1">
            <a:spLocks noChangeArrowheads="1"/>
          </p:cNvSpPr>
          <p:nvPr/>
        </p:nvSpPr>
        <p:spPr bwMode="auto">
          <a:xfrm>
            <a:off x="0" y="90805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机械液压调节系统的不足</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3727024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0421"/>
                                        </p:tgtEl>
                                        <p:attrNameLst>
                                          <p:attrName>style.visibility</p:attrName>
                                        </p:attrNameLst>
                                      </p:cBhvr>
                                      <p:to>
                                        <p:strVal val="visible"/>
                                      </p:to>
                                    </p:set>
                                    <p:animEffect transition="in" filter="wipe(up)">
                                      <p:cBhvr>
                                        <p:cTn id="12" dur="500"/>
                                        <p:tgtEl>
                                          <p:spTgt spid="60421"/>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0422"/>
                                        </p:tgtEl>
                                        <p:attrNameLst>
                                          <p:attrName>style.visibility</p:attrName>
                                        </p:attrNameLst>
                                      </p:cBhvr>
                                      <p:to>
                                        <p:strVal val="visible"/>
                                      </p:to>
                                    </p:set>
                                    <p:animEffect transition="in" filter="wipe(up)">
                                      <p:cBhvr>
                                        <p:cTn id="17" dur="500"/>
                                        <p:tgtEl>
                                          <p:spTgt spid="60422"/>
                                        </p:tgtEl>
                                      </p:cBhvr>
                                    </p:animEffect>
                                  </p:childTnLst>
                                  <p:subTnLst>
                                    <p:set>
                                      <p:cBhvr override="childStyle">
                                        <p:cTn dur="1" fill="hold" display="0" masterRel="nextClick" afterEffect="1"/>
                                        <p:tgtEl>
                                          <p:spTgt spid="60422"/>
                                        </p:tgtEl>
                                        <p:attrNameLst>
                                          <p:attrName>style.visibility</p:attrName>
                                        </p:attrNameLst>
                                      </p:cBhvr>
                                      <p:to>
                                        <p:strVal val="hidden"/>
                                      </p:to>
                                    </p:se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0424">
                                            <p:txEl>
                                              <p:pRg st="0" end="0"/>
                                            </p:txEl>
                                          </p:spTgt>
                                        </p:tgtEl>
                                        <p:attrNameLst>
                                          <p:attrName>style.visibility</p:attrName>
                                        </p:attrNameLst>
                                      </p:cBhvr>
                                      <p:to>
                                        <p:strVal val="visible"/>
                                      </p:to>
                                    </p:set>
                                    <p:animEffect transition="in" filter="wipe(up)">
                                      <p:cBhvr>
                                        <p:cTn id="22" dur="500"/>
                                        <p:tgtEl>
                                          <p:spTgt spid="60424">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0424">
                                            <p:txEl>
                                              <p:pRg st="1" end="1"/>
                                            </p:txEl>
                                          </p:spTgt>
                                        </p:tgtEl>
                                        <p:attrNameLst>
                                          <p:attrName>style.visibility</p:attrName>
                                        </p:attrNameLst>
                                      </p:cBhvr>
                                      <p:to>
                                        <p:strVal val="visible"/>
                                      </p:to>
                                    </p:set>
                                    <p:animEffect transition="in" filter="wipe(up)">
                                      <p:cBhvr>
                                        <p:cTn id="27" dur="500"/>
                                        <p:tgtEl>
                                          <p:spTgt spid="60424">
                                            <p:txEl>
                                              <p:pRg st="1" end="1"/>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0424">
                                            <p:txEl>
                                              <p:pRg st="2" end="2"/>
                                            </p:txEl>
                                          </p:spTgt>
                                        </p:tgtEl>
                                        <p:attrNameLst>
                                          <p:attrName>style.visibility</p:attrName>
                                        </p:attrNameLst>
                                      </p:cBhvr>
                                      <p:to>
                                        <p:strVal val="visible"/>
                                      </p:to>
                                    </p:set>
                                    <p:animEffect transition="in" filter="wipe(up)">
                                      <p:cBhvr>
                                        <p:cTn id="32" dur="500"/>
                                        <p:tgtEl>
                                          <p:spTgt spid="60424">
                                            <p:txEl>
                                              <p:pRg st="2" end="2"/>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4" grpId="0" build="p"/>
      <p:bldP spid="9"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电液调节"/>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3338" y="1196975"/>
            <a:ext cx="5238750" cy="52054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5301" name="Object 5"/>
          <p:cNvGraphicFramePr>
            <a:graphicFrameLocks noGrp="1" noChangeAspect="1"/>
          </p:cNvGraphicFramePr>
          <p:nvPr>
            <p:ph idx="4294967295"/>
            <p:extLst>
              <p:ext uri="{D42A27DB-BD31-4B8C-83A1-F6EECF244321}">
                <p14:modId xmlns:p14="http://schemas.microsoft.com/office/powerpoint/2010/main" val="4135263311"/>
              </p:ext>
            </p:extLst>
          </p:nvPr>
        </p:nvGraphicFramePr>
        <p:xfrm>
          <a:off x="5437188" y="2062163"/>
          <a:ext cx="404812" cy="666750"/>
        </p:xfrm>
        <a:graphic>
          <a:graphicData uri="http://schemas.openxmlformats.org/presentationml/2006/ole">
            <mc:AlternateContent xmlns:mc="http://schemas.openxmlformats.org/markup-compatibility/2006">
              <mc:Choice xmlns:v="urn:schemas-microsoft-com:vml" Requires="v">
                <p:oleObj spid="_x0000_s22842" name="Visio" r:id="rId5" imgW="775953" imgH="2107845" progId="Visio.Drawing.11">
                  <p:embed/>
                </p:oleObj>
              </mc:Choice>
              <mc:Fallback>
                <p:oleObj name="Visio" r:id="rId5" imgW="775953" imgH="2107845" progId="Visio.Drawing.11">
                  <p:embed/>
                  <p:pic>
                    <p:nvPicPr>
                      <p:cNvPr id="5530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7188" y="2062163"/>
                        <a:ext cx="40481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6" name="Object 10"/>
          <p:cNvGraphicFramePr>
            <a:graphicFrameLocks noChangeAspect="1"/>
          </p:cNvGraphicFramePr>
          <p:nvPr>
            <p:extLst>
              <p:ext uri="{D42A27DB-BD31-4B8C-83A1-F6EECF244321}">
                <p14:modId xmlns:p14="http://schemas.microsoft.com/office/powerpoint/2010/main" val="1614132520"/>
              </p:ext>
            </p:extLst>
          </p:nvPr>
        </p:nvGraphicFramePr>
        <p:xfrm>
          <a:off x="5437188" y="3049588"/>
          <a:ext cx="358775" cy="198437"/>
        </p:xfrm>
        <a:graphic>
          <a:graphicData uri="http://schemas.openxmlformats.org/presentationml/2006/ole">
            <mc:AlternateContent xmlns:mc="http://schemas.openxmlformats.org/markup-compatibility/2006">
              <mc:Choice xmlns:v="urn:schemas-microsoft-com:vml" Requires="v">
                <p:oleObj spid="_x0000_s22843" name="Visio" r:id="rId7" imgW="463481" imgH="463596" progId="Visio.Drawing.11">
                  <p:embed/>
                </p:oleObj>
              </mc:Choice>
              <mc:Fallback>
                <p:oleObj name="Visio" r:id="rId7" imgW="463481" imgH="463596" progId="Visio.Drawing.11">
                  <p:embed/>
                  <p:pic>
                    <p:nvPicPr>
                      <p:cNvPr id="55306"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7188" y="3049588"/>
                        <a:ext cx="358775"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7" name="Object 11"/>
          <p:cNvGraphicFramePr>
            <a:graphicFrameLocks noChangeAspect="1"/>
          </p:cNvGraphicFramePr>
          <p:nvPr>
            <p:extLst>
              <p:ext uri="{D42A27DB-BD31-4B8C-83A1-F6EECF244321}">
                <p14:modId xmlns:p14="http://schemas.microsoft.com/office/powerpoint/2010/main" val="4291107537"/>
              </p:ext>
            </p:extLst>
          </p:nvPr>
        </p:nvGraphicFramePr>
        <p:xfrm>
          <a:off x="5437188" y="4149725"/>
          <a:ext cx="358775" cy="215900"/>
        </p:xfrm>
        <a:graphic>
          <a:graphicData uri="http://schemas.openxmlformats.org/presentationml/2006/ole">
            <mc:AlternateContent xmlns:mc="http://schemas.openxmlformats.org/markup-compatibility/2006">
              <mc:Choice xmlns:v="urn:schemas-microsoft-com:vml" Requires="v">
                <p:oleObj spid="_x0000_s22844" name="Visio" r:id="rId9" imgW="463481" imgH="463596" progId="Visio.Drawing.11">
                  <p:embed/>
                </p:oleObj>
              </mc:Choice>
              <mc:Fallback>
                <p:oleObj name="Visio" r:id="rId9" imgW="463481" imgH="463596" progId="Visio.Drawing.11">
                  <p:embed/>
                  <p:pic>
                    <p:nvPicPr>
                      <p:cNvPr id="55307"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7188" y="4149725"/>
                        <a:ext cx="358775"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15" name="Object 19"/>
          <p:cNvGraphicFramePr>
            <a:graphicFrameLocks noChangeAspect="1"/>
          </p:cNvGraphicFramePr>
          <p:nvPr>
            <p:extLst>
              <p:ext uri="{D42A27DB-BD31-4B8C-83A1-F6EECF244321}">
                <p14:modId xmlns:p14="http://schemas.microsoft.com/office/powerpoint/2010/main" val="3837986353"/>
              </p:ext>
            </p:extLst>
          </p:nvPr>
        </p:nvGraphicFramePr>
        <p:xfrm>
          <a:off x="4932363" y="4970463"/>
          <a:ext cx="625475" cy="403225"/>
        </p:xfrm>
        <a:graphic>
          <a:graphicData uri="http://schemas.openxmlformats.org/presentationml/2006/ole">
            <mc:AlternateContent xmlns:mc="http://schemas.openxmlformats.org/markup-compatibility/2006">
              <mc:Choice xmlns:v="urn:schemas-microsoft-com:vml" Requires="v">
                <p:oleObj spid="_x0000_s22845" name="Visio" r:id="rId10" imgW="626024" imgH="403661" progId="Visio.Drawing.11">
                  <p:embed/>
                </p:oleObj>
              </mc:Choice>
              <mc:Fallback>
                <p:oleObj name="Visio" r:id="rId10" imgW="626024" imgH="403661" progId="Visio.Drawing.11">
                  <p:embed/>
                  <p:pic>
                    <p:nvPicPr>
                      <p:cNvPr id="55315"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32363" y="4970463"/>
                        <a:ext cx="625475"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16" name="Line 20"/>
          <p:cNvSpPr>
            <a:spLocks noChangeShapeType="1"/>
          </p:cNvSpPr>
          <p:nvPr/>
        </p:nvSpPr>
        <p:spPr bwMode="auto">
          <a:xfrm>
            <a:off x="7380288" y="2349500"/>
            <a:ext cx="288925" cy="0"/>
          </a:xfrm>
          <a:prstGeom prst="line">
            <a:avLst/>
          </a:prstGeom>
          <a:noFill/>
          <a:ln w="1905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17" name="Line 21"/>
          <p:cNvSpPr>
            <a:spLocks noChangeShapeType="1"/>
          </p:cNvSpPr>
          <p:nvPr/>
        </p:nvSpPr>
        <p:spPr bwMode="auto">
          <a:xfrm flipV="1">
            <a:off x="7669213" y="1485900"/>
            <a:ext cx="0" cy="863600"/>
          </a:xfrm>
          <a:prstGeom prst="line">
            <a:avLst/>
          </a:prstGeom>
          <a:noFill/>
          <a:ln w="1905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18" name="Line 22"/>
          <p:cNvSpPr>
            <a:spLocks noChangeShapeType="1"/>
          </p:cNvSpPr>
          <p:nvPr/>
        </p:nvSpPr>
        <p:spPr bwMode="auto">
          <a:xfrm flipH="1" flipV="1">
            <a:off x="4572000" y="1484313"/>
            <a:ext cx="3097213" cy="1587"/>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19" name="Line 23"/>
          <p:cNvSpPr>
            <a:spLocks noChangeShapeType="1"/>
          </p:cNvSpPr>
          <p:nvPr/>
        </p:nvSpPr>
        <p:spPr bwMode="auto">
          <a:xfrm>
            <a:off x="2771775" y="1485900"/>
            <a:ext cx="0" cy="719138"/>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graphicFrame>
        <p:nvGraphicFramePr>
          <p:cNvPr id="55322" name="Object 26"/>
          <p:cNvGraphicFramePr>
            <a:graphicFrameLocks noChangeAspect="1"/>
          </p:cNvGraphicFramePr>
          <p:nvPr>
            <p:extLst>
              <p:ext uri="{D42A27DB-BD31-4B8C-83A1-F6EECF244321}">
                <p14:modId xmlns:p14="http://schemas.microsoft.com/office/powerpoint/2010/main" val="3321887454"/>
              </p:ext>
            </p:extLst>
          </p:nvPr>
        </p:nvGraphicFramePr>
        <p:xfrm>
          <a:off x="3411538" y="2212975"/>
          <a:ext cx="584200" cy="423863"/>
        </p:xfrm>
        <a:graphic>
          <a:graphicData uri="http://schemas.openxmlformats.org/presentationml/2006/ole">
            <mc:AlternateContent xmlns:mc="http://schemas.openxmlformats.org/markup-compatibility/2006">
              <mc:Choice xmlns:v="urn:schemas-microsoft-com:vml" Requires="v">
                <p:oleObj spid="_x0000_s22846" name="Visio" r:id="rId12" imgW="511776" imgH="371527" progId="Visio.Drawing.11">
                  <p:embed/>
                </p:oleObj>
              </mc:Choice>
              <mc:Fallback>
                <p:oleObj name="Visio" r:id="rId12" imgW="511776" imgH="371527" progId="Visio.Drawing.11">
                  <p:embed/>
                  <p:pic>
                    <p:nvPicPr>
                      <p:cNvPr id="55322" name="Object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11538" y="2212975"/>
                        <a:ext cx="584200"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23" name="Object 27"/>
          <p:cNvGraphicFramePr>
            <a:graphicFrameLocks noChangeAspect="1"/>
          </p:cNvGraphicFramePr>
          <p:nvPr>
            <p:extLst>
              <p:ext uri="{D42A27DB-BD31-4B8C-83A1-F6EECF244321}">
                <p14:modId xmlns:p14="http://schemas.microsoft.com/office/powerpoint/2010/main" val="3644700595"/>
              </p:ext>
            </p:extLst>
          </p:nvPr>
        </p:nvGraphicFramePr>
        <p:xfrm>
          <a:off x="4356100" y="2205038"/>
          <a:ext cx="792163" cy="447675"/>
        </p:xfrm>
        <a:graphic>
          <a:graphicData uri="http://schemas.openxmlformats.org/presentationml/2006/ole">
            <mc:AlternateContent xmlns:mc="http://schemas.openxmlformats.org/markup-compatibility/2006">
              <mc:Choice xmlns:v="urn:schemas-microsoft-com:vml" Requires="v">
                <p:oleObj spid="_x0000_s22847" name="Visio" r:id="rId14" imgW="671075" imgH="386691" progId="Visio.Drawing.11">
                  <p:embed/>
                </p:oleObj>
              </mc:Choice>
              <mc:Fallback>
                <p:oleObj name="Visio" r:id="rId14" imgW="671075" imgH="386691" progId="Visio.Drawing.11">
                  <p:embed/>
                  <p:pic>
                    <p:nvPicPr>
                      <p:cNvPr id="55323" name="Object 2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56100" y="2205038"/>
                        <a:ext cx="792163"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24" name="Line 28"/>
          <p:cNvSpPr>
            <a:spLocks noChangeShapeType="1"/>
          </p:cNvSpPr>
          <p:nvPr/>
        </p:nvSpPr>
        <p:spPr bwMode="auto">
          <a:xfrm>
            <a:off x="2987675" y="2420938"/>
            <a:ext cx="431800" cy="0"/>
          </a:xfrm>
          <a:prstGeom prst="line">
            <a:avLst/>
          </a:prstGeom>
          <a:noFill/>
          <a:ln w="2857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25" name="Line 29"/>
          <p:cNvSpPr>
            <a:spLocks noChangeShapeType="1"/>
          </p:cNvSpPr>
          <p:nvPr/>
        </p:nvSpPr>
        <p:spPr bwMode="auto">
          <a:xfrm>
            <a:off x="3995738" y="2420938"/>
            <a:ext cx="360362" cy="0"/>
          </a:xfrm>
          <a:prstGeom prst="line">
            <a:avLst/>
          </a:prstGeom>
          <a:noFill/>
          <a:ln w="2857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26" name="Line 30"/>
          <p:cNvSpPr>
            <a:spLocks noChangeShapeType="1"/>
          </p:cNvSpPr>
          <p:nvPr/>
        </p:nvSpPr>
        <p:spPr bwMode="auto">
          <a:xfrm>
            <a:off x="5148263" y="2420938"/>
            <a:ext cx="360362" cy="0"/>
          </a:xfrm>
          <a:prstGeom prst="line">
            <a:avLst/>
          </a:prstGeom>
          <a:noFill/>
          <a:ln w="2857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28" name="Rectangle 32"/>
          <p:cNvSpPr>
            <a:spLocks noChangeArrowheads="1"/>
          </p:cNvSpPr>
          <p:nvPr/>
        </p:nvSpPr>
        <p:spPr bwMode="auto">
          <a:xfrm>
            <a:off x="5292725" y="1989138"/>
            <a:ext cx="719138" cy="2520950"/>
          </a:xfrm>
          <a:prstGeom prst="rect">
            <a:avLst/>
          </a:prstGeom>
          <a:noFill/>
          <a:ln w="19050">
            <a:solidFill>
              <a:srgbClr val="80808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ea typeface="+mn-ea"/>
              <a:cs typeface="Times New Roman" panose="02020603050405020304" pitchFamily="18" charset="0"/>
            </a:endParaRPr>
          </a:p>
        </p:txBody>
      </p:sp>
      <p:sp>
        <p:nvSpPr>
          <p:cNvPr id="55329" name="Text Box 33"/>
          <p:cNvSpPr txBox="1">
            <a:spLocks noChangeArrowheads="1"/>
          </p:cNvSpPr>
          <p:nvPr/>
        </p:nvSpPr>
        <p:spPr bwMode="auto">
          <a:xfrm>
            <a:off x="5292725" y="1604963"/>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solidFill>
                  <a:schemeClr val="accent2"/>
                </a:solidFill>
                <a:latin typeface="Times New Roman" panose="02020603050405020304" pitchFamily="18" charset="0"/>
                <a:ea typeface="+mn-ea"/>
                <a:cs typeface="Times New Roman" panose="02020603050405020304" pitchFamily="18" charset="0"/>
              </a:rPr>
              <a:t>E/H</a:t>
            </a:r>
          </a:p>
        </p:txBody>
      </p:sp>
      <p:graphicFrame>
        <p:nvGraphicFramePr>
          <p:cNvPr id="55330" name="Object 34"/>
          <p:cNvGraphicFramePr>
            <a:graphicFrameLocks noChangeAspect="1"/>
          </p:cNvGraphicFramePr>
          <p:nvPr>
            <p:extLst>
              <p:ext uri="{D42A27DB-BD31-4B8C-83A1-F6EECF244321}">
                <p14:modId xmlns:p14="http://schemas.microsoft.com/office/powerpoint/2010/main" val="1178315973"/>
              </p:ext>
            </p:extLst>
          </p:nvPr>
        </p:nvGraphicFramePr>
        <p:xfrm>
          <a:off x="5254625" y="5589588"/>
          <a:ext cx="171450" cy="720725"/>
        </p:xfrm>
        <a:graphic>
          <a:graphicData uri="http://schemas.openxmlformats.org/presentationml/2006/ole">
            <mc:AlternateContent xmlns:mc="http://schemas.openxmlformats.org/markup-compatibility/2006">
              <mc:Choice xmlns:v="urn:schemas-microsoft-com:vml" Requires="v">
                <p:oleObj spid="_x0000_s22848" name="Visio" r:id="rId16" imgW="95147" imgH="397884" progId="Visio.Drawing.11">
                  <p:embed/>
                </p:oleObj>
              </mc:Choice>
              <mc:Fallback>
                <p:oleObj name="Visio" r:id="rId16" imgW="95147" imgH="397884" progId="Visio.Drawing.11">
                  <p:embed/>
                  <p:pic>
                    <p:nvPicPr>
                      <p:cNvPr id="55330" name="Object 3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54625" y="5589588"/>
                        <a:ext cx="1714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31" name="Object 35"/>
          <p:cNvGraphicFramePr>
            <a:graphicFrameLocks noChangeAspect="1"/>
          </p:cNvGraphicFramePr>
          <p:nvPr>
            <p:extLst>
              <p:ext uri="{D42A27DB-BD31-4B8C-83A1-F6EECF244321}">
                <p14:modId xmlns:p14="http://schemas.microsoft.com/office/powerpoint/2010/main" val="1092981582"/>
              </p:ext>
            </p:extLst>
          </p:nvPr>
        </p:nvGraphicFramePr>
        <p:xfrm>
          <a:off x="4932363" y="6315075"/>
          <a:ext cx="474662" cy="439738"/>
        </p:xfrm>
        <a:graphic>
          <a:graphicData uri="http://schemas.openxmlformats.org/presentationml/2006/ole">
            <mc:AlternateContent xmlns:mc="http://schemas.openxmlformats.org/markup-compatibility/2006">
              <mc:Choice xmlns:v="urn:schemas-microsoft-com:vml" Requires="v">
                <p:oleObj spid="_x0000_s22849" name="Visio" r:id="rId18" imgW="403654" imgH="372971" progId="Visio.Drawing.11">
                  <p:embed/>
                </p:oleObj>
              </mc:Choice>
              <mc:Fallback>
                <p:oleObj name="Visio" r:id="rId18" imgW="403654" imgH="372971" progId="Visio.Drawing.11">
                  <p:embed/>
                  <p:pic>
                    <p:nvPicPr>
                      <p:cNvPr id="55331" name="Object 3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32363" y="6315075"/>
                        <a:ext cx="474662" cy="43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33" name="Line 37"/>
          <p:cNvSpPr>
            <a:spLocks noChangeShapeType="1"/>
          </p:cNvSpPr>
          <p:nvPr/>
        </p:nvSpPr>
        <p:spPr bwMode="auto">
          <a:xfrm flipH="1">
            <a:off x="2771775" y="6669088"/>
            <a:ext cx="2232025" cy="0"/>
          </a:xfrm>
          <a:prstGeom prst="line">
            <a:avLst/>
          </a:prstGeom>
          <a:noFill/>
          <a:ln w="190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34" name="Line 38"/>
          <p:cNvSpPr>
            <a:spLocks noChangeShapeType="1"/>
          </p:cNvSpPr>
          <p:nvPr/>
        </p:nvSpPr>
        <p:spPr bwMode="auto">
          <a:xfrm flipV="1">
            <a:off x="2771775" y="6092825"/>
            <a:ext cx="0" cy="576263"/>
          </a:xfrm>
          <a:prstGeom prst="line">
            <a:avLst/>
          </a:prstGeom>
          <a:noFill/>
          <a:ln w="19050">
            <a:solidFill>
              <a:srgbClr val="008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graphicFrame>
        <p:nvGraphicFramePr>
          <p:cNvPr id="55335" name="Object 39"/>
          <p:cNvGraphicFramePr>
            <a:graphicFrameLocks noChangeAspect="1"/>
          </p:cNvGraphicFramePr>
          <p:nvPr>
            <p:extLst>
              <p:ext uri="{D42A27DB-BD31-4B8C-83A1-F6EECF244321}">
                <p14:modId xmlns:p14="http://schemas.microsoft.com/office/powerpoint/2010/main" val="2142099499"/>
              </p:ext>
            </p:extLst>
          </p:nvPr>
        </p:nvGraphicFramePr>
        <p:xfrm>
          <a:off x="2195513" y="4638675"/>
          <a:ext cx="1150937" cy="806450"/>
        </p:xfrm>
        <a:graphic>
          <a:graphicData uri="http://schemas.openxmlformats.org/presentationml/2006/ole">
            <mc:AlternateContent xmlns:mc="http://schemas.openxmlformats.org/markup-compatibility/2006">
              <mc:Choice xmlns:v="urn:schemas-microsoft-com:vml" Requires="v">
                <p:oleObj spid="_x0000_s22850" name="Visio" r:id="rId20" imgW="671075" imgH="478399" progId="Visio.Drawing.11">
                  <p:embed/>
                </p:oleObj>
              </mc:Choice>
              <mc:Fallback>
                <p:oleObj name="Visio" r:id="rId20" imgW="671075" imgH="478399" progId="Visio.Drawing.11">
                  <p:embed/>
                  <p:pic>
                    <p:nvPicPr>
                      <p:cNvPr id="55335" name="Object 3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95513" y="4638675"/>
                        <a:ext cx="1150937"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36" name="Object 40"/>
          <p:cNvGraphicFramePr>
            <a:graphicFrameLocks noChangeAspect="1"/>
          </p:cNvGraphicFramePr>
          <p:nvPr>
            <p:extLst>
              <p:ext uri="{D42A27DB-BD31-4B8C-83A1-F6EECF244321}">
                <p14:modId xmlns:p14="http://schemas.microsoft.com/office/powerpoint/2010/main" val="1637418619"/>
              </p:ext>
            </p:extLst>
          </p:nvPr>
        </p:nvGraphicFramePr>
        <p:xfrm>
          <a:off x="2339975" y="5661025"/>
          <a:ext cx="665163" cy="792163"/>
        </p:xfrm>
        <a:graphic>
          <a:graphicData uri="http://schemas.openxmlformats.org/presentationml/2006/ole">
            <mc:AlternateContent xmlns:mc="http://schemas.openxmlformats.org/markup-compatibility/2006">
              <mc:Choice xmlns:v="urn:schemas-microsoft-com:vml" Requires="v">
                <p:oleObj spid="_x0000_s22851" name="Visio" r:id="rId22" imgW="481141" imgH="572996" progId="Visio.Drawing.11">
                  <p:embed/>
                </p:oleObj>
              </mc:Choice>
              <mc:Fallback>
                <p:oleObj name="Visio" r:id="rId22" imgW="481141" imgH="572996" progId="Visio.Drawing.11">
                  <p:embed/>
                  <p:pic>
                    <p:nvPicPr>
                      <p:cNvPr id="55336" name="Object 4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339975" y="5661025"/>
                        <a:ext cx="665163"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38" name="Object 42"/>
          <p:cNvGraphicFramePr>
            <a:graphicFrameLocks noChangeAspect="1"/>
          </p:cNvGraphicFramePr>
          <p:nvPr>
            <p:extLst>
              <p:ext uri="{D42A27DB-BD31-4B8C-83A1-F6EECF244321}">
                <p14:modId xmlns:p14="http://schemas.microsoft.com/office/powerpoint/2010/main" val="848189469"/>
              </p:ext>
            </p:extLst>
          </p:nvPr>
        </p:nvGraphicFramePr>
        <p:xfrm>
          <a:off x="2273300" y="3740150"/>
          <a:ext cx="769938" cy="841375"/>
        </p:xfrm>
        <a:graphic>
          <a:graphicData uri="http://schemas.openxmlformats.org/presentationml/2006/ole">
            <mc:AlternateContent xmlns:mc="http://schemas.openxmlformats.org/markup-compatibility/2006">
              <mc:Choice xmlns:v="urn:schemas-microsoft-com:vml" Requires="v">
                <p:oleObj spid="_x0000_s22852" name="Visio" r:id="rId24" imgW="481141" imgH="526059" progId="Visio.Drawing.11">
                  <p:embed/>
                </p:oleObj>
              </mc:Choice>
              <mc:Fallback>
                <p:oleObj name="Visio" r:id="rId24" imgW="481141" imgH="526059" progId="Visio.Drawing.11">
                  <p:embed/>
                  <p:pic>
                    <p:nvPicPr>
                      <p:cNvPr id="55338" name="Object 4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73300" y="3740150"/>
                        <a:ext cx="769938"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39" name="Line 43"/>
          <p:cNvSpPr>
            <a:spLocks noChangeShapeType="1"/>
          </p:cNvSpPr>
          <p:nvPr/>
        </p:nvSpPr>
        <p:spPr bwMode="auto">
          <a:xfrm flipV="1">
            <a:off x="2771775" y="5373688"/>
            <a:ext cx="0" cy="360362"/>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40" name="Line 44"/>
          <p:cNvSpPr>
            <a:spLocks noChangeShapeType="1"/>
          </p:cNvSpPr>
          <p:nvPr/>
        </p:nvSpPr>
        <p:spPr bwMode="auto">
          <a:xfrm flipV="1">
            <a:off x="2771775" y="4292600"/>
            <a:ext cx="0" cy="431800"/>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41" name="Line 45"/>
          <p:cNvSpPr>
            <a:spLocks noChangeShapeType="1"/>
          </p:cNvSpPr>
          <p:nvPr/>
        </p:nvSpPr>
        <p:spPr bwMode="auto">
          <a:xfrm flipV="1">
            <a:off x="2771775" y="2708275"/>
            <a:ext cx="0" cy="288925"/>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42" name="Line 46"/>
          <p:cNvSpPr>
            <a:spLocks noChangeShapeType="1"/>
          </p:cNvSpPr>
          <p:nvPr/>
        </p:nvSpPr>
        <p:spPr bwMode="auto">
          <a:xfrm flipH="1">
            <a:off x="1763713" y="4005263"/>
            <a:ext cx="719137" cy="0"/>
          </a:xfrm>
          <a:prstGeom prst="line">
            <a:avLst/>
          </a:prstGeom>
          <a:noFill/>
          <a:ln w="19050">
            <a:solidFill>
              <a:srgbClr val="FF0000"/>
            </a:solidFill>
            <a:round/>
            <a:headEnd type="stealth"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sp>
        <p:nvSpPr>
          <p:cNvPr id="55343" name="Line 47"/>
          <p:cNvSpPr>
            <a:spLocks noChangeShapeType="1"/>
          </p:cNvSpPr>
          <p:nvPr/>
        </p:nvSpPr>
        <p:spPr bwMode="auto">
          <a:xfrm flipH="1">
            <a:off x="1836738" y="5876925"/>
            <a:ext cx="719137" cy="0"/>
          </a:xfrm>
          <a:prstGeom prst="line">
            <a:avLst/>
          </a:prstGeom>
          <a:noFill/>
          <a:ln w="19050">
            <a:solidFill>
              <a:srgbClr val="FF0000"/>
            </a:solidFill>
            <a:round/>
            <a:headEnd type="stealth"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graphicFrame>
        <p:nvGraphicFramePr>
          <p:cNvPr id="55344" name="Object 48"/>
          <p:cNvGraphicFramePr>
            <a:graphicFrameLocks noChangeAspect="1"/>
          </p:cNvGraphicFramePr>
          <p:nvPr>
            <p:extLst>
              <p:ext uri="{D42A27DB-BD31-4B8C-83A1-F6EECF244321}">
                <p14:modId xmlns:p14="http://schemas.microsoft.com/office/powerpoint/2010/main" val="2091167153"/>
              </p:ext>
            </p:extLst>
          </p:nvPr>
        </p:nvGraphicFramePr>
        <p:xfrm>
          <a:off x="2411413" y="2976563"/>
          <a:ext cx="720725" cy="523875"/>
        </p:xfrm>
        <a:graphic>
          <a:graphicData uri="http://schemas.openxmlformats.org/presentationml/2006/ole">
            <mc:AlternateContent xmlns:mc="http://schemas.openxmlformats.org/markup-compatibility/2006">
              <mc:Choice xmlns:v="urn:schemas-microsoft-com:vml" Requires="v">
                <p:oleObj spid="_x0000_s22853" name="Visio" r:id="rId26" imgW="511776" imgH="371527" progId="Visio.Drawing.11">
                  <p:embed/>
                </p:oleObj>
              </mc:Choice>
              <mc:Fallback>
                <p:oleObj name="Visio" r:id="rId26" imgW="511776" imgH="371527" progId="Visio.Drawing.11">
                  <p:embed/>
                  <p:pic>
                    <p:nvPicPr>
                      <p:cNvPr id="55344" name="Object 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411413" y="2976563"/>
                        <a:ext cx="7207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45" name="Line 49"/>
          <p:cNvSpPr>
            <a:spLocks noChangeShapeType="1"/>
          </p:cNvSpPr>
          <p:nvPr/>
        </p:nvSpPr>
        <p:spPr bwMode="auto">
          <a:xfrm flipV="1">
            <a:off x="2771775" y="3500438"/>
            <a:ext cx="0" cy="288925"/>
          </a:xfrm>
          <a:prstGeom prst="line">
            <a:avLst/>
          </a:prstGeom>
          <a:noFill/>
          <a:ln w="19050">
            <a:solidFill>
              <a:srgbClr val="FF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graphicFrame>
        <p:nvGraphicFramePr>
          <p:cNvPr id="55346" name="Object 50"/>
          <p:cNvGraphicFramePr>
            <a:graphicFrameLocks noChangeAspect="1"/>
          </p:cNvGraphicFramePr>
          <p:nvPr>
            <p:extLst>
              <p:ext uri="{D42A27DB-BD31-4B8C-83A1-F6EECF244321}">
                <p14:modId xmlns:p14="http://schemas.microsoft.com/office/powerpoint/2010/main" val="453282367"/>
              </p:ext>
            </p:extLst>
          </p:nvPr>
        </p:nvGraphicFramePr>
        <p:xfrm>
          <a:off x="2484438" y="1916113"/>
          <a:ext cx="582612" cy="1089025"/>
        </p:xfrm>
        <a:graphic>
          <a:graphicData uri="http://schemas.openxmlformats.org/presentationml/2006/ole">
            <mc:AlternateContent xmlns:mc="http://schemas.openxmlformats.org/markup-compatibility/2006">
              <mc:Choice xmlns:v="urn:schemas-microsoft-com:vml" Requires="v">
                <p:oleObj spid="_x0000_s22854" name="Visio" r:id="rId28" imgW="351035" imgH="657844" progId="Visio.Drawing.11">
                  <p:embed/>
                </p:oleObj>
              </mc:Choice>
              <mc:Fallback>
                <p:oleObj name="Visio" r:id="rId28" imgW="351035" imgH="657844" progId="Visio.Drawing.11">
                  <p:embed/>
                  <p:pic>
                    <p:nvPicPr>
                      <p:cNvPr id="55346" name="Object 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484438" y="1916113"/>
                        <a:ext cx="582612"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47" name="Text Box 51"/>
          <p:cNvSpPr txBox="1">
            <a:spLocks noChangeArrowheads="1"/>
          </p:cNvSpPr>
          <p:nvPr/>
        </p:nvSpPr>
        <p:spPr bwMode="auto">
          <a:xfrm>
            <a:off x="755650" y="3644900"/>
            <a:ext cx="12239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000">
                <a:solidFill>
                  <a:srgbClr val="0000FF"/>
                </a:solidFill>
                <a:latin typeface="Times New Roman" panose="02020603050405020304" pitchFamily="18" charset="0"/>
                <a:ea typeface="+mn-ea"/>
                <a:cs typeface="Times New Roman" panose="02020603050405020304" pitchFamily="18" charset="0"/>
              </a:rPr>
              <a:t>AGC</a:t>
            </a:r>
          </a:p>
          <a:p>
            <a:r>
              <a:rPr lang="zh-CN" altLang="en-US" sz="2000">
                <a:solidFill>
                  <a:srgbClr val="0000FF"/>
                </a:solidFill>
                <a:latin typeface="Times New Roman" panose="02020603050405020304" pitchFamily="18" charset="0"/>
                <a:ea typeface="+mn-ea"/>
                <a:cs typeface="Times New Roman" panose="02020603050405020304" pitchFamily="18" charset="0"/>
              </a:rPr>
              <a:t>开度指令</a:t>
            </a:r>
          </a:p>
        </p:txBody>
      </p:sp>
      <p:graphicFrame>
        <p:nvGraphicFramePr>
          <p:cNvPr id="55348" name="Object 52"/>
          <p:cNvGraphicFramePr>
            <a:graphicFrameLocks noChangeAspect="1"/>
          </p:cNvGraphicFramePr>
          <p:nvPr>
            <p:extLst>
              <p:ext uri="{D42A27DB-BD31-4B8C-83A1-F6EECF244321}">
                <p14:modId xmlns:p14="http://schemas.microsoft.com/office/powerpoint/2010/main" val="1337035055"/>
              </p:ext>
            </p:extLst>
          </p:nvPr>
        </p:nvGraphicFramePr>
        <p:xfrm>
          <a:off x="1403350" y="5516563"/>
          <a:ext cx="447675" cy="619125"/>
        </p:xfrm>
        <a:graphic>
          <a:graphicData uri="http://schemas.openxmlformats.org/presentationml/2006/ole">
            <mc:AlternateContent xmlns:mc="http://schemas.openxmlformats.org/markup-compatibility/2006">
              <mc:Choice xmlns:v="urn:schemas-microsoft-com:vml" Requires="v">
                <p:oleObj spid="_x0000_s22855" name="Equation" r:id="rId30" imgW="164880" imgH="228600" progId="Equation.DSMT4">
                  <p:embed/>
                </p:oleObj>
              </mc:Choice>
              <mc:Fallback>
                <p:oleObj name="Equation" r:id="rId30" imgW="164880" imgH="228600" progId="Equation.DSMT4">
                  <p:embed/>
                  <p:pic>
                    <p:nvPicPr>
                      <p:cNvPr id="55348" name="Object 5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403350" y="5516563"/>
                        <a:ext cx="447675" cy="61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50" name="Line 54"/>
          <p:cNvSpPr>
            <a:spLocks noChangeShapeType="1"/>
          </p:cNvSpPr>
          <p:nvPr/>
        </p:nvSpPr>
        <p:spPr bwMode="auto">
          <a:xfrm flipH="1" flipV="1">
            <a:off x="2771775" y="1484313"/>
            <a:ext cx="1081088" cy="0"/>
          </a:xfrm>
          <a:prstGeom prst="line">
            <a:avLst/>
          </a:prstGeom>
          <a:noFill/>
          <a:ln w="1905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Times New Roman" panose="02020603050405020304" pitchFamily="18" charset="0"/>
              <a:ea typeface="+mn-ea"/>
              <a:cs typeface="Times New Roman" panose="02020603050405020304" pitchFamily="18" charset="0"/>
            </a:endParaRPr>
          </a:p>
        </p:txBody>
      </p:sp>
      <p:graphicFrame>
        <p:nvGraphicFramePr>
          <p:cNvPr id="55351" name="Object 55"/>
          <p:cNvGraphicFramePr>
            <a:graphicFrameLocks noChangeAspect="1"/>
          </p:cNvGraphicFramePr>
          <p:nvPr>
            <p:extLst>
              <p:ext uri="{D42A27DB-BD31-4B8C-83A1-F6EECF244321}">
                <p14:modId xmlns:p14="http://schemas.microsoft.com/office/powerpoint/2010/main" val="468414609"/>
              </p:ext>
            </p:extLst>
          </p:nvPr>
        </p:nvGraphicFramePr>
        <p:xfrm>
          <a:off x="3779838" y="1230313"/>
          <a:ext cx="830262" cy="515937"/>
        </p:xfrm>
        <a:graphic>
          <a:graphicData uri="http://schemas.openxmlformats.org/presentationml/2006/ole">
            <mc:AlternateContent xmlns:mc="http://schemas.openxmlformats.org/markup-compatibility/2006">
              <mc:Choice xmlns:v="urn:schemas-microsoft-com:vml" Requires="v">
                <p:oleObj spid="_x0000_s22856" name="Visio" r:id="rId32" imgW="757572" imgH="469734" progId="Visio.Drawing.11">
                  <p:embed/>
                </p:oleObj>
              </mc:Choice>
              <mc:Fallback>
                <p:oleObj name="Visio" r:id="rId32" imgW="757572" imgH="469734" progId="Visio.Drawing.11">
                  <p:embed/>
                  <p:pic>
                    <p:nvPicPr>
                      <p:cNvPr id="55351" name="Object 55"/>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3779838" y="1230313"/>
                        <a:ext cx="83026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52" name="Text Box 56"/>
          <p:cNvSpPr txBox="1">
            <a:spLocks noChangeArrowheads="1"/>
          </p:cNvSpPr>
          <p:nvPr/>
        </p:nvSpPr>
        <p:spPr bwMode="auto">
          <a:xfrm>
            <a:off x="1042988" y="4797425"/>
            <a:ext cx="1512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0000FF"/>
                </a:solidFill>
                <a:latin typeface="Times New Roman" panose="02020603050405020304" pitchFamily="18" charset="0"/>
                <a:ea typeface="+mn-ea"/>
                <a:cs typeface="Times New Roman" panose="02020603050405020304" pitchFamily="18" charset="0"/>
              </a:rPr>
              <a:t>一次调频</a:t>
            </a:r>
          </a:p>
        </p:txBody>
      </p:sp>
      <p:sp>
        <p:nvSpPr>
          <p:cNvPr id="55353" name="Text Box 57"/>
          <p:cNvSpPr txBox="1">
            <a:spLocks noChangeArrowheads="1"/>
          </p:cNvSpPr>
          <p:nvPr/>
        </p:nvSpPr>
        <p:spPr bwMode="auto">
          <a:xfrm>
            <a:off x="2771775" y="3429000"/>
            <a:ext cx="1512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0000FF"/>
                </a:solidFill>
                <a:latin typeface="Times New Roman" panose="02020603050405020304" pitchFamily="18" charset="0"/>
                <a:ea typeface="+mn-ea"/>
                <a:cs typeface="Times New Roman" panose="02020603050405020304" pitchFamily="18" charset="0"/>
              </a:rPr>
              <a:t>要求功率</a:t>
            </a:r>
          </a:p>
        </p:txBody>
      </p:sp>
      <p:sp>
        <p:nvSpPr>
          <p:cNvPr id="55354" name="Text Box 58"/>
          <p:cNvSpPr txBox="1">
            <a:spLocks noChangeArrowheads="1"/>
          </p:cNvSpPr>
          <p:nvPr/>
        </p:nvSpPr>
        <p:spPr bwMode="auto">
          <a:xfrm>
            <a:off x="1547813" y="2600325"/>
            <a:ext cx="1512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0000FF"/>
                </a:solidFill>
                <a:latin typeface="Times New Roman" panose="02020603050405020304" pitchFamily="18" charset="0"/>
                <a:ea typeface="+mn-ea"/>
                <a:cs typeface="Times New Roman" panose="02020603050405020304" pitchFamily="18" charset="0"/>
              </a:rPr>
              <a:t>要求开度</a:t>
            </a:r>
          </a:p>
        </p:txBody>
      </p:sp>
      <p:sp>
        <p:nvSpPr>
          <p:cNvPr id="55355" name="Text Box 59"/>
          <p:cNvSpPr txBox="1">
            <a:spLocks noChangeArrowheads="1"/>
          </p:cNvSpPr>
          <p:nvPr/>
        </p:nvSpPr>
        <p:spPr bwMode="auto">
          <a:xfrm>
            <a:off x="2698750" y="1447800"/>
            <a:ext cx="1512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a:solidFill>
                  <a:srgbClr val="0000FF"/>
                </a:solidFill>
                <a:latin typeface="Times New Roman" panose="02020603050405020304" pitchFamily="18" charset="0"/>
                <a:ea typeface="+mn-ea"/>
                <a:cs typeface="Times New Roman" panose="02020603050405020304" pitchFamily="18" charset="0"/>
              </a:rPr>
              <a:t>实际开度</a:t>
            </a:r>
          </a:p>
        </p:txBody>
      </p:sp>
      <p:sp>
        <p:nvSpPr>
          <p:cNvPr id="55356" name="Text Box 60"/>
          <p:cNvSpPr txBox="1">
            <a:spLocks noChangeArrowheads="1"/>
          </p:cNvSpPr>
          <p:nvPr/>
        </p:nvSpPr>
        <p:spPr bwMode="auto">
          <a:xfrm>
            <a:off x="2843213" y="6272213"/>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800" b="1">
                <a:solidFill>
                  <a:srgbClr val="0000FF"/>
                </a:solidFill>
                <a:latin typeface="Times New Roman" panose="02020603050405020304" pitchFamily="18" charset="0"/>
                <a:ea typeface="+mn-ea"/>
                <a:cs typeface="Times New Roman" panose="02020603050405020304" pitchFamily="18" charset="0"/>
              </a:rPr>
              <a:t>转速测量</a:t>
            </a:r>
          </a:p>
        </p:txBody>
      </p:sp>
      <p:graphicFrame>
        <p:nvGraphicFramePr>
          <p:cNvPr id="55357" name="Object 61"/>
          <p:cNvGraphicFramePr>
            <a:graphicFrameLocks noChangeAspect="1"/>
          </p:cNvGraphicFramePr>
          <p:nvPr>
            <p:extLst>
              <p:ext uri="{D42A27DB-BD31-4B8C-83A1-F6EECF244321}">
                <p14:modId xmlns:p14="http://schemas.microsoft.com/office/powerpoint/2010/main" val="703797296"/>
              </p:ext>
            </p:extLst>
          </p:nvPr>
        </p:nvGraphicFramePr>
        <p:xfrm>
          <a:off x="7150100" y="2133600"/>
          <a:ext cx="158750" cy="706438"/>
        </p:xfrm>
        <a:graphic>
          <a:graphicData uri="http://schemas.openxmlformats.org/presentationml/2006/ole">
            <mc:AlternateContent xmlns:mc="http://schemas.openxmlformats.org/markup-compatibility/2006">
              <mc:Choice xmlns:v="urn:schemas-microsoft-com:vml" Requires="v">
                <p:oleObj spid="_x0000_s22857" name="Visio" r:id="rId34" imgW="158939" imgH="706225" progId="Visio.Drawing.11">
                  <p:embed/>
                </p:oleObj>
              </mc:Choice>
              <mc:Fallback>
                <p:oleObj name="Visio" r:id="rId34" imgW="158939" imgH="706225" progId="Visio.Drawing.11">
                  <p:embed/>
                  <p:pic>
                    <p:nvPicPr>
                      <p:cNvPr id="55357" name="Object 61"/>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150100" y="2133600"/>
                        <a:ext cx="158750"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58" name="Object 62"/>
          <p:cNvGraphicFramePr>
            <a:graphicFrameLocks noChangeAspect="1"/>
          </p:cNvGraphicFramePr>
          <p:nvPr>
            <p:extLst>
              <p:ext uri="{D42A27DB-BD31-4B8C-83A1-F6EECF244321}">
                <p14:modId xmlns:p14="http://schemas.microsoft.com/office/powerpoint/2010/main" val="4190240270"/>
              </p:ext>
            </p:extLst>
          </p:nvPr>
        </p:nvGraphicFramePr>
        <p:xfrm>
          <a:off x="7019925" y="1792288"/>
          <a:ext cx="403225" cy="1276350"/>
        </p:xfrm>
        <a:graphic>
          <a:graphicData uri="http://schemas.openxmlformats.org/presentationml/2006/ole">
            <mc:AlternateContent xmlns:mc="http://schemas.openxmlformats.org/markup-compatibility/2006">
              <mc:Choice xmlns:v="urn:schemas-microsoft-com:vml" Requires="v">
                <p:oleObj spid="_x0000_s22858" name="Visio" r:id="rId36" imgW="403654" imgH="1275972" progId="Visio.Drawing.11">
                  <p:embed/>
                </p:oleObj>
              </mc:Choice>
              <mc:Fallback>
                <p:oleObj name="Visio" r:id="rId36" imgW="403654" imgH="1275972" progId="Visio.Drawing.11">
                  <p:embed/>
                  <p:pic>
                    <p:nvPicPr>
                      <p:cNvPr id="55358" name="Object 62"/>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7019925" y="1792288"/>
                        <a:ext cx="403225"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2" name="Object 66"/>
          <p:cNvGraphicFramePr>
            <a:graphicFrameLocks noChangeAspect="1"/>
          </p:cNvGraphicFramePr>
          <p:nvPr>
            <p:extLst>
              <p:ext uri="{D42A27DB-BD31-4B8C-83A1-F6EECF244321}">
                <p14:modId xmlns:p14="http://schemas.microsoft.com/office/powerpoint/2010/main" val="932327402"/>
              </p:ext>
            </p:extLst>
          </p:nvPr>
        </p:nvGraphicFramePr>
        <p:xfrm>
          <a:off x="6588125" y="2133600"/>
          <a:ext cx="414338" cy="436563"/>
        </p:xfrm>
        <a:graphic>
          <a:graphicData uri="http://schemas.openxmlformats.org/presentationml/2006/ole">
            <mc:AlternateContent xmlns:mc="http://schemas.openxmlformats.org/markup-compatibility/2006">
              <mc:Choice xmlns:v="urn:schemas-microsoft-com:vml" Requires="v">
                <p:oleObj spid="_x0000_s22859" name="Visio" r:id="rId38" imgW="413745" imgH="435795" progId="Visio.Drawing.11">
                  <p:embed/>
                </p:oleObj>
              </mc:Choice>
              <mc:Fallback>
                <p:oleObj name="Visio" r:id="rId38" imgW="413745" imgH="435795" progId="Visio.Drawing.11">
                  <p:embed/>
                  <p:pic>
                    <p:nvPicPr>
                      <p:cNvPr id="55362" name="Object 66"/>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6588125" y="2133600"/>
                        <a:ext cx="414338"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3" name="Object 67"/>
          <p:cNvGraphicFramePr>
            <a:graphicFrameLocks noChangeAspect="1"/>
          </p:cNvGraphicFramePr>
          <p:nvPr>
            <p:extLst>
              <p:ext uri="{D42A27DB-BD31-4B8C-83A1-F6EECF244321}">
                <p14:modId xmlns:p14="http://schemas.microsoft.com/office/powerpoint/2010/main" val="1813217674"/>
              </p:ext>
            </p:extLst>
          </p:nvPr>
        </p:nvGraphicFramePr>
        <p:xfrm>
          <a:off x="8101013" y="1916113"/>
          <a:ext cx="792162" cy="1217612"/>
        </p:xfrm>
        <a:graphic>
          <a:graphicData uri="http://schemas.openxmlformats.org/presentationml/2006/ole">
            <mc:AlternateContent xmlns:mc="http://schemas.openxmlformats.org/markup-compatibility/2006">
              <mc:Choice xmlns:v="urn:schemas-microsoft-com:vml" Requires="v">
                <p:oleObj spid="_x0000_s22860" name="Visio" r:id="rId40" imgW="1794819" imgH="1217120" progId="Visio.Drawing.11">
                  <p:embed/>
                </p:oleObj>
              </mc:Choice>
              <mc:Fallback>
                <p:oleObj name="Visio" r:id="rId40" imgW="1794819" imgH="1217120" progId="Visio.Drawing.11">
                  <p:embed/>
                  <p:pic>
                    <p:nvPicPr>
                      <p:cNvPr id="55363" name="Object 67"/>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8101013" y="1916113"/>
                        <a:ext cx="792162" cy="121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4" name="Object 68"/>
          <p:cNvGraphicFramePr>
            <a:graphicFrameLocks noChangeAspect="1"/>
          </p:cNvGraphicFramePr>
          <p:nvPr>
            <p:extLst>
              <p:ext uri="{D42A27DB-BD31-4B8C-83A1-F6EECF244321}">
                <p14:modId xmlns:p14="http://schemas.microsoft.com/office/powerpoint/2010/main" val="817639602"/>
              </p:ext>
            </p:extLst>
          </p:nvPr>
        </p:nvGraphicFramePr>
        <p:xfrm>
          <a:off x="7150100" y="2001838"/>
          <a:ext cx="158750" cy="706437"/>
        </p:xfrm>
        <a:graphic>
          <a:graphicData uri="http://schemas.openxmlformats.org/presentationml/2006/ole">
            <mc:AlternateContent xmlns:mc="http://schemas.openxmlformats.org/markup-compatibility/2006">
              <mc:Choice xmlns:v="urn:schemas-microsoft-com:vml" Requires="v">
                <p:oleObj spid="_x0000_s22861" name="Visio" r:id="rId42" imgW="158939" imgH="706225" progId="Visio.Drawing.11">
                  <p:embed/>
                </p:oleObj>
              </mc:Choice>
              <mc:Fallback>
                <p:oleObj name="Visio" r:id="rId42" imgW="158939" imgH="706225" progId="Visio.Drawing.11">
                  <p:embed/>
                  <p:pic>
                    <p:nvPicPr>
                      <p:cNvPr id="55364" name="Object 6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150100" y="2001838"/>
                        <a:ext cx="15875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5" name="Object 69"/>
          <p:cNvGraphicFramePr>
            <a:graphicFrameLocks noChangeAspect="1"/>
          </p:cNvGraphicFramePr>
          <p:nvPr>
            <p:extLst>
              <p:ext uri="{D42A27DB-BD31-4B8C-83A1-F6EECF244321}">
                <p14:modId xmlns:p14="http://schemas.microsoft.com/office/powerpoint/2010/main" val="3168701315"/>
              </p:ext>
            </p:extLst>
          </p:nvPr>
        </p:nvGraphicFramePr>
        <p:xfrm>
          <a:off x="7150100" y="2290763"/>
          <a:ext cx="158750" cy="706437"/>
        </p:xfrm>
        <a:graphic>
          <a:graphicData uri="http://schemas.openxmlformats.org/presentationml/2006/ole">
            <mc:AlternateContent xmlns:mc="http://schemas.openxmlformats.org/markup-compatibility/2006">
              <mc:Choice xmlns:v="urn:schemas-microsoft-com:vml" Requires="v">
                <p:oleObj spid="_x0000_s22862" name="Visio" r:id="rId43" imgW="158939" imgH="706225" progId="Visio.Drawing.11">
                  <p:embed/>
                </p:oleObj>
              </mc:Choice>
              <mc:Fallback>
                <p:oleObj name="Visio" r:id="rId43" imgW="158939" imgH="706225" progId="Visio.Drawing.11">
                  <p:embed/>
                  <p:pic>
                    <p:nvPicPr>
                      <p:cNvPr id="55365" name="Object 69"/>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150100" y="2290763"/>
                        <a:ext cx="158750"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6" name="Object 70"/>
          <p:cNvGraphicFramePr>
            <a:graphicFrameLocks noChangeAspect="1"/>
          </p:cNvGraphicFramePr>
          <p:nvPr>
            <p:extLst>
              <p:ext uri="{D42A27DB-BD31-4B8C-83A1-F6EECF244321}">
                <p14:modId xmlns:p14="http://schemas.microsoft.com/office/powerpoint/2010/main" val="644124433"/>
              </p:ext>
            </p:extLst>
          </p:nvPr>
        </p:nvGraphicFramePr>
        <p:xfrm>
          <a:off x="7150100" y="2133600"/>
          <a:ext cx="158750" cy="706438"/>
        </p:xfrm>
        <a:graphic>
          <a:graphicData uri="http://schemas.openxmlformats.org/presentationml/2006/ole">
            <mc:AlternateContent xmlns:mc="http://schemas.openxmlformats.org/markup-compatibility/2006">
              <mc:Choice xmlns:v="urn:schemas-microsoft-com:vml" Requires="v">
                <p:oleObj spid="_x0000_s22863" name="Visio" r:id="rId44" imgW="158939" imgH="706225" progId="Visio.Drawing.11">
                  <p:embed/>
                </p:oleObj>
              </mc:Choice>
              <mc:Fallback>
                <p:oleObj name="Visio" r:id="rId44" imgW="158939" imgH="706225" progId="Visio.Drawing.11">
                  <p:embed/>
                  <p:pic>
                    <p:nvPicPr>
                      <p:cNvPr id="55366" name="Object 70"/>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150100" y="2133600"/>
                        <a:ext cx="158750"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7" name="Object 71"/>
          <p:cNvGraphicFramePr>
            <a:graphicFrameLocks noChangeAspect="1"/>
          </p:cNvGraphicFramePr>
          <p:nvPr>
            <p:extLst>
              <p:ext uri="{D42A27DB-BD31-4B8C-83A1-F6EECF244321}">
                <p14:modId xmlns:p14="http://schemas.microsoft.com/office/powerpoint/2010/main" val="4132754170"/>
              </p:ext>
            </p:extLst>
          </p:nvPr>
        </p:nvGraphicFramePr>
        <p:xfrm>
          <a:off x="2519363" y="3381375"/>
          <a:ext cx="1836737" cy="2063750"/>
        </p:xfrm>
        <a:graphic>
          <a:graphicData uri="http://schemas.openxmlformats.org/presentationml/2006/ole">
            <mc:AlternateContent xmlns:mc="http://schemas.openxmlformats.org/markup-compatibility/2006">
              <mc:Choice xmlns:v="urn:schemas-microsoft-com:vml" Requires="v">
                <p:oleObj spid="_x0000_s22864" name="Visio" r:id="rId45" imgW="1836626" imgH="2063074" progId="Visio.Drawing.11">
                  <p:embed/>
                </p:oleObj>
              </mc:Choice>
              <mc:Fallback>
                <p:oleObj name="Visio" r:id="rId45" imgW="1836626" imgH="2063074" progId="Visio.Drawing.11">
                  <p:embed/>
                  <p:pic>
                    <p:nvPicPr>
                      <p:cNvPr id="55367" name="Object 71"/>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2519363" y="3381375"/>
                        <a:ext cx="1836737" cy="206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68" name="Object 72"/>
          <p:cNvGraphicFramePr>
            <a:graphicFrameLocks noChangeAspect="1"/>
          </p:cNvGraphicFramePr>
          <p:nvPr>
            <p:extLst>
              <p:ext uri="{D42A27DB-BD31-4B8C-83A1-F6EECF244321}">
                <p14:modId xmlns:p14="http://schemas.microsoft.com/office/powerpoint/2010/main" val="418798092"/>
              </p:ext>
            </p:extLst>
          </p:nvPr>
        </p:nvGraphicFramePr>
        <p:xfrm>
          <a:off x="2527300" y="3373438"/>
          <a:ext cx="1828800" cy="1855787"/>
        </p:xfrm>
        <a:graphic>
          <a:graphicData uri="http://schemas.openxmlformats.org/presentationml/2006/ole">
            <mc:AlternateContent xmlns:mc="http://schemas.openxmlformats.org/markup-compatibility/2006">
              <mc:Choice xmlns:v="urn:schemas-microsoft-com:vml" Requires="v">
                <p:oleObj spid="_x0000_s22865" name="Visio" r:id="rId47" imgW="1828697" imgH="1855467" progId="Visio.Drawing.11">
                  <p:embed/>
                </p:oleObj>
              </mc:Choice>
              <mc:Fallback>
                <p:oleObj name="Visio" r:id="rId47" imgW="1828697" imgH="1855467" progId="Visio.Drawing.11">
                  <p:embed/>
                  <p:pic>
                    <p:nvPicPr>
                      <p:cNvPr id="55368" name="Object 72"/>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2527300" y="3373438"/>
                        <a:ext cx="1828800" cy="185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5370" name="Picture 74" descr="绘图3"/>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2557463" y="1254125"/>
            <a:ext cx="532765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71" name="Text Box 75"/>
          <p:cNvSpPr txBox="1">
            <a:spLocks noChangeArrowheads="1"/>
          </p:cNvSpPr>
          <p:nvPr/>
        </p:nvSpPr>
        <p:spPr bwMode="auto">
          <a:xfrm>
            <a:off x="7451725" y="2414588"/>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800" b="1">
                <a:solidFill>
                  <a:srgbClr val="0000FF"/>
                </a:solidFill>
                <a:latin typeface="Times New Roman" panose="02020603050405020304" pitchFamily="18" charset="0"/>
                <a:ea typeface="+mn-ea"/>
                <a:cs typeface="Times New Roman" panose="02020603050405020304" pitchFamily="18" charset="0"/>
              </a:rPr>
              <a:t>LVDT</a:t>
            </a:r>
          </a:p>
        </p:txBody>
      </p:sp>
      <p:sp>
        <p:nvSpPr>
          <p:cNvPr id="55372" name="Text Box 76"/>
          <p:cNvSpPr txBox="1">
            <a:spLocks noChangeArrowheads="1"/>
          </p:cNvSpPr>
          <p:nvPr/>
        </p:nvSpPr>
        <p:spPr bwMode="auto">
          <a:xfrm>
            <a:off x="3132138" y="2997200"/>
            <a:ext cx="187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spcBef>
                <a:spcPct val="50000"/>
              </a:spcBef>
            </a:pPr>
            <a:r>
              <a:rPr lang="zh-CN" altLang="en-US" sz="2000" b="1">
                <a:solidFill>
                  <a:srgbClr val="0000FF"/>
                </a:solidFill>
                <a:latin typeface="Times New Roman" panose="02020603050405020304" pitchFamily="18" charset="0"/>
                <a:ea typeface="+mn-ea"/>
                <a:cs typeface="Times New Roman" panose="02020603050405020304" pitchFamily="18" charset="0"/>
              </a:rPr>
              <a:t>控制与阀门管理</a:t>
            </a:r>
          </a:p>
        </p:txBody>
      </p:sp>
      <p:sp>
        <p:nvSpPr>
          <p:cNvPr id="5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
        <p:nvSpPr>
          <p:cNvPr id="59" name="Rectangle 3"/>
          <p:cNvSpPr txBox="1">
            <a:spLocks noChangeArrowheads="1"/>
          </p:cNvSpPr>
          <p:nvPr/>
        </p:nvSpPr>
        <p:spPr bwMode="auto">
          <a:xfrm>
            <a:off x="0" y="90805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电液控制原理</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2186471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wipe(up)">
                                      <p:cBhvr>
                                        <p:cTn id="7" dur="500"/>
                                        <p:tgtEl>
                                          <p:spTgt spid="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5370"/>
                                        </p:tgtEl>
                                        <p:attrNameLst>
                                          <p:attrName>style.visibility</p:attrName>
                                        </p:attrNameLst>
                                      </p:cBhvr>
                                      <p:to>
                                        <p:strVal val="visible"/>
                                      </p:to>
                                    </p:set>
                                    <p:animEffect transition="in" filter="wipe(up)">
                                      <p:cBhvr>
                                        <p:cTn id="12" dur="500"/>
                                        <p:tgtEl>
                                          <p:spTgt spid="55370"/>
                                        </p:tgtEl>
                                      </p:cBhvr>
                                    </p:animEffect>
                                  </p:childTnLst>
                                  <p:subTnLst>
                                    <p:set>
                                      <p:cBhvr override="childStyle">
                                        <p:cTn dur="1" fill="hold" display="0" masterRel="nextClick" afterEffect="1"/>
                                        <p:tgtEl>
                                          <p:spTgt spid="5537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5300"/>
                                        </p:tgtEl>
                                        <p:attrNameLst>
                                          <p:attrName>style.visibility</p:attrName>
                                        </p:attrNameLst>
                                      </p:cBhvr>
                                      <p:to>
                                        <p:strVal val="visible"/>
                                      </p:to>
                                    </p:set>
                                    <p:animEffect transition="in" filter="wipe(up)">
                                      <p:cBhvr>
                                        <p:cTn id="17" dur="500"/>
                                        <p:tgtEl>
                                          <p:spTgt spid="55300"/>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55301"/>
                                        </p:tgtEl>
                                        <p:attrNameLst>
                                          <p:attrName>style.visibility</p:attrName>
                                        </p:attrNameLst>
                                      </p:cBhvr>
                                      <p:to>
                                        <p:strVal val="visible"/>
                                      </p:to>
                                    </p:set>
                                    <p:anim calcmode="lin" valueType="num">
                                      <p:cBhvr additive="base">
                                        <p:cTn id="22" dur="500" fill="hold"/>
                                        <p:tgtEl>
                                          <p:spTgt spid="55301"/>
                                        </p:tgtEl>
                                        <p:attrNameLst>
                                          <p:attrName>ppt_x</p:attrName>
                                        </p:attrNameLst>
                                      </p:cBhvr>
                                      <p:tavLst>
                                        <p:tav tm="0">
                                          <p:val>
                                            <p:strVal val="0-#ppt_w/2"/>
                                          </p:val>
                                        </p:tav>
                                        <p:tav tm="100000">
                                          <p:val>
                                            <p:strVal val="#ppt_x"/>
                                          </p:val>
                                        </p:tav>
                                      </p:tavLst>
                                    </p:anim>
                                    <p:anim calcmode="lin" valueType="num">
                                      <p:cBhvr additive="base">
                                        <p:cTn id="23" dur="500" fill="hold"/>
                                        <p:tgtEl>
                                          <p:spTgt spid="5530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4" fill="hold">
                      <p:stCondLst>
                        <p:cond delay="indefinite"/>
                      </p:stCondLst>
                      <p:childTnLst>
                        <p:par>
                          <p:cTn id="25" fill="hold">
                            <p:stCondLst>
                              <p:cond delay="0"/>
                            </p:stCondLst>
                            <p:childTnLst>
                              <p:par>
                                <p:cTn id="26" presetID="2" presetClass="entr" presetSubtype="12" fill="hold" nodeType="clickEffect">
                                  <p:stCondLst>
                                    <p:cond delay="0"/>
                                  </p:stCondLst>
                                  <p:childTnLst>
                                    <p:set>
                                      <p:cBhvr>
                                        <p:cTn id="27" dur="1" fill="hold">
                                          <p:stCondLst>
                                            <p:cond delay="0"/>
                                          </p:stCondLst>
                                        </p:cTn>
                                        <p:tgtEl>
                                          <p:spTgt spid="55307"/>
                                        </p:tgtEl>
                                        <p:attrNameLst>
                                          <p:attrName>style.visibility</p:attrName>
                                        </p:attrNameLst>
                                      </p:cBhvr>
                                      <p:to>
                                        <p:strVal val="visible"/>
                                      </p:to>
                                    </p:set>
                                    <p:anim calcmode="lin" valueType="num">
                                      <p:cBhvr additive="base">
                                        <p:cTn id="28" dur="500" fill="hold"/>
                                        <p:tgtEl>
                                          <p:spTgt spid="55307"/>
                                        </p:tgtEl>
                                        <p:attrNameLst>
                                          <p:attrName>ppt_x</p:attrName>
                                        </p:attrNameLst>
                                      </p:cBhvr>
                                      <p:tavLst>
                                        <p:tav tm="0">
                                          <p:val>
                                            <p:strVal val="0-#ppt_w/2"/>
                                          </p:val>
                                        </p:tav>
                                        <p:tav tm="100000">
                                          <p:val>
                                            <p:strVal val="#ppt_x"/>
                                          </p:val>
                                        </p:tav>
                                      </p:tavLst>
                                    </p:anim>
                                    <p:anim calcmode="lin" valueType="num">
                                      <p:cBhvr additive="base">
                                        <p:cTn id="29" dur="500" fill="hold"/>
                                        <p:tgtEl>
                                          <p:spTgt spid="5530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 presetClass="entr" presetSubtype="9" fill="hold" nodeType="clickEffect">
                                  <p:stCondLst>
                                    <p:cond delay="0"/>
                                  </p:stCondLst>
                                  <p:childTnLst>
                                    <p:set>
                                      <p:cBhvr>
                                        <p:cTn id="33" dur="1" fill="hold">
                                          <p:stCondLst>
                                            <p:cond delay="0"/>
                                          </p:stCondLst>
                                        </p:cTn>
                                        <p:tgtEl>
                                          <p:spTgt spid="55306"/>
                                        </p:tgtEl>
                                        <p:attrNameLst>
                                          <p:attrName>style.visibility</p:attrName>
                                        </p:attrNameLst>
                                      </p:cBhvr>
                                      <p:to>
                                        <p:strVal val="visible"/>
                                      </p:to>
                                    </p:set>
                                    <p:anim calcmode="lin" valueType="num">
                                      <p:cBhvr additive="base">
                                        <p:cTn id="34" dur="500" fill="hold"/>
                                        <p:tgtEl>
                                          <p:spTgt spid="55306"/>
                                        </p:tgtEl>
                                        <p:attrNameLst>
                                          <p:attrName>ppt_x</p:attrName>
                                        </p:attrNameLst>
                                      </p:cBhvr>
                                      <p:tavLst>
                                        <p:tav tm="0">
                                          <p:val>
                                            <p:strVal val="0-#ppt_w/2"/>
                                          </p:val>
                                        </p:tav>
                                        <p:tav tm="100000">
                                          <p:val>
                                            <p:strVal val="#ppt_x"/>
                                          </p:val>
                                        </p:tav>
                                      </p:tavLst>
                                    </p:anim>
                                    <p:anim calcmode="lin" valueType="num">
                                      <p:cBhvr additive="base">
                                        <p:cTn id="35" dur="500" fill="hold"/>
                                        <p:tgtEl>
                                          <p:spTgt spid="5530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3" name="chimes.wav"/>
                                        </p:tgtEl>
                                      </p:cMediaNode>
                                    </p:audio>
                                  </p:sub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55328"/>
                                        </p:tgtEl>
                                        <p:attrNameLst>
                                          <p:attrName>style.visibility</p:attrName>
                                        </p:attrNameLst>
                                      </p:cBhvr>
                                      <p:to>
                                        <p:strVal val="visible"/>
                                      </p:to>
                                    </p:set>
                                    <p:animEffect transition="in" filter="wipe(up)">
                                      <p:cBhvr>
                                        <p:cTn id="40" dur="500"/>
                                        <p:tgtEl>
                                          <p:spTgt spid="55328"/>
                                        </p:tgtEl>
                                      </p:cBhvr>
                                    </p:animEffect>
                                  </p:childTnLst>
                                  <p:subTnLst>
                                    <p:audio>
                                      <p:cMediaNode>
                                        <p:cTn display="0" masterRel="sameClick">
                                          <p:stCondLst>
                                            <p:cond evt="begin" delay="0">
                                              <p:tn val="38"/>
                                            </p:cond>
                                          </p:stCondLst>
                                          <p:endCondLst>
                                            <p:cond evt="onStopAudio" delay="0">
                                              <p:tgtEl>
                                                <p:sldTgt/>
                                              </p:tgtEl>
                                            </p:cond>
                                          </p:endCondLst>
                                        </p:cTn>
                                        <p:tgtEl>
                                          <p:sndTgt r:embed="rId3" name="chimes.wav"/>
                                        </p:tgtEl>
                                      </p:cMediaNode>
                                    </p:audio>
                                  </p:sub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55329"/>
                                        </p:tgtEl>
                                        <p:attrNameLst>
                                          <p:attrName>style.visibility</p:attrName>
                                        </p:attrNameLst>
                                      </p:cBhvr>
                                      <p:to>
                                        <p:strVal val="visible"/>
                                      </p:to>
                                    </p:set>
                                    <p:animEffect transition="in" filter="wipe(up)">
                                      <p:cBhvr>
                                        <p:cTn id="45" dur="500"/>
                                        <p:tgtEl>
                                          <p:spTgt spid="5532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55363"/>
                                        </p:tgtEl>
                                        <p:attrNameLst>
                                          <p:attrName>style.visibility</p:attrName>
                                        </p:attrNameLst>
                                      </p:cBhvr>
                                      <p:to>
                                        <p:strVal val="visible"/>
                                      </p:to>
                                    </p:set>
                                    <p:animEffect transition="in" filter="wipe(up)">
                                      <p:cBhvr>
                                        <p:cTn id="50" dur="500"/>
                                        <p:tgtEl>
                                          <p:spTgt spid="55363"/>
                                        </p:tgtEl>
                                      </p:cBhvr>
                                    </p:animEffect>
                                  </p:childTnLst>
                                  <p:subTnLst>
                                    <p:set>
                                      <p:cBhvr override="childStyle">
                                        <p:cTn dur="1" fill="hold" display="0" masterRel="nextClick" afterEffect="1"/>
                                        <p:tgtEl>
                                          <p:spTgt spid="55363"/>
                                        </p:tgtEl>
                                        <p:attrNameLst>
                                          <p:attrName>style.visibility</p:attrName>
                                        </p:attrNameLst>
                                      </p:cBhvr>
                                      <p:to>
                                        <p:strVal val="hidden"/>
                                      </p:to>
                                    </p:set>
                                    <p:audio>
                                      <p:cMediaNode>
                                        <p:cTn display="0" masterRel="sameClick">
                                          <p:stCondLst>
                                            <p:cond evt="begin" delay="0">
                                              <p:tn val="48"/>
                                            </p:cond>
                                          </p:stCondLst>
                                          <p:endCondLst>
                                            <p:cond evt="onStopAudio" delay="0">
                                              <p:tgtEl>
                                                <p:sldTgt/>
                                              </p:tgtEl>
                                            </p:cond>
                                          </p:endCondLst>
                                        </p:cTn>
                                        <p:tgtEl>
                                          <p:sndTgt r:embed="rId3" name="chimes.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9" fill="hold" nodeType="clickEffect">
                                  <p:stCondLst>
                                    <p:cond delay="0"/>
                                  </p:stCondLst>
                                  <p:childTnLst>
                                    <p:set>
                                      <p:cBhvr>
                                        <p:cTn id="54" dur="1" fill="hold">
                                          <p:stCondLst>
                                            <p:cond delay="0"/>
                                          </p:stCondLst>
                                        </p:cTn>
                                        <p:tgtEl>
                                          <p:spTgt spid="55358"/>
                                        </p:tgtEl>
                                        <p:attrNameLst>
                                          <p:attrName>style.visibility</p:attrName>
                                        </p:attrNameLst>
                                      </p:cBhvr>
                                      <p:to>
                                        <p:strVal val="visible"/>
                                      </p:to>
                                    </p:set>
                                    <p:anim calcmode="lin" valueType="num">
                                      <p:cBhvr additive="base">
                                        <p:cTn id="55" dur="500" fill="hold"/>
                                        <p:tgtEl>
                                          <p:spTgt spid="55358"/>
                                        </p:tgtEl>
                                        <p:attrNameLst>
                                          <p:attrName>ppt_x</p:attrName>
                                        </p:attrNameLst>
                                      </p:cBhvr>
                                      <p:tavLst>
                                        <p:tav tm="0">
                                          <p:val>
                                            <p:strVal val="0-#ppt_w/2"/>
                                          </p:val>
                                        </p:tav>
                                        <p:tav tm="100000">
                                          <p:val>
                                            <p:strVal val="#ppt_x"/>
                                          </p:val>
                                        </p:tav>
                                      </p:tavLst>
                                    </p:anim>
                                    <p:anim calcmode="lin" valueType="num">
                                      <p:cBhvr additive="base">
                                        <p:cTn id="56" dur="500" fill="hold"/>
                                        <p:tgtEl>
                                          <p:spTgt spid="5535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3" name="chimes.wav"/>
                                        </p:tgtEl>
                                      </p:cMediaNode>
                                    </p:audio>
                                  </p:sub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55362"/>
                                        </p:tgtEl>
                                        <p:attrNameLst>
                                          <p:attrName>style.visibility</p:attrName>
                                        </p:attrNameLst>
                                      </p:cBhvr>
                                      <p:to>
                                        <p:strVal val="visible"/>
                                      </p:to>
                                    </p:set>
                                    <p:animEffect transition="in" filter="wipe(up)">
                                      <p:cBhvr>
                                        <p:cTn id="61" dur="500"/>
                                        <p:tgtEl>
                                          <p:spTgt spid="55362"/>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9" fill="hold" nodeType="clickEffect">
                                  <p:stCondLst>
                                    <p:cond delay="0"/>
                                  </p:stCondLst>
                                  <p:childTnLst>
                                    <p:set>
                                      <p:cBhvr>
                                        <p:cTn id="65" dur="1" fill="hold">
                                          <p:stCondLst>
                                            <p:cond delay="0"/>
                                          </p:stCondLst>
                                        </p:cTn>
                                        <p:tgtEl>
                                          <p:spTgt spid="55357"/>
                                        </p:tgtEl>
                                        <p:attrNameLst>
                                          <p:attrName>style.visibility</p:attrName>
                                        </p:attrNameLst>
                                      </p:cBhvr>
                                      <p:to>
                                        <p:strVal val="visible"/>
                                      </p:to>
                                    </p:set>
                                    <p:anim calcmode="lin" valueType="num">
                                      <p:cBhvr additive="base">
                                        <p:cTn id="66" dur="500" fill="hold"/>
                                        <p:tgtEl>
                                          <p:spTgt spid="55357"/>
                                        </p:tgtEl>
                                        <p:attrNameLst>
                                          <p:attrName>ppt_x</p:attrName>
                                        </p:attrNameLst>
                                      </p:cBhvr>
                                      <p:tavLst>
                                        <p:tav tm="0">
                                          <p:val>
                                            <p:strVal val="0-#ppt_w/2"/>
                                          </p:val>
                                        </p:tav>
                                        <p:tav tm="100000">
                                          <p:val>
                                            <p:strVal val="#ppt_x"/>
                                          </p:val>
                                        </p:tav>
                                      </p:tavLst>
                                    </p:anim>
                                    <p:anim calcmode="lin" valueType="num">
                                      <p:cBhvr additive="base">
                                        <p:cTn id="67" dur="500" fill="hold"/>
                                        <p:tgtEl>
                                          <p:spTgt spid="55357"/>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55357"/>
                                        </p:tgtEl>
                                        <p:attrNameLst>
                                          <p:attrName>style.visibility</p:attrName>
                                        </p:attrNameLst>
                                      </p:cBhvr>
                                      <p:to>
                                        <p:strVal val="hidden"/>
                                      </p:to>
                                    </p:set>
                                    <p:audio>
                                      <p:cMediaNode>
                                        <p:cTn display="0" masterRel="sameClick">
                                          <p:stCondLst>
                                            <p:cond evt="begin" delay="0">
                                              <p:tn val="64"/>
                                            </p:cond>
                                          </p:stCondLst>
                                          <p:endCondLst>
                                            <p:cond evt="onStopAudio" delay="0">
                                              <p:tgtEl>
                                                <p:sldTgt/>
                                              </p:tgtEl>
                                            </p:cond>
                                          </p:endCondLst>
                                        </p:cTn>
                                        <p:tgtEl>
                                          <p:sndTgt r:embed="rId3" name="chimes.wav"/>
                                        </p:tgtEl>
                                      </p:cMediaNode>
                                    </p:audio>
                                  </p:sub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55364"/>
                                        </p:tgtEl>
                                        <p:attrNameLst>
                                          <p:attrName>style.visibility</p:attrName>
                                        </p:attrNameLst>
                                      </p:cBhvr>
                                      <p:to>
                                        <p:strVal val="visible"/>
                                      </p:to>
                                    </p:set>
                                    <p:animEffect transition="in" filter="wipe(up)">
                                      <p:cBhvr>
                                        <p:cTn id="72" dur="500"/>
                                        <p:tgtEl>
                                          <p:spTgt spid="55364"/>
                                        </p:tgtEl>
                                      </p:cBhvr>
                                    </p:animEffect>
                                  </p:childTnLst>
                                  <p:subTnLst>
                                    <p:set>
                                      <p:cBhvr override="childStyle">
                                        <p:cTn dur="1" fill="hold" display="0" masterRel="nextClick" afterEffect="1"/>
                                        <p:tgtEl>
                                          <p:spTgt spid="55364"/>
                                        </p:tgtEl>
                                        <p:attrNameLst>
                                          <p:attrName>style.visibility</p:attrName>
                                        </p:attrNameLst>
                                      </p:cBhvr>
                                      <p:to>
                                        <p:strVal val="hidden"/>
                                      </p:to>
                                    </p:set>
                                    <p:audio>
                                      <p:cMediaNode>
                                        <p:cTn display="0" masterRel="sameClick">
                                          <p:stCondLst>
                                            <p:cond evt="begin" delay="0">
                                              <p:tn val="70"/>
                                            </p:cond>
                                          </p:stCondLst>
                                          <p:endCondLst>
                                            <p:cond evt="onStopAudio" delay="0">
                                              <p:tgtEl>
                                                <p:sldTgt/>
                                              </p:tgtEl>
                                            </p:cond>
                                          </p:endCondLst>
                                        </p:cTn>
                                        <p:tgtEl>
                                          <p:sndTgt r:embed="rId3" name="chimes.wav"/>
                                        </p:tgtEl>
                                      </p:cMediaNode>
                                    </p:audio>
                                  </p:sub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55365"/>
                                        </p:tgtEl>
                                        <p:attrNameLst>
                                          <p:attrName>style.visibility</p:attrName>
                                        </p:attrNameLst>
                                      </p:cBhvr>
                                      <p:to>
                                        <p:strVal val="visible"/>
                                      </p:to>
                                    </p:set>
                                    <p:animEffect transition="in" filter="wipe(down)">
                                      <p:cBhvr>
                                        <p:cTn id="77" dur="500"/>
                                        <p:tgtEl>
                                          <p:spTgt spid="55365"/>
                                        </p:tgtEl>
                                      </p:cBhvr>
                                    </p:animEffect>
                                  </p:childTnLst>
                                  <p:subTnLst>
                                    <p:set>
                                      <p:cBhvr override="childStyle">
                                        <p:cTn dur="1" fill="hold" display="0" masterRel="nextClick" afterEffect="1"/>
                                        <p:tgtEl>
                                          <p:spTgt spid="55365"/>
                                        </p:tgtEl>
                                        <p:attrNameLst>
                                          <p:attrName>style.visibility</p:attrName>
                                        </p:attrNameLst>
                                      </p:cBhvr>
                                      <p:to>
                                        <p:strVal val="hidden"/>
                                      </p:to>
                                    </p:set>
                                  </p:sub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55366"/>
                                        </p:tgtEl>
                                        <p:attrNameLst>
                                          <p:attrName>style.visibility</p:attrName>
                                        </p:attrNameLst>
                                      </p:cBhvr>
                                      <p:to>
                                        <p:strVal val="visible"/>
                                      </p:to>
                                    </p:set>
                                    <p:animEffect transition="in" filter="wipe(down)">
                                      <p:cBhvr>
                                        <p:cTn id="82" dur="500"/>
                                        <p:tgtEl>
                                          <p:spTgt spid="5536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55371"/>
                                        </p:tgtEl>
                                        <p:attrNameLst>
                                          <p:attrName>style.visibility</p:attrName>
                                        </p:attrNameLst>
                                      </p:cBhvr>
                                      <p:to>
                                        <p:strVal val="visible"/>
                                      </p:to>
                                    </p:set>
                                    <p:animEffect transition="in" filter="wipe(up)">
                                      <p:cBhvr>
                                        <p:cTn id="87" dur="500"/>
                                        <p:tgtEl>
                                          <p:spTgt spid="55371"/>
                                        </p:tgtEl>
                                      </p:cBhvr>
                                    </p:animEffect>
                                  </p:childTnLst>
                                  <p:subTnLst>
                                    <p:audio>
                                      <p:cMediaNode>
                                        <p:cTn display="0" masterRel="sameClick">
                                          <p:stCondLst>
                                            <p:cond evt="begin" delay="0">
                                              <p:tn val="85"/>
                                            </p:cond>
                                          </p:stCondLst>
                                          <p:endCondLst>
                                            <p:cond evt="onStopAudio" delay="0">
                                              <p:tgtEl>
                                                <p:sldTgt/>
                                              </p:tgtEl>
                                            </p:cond>
                                          </p:endCondLst>
                                        </p:cTn>
                                        <p:tgtEl>
                                          <p:sndTgt r:embed="rId3" name="chimes.wav"/>
                                        </p:tgtEl>
                                      </p:cMediaNode>
                                    </p:audio>
                                  </p:sub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55316"/>
                                        </p:tgtEl>
                                        <p:attrNameLst>
                                          <p:attrName>style.visibility</p:attrName>
                                        </p:attrNameLst>
                                      </p:cBhvr>
                                      <p:to>
                                        <p:strVal val="visible"/>
                                      </p:to>
                                    </p:set>
                                    <p:animEffect transition="in" filter="wipe(left)">
                                      <p:cBhvr>
                                        <p:cTn id="92" dur="2000"/>
                                        <p:tgtEl>
                                          <p:spTgt spid="55316"/>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55317"/>
                                        </p:tgtEl>
                                        <p:attrNameLst>
                                          <p:attrName>style.visibility</p:attrName>
                                        </p:attrNameLst>
                                      </p:cBhvr>
                                      <p:to>
                                        <p:strVal val="visible"/>
                                      </p:to>
                                    </p:set>
                                    <p:animEffect transition="in" filter="wipe(down)">
                                      <p:cBhvr>
                                        <p:cTn id="97" dur="2000"/>
                                        <p:tgtEl>
                                          <p:spTgt spid="55317"/>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2" fill="hold" grpId="0" nodeType="clickEffect">
                                  <p:stCondLst>
                                    <p:cond delay="0"/>
                                  </p:stCondLst>
                                  <p:childTnLst>
                                    <p:set>
                                      <p:cBhvr>
                                        <p:cTn id="101" dur="1" fill="hold">
                                          <p:stCondLst>
                                            <p:cond delay="0"/>
                                          </p:stCondLst>
                                        </p:cTn>
                                        <p:tgtEl>
                                          <p:spTgt spid="55318"/>
                                        </p:tgtEl>
                                        <p:attrNameLst>
                                          <p:attrName>style.visibility</p:attrName>
                                        </p:attrNameLst>
                                      </p:cBhvr>
                                      <p:to>
                                        <p:strVal val="visible"/>
                                      </p:to>
                                    </p:set>
                                    <p:animEffect transition="in" filter="wipe(right)">
                                      <p:cBhvr>
                                        <p:cTn id="102" dur="2000"/>
                                        <p:tgtEl>
                                          <p:spTgt spid="55318"/>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9" fill="hold" nodeType="clickEffect">
                                  <p:stCondLst>
                                    <p:cond delay="0"/>
                                  </p:stCondLst>
                                  <p:childTnLst>
                                    <p:set>
                                      <p:cBhvr>
                                        <p:cTn id="106" dur="1" fill="hold">
                                          <p:stCondLst>
                                            <p:cond delay="0"/>
                                          </p:stCondLst>
                                        </p:cTn>
                                        <p:tgtEl>
                                          <p:spTgt spid="55351"/>
                                        </p:tgtEl>
                                        <p:attrNameLst>
                                          <p:attrName>style.visibility</p:attrName>
                                        </p:attrNameLst>
                                      </p:cBhvr>
                                      <p:to>
                                        <p:strVal val="visible"/>
                                      </p:to>
                                    </p:set>
                                    <p:anim calcmode="lin" valueType="num">
                                      <p:cBhvr additive="base">
                                        <p:cTn id="107" dur="500" fill="hold"/>
                                        <p:tgtEl>
                                          <p:spTgt spid="55351"/>
                                        </p:tgtEl>
                                        <p:attrNameLst>
                                          <p:attrName>ppt_x</p:attrName>
                                        </p:attrNameLst>
                                      </p:cBhvr>
                                      <p:tavLst>
                                        <p:tav tm="0">
                                          <p:val>
                                            <p:strVal val="0-#ppt_w/2"/>
                                          </p:val>
                                        </p:tav>
                                        <p:tav tm="100000">
                                          <p:val>
                                            <p:strVal val="#ppt_x"/>
                                          </p:val>
                                        </p:tav>
                                      </p:tavLst>
                                    </p:anim>
                                    <p:anim calcmode="lin" valueType="num">
                                      <p:cBhvr additive="base">
                                        <p:cTn id="108" dur="500" fill="hold"/>
                                        <p:tgtEl>
                                          <p:spTgt spid="5535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5"/>
                                            </p:cond>
                                          </p:stCondLst>
                                          <p:endCondLst>
                                            <p:cond evt="onStopAudio" delay="0">
                                              <p:tgtEl>
                                                <p:sldTgt/>
                                              </p:tgtEl>
                                            </p:cond>
                                          </p:endCondLst>
                                        </p:cTn>
                                        <p:tgtEl>
                                          <p:sndTgt r:embed="rId3" name="chimes.wav"/>
                                        </p:tgtEl>
                                      </p:cMediaNode>
                                    </p:audio>
                                  </p:subTnLst>
                                </p:cTn>
                              </p:par>
                            </p:childTnLst>
                          </p:cTn>
                        </p:par>
                      </p:childTnLst>
                    </p:cTn>
                  </p:par>
                  <p:par>
                    <p:cTn id="109" fill="hold">
                      <p:stCondLst>
                        <p:cond delay="indefinite"/>
                      </p:stCondLst>
                      <p:childTnLst>
                        <p:par>
                          <p:cTn id="110" fill="hold">
                            <p:stCondLst>
                              <p:cond delay="0"/>
                            </p:stCondLst>
                            <p:childTnLst>
                              <p:par>
                                <p:cTn id="111" presetID="22" presetClass="entr" presetSubtype="2" fill="hold" grpId="0" nodeType="clickEffect">
                                  <p:stCondLst>
                                    <p:cond delay="0"/>
                                  </p:stCondLst>
                                  <p:childTnLst>
                                    <p:set>
                                      <p:cBhvr>
                                        <p:cTn id="112" dur="1" fill="hold">
                                          <p:stCondLst>
                                            <p:cond delay="0"/>
                                          </p:stCondLst>
                                        </p:cTn>
                                        <p:tgtEl>
                                          <p:spTgt spid="55350"/>
                                        </p:tgtEl>
                                        <p:attrNameLst>
                                          <p:attrName>style.visibility</p:attrName>
                                        </p:attrNameLst>
                                      </p:cBhvr>
                                      <p:to>
                                        <p:strVal val="visible"/>
                                      </p:to>
                                    </p:set>
                                    <p:animEffect transition="in" filter="wipe(right)">
                                      <p:cBhvr>
                                        <p:cTn id="113" dur="2000"/>
                                        <p:tgtEl>
                                          <p:spTgt spid="55350"/>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1" fill="hold" grpId="0" nodeType="clickEffect">
                                  <p:stCondLst>
                                    <p:cond delay="0"/>
                                  </p:stCondLst>
                                  <p:childTnLst>
                                    <p:set>
                                      <p:cBhvr>
                                        <p:cTn id="117" dur="1" fill="hold">
                                          <p:stCondLst>
                                            <p:cond delay="0"/>
                                          </p:stCondLst>
                                        </p:cTn>
                                        <p:tgtEl>
                                          <p:spTgt spid="55355"/>
                                        </p:tgtEl>
                                        <p:attrNameLst>
                                          <p:attrName>style.visibility</p:attrName>
                                        </p:attrNameLst>
                                      </p:cBhvr>
                                      <p:to>
                                        <p:strVal val="visible"/>
                                      </p:to>
                                    </p:set>
                                    <p:animEffect transition="in" filter="wipe(up)">
                                      <p:cBhvr>
                                        <p:cTn id="118" dur="500"/>
                                        <p:tgtEl>
                                          <p:spTgt spid="55355"/>
                                        </p:tgtEl>
                                      </p:cBhvr>
                                    </p:animEffect>
                                  </p:childTnLst>
                                  <p:subTnLst>
                                    <p:audio>
                                      <p:cMediaNode>
                                        <p:cTn display="0" masterRel="sameClick">
                                          <p:stCondLst>
                                            <p:cond evt="begin" delay="0">
                                              <p:tn val="116"/>
                                            </p:cond>
                                          </p:stCondLst>
                                          <p:endCondLst>
                                            <p:cond evt="onStopAudio" delay="0">
                                              <p:tgtEl>
                                                <p:sldTgt/>
                                              </p:tgtEl>
                                            </p:cond>
                                          </p:endCondLst>
                                        </p:cTn>
                                        <p:tgtEl>
                                          <p:sndTgt r:embed="rId3" name="chimes.wav"/>
                                        </p:tgtEl>
                                      </p:cMediaNode>
                                    </p:audio>
                                  </p:subTnLst>
                                </p:cTn>
                              </p:par>
                            </p:childTnLst>
                          </p:cTn>
                        </p:par>
                      </p:childTnLst>
                    </p:cTn>
                  </p:par>
                  <p:par>
                    <p:cTn id="119" fill="hold">
                      <p:stCondLst>
                        <p:cond delay="indefinite"/>
                      </p:stCondLst>
                      <p:childTnLst>
                        <p:par>
                          <p:cTn id="120" fill="hold">
                            <p:stCondLst>
                              <p:cond delay="0"/>
                            </p:stCondLst>
                            <p:childTnLst>
                              <p:par>
                                <p:cTn id="121" presetID="2" presetClass="entr" presetSubtype="12" fill="hold" nodeType="clickEffect">
                                  <p:stCondLst>
                                    <p:cond delay="0"/>
                                  </p:stCondLst>
                                  <p:childTnLst>
                                    <p:set>
                                      <p:cBhvr>
                                        <p:cTn id="122" dur="1" fill="hold">
                                          <p:stCondLst>
                                            <p:cond delay="0"/>
                                          </p:stCondLst>
                                        </p:cTn>
                                        <p:tgtEl>
                                          <p:spTgt spid="55315"/>
                                        </p:tgtEl>
                                        <p:attrNameLst>
                                          <p:attrName>style.visibility</p:attrName>
                                        </p:attrNameLst>
                                      </p:cBhvr>
                                      <p:to>
                                        <p:strVal val="visible"/>
                                      </p:to>
                                    </p:set>
                                    <p:anim calcmode="lin" valueType="num">
                                      <p:cBhvr additive="base">
                                        <p:cTn id="123" dur="500" fill="hold"/>
                                        <p:tgtEl>
                                          <p:spTgt spid="55315"/>
                                        </p:tgtEl>
                                        <p:attrNameLst>
                                          <p:attrName>ppt_x</p:attrName>
                                        </p:attrNameLst>
                                      </p:cBhvr>
                                      <p:tavLst>
                                        <p:tav tm="0">
                                          <p:val>
                                            <p:strVal val="0-#ppt_w/2"/>
                                          </p:val>
                                        </p:tav>
                                        <p:tav tm="100000">
                                          <p:val>
                                            <p:strVal val="#ppt_x"/>
                                          </p:val>
                                        </p:tav>
                                      </p:tavLst>
                                    </p:anim>
                                    <p:anim calcmode="lin" valueType="num">
                                      <p:cBhvr additive="base">
                                        <p:cTn id="124" dur="500" fill="hold"/>
                                        <p:tgtEl>
                                          <p:spTgt spid="553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1"/>
                                            </p:cond>
                                          </p:stCondLst>
                                          <p:endCondLst>
                                            <p:cond evt="onStopAudio" delay="0">
                                              <p:tgtEl>
                                                <p:sldTgt/>
                                              </p:tgtEl>
                                            </p:cond>
                                          </p:endCondLst>
                                        </p:cTn>
                                        <p:tgtEl>
                                          <p:sndTgt r:embed="rId3" name="chimes.wav"/>
                                        </p:tgtEl>
                                      </p:cMediaNode>
                                    </p:audio>
                                  </p:subTnLst>
                                </p:cTn>
                              </p:par>
                            </p:childTnLst>
                          </p:cTn>
                        </p:par>
                      </p:childTnLst>
                    </p:cTn>
                  </p:par>
                  <p:par>
                    <p:cTn id="125" fill="hold">
                      <p:stCondLst>
                        <p:cond delay="indefinite"/>
                      </p:stCondLst>
                      <p:childTnLst>
                        <p:par>
                          <p:cTn id="126" fill="hold">
                            <p:stCondLst>
                              <p:cond delay="0"/>
                            </p:stCondLst>
                            <p:childTnLst>
                              <p:par>
                                <p:cTn id="127" presetID="2" presetClass="entr" presetSubtype="9" fill="hold" nodeType="clickEffect">
                                  <p:stCondLst>
                                    <p:cond delay="0"/>
                                  </p:stCondLst>
                                  <p:childTnLst>
                                    <p:set>
                                      <p:cBhvr>
                                        <p:cTn id="128" dur="1" fill="hold">
                                          <p:stCondLst>
                                            <p:cond delay="0"/>
                                          </p:stCondLst>
                                        </p:cTn>
                                        <p:tgtEl>
                                          <p:spTgt spid="55330"/>
                                        </p:tgtEl>
                                        <p:attrNameLst>
                                          <p:attrName>style.visibility</p:attrName>
                                        </p:attrNameLst>
                                      </p:cBhvr>
                                      <p:to>
                                        <p:strVal val="visible"/>
                                      </p:to>
                                    </p:set>
                                    <p:anim calcmode="lin" valueType="num">
                                      <p:cBhvr additive="base">
                                        <p:cTn id="129" dur="500" fill="hold"/>
                                        <p:tgtEl>
                                          <p:spTgt spid="55330"/>
                                        </p:tgtEl>
                                        <p:attrNameLst>
                                          <p:attrName>ppt_x</p:attrName>
                                        </p:attrNameLst>
                                      </p:cBhvr>
                                      <p:tavLst>
                                        <p:tav tm="0">
                                          <p:val>
                                            <p:strVal val="0-#ppt_w/2"/>
                                          </p:val>
                                        </p:tav>
                                        <p:tav tm="100000">
                                          <p:val>
                                            <p:strVal val="#ppt_x"/>
                                          </p:val>
                                        </p:tav>
                                      </p:tavLst>
                                    </p:anim>
                                    <p:anim calcmode="lin" valueType="num">
                                      <p:cBhvr additive="base">
                                        <p:cTn id="130" dur="500" fill="hold"/>
                                        <p:tgtEl>
                                          <p:spTgt spid="55330"/>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27"/>
                                            </p:cond>
                                          </p:stCondLst>
                                          <p:endCondLst>
                                            <p:cond evt="onStopAudio" delay="0">
                                              <p:tgtEl>
                                                <p:sldTgt/>
                                              </p:tgtEl>
                                            </p:cond>
                                          </p:endCondLst>
                                        </p:cTn>
                                        <p:tgtEl>
                                          <p:sndTgt r:embed="rId3" name="chimes.wav"/>
                                        </p:tgtEl>
                                      </p:cMediaNode>
                                    </p:audio>
                                  </p:subTnLst>
                                </p:cTn>
                              </p:par>
                            </p:childTnLst>
                          </p:cTn>
                        </p:par>
                      </p:childTnLst>
                    </p:cTn>
                  </p:par>
                  <p:par>
                    <p:cTn id="131" fill="hold">
                      <p:stCondLst>
                        <p:cond delay="indefinite"/>
                      </p:stCondLst>
                      <p:childTnLst>
                        <p:par>
                          <p:cTn id="132" fill="hold">
                            <p:stCondLst>
                              <p:cond delay="0"/>
                            </p:stCondLst>
                            <p:childTnLst>
                              <p:par>
                                <p:cTn id="133" presetID="2" presetClass="entr" presetSubtype="9" fill="hold" nodeType="clickEffect">
                                  <p:stCondLst>
                                    <p:cond delay="0"/>
                                  </p:stCondLst>
                                  <p:childTnLst>
                                    <p:set>
                                      <p:cBhvr>
                                        <p:cTn id="134" dur="1" fill="hold">
                                          <p:stCondLst>
                                            <p:cond delay="0"/>
                                          </p:stCondLst>
                                        </p:cTn>
                                        <p:tgtEl>
                                          <p:spTgt spid="55331"/>
                                        </p:tgtEl>
                                        <p:attrNameLst>
                                          <p:attrName>style.visibility</p:attrName>
                                        </p:attrNameLst>
                                      </p:cBhvr>
                                      <p:to>
                                        <p:strVal val="visible"/>
                                      </p:to>
                                    </p:set>
                                    <p:anim calcmode="lin" valueType="num">
                                      <p:cBhvr additive="base">
                                        <p:cTn id="135" dur="500" fill="hold"/>
                                        <p:tgtEl>
                                          <p:spTgt spid="55331"/>
                                        </p:tgtEl>
                                        <p:attrNameLst>
                                          <p:attrName>ppt_x</p:attrName>
                                        </p:attrNameLst>
                                      </p:cBhvr>
                                      <p:tavLst>
                                        <p:tav tm="0">
                                          <p:val>
                                            <p:strVal val="0-#ppt_w/2"/>
                                          </p:val>
                                        </p:tav>
                                        <p:tav tm="100000">
                                          <p:val>
                                            <p:strVal val="#ppt_x"/>
                                          </p:val>
                                        </p:tav>
                                      </p:tavLst>
                                    </p:anim>
                                    <p:anim calcmode="lin" valueType="num">
                                      <p:cBhvr additive="base">
                                        <p:cTn id="136" dur="500" fill="hold"/>
                                        <p:tgtEl>
                                          <p:spTgt spid="5533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33"/>
                                            </p:cond>
                                          </p:stCondLst>
                                          <p:endCondLst>
                                            <p:cond evt="onStopAudio" delay="0">
                                              <p:tgtEl>
                                                <p:sldTgt/>
                                              </p:tgtEl>
                                            </p:cond>
                                          </p:endCondLst>
                                        </p:cTn>
                                        <p:tgtEl>
                                          <p:sndTgt r:embed="rId3" name="chimes.wav"/>
                                        </p:tgtEl>
                                      </p:cMediaNode>
                                    </p:audio>
                                  </p:subTnLst>
                                </p:cTn>
                              </p:par>
                            </p:childTnLst>
                          </p:cTn>
                        </p:par>
                      </p:childTnLst>
                    </p:cTn>
                  </p:par>
                  <p:par>
                    <p:cTn id="137" fill="hold">
                      <p:stCondLst>
                        <p:cond delay="indefinite"/>
                      </p:stCondLst>
                      <p:childTnLst>
                        <p:par>
                          <p:cTn id="138" fill="hold">
                            <p:stCondLst>
                              <p:cond delay="0"/>
                            </p:stCondLst>
                            <p:childTnLst>
                              <p:par>
                                <p:cTn id="139" presetID="2" presetClass="entr" presetSubtype="9" fill="hold" nodeType="clickEffect">
                                  <p:stCondLst>
                                    <p:cond delay="0"/>
                                  </p:stCondLst>
                                  <p:childTnLst>
                                    <p:set>
                                      <p:cBhvr>
                                        <p:cTn id="140" dur="1" fill="hold">
                                          <p:stCondLst>
                                            <p:cond delay="0"/>
                                          </p:stCondLst>
                                        </p:cTn>
                                        <p:tgtEl>
                                          <p:spTgt spid="55367"/>
                                        </p:tgtEl>
                                        <p:attrNameLst>
                                          <p:attrName>style.visibility</p:attrName>
                                        </p:attrNameLst>
                                      </p:cBhvr>
                                      <p:to>
                                        <p:strVal val="visible"/>
                                      </p:to>
                                    </p:set>
                                    <p:anim calcmode="lin" valueType="num">
                                      <p:cBhvr additive="base">
                                        <p:cTn id="141" dur="500" fill="hold"/>
                                        <p:tgtEl>
                                          <p:spTgt spid="55367"/>
                                        </p:tgtEl>
                                        <p:attrNameLst>
                                          <p:attrName>ppt_x</p:attrName>
                                        </p:attrNameLst>
                                      </p:cBhvr>
                                      <p:tavLst>
                                        <p:tav tm="0">
                                          <p:val>
                                            <p:strVal val="0-#ppt_w/2"/>
                                          </p:val>
                                        </p:tav>
                                        <p:tav tm="100000">
                                          <p:val>
                                            <p:strVal val="#ppt_x"/>
                                          </p:val>
                                        </p:tav>
                                      </p:tavLst>
                                    </p:anim>
                                    <p:anim calcmode="lin" valueType="num">
                                      <p:cBhvr additive="base">
                                        <p:cTn id="142" dur="500" fill="hold"/>
                                        <p:tgtEl>
                                          <p:spTgt spid="55367"/>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55367"/>
                                        </p:tgtEl>
                                        <p:attrNameLst>
                                          <p:attrName>style.visibility</p:attrName>
                                        </p:attrNameLst>
                                      </p:cBhvr>
                                      <p:to>
                                        <p:strVal val="hidden"/>
                                      </p:to>
                                    </p:set>
                                    <p:audio>
                                      <p:cMediaNode>
                                        <p:cTn display="0" masterRel="sameClick">
                                          <p:stCondLst>
                                            <p:cond evt="begin" delay="0">
                                              <p:tn val="139"/>
                                            </p:cond>
                                          </p:stCondLst>
                                          <p:endCondLst>
                                            <p:cond evt="onStopAudio" delay="0">
                                              <p:tgtEl>
                                                <p:sldTgt/>
                                              </p:tgtEl>
                                            </p:cond>
                                          </p:endCondLst>
                                        </p:cTn>
                                        <p:tgtEl>
                                          <p:sndTgt r:embed="rId3" name="chimes.wav"/>
                                        </p:tgtEl>
                                      </p:cMediaNode>
                                    </p:audio>
                                  </p:sub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nodeType="clickEffect">
                                  <p:stCondLst>
                                    <p:cond delay="0"/>
                                  </p:stCondLst>
                                  <p:childTnLst>
                                    <p:set>
                                      <p:cBhvr>
                                        <p:cTn id="146" dur="1" fill="hold">
                                          <p:stCondLst>
                                            <p:cond delay="0"/>
                                          </p:stCondLst>
                                        </p:cTn>
                                        <p:tgtEl>
                                          <p:spTgt spid="55368"/>
                                        </p:tgtEl>
                                        <p:attrNameLst>
                                          <p:attrName>style.visibility</p:attrName>
                                        </p:attrNameLst>
                                      </p:cBhvr>
                                      <p:to>
                                        <p:strVal val="visible"/>
                                      </p:to>
                                    </p:set>
                                    <p:animEffect transition="in" filter="wipe(up)">
                                      <p:cBhvr>
                                        <p:cTn id="147" dur="500"/>
                                        <p:tgtEl>
                                          <p:spTgt spid="55368"/>
                                        </p:tgtEl>
                                      </p:cBhvr>
                                    </p:animEffect>
                                  </p:childTnLst>
                                  <p:subTnLst>
                                    <p:set>
                                      <p:cBhvr override="childStyle">
                                        <p:cTn dur="1" fill="hold" display="0" masterRel="nextClick" afterEffect="1"/>
                                        <p:tgtEl>
                                          <p:spTgt spid="55368"/>
                                        </p:tgtEl>
                                        <p:attrNameLst>
                                          <p:attrName>style.visibility</p:attrName>
                                        </p:attrNameLst>
                                      </p:cBhvr>
                                      <p:to>
                                        <p:strVal val="hidden"/>
                                      </p:to>
                                    </p:set>
                                    <p:audio>
                                      <p:cMediaNode>
                                        <p:cTn display="0" masterRel="sameClick">
                                          <p:stCondLst>
                                            <p:cond evt="begin" delay="0">
                                              <p:tn val="145"/>
                                            </p:cond>
                                          </p:stCondLst>
                                          <p:endCondLst>
                                            <p:cond evt="onStopAudio" delay="0">
                                              <p:tgtEl>
                                                <p:sldTgt/>
                                              </p:tgtEl>
                                            </p:cond>
                                          </p:endCondLst>
                                        </p:cTn>
                                        <p:tgtEl>
                                          <p:sndTgt r:embed="rId3" name="chimes.wav"/>
                                        </p:tgtEl>
                                      </p:cMediaNode>
                                    </p:audio>
                                  </p:subTnLst>
                                </p:cTn>
                              </p:par>
                            </p:childTnLst>
                          </p:cTn>
                        </p:par>
                      </p:childTnLst>
                    </p:cTn>
                  </p:par>
                  <p:par>
                    <p:cTn id="148" fill="hold">
                      <p:stCondLst>
                        <p:cond delay="indefinite"/>
                      </p:stCondLst>
                      <p:childTnLst>
                        <p:par>
                          <p:cTn id="149" fill="hold">
                            <p:stCondLst>
                              <p:cond delay="0"/>
                            </p:stCondLst>
                            <p:childTnLst>
                              <p:par>
                                <p:cTn id="150" presetID="22" presetClass="entr" presetSubtype="2" fill="hold" grpId="0" nodeType="clickEffect">
                                  <p:stCondLst>
                                    <p:cond delay="0"/>
                                  </p:stCondLst>
                                  <p:childTnLst>
                                    <p:set>
                                      <p:cBhvr>
                                        <p:cTn id="151" dur="1" fill="hold">
                                          <p:stCondLst>
                                            <p:cond delay="0"/>
                                          </p:stCondLst>
                                        </p:cTn>
                                        <p:tgtEl>
                                          <p:spTgt spid="55333"/>
                                        </p:tgtEl>
                                        <p:attrNameLst>
                                          <p:attrName>style.visibility</p:attrName>
                                        </p:attrNameLst>
                                      </p:cBhvr>
                                      <p:to>
                                        <p:strVal val="visible"/>
                                      </p:to>
                                    </p:set>
                                    <p:animEffect transition="in" filter="wipe(right)">
                                      <p:cBhvr>
                                        <p:cTn id="152" dur="2000"/>
                                        <p:tgtEl>
                                          <p:spTgt spid="55333"/>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55334"/>
                                        </p:tgtEl>
                                        <p:attrNameLst>
                                          <p:attrName>style.visibility</p:attrName>
                                        </p:attrNameLst>
                                      </p:cBhvr>
                                      <p:to>
                                        <p:strVal val="visible"/>
                                      </p:to>
                                    </p:set>
                                    <p:animEffect transition="in" filter="wipe(down)">
                                      <p:cBhvr>
                                        <p:cTn id="157" dur="2000"/>
                                        <p:tgtEl>
                                          <p:spTgt spid="55334"/>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1" fill="hold" grpId="0" nodeType="clickEffect">
                                  <p:stCondLst>
                                    <p:cond delay="0"/>
                                  </p:stCondLst>
                                  <p:childTnLst>
                                    <p:set>
                                      <p:cBhvr>
                                        <p:cTn id="161" dur="1" fill="hold">
                                          <p:stCondLst>
                                            <p:cond delay="0"/>
                                          </p:stCondLst>
                                        </p:cTn>
                                        <p:tgtEl>
                                          <p:spTgt spid="55356"/>
                                        </p:tgtEl>
                                        <p:attrNameLst>
                                          <p:attrName>style.visibility</p:attrName>
                                        </p:attrNameLst>
                                      </p:cBhvr>
                                      <p:to>
                                        <p:strVal val="visible"/>
                                      </p:to>
                                    </p:set>
                                    <p:animEffect transition="in" filter="wipe(up)">
                                      <p:cBhvr>
                                        <p:cTn id="162" dur="500"/>
                                        <p:tgtEl>
                                          <p:spTgt spid="55356"/>
                                        </p:tgtEl>
                                      </p:cBhvr>
                                    </p:animEffect>
                                  </p:childTnLst>
                                  <p:subTnLst>
                                    <p:audio>
                                      <p:cMediaNode>
                                        <p:cTn display="0" masterRel="sameClick">
                                          <p:stCondLst>
                                            <p:cond evt="begin" delay="0">
                                              <p:tn val="160"/>
                                            </p:cond>
                                          </p:stCondLst>
                                          <p:endCondLst>
                                            <p:cond evt="onStopAudio" delay="0">
                                              <p:tgtEl>
                                                <p:sldTgt/>
                                              </p:tgtEl>
                                            </p:cond>
                                          </p:endCondLst>
                                        </p:cTn>
                                        <p:tgtEl>
                                          <p:sndTgt r:embed="rId3" name="chimes.wav"/>
                                        </p:tgtEl>
                                      </p:cMediaNode>
                                    </p:audio>
                                  </p:subTnLst>
                                </p:cTn>
                              </p:par>
                            </p:childTnLst>
                          </p:cTn>
                        </p:par>
                      </p:childTnLst>
                    </p:cTn>
                  </p:par>
                  <p:par>
                    <p:cTn id="163" fill="hold">
                      <p:stCondLst>
                        <p:cond delay="indefinite"/>
                      </p:stCondLst>
                      <p:childTnLst>
                        <p:par>
                          <p:cTn id="164" fill="hold">
                            <p:stCondLst>
                              <p:cond delay="0"/>
                            </p:stCondLst>
                            <p:childTnLst>
                              <p:par>
                                <p:cTn id="165" presetID="2" presetClass="entr" presetSubtype="9" fill="hold" nodeType="clickEffect">
                                  <p:stCondLst>
                                    <p:cond delay="0"/>
                                  </p:stCondLst>
                                  <p:childTnLst>
                                    <p:set>
                                      <p:cBhvr>
                                        <p:cTn id="166" dur="1" fill="hold">
                                          <p:stCondLst>
                                            <p:cond delay="0"/>
                                          </p:stCondLst>
                                        </p:cTn>
                                        <p:tgtEl>
                                          <p:spTgt spid="55336"/>
                                        </p:tgtEl>
                                        <p:attrNameLst>
                                          <p:attrName>style.visibility</p:attrName>
                                        </p:attrNameLst>
                                      </p:cBhvr>
                                      <p:to>
                                        <p:strVal val="visible"/>
                                      </p:to>
                                    </p:set>
                                    <p:anim calcmode="lin" valueType="num">
                                      <p:cBhvr additive="base">
                                        <p:cTn id="167" dur="500" fill="hold"/>
                                        <p:tgtEl>
                                          <p:spTgt spid="55336"/>
                                        </p:tgtEl>
                                        <p:attrNameLst>
                                          <p:attrName>ppt_x</p:attrName>
                                        </p:attrNameLst>
                                      </p:cBhvr>
                                      <p:tavLst>
                                        <p:tav tm="0">
                                          <p:val>
                                            <p:strVal val="0-#ppt_w/2"/>
                                          </p:val>
                                        </p:tav>
                                        <p:tav tm="100000">
                                          <p:val>
                                            <p:strVal val="#ppt_x"/>
                                          </p:val>
                                        </p:tav>
                                      </p:tavLst>
                                    </p:anim>
                                    <p:anim calcmode="lin" valueType="num">
                                      <p:cBhvr additive="base">
                                        <p:cTn id="168" dur="500" fill="hold"/>
                                        <p:tgtEl>
                                          <p:spTgt spid="5533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5"/>
                                            </p:cond>
                                          </p:stCondLst>
                                          <p:endCondLst>
                                            <p:cond evt="onStopAudio" delay="0">
                                              <p:tgtEl>
                                                <p:sldTgt/>
                                              </p:tgtEl>
                                            </p:cond>
                                          </p:endCondLst>
                                        </p:cTn>
                                        <p:tgtEl>
                                          <p:sndTgt r:embed="rId3" name="chimes.wav"/>
                                        </p:tgtEl>
                                      </p:cMediaNode>
                                    </p:audio>
                                  </p:subTnLst>
                                </p:cTn>
                              </p:par>
                            </p:childTnLst>
                          </p:cTn>
                        </p:par>
                      </p:childTnLst>
                    </p:cTn>
                  </p:par>
                  <p:par>
                    <p:cTn id="169" fill="hold">
                      <p:stCondLst>
                        <p:cond delay="indefinite"/>
                      </p:stCondLst>
                      <p:childTnLst>
                        <p:par>
                          <p:cTn id="170" fill="hold">
                            <p:stCondLst>
                              <p:cond delay="0"/>
                            </p:stCondLst>
                            <p:childTnLst>
                              <p:par>
                                <p:cTn id="171" presetID="22" presetClass="entr" presetSubtype="1" fill="hold" nodeType="clickEffect">
                                  <p:stCondLst>
                                    <p:cond delay="0"/>
                                  </p:stCondLst>
                                  <p:childTnLst>
                                    <p:set>
                                      <p:cBhvr>
                                        <p:cTn id="172" dur="1" fill="hold">
                                          <p:stCondLst>
                                            <p:cond delay="0"/>
                                          </p:stCondLst>
                                        </p:cTn>
                                        <p:tgtEl>
                                          <p:spTgt spid="55348"/>
                                        </p:tgtEl>
                                        <p:attrNameLst>
                                          <p:attrName>style.visibility</p:attrName>
                                        </p:attrNameLst>
                                      </p:cBhvr>
                                      <p:to>
                                        <p:strVal val="visible"/>
                                      </p:to>
                                    </p:set>
                                    <p:animEffect transition="in" filter="wipe(up)">
                                      <p:cBhvr>
                                        <p:cTn id="173" dur="500"/>
                                        <p:tgtEl>
                                          <p:spTgt spid="55348"/>
                                        </p:tgtEl>
                                      </p:cBhvr>
                                    </p:animEffect>
                                  </p:childTnLst>
                                  <p:subTnLst>
                                    <p:audio>
                                      <p:cMediaNode>
                                        <p:cTn display="0" masterRel="sameClick">
                                          <p:stCondLst>
                                            <p:cond evt="begin" delay="0">
                                              <p:tn val="171"/>
                                            </p:cond>
                                          </p:stCondLst>
                                          <p:endCondLst>
                                            <p:cond evt="onStopAudio" delay="0">
                                              <p:tgtEl>
                                                <p:sldTgt/>
                                              </p:tgtEl>
                                            </p:cond>
                                          </p:endCondLst>
                                        </p:cTn>
                                        <p:tgtEl>
                                          <p:sndTgt r:embed="rId3" name="chimes.wav"/>
                                        </p:tgtEl>
                                      </p:cMediaNode>
                                    </p:audio>
                                  </p:subTnLst>
                                </p:cTn>
                              </p:par>
                            </p:childTnLst>
                          </p:cTn>
                        </p:par>
                      </p:childTnLst>
                    </p:cTn>
                  </p:par>
                  <p:par>
                    <p:cTn id="174" fill="hold">
                      <p:stCondLst>
                        <p:cond delay="indefinite"/>
                      </p:stCondLst>
                      <p:childTnLst>
                        <p:par>
                          <p:cTn id="175" fill="hold">
                            <p:stCondLst>
                              <p:cond delay="0"/>
                            </p:stCondLst>
                            <p:childTnLst>
                              <p:par>
                                <p:cTn id="176" presetID="22" presetClass="entr" presetSubtype="8" fill="hold" grpId="0" nodeType="clickEffect">
                                  <p:stCondLst>
                                    <p:cond delay="0"/>
                                  </p:stCondLst>
                                  <p:childTnLst>
                                    <p:set>
                                      <p:cBhvr>
                                        <p:cTn id="177" dur="1" fill="hold">
                                          <p:stCondLst>
                                            <p:cond delay="0"/>
                                          </p:stCondLst>
                                        </p:cTn>
                                        <p:tgtEl>
                                          <p:spTgt spid="55343"/>
                                        </p:tgtEl>
                                        <p:attrNameLst>
                                          <p:attrName>style.visibility</p:attrName>
                                        </p:attrNameLst>
                                      </p:cBhvr>
                                      <p:to>
                                        <p:strVal val="visible"/>
                                      </p:to>
                                    </p:set>
                                    <p:animEffect transition="in" filter="wipe(left)">
                                      <p:cBhvr>
                                        <p:cTn id="178" dur="1000"/>
                                        <p:tgtEl>
                                          <p:spTgt spid="55343"/>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4" fill="hold" grpId="0" nodeType="clickEffect">
                                  <p:stCondLst>
                                    <p:cond delay="0"/>
                                  </p:stCondLst>
                                  <p:childTnLst>
                                    <p:set>
                                      <p:cBhvr>
                                        <p:cTn id="182" dur="1" fill="hold">
                                          <p:stCondLst>
                                            <p:cond delay="0"/>
                                          </p:stCondLst>
                                        </p:cTn>
                                        <p:tgtEl>
                                          <p:spTgt spid="55339"/>
                                        </p:tgtEl>
                                        <p:attrNameLst>
                                          <p:attrName>style.visibility</p:attrName>
                                        </p:attrNameLst>
                                      </p:cBhvr>
                                      <p:to>
                                        <p:strVal val="visible"/>
                                      </p:to>
                                    </p:set>
                                    <p:animEffect transition="in" filter="wipe(down)">
                                      <p:cBhvr>
                                        <p:cTn id="183" dur="500"/>
                                        <p:tgtEl>
                                          <p:spTgt spid="55339"/>
                                        </p:tgtEl>
                                      </p:cBhvr>
                                    </p:animEffect>
                                  </p:childTnLst>
                                </p:cTn>
                              </p:par>
                            </p:childTnLst>
                          </p:cTn>
                        </p:par>
                      </p:childTnLst>
                    </p:cTn>
                  </p:par>
                  <p:par>
                    <p:cTn id="184" fill="hold">
                      <p:stCondLst>
                        <p:cond delay="indefinite"/>
                      </p:stCondLst>
                      <p:childTnLst>
                        <p:par>
                          <p:cTn id="185" fill="hold">
                            <p:stCondLst>
                              <p:cond delay="0"/>
                            </p:stCondLst>
                            <p:childTnLst>
                              <p:par>
                                <p:cTn id="186" presetID="22" presetClass="entr" presetSubtype="1" fill="hold" grpId="0" nodeType="clickEffect">
                                  <p:stCondLst>
                                    <p:cond delay="0"/>
                                  </p:stCondLst>
                                  <p:childTnLst>
                                    <p:set>
                                      <p:cBhvr>
                                        <p:cTn id="187" dur="1" fill="hold">
                                          <p:stCondLst>
                                            <p:cond delay="0"/>
                                          </p:stCondLst>
                                        </p:cTn>
                                        <p:tgtEl>
                                          <p:spTgt spid="55352"/>
                                        </p:tgtEl>
                                        <p:attrNameLst>
                                          <p:attrName>style.visibility</p:attrName>
                                        </p:attrNameLst>
                                      </p:cBhvr>
                                      <p:to>
                                        <p:strVal val="visible"/>
                                      </p:to>
                                    </p:set>
                                    <p:animEffect transition="in" filter="wipe(up)">
                                      <p:cBhvr>
                                        <p:cTn id="188" dur="500"/>
                                        <p:tgtEl>
                                          <p:spTgt spid="55352"/>
                                        </p:tgtEl>
                                      </p:cBhvr>
                                    </p:animEffect>
                                  </p:childTnLst>
                                  <p:subTnLst>
                                    <p:audio>
                                      <p:cMediaNode>
                                        <p:cTn display="0" masterRel="sameClick">
                                          <p:stCondLst>
                                            <p:cond evt="begin" delay="0">
                                              <p:tn val="186"/>
                                            </p:cond>
                                          </p:stCondLst>
                                          <p:endCondLst>
                                            <p:cond evt="onStopAudio" delay="0">
                                              <p:tgtEl>
                                                <p:sldTgt/>
                                              </p:tgtEl>
                                            </p:cond>
                                          </p:endCondLst>
                                        </p:cTn>
                                        <p:tgtEl>
                                          <p:sndTgt r:embed="rId3" name="chimes.wav"/>
                                        </p:tgtEl>
                                      </p:cMediaNode>
                                    </p:audio>
                                  </p:sub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nodeType="clickEffect">
                                  <p:stCondLst>
                                    <p:cond delay="0"/>
                                  </p:stCondLst>
                                  <p:childTnLst>
                                    <p:set>
                                      <p:cBhvr>
                                        <p:cTn id="192" dur="1" fill="hold">
                                          <p:stCondLst>
                                            <p:cond delay="0"/>
                                          </p:stCondLst>
                                        </p:cTn>
                                        <p:tgtEl>
                                          <p:spTgt spid="55335"/>
                                        </p:tgtEl>
                                        <p:attrNameLst>
                                          <p:attrName>style.visibility</p:attrName>
                                        </p:attrNameLst>
                                      </p:cBhvr>
                                      <p:to>
                                        <p:strVal val="visible"/>
                                      </p:to>
                                    </p:set>
                                    <p:animEffect transition="in" filter="wipe(up)">
                                      <p:cBhvr>
                                        <p:cTn id="193" dur="500"/>
                                        <p:tgtEl>
                                          <p:spTgt spid="55335"/>
                                        </p:tgtEl>
                                      </p:cBhvr>
                                    </p:animEffect>
                                  </p:childTnLst>
                                  <p:subTnLst>
                                    <p:audio>
                                      <p:cMediaNode>
                                        <p:cTn display="0" masterRel="sameClick">
                                          <p:stCondLst>
                                            <p:cond evt="begin" delay="0">
                                              <p:tn val="191"/>
                                            </p:cond>
                                          </p:stCondLst>
                                          <p:endCondLst>
                                            <p:cond evt="onStopAudio" delay="0">
                                              <p:tgtEl>
                                                <p:sldTgt/>
                                              </p:tgtEl>
                                            </p:cond>
                                          </p:endCondLst>
                                        </p:cTn>
                                        <p:tgtEl>
                                          <p:sndTgt r:embed="rId3" name="chimes.wav"/>
                                        </p:tgtEl>
                                      </p:cMediaNode>
                                    </p:audio>
                                  </p:subTnLst>
                                </p:cTn>
                              </p:par>
                            </p:childTnLst>
                          </p:cTn>
                        </p:par>
                      </p:childTnLst>
                    </p:cTn>
                  </p:par>
                  <p:par>
                    <p:cTn id="194" fill="hold">
                      <p:stCondLst>
                        <p:cond delay="indefinite"/>
                      </p:stCondLst>
                      <p:childTnLst>
                        <p:par>
                          <p:cTn id="195" fill="hold">
                            <p:stCondLst>
                              <p:cond delay="0"/>
                            </p:stCondLst>
                            <p:childTnLst>
                              <p:par>
                                <p:cTn id="196" presetID="22" presetClass="entr" presetSubtype="4" fill="hold" grpId="0" nodeType="clickEffect">
                                  <p:stCondLst>
                                    <p:cond delay="0"/>
                                  </p:stCondLst>
                                  <p:childTnLst>
                                    <p:set>
                                      <p:cBhvr>
                                        <p:cTn id="197" dur="1" fill="hold">
                                          <p:stCondLst>
                                            <p:cond delay="0"/>
                                          </p:stCondLst>
                                        </p:cTn>
                                        <p:tgtEl>
                                          <p:spTgt spid="55340"/>
                                        </p:tgtEl>
                                        <p:attrNameLst>
                                          <p:attrName>style.visibility</p:attrName>
                                        </p:attrNameLst>
                                      </p:cBhvr>
                                      <p:to>
                                        <p:strVal val="visible"/>
                                      </p:to>
                                    </p:set>
                                    <p:animEffect transition="in" filter="wipe(down)">
                                      <p:cBhvr>
                                        <p:cTn id="198" dur="2000"/>
                                        <p:tgtEl>
                                          <p:spTgt spid="55340"/>
                                        </p:tgtEl>
                                      </p:cBhvr>
                                    </p:animEffect>
                                  </p:childTnLst>
                                </p:cTn>
                              </p:par>
                            </p:childTnLst>
                          </p:cTn>
                        </p:par>
                      </p:childTnLst>
                    </p:cTn>
                  </p:par>
                  <p:par>
                    <p:cTn id="199" fill="hold">
                      <p:stCondLst>
                        <p:cond delay="indefinite"/>
                      </p:stCondLst>
                      <p:childTnLst>
                        <p:par>
                          <p:cTn id="200" fill="hold">
                            <p:stCondLst>
                              <p:cond delay="0"/>
                            </p:stCondLst>
                            <p:childTnLst>
                              <p:par>
                                <p:cTn id="201" presetID="2" presetClass="entr" presetSubtype="9" fill="hold" nodeType="clickEffect">
                                  <p:stCondLst>
                                    <p:cond delay="0"/>
                                  </p:stCondLst>
                                  <p:childTnLst>
                                    <p:set>
                                      <p:cBhvr>
                                        <p:cTn id="202" dur="1" fill="hold">
                                          <p:stCondLst>
                                            <p:cond delay="0"/>
                                          </p:stCondLst>
                                        </p:cTn>
                                        <p:tgtEl>
                                          <p:spTgt spid="55338"/>
                                        </p:tgtEl>
                                        <p:attrNameLst>
                                          <p:attrName>style.visibility</p:attrName>
                                        </p:attrNameLst>
                                      </p:cBhvr>
                                      <p:to>
                                        <p:strVal val="visible"/>
                                      </p:to>
                                    </p:set>
                                    <p:anim calcmode="lin" valueType="num">
                                      <p:cBhvr additive="base">
                                        <p:cTn id="203" dur="500" fill="hold"/>
                                        <p:tgtEl>
                                          <p:spTgt spid="55338"/>
                                        </p:tgtEl>
                                        <p:attrNameLst>
                                          <p:attrName>ppt_x</p:attrName>
                                        </p:attrNameLst>
                                      </p:cBhvr>
                                      <p:tavLst>
                                        <p:tav tm="0">
                                          <p:val>
                                            <p:strVal val="0-#ppt_w/2"/>
                                          </p:val>
                                        </p:tav>
                                        <p:tav tm="100000">
                                          <p:val>
                                            <p:strVal val="#ppt_x"/>
                                          </p:val>
                                        </p:tav>
                                      </p:tavLst>
                                    </p:anim>
                                    <p:anim calcmode="lin" valueType="num">
                                      <p:cBhvr additive="base">
                                        <p:cTn id="204" dur="500" fill="hold"/>
                                        <p:tgtEl>
                                          <p:spTgt spid="5533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01"/>
                                            </p:cond>
                                          </p:stCondLst>
                                          <p:endCondLst>
                                            <p:cond evt="onStopAudio" delay="0">
                                              <p:tgtEl>
                                                <p:sldTgt/>
                                              </p:tgtEl>
                                            </p:cond>
                                          </p:endCondLst>
                                        </p:cTn>
                                        <p:tgtEl>
                                          <p:sndTgt r:embed="rId3" name="chimes.wav"/>
                                        </p:tgtEl>
                                      </p:cMediaNode>
                                    </p:audio>
                                  </p:subTnLst>
                                </p:cTn>
                              </p:par>
                            </p:childTnLst>
                          </p:cTn>
                        </p:par>
                      </p:childTnLst>
                    </p:cTn>
                  </p:par>
                  <p:par>
                    <p:cTn id="205" fill="hold">
                      <p:stCondLst>
                        <p:cond delay="indefinite"/>
                      </p:stCondLst>
                      <p:childTnLst>
                        <p:par>
                          <p:cTn id="206" fill="hold">
                            <p:stCondLst>
                              <p:cond delay="0"/>
                            </p:stCondLst>
                            <p:childTnLst>
                              <p:par>
                                <p:cTn id="207" presetID="22" presetClass="entr" presetSubtype="1" fill="hold" grpId="0" nodeType="clickEffect">
                                  <p:stCondLst>
                                    <p:cond delay="0"/>
                                  </p:stCondLst>
                                  <p:childTnLst>
                                    <p:set>
                                      <p:cBhvr>
                                        <p:cTn id="208" dur="1" fill="hold">
                                          <p:stCondLst>
                                            <p:cond delay="0"/>
                                          </p:stCondLst>
                                        </p:cTn>
                                        <p:tgtEl>
                                          <p:spTgt spid="55347"/>
                                        </p:tgtEl>
                                        <p:attrNameLst>
                                          <p:attrName>style.visibility</p:attrName>
                                        </p:attrNameLst>
                                      </p:cBhvr>
                                      <p:to>
                                        <p:strVal val="visible"/>
                                      </p:to>
                                    </p:set>
                                    <p:animEffect transition="in" filter="wipe(up)">
                                      <p:cBhvr>
                                        <p:cTn id="209" dur="500"/>
                                        <p:tgtEl>
                                          <p:spTgt spid="55347"/>
                                        </p:tgtEl>
                                      </p:cBhvr>
                                    </p:animEffect>
                                  </p:childTnLst>
                                  <p:subTnLst>
                                    <p:audio>
                                      <p:cMediaNode>
                                        <p:cTn display="0" masterRel="sameClick">
                                          <p:stCondLst>
                                            <p:cond evt="begin" delay="0">
                                              <p:tn val="207"/>
                                            </p:cond>
                                          </p:stCondLst>
                                          <p:endCondLst>
                                            <p:cond evt="onStopAudio" delay="0">
                                              <p:tgtEl>
                                                <p:sldTgt/>
                                              </p:tgtEl>
                                            </p:cond>
                                          </p:endCondLst>
                                        </p:cTn>
                                        <p:tgtEl>
                                          <p:sndTgt r:embed="rId3" name="chimes.wav"/>
                                        </p:tgtEl>
                                      </p:cMediaNode>
                                    </p:audio>
                                  </p:subTnLst>
                                </p:cTn>
                              </p:par>
                            </p:childTnLst>
                          </p:cTn>
                        </p:par>
                      </p:childTnLst>
                    </p:cTn>
                  </p:par>
                  <p:par>
                    <p:cTn id="210" fill="hold">
                      <p:stCondLst>
                        <p:cond delay="indefinite"/>
                      </p:stCondLst>
                      <p:childTnLst>
                        <p:par>
                          <p:cTn id="211" fill="hold">
                            <p:stCondLst>
                              <p:cond delay="0"/>
                            </p:stCondLst>
                            <p:childTnLst>
                              <p:par>
                                <p:cTn id="212" presetID="22" presetClass="entr" presetSubtype="8" fill="hold" grpId="0" nodeType="clickEffect">
                                  <p:stCondLst>
                                    <p:cond delay="0"/>
                                  </p:stCondLst>
                                  <p:childTnLst>
                                    <p:set>
                                      <p:cBhvr>
                                        <p:cTn id="213" dur="1" fill="hold">
                                          <p:stCondLst>
                                            <p:cond delay="0"/>
                                          </p:stCondLst>
                                        </p:cTn>
                                        <p:tgtEl>
                                          <p:spTgt spid="55342"/>
                                        </p:tgtEl>
                                        <p:attrNameLst>
                                          <p:attrName>style.visibility</p:attrName>
                                        </p:attrNameLst>
                                      </p:cBhvr>
                                      <p:to>
                                        <p:strVal val="visible"/>
                                      </p:to>
                                    </p:set>
                                    <p:animEffect transition="in" filter="wipe(left)">
                                      <p:cBhvr>
                                        <p:cTn id="214" dur="1000"/>
                                        <p:tgtEl>
                                          <p:spTgt spid="55342"/>
                                        </p:tgtEl>
                                      </p:cBhvr>
                                    </p:animEffect>
                                  </p:childTnLst>
                                </p:cTn>
                              </p:par>
                            </p:childTnLst>
                          </p:cTn>
                        </p:par>
                      </p:childTnLst>
                    </p:cTn>
                  </p:par>
                  <p:par>
                    <p:cTn id="215" fill="hold">
                      <p:stCondLst>
                        <p:cond delay="indefinite"/>
                      </p:stCondLst>
                      <p:childTnLst>
                        <p:par>
                          <p:cTn id="216" fill="hold">
                            <p:stCondLst>
                              <p:cond delay="0"/>
                            </p:stCondLst>
                            <p:childTnLst>
                              <p:par>
                                <p:cTn id="217" presetID="22" presetClass="entr" presetSubtype="4" fill="hold" grpId="0" nodeType="clickEffect">
                                  <p:stCondLst>
                                    <p:cond delay="0"/>
                                  </p:stCondLst>
                                  <p:childTnLst>
                                    <p:set>
                                      <p:cBhvr>
                                        <p:cTn id="218" dur="1" fill="hold">
                                          <p:stCondLst>
                                            <p:cond delay="0"/>
                                          </p:stCondLst>
                                        </p:cTn>
                                        <p:tgtEl>
                                          <p:spTgt spid="55345"/>
                                        </p:tgtEl>
                                        <p:attrNameLst>
                                          <p:attrName>style.visibility</p:attrName>
                                        </p:attrNameLst>
                                      </p:cBhvr>
                                      <p:to>
                                        <p:strVal val="visible"/>
                                      </p:to>
                                    </p:set>
                                    <p:animEffect transition="in" filter="wipe(down)">
                                      <p:cBhvr>
                                        <p:cTn id="219" dur="500"/>
                                        <p:tgtEl>
                                          <p:spTgt spid="55345"/>
                                        </p:tgtEl>
                                      </p:cBhvr>
                                    </p:animEffect>
                                  </p:childTnLst>
                                </p:cTn>
                              </p:par>
                            </p:childTnLst>
                          </p:cTn>
                        </p:par>
                      </p:childTnLst>
                    </p:cTn>
                  </p:par>
                  <p:par>
                    <p:cTn id="220" fill="hold">
                      <p:stCondLst>
                        <p:cond delay="indefinite"/>
                      </p:stCondLst>
                      <p:childTnLst>
                        <p:par>
                          <p:cTn id="221" fill="hold">
                            <p:stCondLst>
                              <p:cond delay="0"/>
                            </p:stCondLst>
                            <p:childTnLst>
                              <p:par>
                                <p:cTn id="222" presetID="22" presetClass="entr" presetSubtype="1" fill="hold" grpId="0" nodeType="clickEffect">
                                  <p:stCondLst>
                                    <p:cond delay="0"/>
                                  </p:stCondLst>
                                  <p:childTnLst>
                                    <p:set>
                                      <p:cBhvr>
                                        <p:cTn id="223" dur="1" fill="hold">
                                          <p:stCondLst>
                                            <p:cond delay="0"/>
                                          </p:stCondLst>
                                        </p:cTn>
                                        <p:tgtEl>
                                          <p:spTgt spid="55353"/>
                                        </p:tgtEl>
                                        <p:attrNameLst>
                                          <p:attrName>style.visibility</p:attrName>
                                        </p:attrNameLst>
                                      </p:cBhvr>
                                      <p:to>
                                        <p:strVal val="visible"/>
                                      </p:to>
                                    </p:set>
                                    <p:animEffect transition="in" filter="wipe(up)">
                                      <p:cBhvr>
                                        <p:cTn id="224" dur="500"/>
                                        <p:tgtEl>
                                          <p:spTgt spid="55353"/>
                                        </p:tgtEl>
                                      </p:cBhvr>
                                    </p:animEffect>
                                  </p:childTnLst>
                                  <p:subTnLst>
                                    <p:audio>
                                      <p:cMediaNode>
                                        <p:cTn display="0" masterRel="sameClick">
                                          <p:stCondLst>
                                            <p:cond evt="begin" delay="0">
                                              <p:tn val="222"/>
                                            </p:cond>
                                          </p:stCondLst>
                                          <p:endCondLst>
                                            <p:cond evt="onStopAudio" delay="0">
                                              <p:tgtEl>
                                                <p:sldTgt/>
                                              </p:tgtEl>
                                            </p:cond>
                                          </p:endCondLst>
                                        </p:cTn>
                                        <p:tgtEl>
                                          <p:sndTgt r:embed="rId3" name="chimes.wav"/>
                                        </p:tgtEl>
                                      </p:cMediaNode>
                                    </p:audio>
                                  </p:subTnLst>
                                </p:cTn>
                              </p:par>
                            </p:childTnLst>
                          </p:cTn>
                        </p:par>
                      </p:childTnLst>
                    </p:cTn>
                  </p:par>
                  <p:par>
                    <p:cTn id="225" fill="hold">
                      <p:stCondLst>
                        <p:cond delay="indefinite"/>
                      </p:stCondLst>
                      <p:childTnLst>
                        <p:par>
                          <p:cTn id="226" fill="hold">
                            <p:stCondLst>
                              <p:cond delay="0"/>
                            </p:stCondLst>
                            <p:childTnLst>
                              <p:par>
                                <p:cTn id="227" presetID="22" presetClass="entr" presetSubtype="1" fill="hold" nodeType="clickEffect">
                                  <p:stCondLst>
                                    <p:cond delay="0"/>
                                  </p:stCondLst>
                                  <p:childTnLst>
                                    <p:set>
                                      <p:cBhvr>
                                        <p:cTn id="228" dur="1" fill="hold">
                                          <p:stCondLst>
                                            <p:cond delay="0"/>
                                          </p:stCondLst>
                                        </p:cTn>
                                        <p:tgtEl>
                                          <p:spTgt spid="55344"/>
                                        </p:tgtEl>
                                        <p:attrNameLst>
                                          <p:attrName>style.visibility</p:attrName>
                                        </p:attrNameLst>
                                      </p:cBhvr>
                                      <p:to>
                                        <p:strVal val="visible"/>
                                      </p:to>
                                    </p:set>
                                    <p:animEffect transition="in" filter="wipe(up)">
                                      <p:cBhvr>
                                        <p:cTn id="229" dur="500"/>
                                        <p:tgtEl>
                                          <p:spTgt spid="55344"/>
                                        </p:tgtEl>
                                      </p:cBhvr>
                                    </p:animEffect>
                                  </p:childTnLst>
                                  <p:subTnLst>
                                    <p:audio>
                                      <p:cMediaNode>
                                        <p:cTn display="0" masterRel="sameClick">
                                          <p:stCondLst>
                                            <p:cond evt="begin" delay="0">
                                              <p:tn val="227"/>
                                            </p:cond>
                                          </p:stCondLst>
                                          <p:endCondLst>
                                            <p:cond evt="onStopAudio" delay="0">
                                              <p:tgtEl>
                                                <p:sldTgt/>
                                              </p:tgtEl>
                                            </p:cond>
                                          </p:endCondLst>
                                        </p:cTn>
                                        <p:tgtEl>
                                          <p:sndTgt r:embed="rId3" name="chimes.wav"/>
                                        </p:tgtEl>
                                      </p:cMediaNode>
                                    </p:audio>
                                  </p:subTnLst>
                                </p:cTn>
                              </p:par>
                            </p:childTnLst>
                          </p:cTn>
                        </p:par>
                      </p:childTnLst>
                    </p:cTn>
                  </p:par>
                  <p:par>
                    <p:cTn id="230" fill="hold">
                      <p:stCondLst>
                        <p:cond delay="indefinite"/>
                      </p:stCondLst>
                      <p:childTnLst>
                        <p:par>
                          <p:cTn id="231" fill="hold">
                            <p:stCondLst>
                              <p:cond delay="0"/>
                            </p:stCondLst>
                            <p:childTnLst>
                              <p:par>
                                <p:cTn id="232" presetID="22" presetClass="entr" presetSubtype="1" fill="hold" grpId="0" nodeType="clickEffect">
                                  <p:stCondLst>
                                    <p:cond delay="0"/>
                                  </p:stCondLst>
                                  <p:childTnLst>
                                    <p:set>
                                      <p:cBhvr>
                                        <p:cTn id="233" dur="1" fill="hold">
                                          <p:stCondLst>
                                            <p:cond delay="0"/>
                                          </p:stCondLst>
                                        </p:cTn>
                                        <p:tgtEl>
                                          <p:spTgt spid="55372"/>
                                        </p:tgtEl>
                                        <p:attrNameLst>
                                          <p:attrName>style.visibility</p:attrName>
                                        </p:attrNameLst>
                                      </p:cBhvr>
                                      <p:to>
                                        <p:strVal val="visible"/>
                                      </p:to>
                                    </p:set>
                                    <p:animEffect transition="in" filter="wipe(up)">
                                      <p:cBhvr>
                                        <p:cTn id="234" dur="500"/>
                                        <p:tgtEl>
                                          <p:spTgt spid="55372"/>
                                        </p:tgtEl>
                                      </p:cBhvr>
                                    </p:animEffect>
                                  </p:childTnLst>
                                  <p:subTnLst>
                                    <p:audio>
                                      <p:cMediaNode>
                                        <p:cTn display="0" masterRel="sameClick">
                                          <p:stCondLst>
                                            <p:cond evt="begin" delay="0">
                                              <p:tn val="232"/>
                                            </p:cond>
                                          </p:stCondLst>
                                          <p:endCondLst>
                                            <p:cond evt="onStopAudio" delay="0">
                                              <p:tgtEl>
                                                <p:sldTgt/>
                                              </p:tgtEl>
                                            </p:cond>
                                          </p:endCondLst>
                                        </p:cTn>
                                        <p:tgtEl>
                                          <p:sndTgt r:embed="rId3" name="chimes.wav"/>
                                        </p:tgtEl>
                                      </p:cMediaNode>
                                    </p:audio>
                                  </p:subTnLst>
                                </p:cTn>
                              </p:par>
                            </p:childTnLst>
                          </p:cTn>
                        </p:par>
                      </p:childTnLst>
                    </p:cTn>
                  </p:par>
                  <p:par>
                    <p:cTn id="235" fill="hold">
                      <p:stCondLst>
                        <p:cond delay="indefinite"/>
                      </p:stCondLst>
                      <p:childTnLst>
                        <p:par>
                          <p:cTn id="236" fill="hold">
                            <p:stCondLst>
                              <p:cond delay="0"/>
                            </p:stCondLst>
                            <p:childTnLst>
                              <p:par>
                                <p:cTn id="237" presetID="22" presetClass="entr" presetSubtype="4" fill="hold" grpId="0" nodeType="clickEffect">
                                  <p:stCondLst>
                                    <p:cond delay="0"/>
                                  </p:stCondLst>
                                  <p:childTnLst>
                                    <p:set>
                                      <p:cBhvr>
                                        <p:cTn id="238" dur="1" fill="hold">
                                          <p:stCondLst>
                                            <p:cond delay="0"/>
                                          </p:stCondLst>
                                        </p:cTn>
                                        <p:tgtEl>
                                          <p:spTgt spid="55341"/>
                                        </p:tgtEl>
                                        <p:attrNameLst>
                                          <p:attrName>style.visibility</p:attrName>
                                        </p:attrNameLst>
                                      </p:cBhvr>
                                      <p:to>
                                        <p:strVal val="visible"/>
                                      </p:to>
                                    </p:set>
                                    <p:animEffect transition="in" filter="wipe(down)">
                                      <p:cBhvr>
                                        <p:cTn id="239" dur="500"/>
                                        <p:tgtEl>
                                          <p:spTgt spid="55341"/>
                                        </p:tgtEl>
                                      </p:cBhvr>
                                    </p:animEffect>
                                  </p:childTnLst>
                                </p:cTn>
                              </p:par>
                            </p:childTnLst>
                          </p:cTn>
                        </p:par>
                      </p:childTnLst>
                    </p:cTn>
                  </p:par>
                  <p:par>
                    <p:cTn id="240" fill="hold">
                      <p:stCondLst>
                        <p:cond delay="indefinite"/>
                      </p:stCondLst>
                      <p:childTnLst>
                        <p:par>
                          <p:cTn id="241" fill="hold">
                            <p:stCondLst>
                              <p:cond delay="0"/>
                            </p:stCondLst>
                            <p:childTnLst>
                              <p:par>
                                <p:cTn id="242" presetID="22" presetClass="entr" presetSubtype="1" fill="hold" grpId="0" nodeType="clickEffect">
                                  <p:stCondLst>
                                    <p:cond delay="0"/>
                                  </p:stCondLst>
                                  <p:childTnLst>
                                    <p:set>
                                      <p:cBhvr>
                                        <p:cTn id="243" dur="1" fill="hold">
                                          <p:stCondLst>
                                            <p:cond delay="0"/>
                                          </p:stCondLst>
                                        </p:cTn>
                                        <p:tgtEl>
                                          <p:spTgt spid="55354"/>
                                        </p:tgtEl>
                                        <p:attrNameLst>
                                          <p:attrName>style.visibility</p:attrName>
                                        </p:attrNameLst>
                                      </p:cBhvr>
                                      <p:to>
                                        <p:strVal val="visible"/>
                                      </p:to>
                                    </p:set>
                                    <p:animEffect transition="in" filter="wipe(up)">
                                      <p:cBhvr>
                                        <p:cTn id="244" dur="500"/>
                                        <p:tgtEl>
                                          <p:spTgt spid="55354"/>
                                        </p:tgtEl>
                                      </p:cBhvr>
                                    </p:animEffect>
                                  </p:childTnLst>
                                  <p:subTnLst>
                                    <p:audio>
                                      <p:cMediaNode>
                                        <p:cTn display="0" masterRel="sameClick">
                                          <p:stCondLst>
                                            <p:cond evt="begin" delay="0">
                                              <p:tn val="242"/>
                                            </p:cond>
                                          </p:stCondLst>
                                          <p:endCondLst>
                                            <p:cond evt="onStopAudio" delay="0">
                                              <p:tgtEl>
                                                <p:sldTgt/>
                                              </p:tgtEl>
                                            </p:cond>
                                          </p:endCondLst>
                                        </p:cTn>
                                        <p:tgtEl>
                                          <p:sndTgt r:embed="rId3" name="chimes.wav"/>
                                        </p:tgtEl>
                                      </p:cMediaNode>
                                    </p:audio>
                                  </p:subTnLst>
                                </p:cTn>
                              </p:par>
                            </p:childTnLst>
                          </p:cTn>
                        </p:par>
                      </p:childTnLst>
                    </p:cTn>
                  </p:par>
                  <p:par>
                    <p:cTn id="245" fill="hold">
                      <p:stCondLst>
                        <p:cond delay="indefinite"/>
                      </p:stCondLst>
                      <p:childTnLst>
                        <p:par>
                          <p:cTn id="246" fill="hold">
                            <p:stCondLst>
                              <p:cond delay="0"/>
                            </p:stCondLst>
                            <p:childTnLst>
                              <p:par>
                                <p:cTn id="247" presetID="22" presetClass="entr" presetSubtype="1" fill="hold" grpId="0" nodeType="clickEffect">
                                  <p:stCondLst>
                                    <p:cond delay="0"/>
                                  </p:stCondLst>
                                  <p:childTnLst>
                                    <p:set>
                                      <p:cBhvr>
                                        <p:cTn id="248" dur="1" fill="hold">
                                          <p:stCondLst>
                                            <p:cond delay="0"/>
                                          </p:stCondLst>
                                        </p:cTn>
                                        <p:tgtEl>
                                          <p:spTgt spid="55319"/>
                                        </p:tgtEl>
                                        <p:attrNameLst>
                                          <p:attrName>style.visibility</p:attrName>
                                        </p:attrNameLst>
                                      </p:cBhvr>
                                      <p:to>
                                        <p:strVal val="visible"/>
                                      </p:to>
                                    </p:set>
                                    <p:animEffect transition="in" filter="wipe(up)">
                                      <p:cBhvr>
                                        <p:cTn id="249" dur="2000"/>
                                        <p:tgtEl>
                                          <p:spTgt spid="55319"/>
                                        </p:tgtEl>
                                      </p:cBhvr>
                                    </p:animEffect>
                                  </p:childTnLst>
                                </p:cTn>
                              </p:par>
                            </p:childTnLst>
                          </p:cTn>
                        </p:par>
                      </p:childTnLst>
                    </p:cTn>
                  </p:par>
                  <p:par>
                    <p:cTn id="250" fill="hold">
                      <p:stCondLst>
                        <p:cond delay="indefinite"/>
                      </p:stCondLst>
                      <p:childTnLst>
                        <p:par>
                          <p:cTn id="251" fill="hold">
                            <p:stCondLst>
                              <p:cond delay="0"/>
                            </p:stCondLst>
                            <p:childTnLst>
                              <p:par>
                                <p:cTn id="252" presetID="2" presetClass="entr" presetSubtype="9" fill="hold" nodeType="clickEffect">
                                  <p:stCondLst>
                                    <p:cond delay="0"/>
                                  </p:stCondLst>
                                  <p:childTnLst>
                                    <p:set>
                                      <p:cBhvr>
                                        <p:cTn id="253" dur="1" fill="hold">
                                          <p:stCondLst>
                                            <p:cond delay="0"/>
                                          </p:stCondLst>
                                        </p:cTn>
                                        <p:tgtEl>
                                          <p:spTgt spid="55346"/>
                                        </p:tgtEl>
                                        <p:attrNameLst>
                                          <p:attrName>style.visibility</p:attrName>
                                        </p:attrNameLst>
                                      </p:cBhvr>
                                      <p:to>
                                        <p:strVal val="visible"/>
                                      </p:to>
                                    </p:set>
                                    <p:anim calcmode="lin" valueType="num">
                                      <p:cBhvr additive="base">
                                        <p:cTn id="254" dur="500" fill="hold"/>
                                        <p:tgtEl>
                                          <p:spTgt spid="55346"/>
                                        </p:tgtEl>
                                        <p:attrNameLst>
                                          <p:attrName>ppt_x</p:attrName>
                                        </p:attrNameLst>
                                      </p:cBhvr>
                                      <p:tavLst>
                                        <p:tav tm="0">
                                          <p:val>
                                            <p:strVal val="0-#ppt_w/2"/>
                                          </p:val>
                                        </p:tav>
                                        <p:tav tm="100000">
                                          <p:val>
                                            <p:strVal val="#ppt_x"/>
                                          </p:val>
                                        </p:tav>
                                      </p:tavLst>
                                    </p:anim>
                                    <p:anim calcmode="lin" valueType="num">
                                      <p:cBhvr additive="base">
                                        <p:cTn id="255" dur="500" fill="hold"/>
                                        <p:tgtEl>
                                          <p:spTgt spid="5534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52"/>
                                            </p:cond>
                                          </p:stCondLst>
                                          <p:endCondLst>
                                            <p:cond evt="onStopAudio" delay="0">
                                              <p:tgtEl>
                                                <p:sldTgt/>
                                              </p:tgtEl>
                                            </p:cond>
                                          </p:endCondLst>
                                        </p:cTn>
                                        <p:tgtEl>
                                          <p:sndTgt r:embed="rId3" name="chimes.wav"/>
                                        </p:tgtEl>
                                      </p:cMediaNode>
                                    </p:audio>
                                  </p:subTnLst>
                                </p:cTn>
                              </p:par>
                            </p:childTnLst>
                          </p:cTn>
                        </p:par>
                      </p:childTnLst>
                    </p:cTn>
                  </p:par>
                  <p:par>
                    <p:cTn id="256" fill="hold">
                      <p:stCondLst>
                        <p:cond delay="indefinite"/>
                      </p:stCondLst>
                      <p:childTnLst>
                        <p:par>
                          <p:cTn id="257" fill="hold">
                            <p:stCondLst>
                              <p:cond delay="0"/>
                            </p:stCondLst>
                            <p:childTnLst>
                              <p:par>
                                <p:cTn id="258" presetID="22" presetClass="entr" presetSubtype="8" fill="hold" grpId="0" nodeType="clickEffect">
                                  <p:stCondLst>
                                    <p:cond delay="0"/>
                                  </p:stCondLst>
                                  <p:childTnLst>
                                    <p:set>
                                      <p:cBhvr>
                                        <p:cTn id="259" dur="1" fill="hold">
                                          <p:stCondLst>
                                            <p:cond delay="0"/>
                                          </p:stCondLst>
                                        </p:cTn>
                                        <p:tgtEl>
                                          <p:spTgt spid="55324"/>
                                        </p:tgtEl>
                                        <p:attrNameLst>
                                          <p:attrName>style.visibility</p:attrName>
                                        </p:attrNameLst>
                                      </p:cBhvr>
                                      <p:to>
                                        <p:strVal val="visible"/>
                                      </p:to>
                                    </p:set>
                                    <p:animEffect transition="in" filter="wipe(left)">
                                      <p:cBhvr>
                                        <p:cTn id="260" dur="2000"/>
                                        <p:tgtEl>
                                          <p:spTgt spid="55324"/>
                                        </p:tgtEl>
                                      </p:cBhvr>
                                    </p:animEffect>
                                  </p:childTnLst>
                                </p:cTn>
                              </p:par>
                            </p:childTnLst>
                          </p:cTn>
                        </p:par>
                      </p:childTnLst>
                    </p:cTn>
                  </p:par>
                  <p:par>
                    <p:cTn id="261" fill="hold">
                      <p:stCondLst>
                        <p:cond delay="indefinite"/>
                      </p:stCondLst>
                      <p:childTnLst>
                        <p:par>
                          <p:cTn id="262" fill="hold">
                            <p:stCondLst>
                              <p:cond delay="0"/>
                            </p:stCondLst>
                            <p:childTnLst>
                              <p:par>
                                <p:cTn id="263" presetID="2" presetClass="entr" presetSubtype="9" fill="hold" nodeType="clickEffect">
                                  <p:stCondLst>
                                    <p:cond delay="0"/>
                                  </p:stCondLst>
                                  <p:childTnLst>
                                    <p:set>
                                      <p:cBhvr>
                                        <p:cTn id="264" dur="1" fill="hold">
                                          <p:stCondLst>
                                            <p:cond delay="0"/>
                                          </p:stCondLst>
                                        </p:cTn>
                                        <p:tgtEl>
                                          <p:spTgt spid="55322"/>
                                        </p:tgtEl>
                                        <p:attrNameLst>
                                          <p:attrName>style.visibility</p:attrName>
                                        </p:attrNameLst>
                                      </p:cBhvr>
                                      <p:to>
                                        <p:strVal val="visible"/>
                                      </p:to>
                                    </p:set>
                                    <p:anim calcmode="lin" valueType="num">
                                      <p:cBhvr additive="base">
                                        <p:cTn id="265" dur="500" fill="hold"/>
                                        <p:tgtEl>
                                          <p:spTgt spid="55322"/>
                                        </p:tgtEl>
                                        <p:attrNameLst>
                                          <p:attrName>ppt_x</p:attrName>
                                        </p:attrNameLst>
                                      </p:cBhvr>
                                      <p:tavLst>
                                        <p:tav tm="0">
                                          <p:val>
                                            <p:strVal val="0-#ppt_w/2"/>
                                          </p:val>
                                        </p:tav>
                                        <p:tav tm="100000">
                                          <p:val>
                                            <p:strVal val="#ppt_x"/>
                                          </p:val>
                                        </p:tav>
                                      </p:tavLst>
                                    </p:anim>
                                    <p:anim calcmode="lin" valueType="num">
                                      <p:cBhvr additive="base">
                                        <p:cTn id="266" dur="500" fill="hold"/>
                                        <p:tgtEl>
                                          <p:spTgt spid="5532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63"/>
                                            </p:cond>
                                          </p:stCondLst>
                                          <p:endCondLst>
                                            <p:cond evt="onStopAudio" delay="0">
                                              <p:tgtEl>
                                                <p:sldTgt/>
                                              </p:tgtEl>
                                            </p:cond>
                                          </p:endCondLst>
                                        </p:cTn>
                                        <p:tgtEl>
                                          <p:sndTgt r:embed="rId3" name="chimes.wav"/>
                                        </p:tgtEl>
                                      </p:cMediaNode>
                                    </p:audio>
                                  </p:subTnLst>
                                </p:cTn>
                              </p:par>
                            </p:childTnLst>
                          </p:cTn>
                        </p:par>
                      </p:childTnLst>
                    </p:cTn>
                  </p:par>
                  <p:par>
                    <p:cTn id="267" fill="hold">
                      <p:stCondLst>
                        <p:cond delay="indefinite"/>
                      </p:stCondLst>
                      <p:childTnLst>
                        <p:par>
                          <p:cTn id="268" fill="hold">
                            <p:stCondLst>
                              <p:cond delay="0"/>
                            </p:stCondLst>
                            <p:childTnLst>
                              <p:par>
                                <p:cTn id="269" presetID="22" presetClass="entr" presetSubtype="8" fill="hold" grpId="0" nodeType="clickEffect">
                                  <p:stCondLst>
                                    <p:cond delay="0"/>
                                  </p:stCondLst>
                                  <p:childTnLst>
                                    <p:set>
                                      <p:cBhvr>
                                        <p:cTn id="270" dur="1" fill="hold">
                                          <p:stCondLst>
                                            <p:cond delay="0"/>
                                          </p:stCondLst>
                                        </p:cTn>
                                        <p:tgtEl>
                                          <p:spTgt spid="55325"/>
                                        </p:tgtEl>
                                        <p:attrNameLst>
                                          <p:attrName>style.visibility</p:attrName>
                                        </p:attrNameLst>
                                      </p:cBhvr>
                                      <p:to>
                                        <p:strVal val="visible"/>
                                      </p:to>
                                    </p:set>
                                    <p:animEffect transition="in" filter="wipe(left)">
                                      <p:cBhvr>
                                        <p:cTn id="271" dur="2000"/>
                                        <p:tgtEl>
                                          <p:spTgt spid="55325"/>
                                        </p:tgtEl>
                                      </p:cBhvr>
                                    </p:animEffect>
                                  </p:childTnLst>
                                </p:cTn>
                              </p:par>
                            </p:childTnLst>
                          </p:cTn>
                        </p:par>
                      </p:childTnLst>
                    </p:cTn>
                  </p:par>
                  <p:par>
                    <p:cTn id="272" fill="hold">
                      <p:stCondLst>
                        <p:cond delay="indefinite"/>
                      </p:stCondLst>
                      <p:childTnLst>
                        <p:par>
                          <p:cTn id="273" fill="hold">
                            <p:stCondLst>
                              <p:cond delay="0"/>
                            </p:stCondLst>
                            <p:childTnLst>
                              <p:par>
                                <p:cTn id="274" presetID="2" presetClass="entr" presetSubtype="9" fill="hold" nodeType="clickEffect">
                                  <p:stCondLst>
                                    <p:cond delay="0"/>
                                  </p:stCondLst>
                                  <p:childTnLst>
                                    <p:set>
                                      <p:cBhvr>
                                        <p:cTn id="275" dur="1" fill="hold">
                                          <p:stCondLst>
                                            <p:cond delay="0"/>
                                          </p:stCondLst>
                                        </p:cTn>
                                        <p:tgtEl>
                                          <p:spTgt spid="55323"/>
                                        </p:tgtEl>
                                        <p:attrNameLst>
                                          <p:attrName>style.visibility</p:attrName>
                                        </p:attrNameLst>
                                      </p:cBhvr>
                                      <p:to>
                                        <p:strVal val="visible"/>
                                      </p:to>
                                    </p:set>
                                    <p:anim calcmode="lin" valueType="num">
                                      <p:cBhvr additive="base">
                                        <p:cTn id="276" dur="500" fill="hold"/>
                                        <p:tgtEl>
                                          <p:spTgt spid="55323"/>
                                        </p:tgtEl>
                                        <p:attrNameLst>
                                          <p:attrName>ppt_x</p:attrName>
                                        </p:attrNameLst>
                                      </p:cBhvr>
                                      <p:tavLst>
                                        <p:tav tm="0">
                                          <p:val>
                                            <p:strVal val="0-#ppt_w/2"/>
                                          </p:val>
                                        </p:tav>
                                        <p:tav tm="100000">
                                          <p:val>
                                            <p:strVal val="#ppt_x"/>
                                          </p:val>
                                        </p:tav>
                                      </p:tavLst>
                                    </p:anim>
                                    <p:anim calcmode="lin" valueType="num">
                                      <p:cBhvr additive="base">
                                        <p:cTn id="277" dur="500" fill="hold"/>
                                        <p:tgtEl>
                                          <p:spTgt spid="5532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74"/>
                                            </p:cond>
                                          </p:stCondLst>
                                          <p:endCondLst>
                                            <p:cond evt="onStopAudio" delay="0">
                                              <p:tgtEl>
                                                <p:sldTgt/>
                                              </p:tgtEl>
                                            </p:cond>
                                          </p:endCondLst>
                                        </p:cTn>
                                        <p:tgtEl>
                                          <p:sndTgt r:embed="rId3" name="chimes.wav"/>
                                        </p:tgtEl>
                                      </p:cMediaNode>
                                    </p:audio>
                                  </p:subTnLst>
                                </p:cTn>
                              </p:par>
                            </p:childTnLst>
                          </p:cTn>
                        </p:par>
                      </p:childTnLst>
                    </p:cTn>
                  </p:par>
                  <p:par>
                    <p:cTn id="278" fill="hold">
                      <p:stCondLst>
                        <p:cond delay="indefinite"/>
                      </p:stCondLst>
                      <p:childTnLst>
                        <p:par>
                          <p:cTn id="279" fill="hold">
                            <p:stCondLst>
                              <p:cond delay="0"/>
                            </p:stCondLst>
                            <p:childTnLst>
                              <p:par>
                                <p:cTn id="280" presetID="22" presetClass="entr" presetSubtype="8" fill="hold" grpId="0" nodeType="clickEffect">
                                  <p:stCondLst>
                                    <p:cond delay="0"/>
                                  </p:stCondLst>
                                  <p:childTnLst>
                                    <p:set>
                                      <p:cBhvr>
                                        <p:cTn id="281" dur="1" fill="hold">
                                          <p:stCondLst>
                                            <p:cond delay="0"/>
                                          </p:stCondLst>
                                        </p:cTn>
                                        <p:tgtEl>
                                          <p:spTgt spid="55326"/>
                                        </p:tgtEl>
                                        <p:attrNameLst>
                                          <p:attrName>style.visibility</p:attrName>
                                        </p:attrNameLst>
                                      </p:cBhvr>
                                      <p:to>
                                        <p:strVal val="visible"/>
                                      </p:to>
                                    </p:set>
                                    <p:animEffect transition="in" filter="wipe(left)">
                                      <p:cBhvr>
                                        <p:cTn id="282" dur="2000"/>
                                        <p:tgtEl>
                                          <p:spTgt spid="55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6" grpId="0" animBg="1"/>
      <p:bldP spid="55317" grpId="0" animBg="1"/>
      <p:bldP spid="55318" grpId="0" animBg="1"/>
      <p:bldP spid="55319" grpId="0" animBg="1"/>
      <p:bldP spid="55324" grpId="0" animBg="1"/>
      <p:bldP spid="55325" grpId="0" animBg="1"/>
      <p:bldP spid="55326" grpId="0" animBg="1"/>
      <p:bldP spid="55328" grpId="0" animBg="1"/>
      <p:bldP spid="55329" grpId="0"/>
      <p:bldP spid="55333" grpId="0" animBg="1"/>
      <p:bldP spid="55334" grpId="0" animBg="1"/>
      <p:bldP spid="55339" grpId="0" animBg="1"/>
      <p:bldP spid="55340" grpId="0" animBg="1"/>
      <p:bldP spid="55341" grpId="0" animBg="1"/>
      <p:bldP spid="55342" grpId="0" animBg="1"/>
      <p:bldP spid="55343" grpId="0" animBg="1"/>
      <p:bldP spid="55345" grpId="0" animBg="1"/>
      <p:bldP spid="55347" grpId="0"/>
      <p:bldP spid="55350" grpId="0" animBg="1"/>
      <p:bldP spid="55352" grpId="0"/>
      <p:bldP spid="55353" grpId="0"/>
      <p:bldP spid="55354" grpId="0"/>
      <p:bldP spid="55355" grpId="0"/>
      <p:bldP spid="55356" grpId="0"/>
      <p:bldP spid="55371" grpId="0"/>
      <p:bldP spid="55372" grpId="0"/>
      <p:bldP spid="59"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9" name="Object 7"/>
          <p:cNvGraphicFramePr>
            <a:graphicFrameLocks noChangeAspect="1"/>
          </p:cNvGraphicFramePr>
          <p:nvPr/>
        </p:nvGraphicFramePr>
        <p:xfrm>
          <a:off x="1403350" y="1844675"/>
          <a:ext cx="6029325" cy="4491038"/>
        </p:xfrm>
        <a:graphic>
          <a:graphicData uri="http://schemas.openxmlformats.org/presentationml/2006/ole">
            <mc:AlternateContent xmlns:mc="http://schemas.openxmlformats.org/markup-compatibility/2006">
              <mc:Choice xmlns:v="urn:schemas-microsoft-com:vml" Requires="v">
                <p:oleObj spid="_x0000_s23567" name="Visio" r:id="rId3" imgW="2631240" imgH="1959480" progId="Visio.Drawing.6">
                  <p:embed/>
                </p:oleObj>
              </mc:Choice>
              <mc:Fallback>
                <p:oleObj name="Visio" r:id="rId3" imgW="2631240" imgH="1959480" progId="Visio.Drawing.6">
                  <p:embed/>
                  <p:pic>
                    <p:nvPicPr>
                      <p:cNvPr id="95239"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1844675"/>
                        <a:ext cx="6029325" cy="449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240" name="Rectangle 8"/>
          <p:cNvSpPr>
            <a:spLocks noChangeArrowheads="1"/>
          </p:cNvSpPr>
          <p:nvPr/>
        </p:nvSpPr>
        <p:spPr bwMode="auto">
          <a:xfrm>
            <a:off x="762000" y="0"/>
            <a:ext cx="8382000" cy="6858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kumimoji="1" sz="3200">
                <a:solidFill>
                  <a:srgbClr val="FFFF00"/>
                </a:solidFill>
                <a:latin typeface="Times New Roman" panose="02020603050405020304" pitchFamily="18" charset="0"/>
                <a:ea typeface="楷体_GB2312" pitchFamily="49" charset="-122"/>
              </a:defRPr>
            </a:lvl1pPr>
            <a:lvl2pPr algn="ctr">
              <a:defRPr kumimoji="1" sz="3200">
                <a:solidFill>
                  <a:srgbClr val="FFFF00"/>
                </a:solidFill>
                <a:latin typeface="Times New Roman" panose="02020603050405020304" pitchFamily="18" charset="0"/>
                <a:ea typeface="楷体_GB2312" pitchFamily="49" charset="-122"/>
              </a:defRPr>
            </a:lvl2pPr>
            <a:lvl3pPr algn="ctr">
              <a:defRPr kumimoji="1" sz="3200">
                <a:solidFill>
                  <a:srgbClr val="FFFF00"/>
                </a:solidFill>
                <a:latin typeface="Times New Roman" panose="02020603050405020304" pitchFamily="18" charset="0"/>
                <a:ea typeface="楷体_GB2312" pitchFamily="49" charset="-122"/>
              </a:defRPr>
            </a:lvl3pPr>
            <a:lvl4pPr algn="ctr">
              <a:defRPr kumimoji="1" sz="3200">
                <a:solidFill>
                  <a:srgbClr val="FFFF00"/>
                </a:solidFill>
                <a:latin typeface="Times New Roman" panose="02020603050405020304" pitchFamily="18" charset="0"/>
                <a:ea typeface="楷体_GB2312" pitchFamily="49" charset="-122"/>
              </a:defRPr>
            </a:lvl4pPr>
            <a:lvl5pPr algn="ctr">
              <a:defRPr kumimoji="1" sz="3200">
                <a:solidFill>
                  <a:srgbClr val="FFFF00"/>
                </a:solidFill>
                <a:latin typeface="Times New Roman" panose="02020603050405020304" pitchFamily="18" charset="0"/>
                <a:ea typeface="楷体_GB2312" pitchFamily="49" charset="-122"/>
              </a:defRPr>
            </a:lvl5pPr>
            <a:lvl6pPr marL="457200" algn="ctr" fontAlgn="base">
              <a:spcBef>
                <a:spcPct val="0"/>
              </a:spcBef>
              <a:spcAft>
                <a:spcPct val="0"/>
              </a:spcAft>
              <a:defRPr kumimoji="1" sz="3200">
                <a:solidFill>
                  <a:srgbClr val="FFFF00"/>
                </a:solidFill>
                <a:latin typeface="Times New Roman" panose="02020603050405020304" pitchFamily="18" charset="0"/>
                <a:ea typeface="楷体_GB2312" pitchFamily="49" charset="-122"/>
              </a:defRPr>
            </a:lvl6pPr>
            <a:lvl7pPr marL="914400" algn="ctr" fontAlgn="base">
              <a:spcBef>
                <a:spcPct val="0"/>
              </a:spcBef>
              <a:spcAft>
                <a:spcPct val="0"/>
              </a:spcAft>
              <a:defRPr kumimoji="1" sz="3200">
                <a:solidFill>
                  <a:srgbClr val="FFFF00"/>
                </a:solidFill>
                <a:latin typeface="Times New Roman" panose="02020603050405020304" pitchFamily="18" charset="0"/>
                <a:ea typeface="楷体_GB2312" pitchFamily="49" charset="-122"/>
              </a:defRPr>
            </a:lvl7pPr>
            <a:lvl8pPr marL="1371600" algn="ctr" fontAlgn="base">
              <a:spcBef>
                <a:spcPct val="0"/>
              </a:spcBef>
              <a:spcAft>
                <a:spcPct val="0"/>
              </a:spcAft>
              <a:defRPr kumimoji="1" sz="3200">
                <a:solidFill>
                  <a:srgbClr val="FFFF00"/>
                </a:solidFill>
                <a:latin typeface="Times New Roman" panose="02020603050405020304" pitchFamily="18" charset="0"/>
                <a:ea typeface="楷体_GB2312" pitchFamily="49" charset="-122"/>
              </a:defRPr>
            </a:lvl8pPr>
            <a:lvl9pPr marL="1828800" algn="ctr" fontAlgn="base">
              <a:spcBef>
                <a:spcPct val="0"/>
              </a:spcBef>
              <a:spcAft>
                <a:spcPct val="0"/>
              </a:spcAft>
              <a:defRPr kumimoji="1" sz="3200">
                <a:solidFill>
                  <a:srgbClr val="FFFF00"/>
                </a:solidFill>
                <a:latin typeface="Times New Roman" panose="02020603050405020304" pitchFamily="18" charset="0"/>
                <a:ea typeface="楷体_GB2312" pitchFamily="49" charset="-122"/>
              </a:defRPr>
            </a:lvl9pPr>
          </a:lstStyle>
          <a:p>
            <a:r>
              <a:rPr lang="en-US" altLang="zh-CN">
                <a:ea typeface="楷体" panose="02010609060101010101" pitchFamily="49" charset="-122"/>
              </a:rPr>
              <a:t>6.3 </a:t>
            </a:r>
            <a:r>
              <a:rPr lang="zh-CN" altLang="en-US">
                <a:ea typeface="楷体" panose="02010609060101010101" pitchFamily="49" charset="-122"/>
              </a:rPr>
              <a:t>汽轮机数字电液</a:t>
            </a:r>
            <a:r>
              <a:rPr lang="en-US" altLang="zh-CN">
                <a:ea typeface="楷体" panose="02010609060101010101" pitchFamily="49" charset="-122"/>
              </a:rPr>
              <a:t>(DEH)</a:t>
            </a:r>
            <a:r>
              <a:rPr lang="zh-CN" altLang="en-US">
                <a:ea typeface="楷体" panose="02010609060101010101" pitchFamily="49" charset="-122"/>
              </a:rPr>
              <a:t>控制</a:t>
            </a:r>
          </a:p>
        </p:txBody>
      </p:sp>
      <p:sp>
        <p:nvSpPr>
          <p:cNvPr id="95241" name="Text Box 9"/>
          <p:cNvSpPr txBox="1">
            <a:spLocks noChangeArrowheads="1"/>
          </p:cNvSpPr>
          <p:nvPr/>
        </p:nvSpPr>
        <p:spPr bwMode="auto">
          <a:xfrm>
            <a:off x="179388" y="908050"/>
            <a:ext cx="84248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rgbClr val="FF0000"/>
              </a:buClr>
              <a:buSzPct val="120000"/>
              <a:buFont typeface="Wingdings" panose="05000000000000000000" pitchFamily="2" charset="2"/>
              <a:buChar char="q"/>
            </a:pPr>
            <a:r>
              <a:rPr lang="zh-CN" altLang="en-US" sz="2800" dirty="0">
                <a:solidFill>
                  <a:srgbClr val="FF0000"/>
                </a:solidFill>
                <a:latin typeface="Times New Roman" panose="02020603050405020304" pitchFamily="18" charset="0"/>
                <a:ea typeface="+mn-ea"/>
                <a:cs typeface="Times New Roman" panose="02020603050405020304" pitchFamily="18" charset="0"/>
              </a:rPr>
              <a:t>数字电液控制</a:t>
            </a:r>
            <a:r>
              <a:rPr lang="en-US" altLang="zh-CN" sz="2800" dirty="0">
                <a:solidFill>
                  <a:srgbClr val="FF0000"/>
                </a:solidFill>
                <a:latin typeface="Times New Roman" panose="02020603050405020304" pitchFamily="18" charset="0"/>
                <a:ea typeface="+mn-ea"/>
                <a:cs typeface="Times New Roman" panose="02020603050405020304" pitchFamily="18" charset="0"/>
              </a:rPr>
              <a:t>(DEH-C)</a:t>
            </a:r>
            <a:r>
              <a:rPr lang="zh-CN" altLang="en-US" sz="2800" dirty="0">
                <a:solidFill>
                  <a:srgbClr val="FF0000"/>
                </a:solidFill>
                <a:latin typeface="Times New Roman" panose="02020603050405020304" pitchFamily="18" charset="0"/>
                <a:ea typeface="+mn-ea"/>
                <a:cs typeface="Times New Roman" panose="02020603050405020304" pitchFamily="18" charset="0"/>
              </a:rPr>
              <a:t>系统的组成</a:t>
            </a:r>
          </a:p>
        </p:txBody>
      </p:sp>
      <p:sp>
        <p:nvSpPr>
          <p:cNvPr id="5" name="Rectangle 4"/>
          <p:cNvSpPr>
            <a:spLocks noChangeArrowheads="1"/>
          </p:cNvSpPr>
          <p:nvPr/>
        </p:nvSpPr>
        <p:spPr bwMode="auto">
          <a:xfrm>
            <a:off x="0" y="-7862"/>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a:t>
            </a:r>
            <a:r>
              <a:rPr lang="zh-CN" altLang="en-US" sz="3000" dirty="0" smtClean="0">
                <a:solidFill>
                  <a:schemeClr val="bg1"/>
                </a:solidFill>
                <a:ea typeface="楷体" panose="02010609060101010101" pitchFamily="49" charset="-122"/>
              </a:rPr>
              <a:t>数字</a:t>
            </a:r>
            <a:r>
              <a:rPr lang="zh-CN" altLang="en-US" sz="3000" dirty="0" smtClean="0">
                <a:solidFill>
                  <a:schemeClr val="bg1"/>
                </a:solidFill>
                <a:ea typeface="楷体" panose="02010609060101010101" pitchFamily="49" charset="-122"/>
              </a:rPr>
              <a:t>电液控制系统</a:t>
            </a:r>
            <a:endParaRPr lang="zh-CN" altLang="en-US" sz="3000" dirty="0">
              <a:solidFill>
                <a:schemeClr val="bg1"/>
              </a:solidFill>
              <a:ea typeface="楷体" panose="02010609060101010101" pitchFamily="49" charset="-122"/>
            </a:endParaRPr>
          </a:p>
        </p:txBody>
      </p:sp>
      <p:sp>
        <p:nvSpPr>
          <p:cNvPr id="8" name="Text Box 12"/>
          <p:cNvSpPr txBox="1">
            <a:spLocks noChangeArrowheads="1"/>
          </p:cNvSpPr>
          <p:nvPr/>
        </p:nvSpPr>
        <p:spPr bwMode="auto">
          <a:xfrm>
            <a:off x="35570" y="2694682"/>
            <a:ext cx="143986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200" dirty="0" smtClean="0">
                <a:solidFill>
                  <a:srgbClr val="000066"/>
                </a:solidFill>
                <a:latin typeface="楷体" panose="02010609060101010101" pitchFamily="49" charset="-122"/>
                <a:ea typeface="楷体" panose="02010609060101010101" pitchFamily="49" charset="-122"/>
              </a:rPr>
              <a:t>信号检测</a:t>
            </a:r>
            <a:endParaRPr lang="zh-CN" altLang="en-US" sz="2200" dirty="0">
              <a:solidFill>
                <a:srgbClr val="000066"/>
              </a:solidFill>
              <a:latin typeface="楷体" panose="02010609060101010101" pitchFamily="49" charset="-122"/>
              <a:ea typeface="楷体" panose="02010609060101010101" pitchFamily="49" charset="-122"/>
            </a:endParaRPr>
          </a:p>
        </p:txBody>
      </p:sp>
      <p:sp>
        <p:nvSpPr>
          <p:cNvPr id="9" name="Text Box 12"/>
          <p:cNvSpPr txBox="1">
            <a:spLocks noChangeArrowheads="1"/>
          </p:cNvSpPr>
          <p:nvPr/>
        </p:nvSpPr>
        <p:spPr bwMode="auto">
          <a:xfrm>
            <a:off x="42068" y="3175913"/>
            <a:ext cx="143986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200" dirty="0" smtClean="0">
                <a:latin typeface="楷体" panose="02010609060101010101" pitchFamily="49" charset="-122"/>
                <a:ea typeface="楷体" panose="02010609060101010101" pitchFamily="49" charset="-122"/>
              </a:rPr>
              <a:t>控制策略</a:t>
            </a:r>
            <a:endParaRPr lang="zh-CN" altLang="en-US" sz="2200" dirty="0">
              <a:latin typeface="楷体" panose="02010609060101010101" pitchFamily="49" charset="-122"/>
              <a:ea typeface="楷体" panose="02010609060101010101" pitchFamily="49" charset="-122"/>
            </a:endParaRPr>
          </a:p>
        </p:txBody>
      </p:sp>
      <p:sp>
        <p:nvSpPr>
          <p:cNvPr id="10" name="Text Box 12"/>
          <p:cNvSpPr txBox="1">
            <a:spLocks noChangeArrowheads="1"/>
          </p:cNvSpPr>
          <p:nvPr/>
        </p:nvSpPr>
        <p:spPr bwMode="auto">
          <a:xfrm>
            <a:off x="35569" y="3659307"/>
            <a:ext cx="143986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200" dirty="0" smtClean="0">
                <a:latin typeface="楷体" panose="02010609060101010101" pitchFamily="49" charset="-122"/>
                <a:ea typeface="楷体" panose="02010609060101010101" pitchFamily="49" charset="-122"/>
              </a:rPr>
              <a:t>阀门管理</a:t>
            </a:r>
            <a:endParaRPr lang="zh-CN" altLang="en-US" sz="2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8135782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5239"/>
                                        </p:tgtEl>
                                        <p:attrNameLst>
                                          <p:attrName>style.visibility</p:attrName>
                                        </p:attrNameLst>
                                      </p:cBhvr>
                                      <p:to>
                                        <p:strVal val="visible"/>
                                      </p:to>
                                    </p:set>
                                    <p:animEffect transition="in" filter="wipe(up)">
                                      <p:cBhvr>
                                        <p:cTn id="7" dur="500"/>
                                        <p:tgtEl>
                                          <p:spTgt spid="952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4" name="Object 4"/>
          <p:cNvGraphicFramePr>
            <a:graphicFrameLocks noGrp="1" noChangeAspect="1"/>
          </p:cNvGraphicFramePr>
          <p:nvPr>
            <p:ph idx="1"/>
          </p:nvPr>
        </p:nvGraphicFramePr>
        <p:xfrm>
          <a:off x="468313" y="2205038"/>
          <a:ext cx="8280400" cy="4283075"/>
        </p:xfrm>
        <a:graphic>
          <a:graphicData uri="http://schemas.openxmlformats.org/presentationml/2006/ole">
            <mc:AlternateContent xmlns:mc="http://schemas.openxmlformats.org/markup-compatibility/2006">
              <mc:Choice xmlns:v="urn:schemas-microsoft-com:vml" Requires="v">
                <p:oleObj spid="_x0000_s24590" name="Visio" r:id="rId4" imgW="6405840" imgH="3312720" progId="Visio.Drawing.6">
                  <p:embed/>
                </p:oleObj>
              </mc:Choice>
              <mc:Fallback>
                <p:oleObj name="Visio" r:id="rId4" imgW="6405840" imgH="3312720" progId="Visio.Drawing.6">
                  <p:embed/>
                  <p:pic>
                    <p:nvPicPr>
                      <p:cNvPr id="9728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205038"/>
                        <a:ext cx="8280400" cy="428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287" name="Text Box 7"/>
          <p:cNvSpPr txBox="1">
            <a:spLocks noChangeArrowheads="1"/>
          </p:cNvSpPr>
          <p:nvPr/>
        </p:nvSpPr>
        <p:spPr bwMode="auto">
          <a:xfrm>
            <a:off x="179388" y="908050"/>
            <a:ext cx="84248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rgbClr val="FF0000"/>
              </a:buClr>
              <a:buSzPct val="120000"/>
              <a:buFont typeface="Wingdings" panose="05000000000000000000" pitchFamily="2" charset="2"/>
              <a:buChar char="q"/>
            </a:pPr>
            <a:r>
              <a:rPr lang="en-US" altLang="zh-CN" sz="2800" dirty="0">
                <a:solidFill>
                  <a:srgbClr val="FF0000"/>
                </a:solidFill>
                <a:latin typeface="Times New Roman" panose="02020603050405020304" pitchFamily="18" charset="0"/>
                <a:ea typeface="+mj-ea"/>
                <a:cs typeface="Times New Roman" panose="02020603050405020304" pitchFamily="18" charset="0"/>
              </a:rPr>
              <a:t>DEH-C</a:t>
            </a:r>
            <a:r>
              <a:rPr lang="zh-CN" altLang="en-US" sz="2800" dirty="0">
                <a:solidFill>
                  <a:srgbClr val="FF0000"/>
                </a:solidFill>
                <a:latin typeface="Times New Roman" panose="02020603050405020304" pitchFamily="18" charset="0"/>
                <a:ea typeface="+mj-ea"/>
                <a:cs typeface="Times New Roman" panose="02020603050405020304" pitchFamily="18" charset="0"/>
              </a:rPr>
              <a:t>的电子控制系统</a:t>
            </a:r>
          </a:p>
        </p:txBody>
      </p:sp>
      <p:sp>
        <p:nvSpPr>
          <p:cNvPr id="97288" name="AutoShape 8"/>
          <p:cNvSpPr>
            <a:spLocks/>
          </p:cNvSpPr>
          <p:nvPr/>
        </p:nvSpPr>
        <p:spPr bwMode="auto">
          <a:xfrm>
            <a:off x="6516688" y="1484313"/>
            <a:ext cx="1655762" cy="881062"/>
          </a:xfrm>
          <a:prstGeom prst="borderCallout2">
            <a:avLst>
              <a:gd name="adj1" fmla="val 12972"/>
              <a:gd name="adj2" fmla="val -4602"/>
              <a:gd name="adj3" fmla="val 12972"/>
              <a:gd name="adj4" fmla="val -10833"/>
              <a:gd name="adj5" fmla="val 124505"/>
              <a:gd name="adj6" fmla="val -17352"/>
            </a:avLst>
          </a:prstGeom>
          <a:noFill/>
          <a:ln w="222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p>
            <a:pPr algn="ctr"/>
            <a:r>
              <a:rPr lang="zh-CN" altLang="en-US">
                <a:solidFill>
                  <a:srgbClr val="0000FF"/>
                </a:solidFill>
                <a:latin typeface="+mn-ea"/>
                <a:ea typeface="+mn-ea"/>
              </a:rPr>
              <a:t>监视运行</a:t>
            </a:r>
          </a:p>
          <a:p>
            <a:pPr algn="ctr"/>
            <a:r>
              <a:rPr lang="zh-CN" altLang="en-US">
                <a:solidFill>
                  <a:srgbClr val="0000FF"/>
                </a:solidFill>
                <a:latin typeface="+mn-ea"/>
                <a:ea typeface="+mn-ea"/>
              </a:rPr>
              <a:t>操作指令</a:t>
            </a:r>
          </a:p>
        </p:txBody>
      </p:sp>
      <p:sp>
        <p:nvSpPr>
          <p:cNvPr id="97289" name="AutoShape 9"/>
          <p:cNvSpPr>
            <a:spLocks/>
          </p:cNvSpPr>
          <p:nvPr/>
        </p:nvSpPr>
        <p:spPr bwMode="auto">
          <a:xfrm>
            <a:off x="3348038" y="1468438"/>
            <a:ext cx="1655762" cy="881062"/>
          </a:xfrm>
          <a:prstGeom prst="borderCallout2">
            <a:avLst>
              <a:gd name="adj1" fmla="val 12972"/>
              <a:gd name="adj2" fmla="val -4602"/>
              <a:gd name="adj3" fmla="val 12972"/>
              <a:gd name="adj4" fmla="val -10833"/>
              <a:gd name="adj5" fmla="val 124505"/>
              <a:gd name="adj6" fmla="val -17352"/>
            </a:avLst>
          </a:prstGeom>
          <a:noFill/>
          <a:ln w="222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p>
            <a:pPr algn="ctr"/>
            <a:r>
              <a:rPr lang="zh-CN" altLang="en-US">
                <a:solidFill>
                  <a:srgbClr val="0000FF"/>
                </a:solidFill>
                <a:latin typeface="+mn-ea"/>
                <a:ea typeface="+mn-ea"/>
              </a:rPr>
              <a:t>控制组态</a:t>
            </a:r>
          </a:p>
          <a:p>
            <a:pPr algn="ctr"/>
            <a:r>
              <a:rPr lang="zh-CN" altLang="en-US">
                <a:solidFill>
                  <a:srgbClr val="0000FF"/>
                </a:solidFill>
                <a:latin typeface="+mn-ea"/>
                <a:ea typeface="+mn-ea"/>
              </a:rPr>
              <a:t>设定参数</a:t>
            </a:r>
          </a:p>
        </p:txBody>
      </p:sp>
      <p:sp>
        <p:nvSpPr>
          <p:cNvPr id="97290" name="AutoShape 10"/>
          <p:cNvSpPr>
            <a:spLocks/>
          </p:cNvSpPr>
          <p:nvPr/>
        </p:nvSpPr>
        <p:spPr bwMode="auto">
          <a:xfrm>
            <a:off x="4787900" y="3789363"/>
            <a:ext cx="1655763" cy="881062"/>
          </a:xfrm>
          <a:prstGeom prst="borderCallout2">
            <a:avLst>
              <a:gd name="adj1" fmla="val 12972"/>
              <a:gd name="adj2" fmla="val -4602"/>
              <a:gd name="adj3" fmla="val 12972"/>
              <a:gd name="adj4" fmla="val -10833"/>
              <a:gd name="adj5" fmla="val 124505"/>
              <a:gd name="adj6" fmla="val -17352"/>
            </a:avLst>
          </a:prstGeom>
          <a:noFill/>
          <a:ln w="222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p>
            <a:pPr algn="ctr"/>
            <a:r>
              <a:rPr lang="zh-CN" altLang="en-US">
                <a:solidFill>
                  <a:srgbClr val="0000FF"/>
                </a:solidFill>
                <a:latin typeface="+mn-ea"/>
                <a:ea typeface="+mn-ea"/>
              </a:rPr>
              <a:t>控制计算</a:t>
            </a:r>
          </a:p>
          <a:p>
            <a:pPr algn="ctr"/>
            <a:r>
              <a:rPr lang="zh-CN" altLang="en-US">
                <a:solidFill>
                  <a:srgbClr val="0000FF"/>
                </a:solidFill>
                <a:latin typeface="+mn-ea"/>
                <a:ea typeface="+mn-ea"/>
              </a:rPr>
              <a:t>数据处理</a:t>
            </a:r>
          </a:p>
        </p:txBody>
      </p:sp>
      <p:sp>
        <p:nvSpPr>
          <p:cNvPr id="97291" name="AutoShape 11"/>
          <p:cNvSpPr>
            <a:spLocks/>
          </p:cNvSpPr>
          <p:nvPr/>
        </p:nvSpPr>
        <p:spPr bwMode="auto">
          <a:xfrm>
            <a:off x="2195513" y="3789363"/>
            <a:ext cx="1655762" cy="881062"/>
          </a:xfrm>
          <a:prstGeom prst="borderCallout2">
            <a:avLst>
              <a:gd name="adj1" fmla="val 12972"/>
              <a:gd name="adj2" fmla="val -4602"/>
              <a:gd name="adj3" fmla="val 12972"/>
              <a:gd name="adj4" fmla="val -18407"/>
              <a:gd name="adj5" fmla="val 258560"/>
              <a:gd name="adj6" fmla="val -32694"/>
            </a:avLst>
          </a:prstGeom>
          <a:noFill/>
          <a:ln w="222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p>
            <a:pPr algn="ctr"/>
            <a:r>
              <a:rPr lang="zh-CN" altLang="en-US">
                <a:solidFill>
                  <a:srgbClr val="0000FF"/>
                </a:solidFill>
                <a:latin typeface="+mn-ea"/>
                <a:ea typeface="+mn-ea"/>
              </a:rPr>
              <a:t>采集数据</a:t>
            </a:r>
          </a:p>
          <a:p>
            <a:pPr algn="ctr"/>
            <a:r>
              <a:rPr lang="zh-CN" altLang="en-US">
                <a:solidFill>
                  <a:srgbClr val="0000FF"/>
                </a:solidFill>
                <a:latin typeface="+mn-ea"/>
                <a:ea typeface="+mn-ea"/>
              </a:rPr>
              <a:t>输出指令</a:t>
            </a:r>
          </a:p>
        </p:txBody>
      </p:sp>
      <p:sp>
        <p:nvSpPr>
          <p:cNvPr id="97292" name="Text Box 12"/>
          <p:cNvSpPr txBox="1">
            <a:spLocks noChangeArrowheads="1"/>
          </p:cNvSpPr>
          <p:nvPr/>
        </p:nvSpPr>
        <p:spPr bwMode="auto">
          <a:xfrm>
            <a:off x="3492500" y="2997200"/>
            <a:ext cx="14398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solidFill>
                  <a:srgbClr val="FF0000"/>
                </a:solidFill>
                <a:latin typeface="+mn-ea"/>
                <a:ea typeface="+mn-ea"/>
              </a:rPr>
              <a:t>工厂网络</a:t>
            </a:r>
          </a:p>
        </p:txBody>
      </p:sp>
      <p:sp>
        <p:nvSpPr>
          <p:cNvPr id="97293" name="Text Box 13"/>
          <p:cNvSpPr txBox="1">
            <a:spLocks noChangeArrowheads="1"/>
          </p:cNvSpPr>
          <p:nvPr/>
        </p:nvSpPr>
        <p:spPr bwMode="auto">
          <a:xfrm>
            <a:off x="2339975" y="4772025"/>
            <a:ext cx="14398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solidFill>
                  <a:srgbClr val="FF0000"/>
                </a:solidFill>
                <a:latin typeface="+mn-ea"/>
                <a:ea typeface="+mn-ea"/>
              </a:rPr>
              <a:t>现场网络</a:t>
            </a:r>
          </a:p>
        </p:txBody>
      </p:sp>
      <p:sp>
        <p:nvSpPr>
          <p:cNvPr id="13"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8695742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wipe(up)">
                                      <p:cBhvr>
                                        <p:cTn id="7" dur="500"/>
                                        <p:tgtEl>
                                          <p:spTgt spid="972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7292"/>
                                        </p:tgtEl>
                                        <p:attrNameLst>
                                          <p:attrName>style.visibility</p:attrName>
                                        </p:attrNameLst>
                                      </p:cBhvr>
                                      <p:to>
                                        <p:strVal val="visible"/>
                                      </p:to>
                                    </p:set>
                                    <p:animEffect transition="in" filter="wipe(down)">
                                      <p:cBhvr>
                                        <p:cTn id="12" dur="500"/>
                                        <p:tgtEl>
                                          <p:spTgt spid="972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7293"/>
                                        </p:tgtEl>
                                        <p:attrNameLst>
                                          <p:attrName>style.visibility</p:attrName>
                                        </p:attrNameLst>
                                      </p:cBhvr>
                                      <p:to>
                                        <p:strVal val="visible"/>
                                      </p:to>
                                    </p:set>
                                    <p:animEffect transition="in" filter="wipe(down)">
                                      <p:cBhvr>
                                        <p:cTn id="17" dur="500"/>
                                        <p:tgtEl>
                                          <p:spTgt spid="972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7288"/>
                                        </p:tgtEl>
                                        <p:attrNameLst>
                                          <p:attrName>style.visibility</p:attrName>
                                        </p:attrNameLst>
                                      </p:cBhvr>
                                      <p:to>
                                        <p:strVal val="visible"/>
                                      </p:to>
                                    </p:set>
                                    <p:animEffect transition="in" filter="wipe(down)">
                                      <p:cBhvr>
                                        <p:cTn id="22" dur="500"/>
                                        <p:tgtEl>
                                          <p:spTgt spid="972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7289"/>
                                        </p:tgtEl>
                                        <p:attrNameLst>
                                          <p:attrName>style.visibility</p:attrName>
                                        </p:attrNameLst>
                                      </p:cBhvr>
                                      <p:to>
                                        <p:strVal val="visible"/>
                                      </p:to>
                                    </p:set>
                                    <p:animEffect transition="in" filter="wipe(down)">
                                      <p:cBhvr>
                                        <p:cTn id="27" dur="500"/>
                                        <p:tgtEl>
                                          <p:spTgt spid="972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7290"/>
                                        </p:tgtEl>
                                        <p:attrNameLst>
                                          <p:attrName>style.visibility</p:attrName>
                                        </p:attrNameLst>
                                      </p:cBhvr>
                                      <p:to>
                                        <p:strVal val="visible"/>
                                      </p:to>
                                    </p:set>
                                    <p:animEffect transition="in" filter="wipe(down)">
                                      <p:cBhvr>
                                        <p:cTn id="32" dur="500"/>
                                        <p:tgtEl>
                                          <p:spTgt spid="972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7291"/>
                                        </p:tgtEl>
                                        <p:attrNameLst>
                                          <p:attrName>style.visibility</p:attrName>
                                        </p:attrNameLst>
                                      </p:cBhvr>
                                      <p:to>
                                        <p:strVal val="visible"/>
                                      </p:to>
                                    </p:set>
                                    <p:animEffect transition="in" filter="wipe(down)">
                                      <p:cBhvr>
                                        <p:cTn id="37" dur="500"/>
                                        <p:tgtEl>
                                          <p:spTgt spid="97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97289" grpId="0" animBg="1"/>
      <p:bldP spid="97290" grpId="0" animBg="1"/>
      <p:bldP spid="97291" grpId="0" animBg="1"/>
      <p:bldP spid="97292" grpId="0"/>
      <p:bldP spid="972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DE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977364"/>
            <a:ext cx="7128966" cy="5592247"/>
          </a:xfrm>
          <a:prstGeom prst="rect">
            <a:avLst/>
          </a:prstGeom>
          <a:noFill/>
          <a:extLst>
            <a:ext uri="{909E8E84-426E-40DD-AFC4-6F175D3DCCD1}">
              <a14:hiddenFill xmlns:a14="http://schemas.microsoft.com/office/drawing/2010/main">
                <a:solidFill>
                  <a:srgbClr val="FFFFFF"/>
                </a:solidFill>
              </a14:hiddenFill>
            </a:ext>
          </a:extLst>
        </p:spPr>
      </p:pic>
      <p:sp>
        <p:nvSpPr>
          <p:cNvPr id="101382" name="Text Box 6"/>
          <p:cNvSpPr txBox="1">
            <a:spLocks noChangeArrowheads="1"/>
          </p:cNvSpPr>
          <p:nvPr/>
        </p:nvSpPr>
        <p:spPr bwMode="auto">
          <a:xfrm>
            <a:off x="1187624" y="1923573"/>
            <a:ext cx="201612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600" dirty="0">
                <a:solidFill>
                  <a:srgbClr val="FF0000"/>
                </a:solidFill>
                <a:latin typeface="+mn-ea"/>
                <a:ea typeface="+mn-ea"/>
              </a:rPr>
              <a:t>电子控制器</a:t>
            </a:r>
          </a:p>
        </p:txBody>
      </p:sp>
      <p:sp>
        <p:nvSpPr>
          <p:cNvPr id="101383" name="Text Box 7"/>
          <p:cNvSpPr txBox="1">
            <a:spLocks noChangeArrowheads="1"/>
          </p:cNvSpPr>
          <p:nvPr/>
        </p:nvSpPr>
        <p:spPr bwMode="auto">
          <a:xfrm>
            <a:off x="3421063" y="1341438"/>
            <a:ext cx="287972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600" dirty="0">
                <a:solidFill>
                  <a:srgbClr val="FF0000"/>
                </a:solidFill>
                <a:latin typeface="+mn-ea"/>
                <a:ea typeface="+mn-ea"/>
              </a:rPr>
              <a:t>电液伺服执行器</a:t>
            </a:r>
          </a:p>
        </p:txBody>
      </p:sp>
      <p:sp>
        <p:nvSpPr>
          <p:cNvPr id="101384" name="Text Box 8"/>
          <p:cNvSpPr txBox="1">
            <a:spLocks noChangeArrowheads="1"/>
          </p:cNvSpPr>
          <p:nvPr/>
        </p:nvSpPr>
        <p:spPr bwMode="auto">
          <a:xfrm>
            <a:off x="1547664" y="5949280"/>
            <a:ext cx="252095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600" dirty="0">
                <a:solidFill>
                  <a:srgbClr val="FF0000"/>
                </a:solidFill>
                <a:latin typeface="+mn-ea"/>
                <a:ea typeface="+mn-ea"/>
              </a:rPr>
              <a:t>危急遮断系统</a:t>
            </a:r>
          </a:p>
        </p:txBody>
      </p:sp>
      <p:sp>
        <p:nvSpPr>
          <p:cNvPr id="101385" name="Text Box 9"/>
          <p:cNvSpPr txBox="1">
            <a:spLocks noChangeArrowheads="1"/>
          </p:cNvSpPr>
          <p:nvPr/>
        </p:nvSpPr>
        <p:spPr bwMode="auto">
          <a:xfrm>
            <a:off x="6300788" y="3814078"/>
            <a:ext cx="223202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600" dirty="0">
                <a:solidFill>
                  <a:srgbClr val="FF0000"/>
                </a:solidFill>
                <a:latin typeface="Times New Roman" panose="02020603050405020304" pitchFamily="18" charset="0"/>
                <a:ea typeface="+mn-ea"/>
                <a:cs typeface="Times New Roman" panose="02020603050405020304" pitchFamily="18" charset="0"/>
              </a:rPr>
              <a:t>EH</a:t>
            </a:r>
            <a:r>
              <a:rPr lang="zh-CN" altLang="en-US" sz="2600" dirty="0">
                <a:solidFill>
                  <a:srgbClr val="FF0000"/>
                </a:solidFill>
                <a:latin typeface="Times New Roman" panose="02020603050405020304" pitchFamily="18" charset="0"/>
                <a:ea typeface="+mn-ea"/>
                <a:cs typeface="Times New Roman" panose="02020603050405020304" pitchFamily="18" charset="0"/>
              </a:rPr>
              <a:t>供油系统</a:t>
            </a:r>
          </a:p>
        </p:txBody>
      </p:sp>
      <p:sp>
        <p:nvSpPr>
          <p:cNvPr id="11"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
        <p:nvSpPr>
          <p:cNvPr id="12" name="Rectangle 3"/>
          <p:cNvSpPr txBox="1">
            <a:spLocks noChangeArrowheads="1"/>
          </p:cNvSpPr>
          <p:nvPr/>
        </p:nvSpPr>
        <p:spPr bwMode="auto">
          <a:xfrm>
            <a:off x="29699" y="839578"/>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数字电液控制系统</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3247184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1380"/>
                                        </p:tgtEl>
                                        <p:attrNameLst>
                                          <p:attrName>style.visibility</p:attrName>
                                        </p:attrNameLst>
                                      </p:cBhvr>
                                      <p:to>
                                        <p:strVal val="visible"/>
                                      </p:to>
                                    </p:set>
                                    <p:animEffect transition="in" filter="wipe(left)">
                                      <p:cBhvr>
                                        <p:cTn id="12" dur="500"/>
                                        <p:tgtEl>
                                          <p:spTgt spid="10138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1382"/>
                                        </p:tgtEl>
                                        <p:attrNameLst>
                                          <p:attrName>style.visibility</p:attrName>
                                        </p:attrNameLst>
                                      </p:cBhvr>
                                      <p:to>
                                        <p:strVal val="visible"/>
                                      </p:to>
                                    </p:set>
                                    <p:animEffect transition="in" filter="wipe(down)">
                                      <p:cBhvr>
                                        <p:cTn id="17" dur="500"/>
                                        <p:tgtEl>
                                          <p:spTgt spid="10138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1383"/>
                                        </p:tgtEl>
                                        <p:attrNameLst>
                                          <p:attrName>style.visibility</p:attrName>
                                        </p:attrNameLst>
                                      </p:cBhvr>
                                      <p:to>
                                        <p:strVal val="visible"/>
                                      </p:to>
                                    </p:set>
                                    <p:animEffect transition="in" filter="wipe(down)">
                                      <p:cBhvr>
                                        <p:cTn id="22" dur="500"/>
                                        <p:tgtEl>
                                          <p:spTgt spid="10138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1385"/>
                                        </p:tgtEl>
                                        <p:attrNameLst>
                                          <p:attrName>style.visibility</p:attrName>
                                        </p:attrNameLst>
                                      </p:cBhvr>
                                      <p:to>
                                        <p:strVal val="visible"/>
                                      </p:to>
                                    </p:set>
                                    <p:animEffect transition="in" filter="wipe(down)">
                                      <p:cBhvr>
                                        <p:cTn id="27" dur="500"/>
                                        <p:tgtEl>
                                          <p:spTgt spid="10138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1384"/>
                                        </p:tgtEl>
                                        <p:attrNameLst>
                                          <p:attrName>style.visibility</p:attrName>
                                        </p:attrNameLst>
                                      </p:cBhvr>
                                      <p:to>
                                        <p:strVal val="visible"/>
                                      </p:to>
                                    </p:set>
                                    <p:animEffect transition="in" filter="wipe(down)">
                                      <p:cBhvr>
                                        <p:cTn id="32" dur="500"/>
                                        <p:tgtEl>
                                          <p:spTgt spid="101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2" grpId="0"/>
      <p:bldP spid="101383" grpId="0"/>
      <p:bldP spid="101384" grpId="0"/>
      <p:bldP spid="101385" grpId="0"/>
      <p:bldP spid="12"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E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44092"/>
            <a:ext cx="8208962" cy="44815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
        <p:nvSpPr>
          <p:cNvPr id="7" name="Rectangle 3"/>
          <p:cNvSpPr txBox="1">
            <a:spLocks noChangeArrowheads="1"/>
          </p:cNvSpPr>
          <p:nvPr/>
        </p:nvSpPr>
        <p:spPr bwMode="auto">
          <a:xfrm>
            <a:off x="0" y="90805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电液伺服执行机构</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242643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1444"/>
                                        </p:tgtEl>
                                        <p:attrNameLst>
                                          <p:attrName>style.visibility</p:attrName>
                                        </p:attrNameLst>
                                      </p:cBhvr>
                                      <p:to>
                                        <p:strVal val="visible"/>
                                      </p:to>
                                    </p:set>
                                    <p:animEffect transition="in" filter="wipe(left)">
                                      <p:cBhvr>
                                        <p:cTn id="12" dur="5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p:cNvSpPr>
            <a:spLocks noGrp="1" noChangeArrowheads="1"/>
          </p:cNvSpPr>
          <p:nvPr>
            <p:ph type="body" idx="1"/>
          </p:nvPr>
        </p:nvSpPr>
        <p:spPr>
          <a:xfrm>
            <a:off x="250825" y="908050"/>
            <a:ext cx="8763000" cy="5791200"/>
          </a:xfrm>
        </p:spPr>
        <p:txBody>
          <a:bodyPr/>
          <a:lstStyle/>
          <a:p>
            <a:pPr>
              <a:buClr>
                <a:srgbClr val="FF0000"/>
              </a:buClr>
              <a:buSzPct val="120000"/>
              <a:buFont typeface="Wingdings" panose="05000000000000000000" pitchFamily="2" charset="2"/>
              <a:buChar char="q"/>
            </a:pPr>
            <a:r>
              <a:rPr lang="zh-CN" altLang="en-US" sz="2800" dirty="0">
                <a:latin typeface="+mn-ea"/>
              </a:rPr>
              <a:t>电液伺服阀　直接驱动电液伺服阀</a:t>
            </a:r>
            <a:r>
              <a:rPr lang="en-US" altLang="zh-CN" sz="2800" dirty="0">
                <a:latin typeface="+mn-ea"/>
              </a:rPr>
              <a:t>(DDV)</a:t>
            </a:r>
            <a:r>
              <a:rPr lang="zh-CN" altLang="en-US" dirty="0">
                <a:latin typeface="+mn-ea"/>
              </a:rPr>
              <a:t>　</a:t>
            </a:r>
          </a:p>
        </p:txBody>
      </p:sp>
      <p:pic>
        <p:nvPicPr>
          <p:cNvPr id="942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 y="2205038"/>
            <a:ext cx="8534400" cy="4487862"/>
          </a:xfrm>
          <a:prstGeom prst="rect">
            <a:avLst/>
          </a:prstGeom>
          <a:noFill/>
          <a:extLst>
            <a:ext uri="{909E8E84-426E-40DD-AFC4-6F175D3DCCD1}">
              <a14:hiddenFill xmlns:a14="http://schemas.microsoft.com/office/drawing/2010/main">
                <a:solidFill>
                  <a:srgbClr val="FFFFFF"/>
                </a:solidFill>
              </a14:hiddenFill>
            </a:ext>
          </a:extLst>
        </p:spPr>
      </p:pic>
      <p:pic>
        <p:nvPicPr>
          <p:cNvPr id="942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992313"/>
            <a:ext cx="3013075" cy="201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317650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wipe(up)">
                                      <p:cBhvr>
                                        <p:cTn id="7" dur="500"/>
                                        <p:tgtEl>
                                          <p:spTgt spid="942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4213"/>
                                        </p:tgtEl>
                                        <p:attrNameLst>
                                          <p:attrName>style.visibility</p:attrName>
                                        </p:attrNameLst>
                                      </p:cBhvr>
                                      <p:to>
                                        <p:strVal val="visible"/>
                                      </p:to>
                                    </p:set>
                                    <p:animEffect transition="in" filter="wipe(up)">
                                      <p:cBhvr>
                                        <p:cTn id="12" dur="500"/>
                                        <p:tgtEl>
                                          <p:spTgt spid="942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94214"/>
                                        </p:tgtEl>
                                        <p:attrNameLst>
                                          <p:attrName>style.visibility</p:attrName>
                                        </p:attrNameLst>
                                      </p:cBhvr>
                                      <p:to>
                                        <p:strVal val="visible"/>
                                      </p:to>
                                    </p:set>
                                    <p:animEffect transition="in" filter="wipe(up)">
                                      <p:cBhvr>
                                        <p:cTn id="17" dur="5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4" descr="tu4-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150" y="1674813"/>
            <a:ext cx="5689600" cy="5060950"/>
          </a:xfrm>
          <a:prstGeom prst="rect">
            <a:avLst/>
          </a:prstGeom>
          <a:noFill/>
          <a:extLst>
            <a:ext uri="{909E8E84-426E-40DD-AFC4-6F175D3DCCD1}">
              <a14:hiddenFill xmlns:a14="http://schemas.microsoft.com/office/drawing/2010/main">
                <a:solidFill>
                  <a:srgbClr val="FFFFFF"/>
                </a:solidFill>
              </a14:hiddenFill>
            </a:ext>
          </a:extLst>
        </p:spPr>
      </p:pic>
      <p:pic>
        <p:nvPicPr>
          <p:cNvPr id="624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2205038"/>
            <a:ext cx="5105400"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Text Box 6"/>
          <p:cNvSpPr txBox="1">
            <a:spLocks noChangeArrowheads="1"/>
          </p:cNvSpPr>
          <p:nvPr/>
        </p:nvSpPr>
        <p:spPr bwMode="auto">
          <a:xfrm>
            <a:off x="179388" y="908050"/>
            <a:ext cx="6337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rgbClr val="FF0000"/>
              </a:buClr>
              <a:buSzPct val="120000"/>
              <a:buFont typeface="Wingdings" panose="05000000000000000000" pitchFamily="2" charset="2"/>
              <a:buChar char="q"/>
            </a:pPr>
            <a:r>
              <a:rPr lang="zh-CN" altLang="en-US" sz="2800" dirty="0">
                <a:solidFill>
                  <a:srgbClr val="FF0000"/>
                </a:solidFill>
                <a:latin typeface="+mn-ea"/>
                <a:ea typeface="+mn-ea"/>
              </a:rPr>
              <a:t>电液伺服阀　</a:t>
            </a:r>
            <a:r>
              <a:rPr lang="zh-CN" altLang="en-US" sz="2800" dirty="0">
                <a:solidFill>
                  <a:srgbClr val="000000"/>
                </a:solidFill>
                <a:latin typeface="+mn-ea"/>
                <a:ea typeface="+mn-ea"/>
              </a:rPr>
              <a:t>电液转换器</a:t>
            </a:r>
          </a:p>
        </p:txBody>
      </p:sp>
      <p:sp>
        <p:nvSpPr>
          <p:cNvPr id="62471" name="Text Box 7"/>
          <p:cNvSpPr txBox="1">
            <a:spLocks noChangeArrowheads="1"/>
          </p:cNvSpPr>
          <p:nvPr/>
        </p:nvSpPr>
        <p:spPr bwMode="auto">
          <a:xfrm>
            <a:off x="468313" y="6092825"/>
            <a:ext cx="3744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dirty="0">
                <a:ea typeface="宋体" panose="02010600030101010101" pitchFamily="2" charset="-122"/>
                <a:hlinkClick r:id="rId5" action="ppaction://hlinkfile"/>
              </a:rPr>
              <a:t>..\..\Flash\</a:t>
            </a:r>
            <a:r>
              <a:rPr lang="zh-CN" altLang="en-US" dirty="0">
                <a:ea typeface="宋体" panose="02010600030101010101" pitchFamily="2" charset="-122"/>
                <a:hlinkClick r:id="rId5" action="ppaction://hlinkfile"/>
              </a:rPr>
              <a:t>电液伺服阀</a:t>
            </a:r>
            <a:r>
              <a:rPr lang="en-US" altLang="zh-CN" dirty="0">
                <a:ea typeface="宋体" panose="02010600030101010101" pitchFamily="2" charset="-122"/>
                <a:hlinkClick r:id="rId5" action="ppaction://hlinkfile"/>
              </a:rPr>
              <a:t>.exe</a:t>
            </a:r>
            <a:endParaRPr lang="en-US" altLang="zh-CN" dirty="0">
              <a:ea typeface="宋体" panose="02010600030101010101" pitchFamily="2" charset="-122"/>
            </a:endParaRPr>
          </a:p>
        </p:txBody>
      </p:sp>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3916400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animEffect transition="in" filter="wipe(up)">
                                      <p:cBhvr>
                                        <p:cTn id="7" dur="500"/>
                                        <p:tgtEl>
                                          <p:spTgt spid="62468"/>
                                        </p:tgtEl>
                                      </p:cBhvr>
                                    </p:animEffect>
                                  </p:childTnLst>
                                  <p:subTnLst>
                                    <p:set>
                                      <p:cBhvr override="childStyle">
                                        <p:cTn dur="1" fill="hold" display="0" masterRel="nextClick" afterEffect="1"/>
                                        <p:tgtEl>
                                          <p:spTgt spid="62468"/>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2471"/>
                                        </p:tgtEl>
                                        <p:attrNameLst>
                                          <p:attrName>style.visibility</p:attrName>
                                        </p:attrNameLst>
                                      </p:cBhvr>
                                      <p:to>
                                        <p:strVal val="visible"/>
                                      </p:to>
                                    </p:set>
                                    <p:animEffect transition="in" filter="wipe(down)">
                                      <p:cBhvr>
                                        <p:cTn id="12" dur="500"/>
                                        <p:tgtEl>
                                          <p:spTgt spid="624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2469"/>
                                        </p:tgtEl>
                                        <p:attrNameLst>
                                          <p:attrName>style.visibility</p:attrName>
                                        </p:attrNameLst>
                                      </p:cBhvr>
                                      <p:to>
                                        <p:strVal val="visible"/>
                                      </p:to>
                                    </p:set>
                                    <p:animEffect transition="in" filter="wipe(up)">
                                      <p:cBhvr>
                                        <p:cTn id="17" dur="500"/>
                                        <p:tgtEl>
                                          <p:spTgt spid="62469"/>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Rectangle 7"/>
          <p:cNvSpPr>
            <a:spLocks noGrp="1" noChangeArrowheads="1"/>
          </p:cNvSpPr>
          <p:nvPr>
            <p:ph type="title"/>
          </p:nvPr>
        </p:nvSpPr>
        <p:spPr/>
        <p:txBody>
          <a:bodyPr/>
          <a:lstStyle/>
          <a:p>
            <a:r>
              <a:rPr lang="en-US" altLang="zh-CN">
                <a:ea typeface="楷体" panose="02010609060101010101" pitchFamily="49" charset="-122"/>
              </a:rPr>
              <a:t>6.3 </a:t>
            </a:r>
            <a:r>
              <a:rPr lang="zh-CN" altLang="en-US">
                <a:ea typeface="楷体" panose="02010609060101010101" pitchFamily="49" charset="-122"/>
              </a:rPr>
              <a:t>汽轮机数字电液</a:t>
            </a:r>
            <a:r>
              <a:rPr lang="en-US" altLang="zh-CN">
                <a:ea typeface="楷体" panose="02010609060101010101" pitchFamily="49" charset="-122"/>
              </a:rPr>
              <a:t>(DEH)</a:t>
            </a:r>
            <a:r>
              <a:rPr lang="zh-CN" altLang="en-US">
                <a:ea typeface="楷体" panose="02010609060101010101" pitchFamily="49" charset="-122"/>
              </a:rPr>
              <a:t>控制</a:t>
            </a:r>
          </a:p>
        </p:txBody>
      </p:sp>
      <p:sp>
        <p:nvSpPr>
          <p:cNvPr id="66563" name="Rectangle 3"/>
          <p:cNvSpPr>
            <a:spLocks noGrp="1" noChangeArrowheads="1"/>
          </p:cNvSpPr>
          <p:nvPr>
            <p:ph type="body" sz="half" idx="1"/>
          </p:nvPr>
        </p:nvSpPr>
        <p:spPr>
          <a:xfrm>
            <a:off x="250824" y="908050"/>
            <a:ext cx="6769447" cy="569913"/>
          </a:xfrm>
        </p:spPr>
        <p:txBody>
          <a:bodyPr/>
          <a:lstStyle/>
          <a:p>
            <a:pPr marL="0" indent="0">
              <a:lnSpc>
                <a:spcPct val="90000"/>
              </a:lnSpc>
              <a:buClr>
                <a:srgbClr val="FF00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快速卸载阀　</a:t>
            </a:r>
            <a:r>
              <a:rPr lang="zh-CN" altLang="en-US" sz="2800" dirty="0">
                <a:solidFill>
                  <a:srgbClr val="000000"/>
                </a:solidFill>
                <a:ea typeface="楷体" panose="02010609060101010101" pitchFamily="49" charset="-122"/>
              </a:rPr>
              <a:t>溢流阀，快速关闭油动机</a:t>
            </a:r>
          </a:p>
        </p:txBody>
      </p:sp>
      <p:pic>
        <p:nvPicPr>
          <p:cNvPr id="66565" name="Picture 5" descr="tu4-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 y="1557338"/>
            <a:ext cx="5930900" cy="44386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6566" name="Object 6"/>
          <p:cNvGraphicFramePr>
            <a:graphicFrameLocks noGrp="1" noChangeAspect="1"/>
          </p:cNvGraphicFramePr>
          <p:nvPr>
            <p:ph sz="half" idx="2"/>
          </p:nvPr>
        </p:nvGraphicFramePr>
        <p:xfrm>
          <a:off x="2239963" y="1628775"/>
          <a:ext cx="3897312" cy="4824413"/>
        </p:xfrm>
        <a:graphic>
          <a:graphicData uri="http://schemas.openxmlformats.org/presentationml/2006/ole">
            <mc:AlternateContent xmlns:mc="http://schemas.openxmlformats.org/markup-compatibility/2006">
              <mc:Choice xmlns:v="urn:schemas-microsoft-com:vml" Requires="v">
                <p:oleObj spid="_x0000_s25614" name="Visio" r:id="rId5" imgW="1867320" imgH="2311920" progId="Visio.Drawing.6">
                  <p:embed/>
                </p:oleObj>
              </mc:Choice>
              <mc:Fallback>
                <p:oleObj name="Visio" r:id="rId5" imgW="1867320" imgH="2311920" progId="Visio.Drawing.6">
                  <p:embed/>
                  <p:pic>
                    <p:nvPicPr>
                      <p:cNvPr id="6656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9963" y="1628775"/>
                        <a:ext cx="3897312" cy="48244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40546380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wipe(up)">
                                      <p:cBhvr>
                                        <p:cTn id="7" dur="500"/>
                                        <p:tgtEl>
                                          <p:spTgt spid="6656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6565"/>
                                        </p:tgtEl>
                                        <p:attrNameLst>
                                          <p:attrName>style.visibility</p:attrName>
                                        </p:attrNameLst>
                                      </p:cBhvr>
                                      <p:to>
                                        <p:strVal val="visible"/>
                                      </p:to>
                                    </p:set>
                                    <p:animEffect transition="in" filter="wipe(up)">
                                      <p:cBhvr>
                                        <p:cTn id="12" dur="500"/>
                                        <p:tgtEl>
                                          <p:spTgt spid="66565"/>
                                        </p:tgtEl>
                                      </p:cBhvr>
                                    </p:animEffect>
                                  </p:childTnLst>
                                  <p:subTnLst>
                                    <p:set>
                                      <p:cBhvr override="childStyle">
                                        <p:cTn dur="1" fill="hold" display="0" masterRel="nextClick" afterEffect="1"/>
                                        <p:tgtEl>
                                          <p:spTgt spid="66565"/>
                                        </p:tgtEl>
                                        <p:attrNameLst>
                                          <p:attrName>style.visibility</p:attrName>
                                        </p:attrNameLst>
                                      </p:cBhvr>
                                      <p:to>
                                        <p:strVal val="hidden"/>
                                      </p:to>
                                    </p:se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6566"/>
                                        </p:tgtEl>
                                        <p:attrNameLst>
                                          <p:attrName>style.visibility</p:attrName>
                                        </p:attrNameLst>
                                      </p:cBhvr>
                                      <p:to>
                                        <p:strVal val="visible"/>
                                      </p:to>
                                    </p:set>
                                    <p:animEffect transition="in" filter="wipe(up)">
                                      <p:cBhvr>
                                        <p:cTn id="17" dur="500"/>
                                        <p:tgtEl>
                                          <p:spTgt spid="66566"/>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251520" y="3472954"/>
            <a:ext cx="8856663" cy="312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 tIns="45720" rIns="18000" bIns="45720" numCol="1" anchor="t" anchorCtr="0" compatLnSpc="1">
            <a:prstTxWarp prst="textNoShape">
              <a:avLst/>
            </a:prstTxWarp>
          </a:bodyPr>
          <a:lstStyle>
            <a:lvl1pPr marL="342900" indent="-342900" algn="l" rtl="0" fontAlgn="base">
              <a:spcBef>
                <a:spcPct val="20000"/>
              </a:spcBef>
              <a:spcAft>
                <a:spcPct val="0"/>
              </a:spcAft>
              <a:defRPr kumimoji="1" sz="3200" kern="1200">
                <a:solidFill>
                  <a:schemeClr val="tx1"/>
                </a:solidFill>
                <a:latin typeface="+mn-lt"/>
                <a:ea typeface="+mn-ea"/>
                <a:cs typeface="+mn-cs"/>
              </a:defRPr>
            </a:lvl1pPr>
            <a:lvl2pPr marL="742950" indent="-285750" algn="l" rtl="0" fontAlgn="base">
              <a:spcBef>
                <a:spcPct val="20000"/>
              </a:spcBef>
              <a:spcAft>
                <a:spcPct val="0"/>
              </a:spcAft>
              <a:defRPr kumimoji="1" sz="2800" kern="1200">
                <a:solidFill>
                  <a:schemeClr val="tx1"/>
                </a:solidFill>
                <a:latin typeface="+mn-lt"/>
                <a:ea typeface="+mn-ea"/>
                <a:cs typeface="+mn-cs"/>
              </a:defRPr>
            </a:lvl2pPr>
            <a:lvl3pPr marL="1143000" indent="-228600" algn="l" rtl="0" fontAlgn="base">
              <a:spcBef>
                <a:spcPct val="20000"/>
              </a:spcBef>
              <a:spcAft>
                <a:spcPct val="0"/>
              </a:spcAft>
              <a:defRPr kumimoji="1" sz="2400" kern="1200">
                <a:solidFill>
                  <a:schemeClr val="tx1"/>
                </a:solidFill>
                <a:latin typeface="+mn-lt"/>
                <a:ea typeface="+mn-ea"/>
                <a:cs typeface="+mn-cs"/>
              </a:defRPr>
            </a:lvl3pPr>
            <a:lvl4pPr marL="1600200" indent="-228600" algn="l" rtl="0" fontAlgn="base">
              <a:spcBef>
                <a:spcPct val="20000"/>
              </a:spcBef>
              <a:spcAft>
                <a:spcPct val="0"/>
              </a:spcAft>
              <a:defRPr kumimoji="1" sz="2000" kern="1200">
                <a:solidFill>
                  <a:schemeClr val="tx1"/>
                </a:solidFill>
                <a:latin typeface="+mn-lt"/>
                <a:ea typeface="+mn-ea"/>
                <a:cs typeface="+mn-cs"/>
              </a:defRPr>
            </a:lvl4pPr>
            <a:lvl5pPr marL="2057400" indent="-228600" algn="l" rtl="0" fontAlgn="base">
              <a:spcBef>
                <a:spcPct val="20000"/>
              </a:spcBef>
              <a:spcAft>
                <a:spcPct val="0"/>
              </a:spcAft>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Bef>
                <a:spcPct val="45000"/>
              </a:spcBef>
              <a:buClr>
                <a:srgbClr val="FF0000"/>
              </a:buClr>
              <a:buSzPct val="120000"/>
              <a:buFont typeface="Wingdings" panose="05000000000000000000" pitchFamily="2" charset="2"/>
              <a:buChar char="q"/>
            </a:pPr>
            <a:r>
              <a:rPr lang="zh-CN" altLang="en-US" sz="2800" dirty="0" smtClean="0">
                <a:solidFill>
                  <a:srgbClr val="FF0000"/>
                </a:solidFill>
                <a:ea typeface="楷体" panose="02010609060101010101" pitchFamily="49" charset="-122"/>
              </a:rPr>
              <a:t>中间容积与功率调节动态特性</a:t>
            </a:r>
          </a:p>
          <a:p>
            <a:pPr>
              <a:lnSpc>
                <a:spcPct val="105000"/>
              </a:lnSpc>
              <a:spcBef>
                <a:spcPct val="45000"/>
              </a:spcBef>
              <a:buClr>
                <a:srgbClr val="FF0000"/>
              </a:buClr>
              <a:buSzPct val="120000"/>
              <a:buFont typeface="宋体" panose="02010600030101010101" pitchFamily="2" charset="-122"/>
              <a:buChar char="※"/>
            </a:pPr>
            <a:r>
              <a:rPr lang="zh-CN" altLang="en-US" sz="2800" dirty="0" smtClean="0">
                <a:solidFill>
                  <a:srgbClr val="FF0000"/>
                </a:solidFill>
                <a:ea typeface="楷体" panose="02010609060101010101" pitchFamily="49" charset="-122"/>
              </a:rPr>
              <a:t>中间容积</a:t>
            </a:r>
            <a:r>
              <a:rPr lang="zh-CN" altLang="en-US" sz="2800" dirty="0" smtClean="0">
                <a:solidFill>
                  <a:srgbClr val="0000FF"/>
                </a:solidFill>
                <a:ea typeface="楷体" panose="02010609060101010101" pitchFamily="49" charset="-122"/>
              </a:rPr>
              <a:t>　</a:t>
            </a:r>
            <a:r>
              <a:rPr lang="zh-CN" altLang="en-US" sz="2800" dirty="0" smtClean="0">
                <a:ea typeface="楷体" panose="02010609060101010101" pitchFamily="49" charset="-122"/>
              </a:rPr>
              <a:t>汽轮机蒸汽流程中，能存贮蒸汽的容积，如蒸汽室、导汽管、再热器传热管及联箱等</a:t>
            </a:r>
          </a:p>
          <a:p>
            <a:pPr>
              <a:lnSpc>
                <a:spcPct val="105000"/>
              </a:lnSpc>
              <a:spcBef>
                <a:spcPct val="45000"/>
              </a:spcBef>
              <a:buClr>
                <a:srgbClr val="FF0000"/>
              </a:buClr>
              <a:buSzPct val="120000"/>
              <a:buFont typeface="宋体" panose="02010600030101010101" pitchFamily="2" charset="-122"/>
              <a:buChar char="※"/>
            </a:pPr>
            <a:r>
              <a:rPr lang="zh-CN" altLang="en-US" sz="2800" dirty="0" smtClean="0">
                <a:solidFill>
                  <a:srgbClr val="FF0000"/>
                </a:solidFill>
                <a:ea typeface="楷体" panose="02010609060101010101" pitchFamily="49" charset="-122"/>
              </a:rPr>
              <a:t>动态滞后</a:t>
            </a:r>
            <a:r>
              <a:rPr lang="zh-CN" altLang="en-US" sz="2800" dirty="0" smtClean="0">
                <a:solidFill>
                  <a:srgbClr val="0000FF"/>
                </a:solidFill>
                <a:ea typeface="楷体" panose="02010609060101010101" pitchFamily="49" charset="-122"/>
              </a:rPr>
              <a:t>　</a:t>
            </a:r>
            <a:r>
              <a:rPr lang="zh-CN" altLang="en-US" sz="2800" dirty="0" smtClean="0">
                <a:ea typeface="楷体" panose="02010609060101010101" pitchFamily="49" charset="-122"/>
              </a:rPr>
              <a:t>压力决定中间容积中的贮汽量，又决定了汽轮机通流部分的进汽量，在中间容积压力变化时，产生类似于电容充、放电的动态滞后效应。</a:t>
            </a:r>
            <a:endParaRPr lang="zh-CN" altLang="en-US" sz="2800" dirty="0">
              <a:ea typeface="楷体" panose="02010609060101010101" pitchFamily="49"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833" y="1707034"/>
            <a:ext cx="8064896" cy="1279408"/>
          </a:xfrm>
          <a:prstGeom prst="rect">
            <a:avLst/>
          </a:prstGeom>
          <a:noFill/>
          <a:ln>
            <a:noFill/>
          </a:ln>
        </p:spPr>
      </p:pic>
      <p:sp>
        <p:nvSpPr>
          <p:cNvPr id="8" name="Rectangle 3"/>
          <p:cNvSpPr txBox="1">
            <a:spLocks noChangeArrowheads="1"/>
          </p:cNvSpPr>
          <p:nvPr/>
        </p:nvSpPr>
        <p:spPr bwMode="auto">
          <a:xfrm>
            <a:off x="86992" y="895369"/>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中间再热汽轮机的控制</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
        <p:nvSpPr>
          <p:cNvPr id="10"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37120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ipe(up)">
                                      <p:cBhvr>
                                        <p:cTn id="22" dur="500"/>
                                        <p:tgtEl>
                                          <p:spTgt spid="5">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up)">
                                      <p:cBhvr>
                                        <p:cTn id="27" dur="500"/>
                                        <p:tgtEl>
                                          <p:spTgt spid="5">
                                            <p:txEl>
                                              <p:pRg st="2" end="2"/>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8"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body" idx="1"/>
          </p:nvPr>
        </p:nvSpPr>
        <p:spPr>
          <a:xfrm>
            <a:off x="107950" y="908050"/>
            <a:ext cx="8856663" cy="5797550"/>
          </a:xfrm>
          <a:noFill/>
          <a:ln/>
        </p:spPr>
        <p:txBody>
          <a:bodyPr/>
          <a:lstStyle/>
          <a:p>
            <a:pPr>
              <a:lnSpc>
                <a:spcPct val="110000"/>
              </a:lnSpc>
              <a:buClr>
                <a:srgbClr val="FF0000"/>
              </a:buClr>
              <a:buSzPct val="110000"/>
              <a:buFont typeface="宋体" panose="02010600030101010101" pitchFamily="2" charset="-122"/>
              <a:buChar char="※"/>
            </a:pPr>
            <a:r>
              <a:rPr lang="zh-CN" altLang="en-US" sz="2800" dirty="0">
                <a:solidFill>
                  <a:srgbClr val="FF0000"/>
                </a:solidFill>
                <a:ea typeface="楷体" panose="02010609060101010101" pitchFamily="49" charset="-122"/>
              </a:rPr>
              <a:t>一次调频品质下降</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再热器的时间常数达数十秒，产生很大的时滞，中、低压缸的功率变化滞后于高压缸，既影响一次调频，又危及机组的超速安全</a:t>
            </a:r>
          </a:p>
          <a:p>
            <a:pPr>
              <a:lnSpc>
                <a:spcPct val="110000"/>
              </a:lnSpc>
              <a:buClr>
                <a:srgbClr val="FF0000"/>
              </a:buClr>
              <a:buSzPct val="110000"/>
              <a:buFont typeface="宋体" panose="02010600030101010101" pitchFamily="2" charset="-122"/>
              <a:buChar char="※"/>
            </a:pPr>
            <a:r>
              <a:rPr lang="zh-CN" altLang="en-US" sz="2800" dirty="0" smtClean="0">
                <a:solidFill>
                  <a:srgbClr val="FF0000"/>
                </a:solidFill>
                <a:ea typeface="楷体" panose="02010609060101010101" pitchFamily="49" charset="-122"/>
              </a:rPr>
              <a:t>蒸汽</a:t>
            </a:r>
            <a:r>
              <a:rPr lang="zh-CN" altLang="en-US" sz="2800" dirty="0">
                <a:solidFill>
                  <a:srgbClr val="FF0000"/>
                </a:solidFill>
                <a:ea typeface="楷体" panose="02010609060101010101" pitchFamily="49" charset="-122"/>
              </a:rPr>
              <a:t>参数波动</a:t>
            </a:r>
            <a:r>
              <a:rPr lang="zh-CN" altLang="en-US" sz="2800" dirty="0">
                <a:solidFill>
                  <a:srgbClr val="3333FF"/>
                </a:solidFill>
                <a:ea typeface="楷体" panose="02010609060101010101" pitchFamily="49" charset="-122"/>
              </a:rPr>
              <a:t>     </a:t>
            </a:r>
            <a:r>
              <a:rPr lang="zh-CN" altLang="en-US" sz="2800" dirty="0">
                <a:solidFill>
                  <a:srgbClr val="000000"/>
                </a:solidFill>
                <a:ea typeface="楷体" panose="02010609060101010101" pitchFamily="49" charset="-122"/>
              </a:rPr>
              <a:t>锅炉燃烧系统惯性大、响应慢，燃料量改变与蒸汽热能输出间时间滞后很大，在一次调频等快速负荷要求时，只能依靠主汽压力变化、通过释放或储存蓄能，满足汽轮机组的能量要求。因此，在高压调门动作、汽轮机进汽量改变时，主汽压力变化较大。</a:t>
            </a:r>
          </a:p>
        </p:txBody>
      </p:sp>
      <p:sp>
        <p:nvSpPr>
          <p:cNvPr id="5" name="Rectangle 3"/>
          <p:cNvSpPr txBox="1">
            <a:spLocks noChangeArrowheads="1"/>
          </p:cNvSpPr>
          <p:nvPr/>
        </p:nvSpPr>
        <p:spPr bwMode="auto">
          <a:xfrm>
            <a:off x="107950" y="5877272"/>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汽轮机数字电液</a:t>
            </a:r>
            <a:r>
              <a:rPr lang="en-US" altLang="zh-CN"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(DEH)</a:t>
            </a:r>
            <a:r>
              <a:rPr lang="zh-CN" altLang="en-US"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控制</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81268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5476">
                                            <p:txEl>
                                              <p:pRg st="0" end="0"/>
                                            </p:txEl>
                                          </p:spTgt>
                                        </p:tgtEl>
                                        <p:attrNameLst>
                                          <p:attrName>style.visibility</p:attrName>
                                        </p:attrNameLst>
                                      </p:cBhvr>
                                      <p:to>
                                        <p:strVal val="visible"/>
                                      </p:to>
                                    </p:set>
                                    <p:animEffect transition="in" filter="wipe(up)">
                                      <p:cBhvr>
                                        <p:cTn id="7" dur="500"/>
                                        <p:tgtEl>
                                          <p:spTgt spid="10547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5476">
                                            <p:txEl>
                                              <p:pRg st="1" end="1"/>
                                            </p:txEl>
                                          </p:spTgt>
                                        </p:tgtEl>
                                        <p:attrNameLst>
                                          <p:attrName>style.visibility</p:attrName>
                                        </p:attrNameLst>
                                      </p:cBhvr>
                                      <p:to>
                                        <p:strVal val="visible"/>
                                      </p:to>
                                    </p:set>
                                    <p:animEffect transition="in" filter="wipe(up)">
                                      <p:cBhvr>
                                        <p:cTn id="12" dur="500"/>
                                        <p:tgtEl>
                                          <p:spTgt spid="105476">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build="p" bldLvl="5"/>
      <p:bldP spid="5"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107950" y="908050"/>
            <a:ext cx="9036050" cy="5754688"/>
          </a:xfrm>
          <a:noFill/>
          <a:ln/>
        </p:spPr>
        <p:txBody>
          <a:bodyPr lIns="0" rIns="0"/>
          <a:lstStyle/>
          <a:p>
            <a:pPr>
              <a:lnSpc>
                <a:spcPct val="105000"/>
              </a:lnSpc>
              <a:spcBef>
                <a:spcPct val="45000"/>
              </a:spcBef>
              <a:buClr>
                <a:srgbClr val="FF00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中间再热机组的</a:t>
            </a:r>
            <a:r>
              <a:rPr lang="zh-CN" altLang="en-US" sz="2800" dirty="0" smtClean="0">
                <a:solidFill>
                  <a:srgbClr val="FF0000"/>
                </a:solidFill>
                <a:ea typeface="楷体" panose="02010609060101010101" pitchFamily="49" charset="-122"/>
              </a:rPr>
              <a:t>调节与控制</a:t>
            </a:r>
            <a:endParaRPr lang="zh-CN" altLang="en-US" sz="2800" dirty="0">
              <a:solidFill>
                <a:srgbClr val="FF0000"/>
              </a:solidFill>
              <a:ea typeface="楷体" panose="02010609060101010101" pitchFamily="49" charset="-122"/>
            </a:endParaRPr>
          </a:p>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设置中主门和中调门</a:t>
            </a:r>
            <a:r>
              <a:rPr lang="zh-CN" altLang="en-US" sz="2800" dirty="0">
                <a:ea typeface="楷体" panose="02010609060101010101" pitchFamily="49" charset="-122"/>
              </a:rPr>
              <a:t>    </a:t>
            </a:r>
            <a:r>
              <a:rPr lang="zh-CN" altLang="en-US" sz="2800" dirty="0">
                <a:solidFill>
                  <a:srgbClr val="000000"/>
                </a:solidFill>
                <a:ea typeface="楷体" panose="02010609060101010101" pitchFamily="49" charset="-122"/>
              </a:rPr>
              <a:t>甩负荷时，快速切断再热器的蒸汽；低负荷时调节中压缸的进汽，控制再热汽温。</a:t>
            </a:r>
          </a:p>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设置旁路系统    </a:t>
            </a:r>
            <a:r>
              <a:rPr lang="zh-CN" altLang="en-US" sz="2800" dirty="0">
                <a:solidFill>
                  <a:srgbClr val="000000"/>
                </a:solidFill>
                <a:ea typeface="楷体" panose="02010609060101010101" pitchFamily="49" charset="-122"/>
              </a:rPr>
              <a:t>甩负荷时，防止锅炉超压、回收工质；启、停时，有效控制再热汽温和再热器的冷却。</a:t>
            </a:r>
          </a:p>
          <a:p>
            <a:pPr>
              <a:lnSpc>
                <a:spcPct val="105000"/>
              </a:lnSpc>
              <a:spcBef>
                <a:spcPct val="45000"/>
              </a:spcBef>
              <a:buClr>
                <a:srgbClr val="FF0000"/>
              </a:buClr>
              <a:buSzPct val="120000"/>
              <a:buFont typeface="宋体" panose="02010600030101010101" pitchFamily="2" charset="-122"/>
              <a:buChar char="※"/>
            </a:pPr>
            <a:r>
              <a:rPr lang="zh-CN" altLang="en-US" sz="2800" dirty="0" smtClean="0">
                <a:solidFill>
                  <a:srgbClr val="FF0000"/>
                </a:solidFill>
                <a:ea typeface="楷体" panose="02010609060101010101" pitchFamily="49" charset="-122"/>
              </a:rPr>
              <a:t>高压</a:t>
            </a:r>
            <a:r>
              <a:rPr lang="zh-CN" altLang="en-US" sz="2800" dirty="0">
                <a:solidFill>
                  <a:srgbClr val="FF0000"/>
                </a:solidFill>
                <a:ea typeface="楷体" panose="02010609060101010101" pitchFamily="49" charset="-122"/>
              </a:rPr>
              <a:t>调门过开或过关</a:t>
            </a:r>
            <a:r>
              <a:rPr lang="zh-CN" altLang="en-US" sz="2800" dirty="0">
                <a:ea typeface="楷体" panose="02010609060101010101" pitchFamily="49" charset="-122"/>
              </a:rPr>
              <a:t>    </a:t>
            </a:r>
            <a:r>
              <a:rPr lang="zh-CN" altLang="en-US" sz="2800" dirty="0">
                <a:solidFill>
                  <a:srgbClr val="000000"/>
                </a:solidFill>
                <a:ea typeface="楷体" panose="02010609060101010101" pitchFamily="49" charset="-122"/>
              </a:rPr>
              <a:t>用高压缸过增或过减出力补偿再热器中间容积产生</a:t>
            </a:r>
            <a:r>
              <a:rPr lang="zh-CN" altLang="en-US" sz="2800" dirty="0" smtClean="0">
                <a:solidFill>
                  <a:srgbClr val="000000"/>
                </a:solidFill>
                <a:ea typeface="楷体" panose="02010609060101010101" pitchFamily="49" charset="-122"/>
              </a:rPr>
              <a:t>的动态滞</a:t>
            </a:r>
            <a:r>
              <a:rPr lang="zh-CN" altLang="en-US" sz="2800" dirty="0">
                <a:solidFill>
                  <a:srgbClr val="000000"/>
                </a:solidFill>
                <a:ea typeface="楷体" panose="02010609060101010101" pitchFamily="49" charset="-122"/>
              </a:rPr>
              <a:t>后</a:t>
            </a:r>
            <a:r>
              <a:rPr lang="zh-CN" altLang="en-US" sz="2800" dirty="0" smtClean="0">
                <a:solidFill>
                  <a:srgbClr val="000000"/>
                </a:solidFill>
                <a:ea typeface="楷体" panose="02010609060101010101" pitchFamily="49" charset="-122"/>
              </a:rPr>
              <a:t>，</a:t>
            </a:r>
            <a:r>
              <a:rPr lang="zh-CN" altLang="en-US" sz="2800" dirty="0">
                <a:solidFill>
                  <a:srgbClr val="000000"/>
                </a:solidFill>
                <a:ea typeface="楷体" panose="02010609060101010101" pitchFamily="49" charset="-122"/>
              </a:rPr>
              <a:t>改善一次调频性能。</a:t>
            </a:r>
          </a:p>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机、炉协调控制　</a:t>
            </a:r>
            <a:r>
              <a:rPr lang="zh-CN" altLang="en-US" sz="2800" dirty="0">
                <a:solidFill>
                  <a:srgbClr val="000000"/>
                </a:solidFill>
                <a:ea typeface="楷体" panose="02010609060101010101" pitchFamily="49" charset="-122"/>
              </a:rPr>
              <a:t>中间再热机组为单元</a:t>
            </a:r>
            <a:r>
              <a:rPr lang="zh-CN" altLang="en-US" sz="2800" dirty="0" smtClean="0">
                <a:solidFill>
                  <a:srgbClr val="000000"/>
                </a:solidFill>
                <a:ea typeface="楷体" panose="02010609060101010101" pitchFamily="49" charset="-122"/>
              </a:rPr>
              <a:t>机组，通过机、炉协调控制，在快速响应电网负荷要求时，维持主蒸汽参数的稳定</a:t>
            </a:r>
            <a:endParaRPr lang="zh-CN" altLang="en-US" sz="2800" dirty="0">
              <a:solidFill>
                <a:srgbClr val="000000"/>
              </a:solidFill>
              <a:ea typeface="楷体" panose="02010609060101010101" pitchFamily="49" charset="-122"/>
            </a:endParaRPr>
          </a:p>
        </p:txBody>
      </p:sp>
      <p:sp>
        <p:nvSpPr>
          <p:cNvPr id="6"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1643882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up)">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up)">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up)">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up)">
                                      <p:cBhvr>
                                        <p:cTn id="22" dur="500"/>
                                        <p:tgtEl>
                                          <p:spTgt spid="71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wipe(up)">
                                      <p:cBhvr>
                                        <p:cTn id="27"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te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1062038"/>
            <a:ext cx="8458200" cy="5795962"/>
          </a:xfrm>
          <a:prstGeom prst="rect">
            <a:avLst/>
          </a:prstGeom>
          <a:noFill/>
          <a:extLst>
            <a:ext uri="{909E8E84-426E-40DD-AFC4-6F175D3DCCD1}">
              <a14:hiddenFill xmlns:a14="http://schemas.microsoft.com/office/drawing/2010/main">
                <a:solidFill>
                  <a:srgbClr val="FFFFFF"/>
                </a:solidFill>
              </a14:hiddenFill>
            </a:ext>
          </a:extLst>
        </p:spPr>
      </p:pic>
      <p:sp>
        <p:nvSpPr>
          <p:cNvPr id="8197" name="Rectangle 5"/>
          <p:cNvSpPr>
            <a:spLocks noChangeArrowheads="1"/>
          </p:cNvSpPr>
          <p:nvPr/>
        </p:nvSpPr>
        <p:spPr bwMode="auto">
          <a:xfrm>
            <a:off x="1331913" y="1268413"/>
            <a:ext cx="6985000" cy="103187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lnSpc>
                <a:spcPct val="110000"/>
              </a:lnSpc>
              <a:spcBef>
                <a:spcPct val="20000"/>
              </a:spcBef>
              <a:buClr>
                <a:srgbClr val="FF0066"/>
              </a:buClr>
              <a:buSzPct val="120000"/>
              <a:buFont typeface="Wingdings" panose="05000000000000000000" pitchFamily="2" charset="2"/>
              <a:buNone/>
            </a:pPr>
            <a:r>
              <a:rPr lang="en-US" altLang="zh-CN" sz="2800">
                <a:solidFill>
                  <a:schemeClr val="bg1"/>
                </a:solidFill>
                <a:latin typeface="Times New Roman" panose="02020603050405020304" pitchFamily="18" charset="0"/>
                <a:ea typeface="+mn-ea"/>
                <a:cs typeface="Times New Roman" panose="02020603050405020304" pitchFamily="18" charset="0"/>
              </a:rPr>
              <a:t>    </a:t>
            </a:r>
            <a:r>
              <a:rPr lang="zh-CN" altLang="en-US" sz="2800">
                <a:solidFill>
                  <a:srgbClr val="FFFF66"/>
                </a:solidFill>
                <a:latin typeface="Times New Roman" panose="02020603050405020304" pitchFamily="18" charset="0"/>
                <a:ea typeface="+mn-ea"/>
                <a:cs typeface="Times New Roman" panose="02020603050405020304" pitchFamily="18" charset="0"/>
              </a:rPr>
              <a:t>中压调门</a:t>
            </a:r>
            <a:r>
              <a:rPr lang="zh-CN" altLang="en-US" sz="2800">
                <a:solidFill>
                  <a:schemeClr val="bg1"/>
                </a:solidFill>
                <a:latin typeface="Times New Roman" panose="02020603050405020304" pitchFamily="18" charset="0"/>
                <a:ea typeface="+mn-ea"/>
                <a:cs typeface="Times New Roman" panose="02020603050405020304" pitchFamily="18" charset="0"/>
              </a:rPr>
              <a:t>：为减小节流损失，机组负荷</a:t>
            </a:r>
            <a:r>
              <a:rPr lang="en-US" altLang="zh-CN" sz="2800">
                <a:solidFill>
                  <a:schemeClr val="bg1"/>
                </a:solidFill>
                <a:latin typeface="Times New Roman" panose="02020603050405020304" pitchFamily="18" charset="0"/>
                <a:ea typeface="+mn-ea"/>
                <a:cs typeface="Times New Roman" panose="02020603050405020304" pitchFamily="18" charset="0"/>
              </a:rPr>
              <a:t>30%</a:t>
            </a:r>
            <a:r>
              <a:rPr lang="zh-CN" altLang="en-US" sz="2800">
                <a:solidFill>
                  <a:schemeClr val="bg1"/>
                </a:solidFill>
                <a:latin typeface="Times New Roman" panose="02020603050405020304" pitchFamily="18" charset="0"/>
                <a:ea typeface="+mn-ea"/>
                <a:cs typeface="Times New Roman" panose="02020603050405020304" pitchFamily="18" charset="0"/>
              </a:rPr>
              <a:t>时中压调门全开</a:t>
            </a:r>
          </a:p>
        </p:txBody>
      </p:sp>
      <p:sp>
        <p:nvSpPr>
          <p:cNvPr id="8198" name="Rectangle 6"/>
          <p:cNvSpPr>
            <a:spLocks noChangeArrowheads="1"/>
          </p:cNvSpPr>
          <p:nvPr/>
        </p:nvSpPr>
        <p:spPr bwMode="auto">
          <a:xfrm>
            <a:off x="1258888" y="908050"/>
            <a:ext cx="7058025" cy="2246769"/>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lnSpc>
                <a:spcPct val="110000"/>
              </a:lnSpc>
              <a:spcBef>
                <a:spcPct val="20000"/>
              </a:spcBef>
              <a:buClr>
                <a:srgbClr val="FF0066"/>
              </a:buClr>
              <a:buSzPct val="120000"/>
              <a:buFont typeface="Wingdings" panose="05000000000000000000" pitchFamily="2" charset="2"/>
              <a:buNone/>
            </a:pPr>
            <a:r>
              <a:rPr lang="en-US" altLang="zh-CN" sz="2800">
                <a:solidFill>
                  <a:schemeClr val="bg1"/>
                </a:solidFill>
                <a:latin typeface="Times New Roman" panose="02020603050405020304" pitchFamily="18" charset="0"/>
                <a:ea typeface="+mn-ea"/>
                <a:cs typeface="Times New Roman" panose="02020603050405020304" pitchFamily="18" charset="0"/>
              </a:rPr>
              <a:t>   </a:t>
            </a:r>
            <a:r>
              <a:rPr lang="zh-CN" altLang="en-US" sz="2800">
                <a:solidFill>
                  <a:srgbClr val="FFFF66"/>
                </a:solidFill>
                <a:latin typeface="Times New Roman" panose="02020603050405020304" pitchFamily="18" charset="0"/>
                <a:ea typeface="+mn-ea"/>
                <a:cs typeface="Times New Roman" panose="02020603050405020304" pitchFamily="18" charset="0"/>
              </a:rPr>
              <a:t>旁路系统</a:t>
            </a:r>
            <a:r>
              <a:rPr lang="zh-CN" altLang="en-US" sz="2800">
                <a:solidFill>
                  <a:schemeClr val="bg1"/>
                </a:solidFill>
                <a:latin typeface="Times New Roman" panose="02020603050405020304" pitchFamily="18" charset="0"/>
                <a:ea typeface="+mn-ea"/>
                <a:cs typeface="Times New Roman" panose="02020603050405020304" pitchFamily="18" charset="0"/>
              </a:rPr>
              <a:t>：</a:t>
            </a:r>
          </a:p>
          <a:p>
            <a:pPr>
              <a:lnSpc>
                <a:spcPct val="110000"/>
              </a:lnSpc>
              <a:spcBef>
                <a:spcPct val="20000"/>
              </a:spcBef>
              <a:buClr>
                <a:srgbClr val="FF0066"/>
              </a:buClr>
              <a:buSzPct val="120000"/>
              <a:buFont typeface="Wingdings" panose="05000000000000000000" pitchFamily="2" charset="2"/>
              <a:buNone/>
            </a:pPr>
            <a:r>
              <a:rPr lang="zh-CN" altLang="en-US" sz="2800">
                <a:solidFill>
                  <a:schemeClr val="bg1"/>
                </a:solidFill>
                <a:latin typeface="Times New Roman" panose="02020603050405020304" pitchFamily="18" charset="0"/>
                <a:ea typeface="+mn-ea"/>
                <a:cs typeface="Times New Roman" panose="02020603050405020304" pitchFamily="18" charset="0"/>
              </a:rPr>
              <a:t>    </a:t>
            </a:r>
            <a:r>
              <a:rPr lang="en-US" altLang="zh-CN" sz="2800">
                <a:solidFill>
                  <a:schemeClr val="bg1"/>
                </a:solidFill>
                <a:latin typeface="Times New Roman" panose="02020603050405020304" pitchFamily="18" charset="0"/>
                <a:ea typeface="+mn-ea"/>
                <a:cs typeface="Times New Roman" panose="02020603050405020304" pitchFamily="18" charset="0"/>
              </a:rPr>
              <a:t>I</a:t>
            </a:r>
            <a:r>
              <a:rPr lang="zh-CN" altLang="en-US" sz="2800">
                <a:solidFill>
                  <a:schemeClr val="bg1"/>
                </a:solidFill>
                <a:latin typeface="Times New Roman" panose="02020603050405020304" pitchFamily="18" charset="0"/>
                <a:ea typeface="+mn-ea"/>
                <a:cs typeface="Times New Roman" panose="02020603050405020304" pitchFamily="18" charset="0"/>
              </a:rPr>
              <a:t>级大旁路    过热器出口直接到凝汽器</a:t>
            </a:r>
          </a:p>
          <a:p>
            <a:pPr>
              <a:lnSpc>
                <a:spcPct val="110000"/>
              </a:lnSpc>
              <a:spcBef>
                <a:spcPct val="20000"/>
              </a:spcBef>
              <a:buClr>
                <a:srgbClr val="FF0066"/>
              </a:buClr>
              <a:buSzPct val="120000"/>
              <a:buFont typeface="Wingdings" panose="05000000000000000000" pitchFamily="2" charset="2"/>
              <a:buNone/>
            </a:pPr>
            <a:r>
              <a:rPr lang="zh-CN" altLang="en-US" sz="2800">
                <a:solidFill>
                  <a:schemeClr val="bg1"/>
                </a:solidFill>
                <a:latin typeface="Times New Roman" panose="02020603050405020304" pitchFamily="18" charset="0"/>
                <a:ea typeface="+mn-ea"/>
                <a:cs typeface="Times New Roman" panose="02020603050405020304" pitchFamily="18" charset="0"/>
              </a:rPr>
              <a:t>    </a:t>
            </a:r>
            <a:r>
              <a:rPr lang="en-US" altLang="zh-CN" sz="2800">
                <a:solidFill>
                  <a:schemeClr val="bg1"/>
                </a:solidFill>
                <a:latin typeface="Times New Roman" panose="02020603050405020304" pitchFamily="18" charset="0"/>
                <a:ea typeface="+mn-ea"/>
                <a:cs typeface="Times New Roman" panose="02020603050405020304" pitchFamily="18" charset="0"/>
              </a:rPr>
              <a:t>II</a:t>
            </a:r>
            <a:r>
              <a:rPr lang="zh-CN" altLang="en-US" sz="2800">
                <a:solidFill>
                  <a:schemeClr val="bg1"/>
                </a:solidFill>
                <a:latin typeface="Times New Roman" panose="02020603050405020304" pitchFamily="18" charset="0"/>
                <a:ea typeface="+mn-ea"/>
                <a:cs typeface="Times New Roman" panose="02020603050405020304" pitchFamily="18" charset="0"/>
              </a:rPr>
              <a:t>级高压旁路  过热器出口至再热器进口</a:t>
            </a:r>
          </a:p>
          <a:p>
            <a:pPr>
              <a:lnSpc>
                <a:spcPct val="110000"/>
              </a:lnSpc>
              <a:spcBef>
                <a:spcPct val="20000"/>
              </a:spcBef>
              <a:buClr>
                <a:srgbClr val="FF0066"/>
              </a:buClr>
              <a:buSzPct val="120000"/>
              <a:buFont typeface="Wingdings" panose="05000000000000000000" pitchFamily="2" charset="2"/>
              <a:buNone/>
            </a:pPr>
            <a:r>
              <a:rPr lang="zh-CN" altLang="en-US" sz="2800">
                <a:solidFill>
                  <a:schemeClr val="bg1"/>
                </a:solidFill>
                <a:latin typeface="Times New Roman" panose="02020603050405020304" pitchFamily="18" charset="0"/>
                <a:ea typeface="+mn-ea"/>
                <a:cs typeface="Times New Roman" panose="02020603050405020304" pitchFamily="18" charset="0"/>
              </a:rPr>
              <a:t>    </a:t>
            </a:r>
            <a:r>
              <a:rPr lang="en-US" altLang="zh-CN" sz="2800">
                <a:solidFill>
                  <a:schemeClr val="bg1"/>
                </a:solidFill>
                <a:latin typeface="Times New Roman" panose="02020603050405020304" pitchFamily="18" charset="0"/>
                <a:ea typeface="+mn-ea"/>
                <a:cs typeface="Times New Roman" panose="02020603050405020304" pitchFamily="18" charset="0"/>
              </a:rPr>
              <a:t>III</a:t>
            </a:r>
            <a:r>
              <a:rPr lang="zh-CN" altLang="en-US" sz="2800">
                <a:solidFill>
                  <a:schemeClr val="bg1"/>
                </a:solidFill>
                <a:latin typeface="Times New Roman" panose="02020603050405020304" pitchFamily="18" charset="0"/>
                <a:ea typeface="+mn-ea"/>
                <a:cs typeface="Times New Roman" panose="02020603050405020304" pitchFamily="18" charset="0"/>
              </a:rPr>
              <a:t>级低压旁路    再热器出口至凝汽器</a:t>
            </a:r>
          </a:p>
        </p:txBody>
      </p:sp>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437804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97">
                                            <p:bg/>
                                          </p:spTgt>
                                        </p:tgtEl>
                                        <p:attrNameLst>
                                          <p:attrName>style.visibility</p:attrName>
                                        </p:attrNameLst>
                                      </p:cBhvr>
                                      <p:to>
                                        <p:strVal val="visible"/>
                                      </p:to>
                                    </p:set>
                                    <p:animEffect transition="in" filter="wipe(up)">
                                      <p:cBhvr>
                                        <p:cTn id="7" dur="500"/>
                                        <p:tgtEl>
                                          <p:spTgt spid="819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iterate type="lt">
                                    <p:tmPct val="10000"/>
                                  </p:iterate>
                                  <p:childTnLst>
                                    <p:set>
                                      <p:cBhvr>
                                        <p:cTn id="11" dur="1" fill="hold">
                                          <p:stCondLst>
                                            <p:cond delay="0"/>
                                          </p:stCondLst>
                                        </p:cTn>
                                        <p:tgtEl>
                                          <p:spTgt spid="8197">
                                            <p:txEl>
                                              <p:pRg st="0" end="0"/>
                                            </p:txEl>
                                          </p:spTgt>
                                        </p:tgtEl>
                                        <p:attrNameLst>
                                          <p:attrName>style.visibility</p:attrName>
                                        </p:attrNameLst>
                                      </p:cBhvr>
                                      <p:to>
                                        <p:strVal val="visible"/>
                                      </p:to>
                                    </p:set>
                                    <p:animEffect transition="in" filter="wipe(up)">
                                      <p:cBhvr>
                                        <p:cTn id="12" dur="500"/>
                                        <p:tgtEl>
                                          <p:spTgt spid="819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198">
                                            <p:bg/>
                                          </p:spTgt>
                                        </p:tgtEl>
                                        <p:attrNameLst>
                                          <p:attrName>style.visibility</p:attrName>
                                        </p:attrNameLst>
                                      </p:cBhvr>
                                      <p:to>
                                        <p:strVal val="visible"/>
                                      </p:to>
                                    </p:set>
                                    <p:animEffect transition="in" filter="wipe(up)">
                                      <p:cBhvr>
                                        <p:cTn id="17" dur="500"/>
                                        <p:tgtEl>
                                          <p:spTgt spid="8198">
                                            <p:bg/>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iterate type="lt">
                                    <p:tmPct val="10000"/>
                                  </p:iterate>
                                  <p:childTnLst>
                                    <p:set>
                                      <p:cBhvr>
                                        <p:cTn id="21" dur="1" fill="hold">
                                          <p:stCondLst>
                                            <p:cond delay="0"/>
                                          </p:stCondLst>
                                        </p:cTn>
                                        <p:tgtEl>
                                          <p:spTgt spid="8198">
                                            <p:txEl>
                                              <p:pRg st="0" end="0"/>
                                            </p:txEl>
                                          </p:spTgt>
                                        </p:tgtEl>
                                        <p:attrNameLst>
                                          <p:attrName>style.visibility</p:attrName>
                                        </p:attrNameLst>
                                      </p:cBhvr>
                                      <p:to>
                                        <p:strVal val="visible"/>
                                      </p:to>
                                    </p:set>
                                    <p:animEffect transition="in" filter="wipe(up)">
                                      <p:cBhvr>
                                        <p:cTn id="22" dur="500"/>
                                        <p:tgtEl>
                                          <p:spTgt spid="8198">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iterate type="lt">
                                    <p:tmPct val="10000"/>
                                  </p:iterate>
                                  <p:childTnLst>
                                    <p:set>
                                      <p:cBhvr>
                                        <p:cTn id="26" dur="1" fill="hold">
                                          <p:stCondLst>
                                            <p:cond delay="0"/>
                                          </p:stCondLst>
                                        </p:cTn>
                                        <p:tgtEl>
                                          <p:spTgt spid="8198">
                                            <p:txEl>
                                              <p:pRg st="1" end="1"/>
                                            </p:txEl>
                                          </p:spTgt>
                                        </p:tgtEl>
                                        <p:attrNameLst>
                                          <p:attrName>style.visibility</p:attrName>
                                        </p:attrNameLst>
                                      </p:cBhvr>
                                      <p:to>
                                        <p:strVal val="visible"/>
                                      </p:to>
                                    </p:set>
                                    <p:animEffect transition="in" filter="wipe(up)">
                                      <p:cBhvr>
                                        <p:cTn id="27" dur="500"/>
                                        <p:tgtEl>
                                          <p:spTgt spid="8198">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iterate type="lt">
                                    <p:tmPct val="10000"/>
                                  </p:iterate>
                                  <p:childTnLst>
                                    <p:set>
                                      <p:cBhvr>
                                        <p:cTn id="31" dur="1" fill="hold">
                                          <p:stCondLst>
                                            <p:cond delay="0"/>
                                          </p:stCondLst>
                                        </p:cTn>
                                        <p:tgtEl>
                                          <p:spTgt spid="8198">
                                            <p:txEl>
                                              <p:pRg st="2" end="2"/>
                                            </p:txEl>
                                          </p:spTgt>
                                        </p:tgtEl>
                                        <p:attrNameLst>
                                          <p:attrName>style.visibility</p:attrName>
                                        </p:attrNameLst>
                                      </p:cBhvr>
                                      <p:to>
                                        <p:strVal val="visible"/>
                                      </p:to>
                                    </p:set>
                                    <p:animEffect transition="in" filter="wipe(up)">
                                      <p:cBhvr>
                                        <p:cTn id="32" dur="500"/>
                                        <p:tgtEl>
                                          <p:spTgt spid="8198">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iterate type="lt">
                                    <p:tmPct val="10000"/>
                                  </p:iterate>
                                  <p:childTnLst>
                                    <p:set>
                                      <p:cBhvr>
                                        <p:cTn id="36" dur="1" fill="hold">
                                          <p:stCondLst>
                                            <p:cond delay="0"/>
                                          </p:stCondLst>
                                        </p:cTn>
                                        <p:tgtEl>
                                          <p:spTgt spid="8198">
                                            <p:txEl>
                                              <p:pRg st="3" end="3"/>
                                            </p:txEl>
                                          </p:spTgt>
                                        </p:tgtEl>
                                        <p:attrNameLst>
                                          <p:attrName>style.visibility</p:attrName>
                                        </p:attrNameLst>
                                      </p:cBhvr>
                                      <p:to>
                                        <p:strVal val="visible"/>
                                      </p:to>
                                    </p:set>
                                    <p:animEffect transition="in" filter="wipe(up)">
                                      <p:cBhvr>
                                        <p:cTn id="37" dur="500"/>
                                        <p:tgtEl>
                                          <p:spTgt spid="81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animBg="1"/>
      <p:bldP spid="8198"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107950" y="908050"/>
            <a:ext cx="8883650" cy="5791200"/>
          </a:xfrm>
        </p:spPr>
        <p:txBody>
          <a:bodyPr/>
          <a:lstStyle/>
          <a:p>
            <a:pPr>
              <a:lnSpc>
                <a:spcPct val="105000"/>
              </a:lnSpc>
              <a:spcBef>
                <a:spcPct val="45000"/>
              </a:spcBef>
              <a:buClr>
                <a:srgbClr val="FF0000"/>
              </a:buClr>
              <a:buSzPct val="120000"/>
              <a:buFont typeface="Wingdings" panose="05000000000000000000" pitchFamily="2" charset="2"/>
              <a:buChar char="¯"/>
            </a:pPr>
            <a:r>
              <a:rPr lang="zh-CN" altLang="en-US" sz="2800" dirty="0">
                <a:solidFill>
                  <a:srgbClr val="FF0000"/>
                </a:solidFill>
                <a:ea typeface="楷体" panose="02010609060101010101" pitchFamily="49" charset="-122"/>
              </a:rPr>
              <a:t>机跟炉</a:t>
            </a:r>
            <a:r>
              <a:rPr lang="zh-CN" altLang="en-US" sz="2800" dirty="0">
                <a:ea typeface="楷体" panose="02010609060101010101" pitchFamily="49" charset="-122"/>
              </a:rPr>
              <a:t>　</a:t>
            </a:r>
            <a:r>
              <a:rPr lang="zh-CN" altLang="en-US" sz="2800" dirty="0">
                <a:solidFill>
                  <a:srgbClr val="000000"/>
                </a:solidFill>
                <a:ea typeface="楷体" panose="02010609060101010101" pitchFamily="49" charset="-122"/>
              </a:rPr>
              <a:t>负荷指令加到锅炉，汽轮机根据主汽压力变化调整出力。主汽压力波动小，但响应慢，一次调频品质差。</a:t>
            </a:r>
          </a:p>
          <a:p>
            <a:pPr>
              <a:lnSpc>
                <a:spcPct val="105000"/>
              </a:lnSpc>
              <a:spcBef>
                <a:spcPct val="45000"/>
              </a:spcBef>
              <a:buClr>
                <a:srgbClr val="FF0000"/>
              </a:buClr>
              <a:buSzPct val="120000"/>
              <a:buFont typeface="Wingdings" panose="05000000000000000000" pitchFamily="2" charset="2"/>
              <a:buChar char="¯"/>
            </a:pPr>
            <a:r>
              <a:rPr lang="zh-CN" altLang="en-US" sz="2800" dirty="0">
                <a:solidFill>
                  <a:srgbClr val="FF0000"/>
                </a:solidFill>
                <a:ea typeface="楷体" panose="02010609060101010101" pitchFamily="49" charset="-122"/>
              </a:rPr>
              <a:t>炉跟机</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负荷指令加到汽轮机，锅炉根据主汽压力变化调整出力。动态响应快，一次调频性能优，蒸汽参数波动大，安全性差。</a:t>
            </a:r>
          </a:p>
          <a:p>
            <a:pPr>
              <a:lnSpc>
                <a:spcPct val="105000"/>
              </a:lnSpc>
              <a:spcBef>
                <a:spcPct val="45000"/>
              </a:spcBef>
              <a:buClr>
                <a:srgbClr val="FF0000"/>
              </a:buClr>
              <a:buSzPct val="120000"/>
              <a:buFont typeface="Wingdings" panose="05000000000000000000" pitchFamily="2" charset="2"/>
              <a:buChar char="¯"/>
            </a:pPr>
            <a:r>
              <a:rPr lang="zh-CN" altLang="en-US" sz="2800" dirty="0" smtClean="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机炉协调</a:t>
            </a:r>
            <a:r>
              <a:rPr lang="en-US" altLang="zh-CN" sz="2800" dirty="0" smtClean="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(CCS)</a:t>
            </a:r>
            <a:r>
              <a:rPr lang="zh-CN" altLang="en-US" sz="2800" dirty="0">
                <a:solidFill>
                  <a:srgbClr val="0000FF"/>
                </a:solidFill>
                <a:ea typeface="楷体" panose="02010609060101010101" pitchFamily="49" charset="-122"/>
              </a:rPr>
              <a:t>　</a:t>
            </a:r>
            <a:r>
              <a:rPr lang="zh-CN" altLang="en-US" sz="2800" dirty="0">
                <a:solidFill>
                  <a:srgbClr val="000000"/>
                </a:solidFill>
                <a:ea typeface="楷体" panose="02010609060101010101" pitchFamily="49" charset="-122"/>
              </a:rPr>
              <a:t>负荷指令同时加到机、炉控制器，通过控制优化，在响应速度与主汽压力稳定间取得最佳效果。</a:t>
            </a:r>
          </a:p>
        </p:txBody>
      </p:sp>
      <p:sp>
        <p:nvSpPr>
          <p:cNvPr id="6"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2383408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wipe(up)">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wipe(up)">
                                      <p:cBhvr>
                                        <p:cTn id="12" dur="500"/>
                                        <p:tgtEl>
                                          <p:spTgt spid="39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wipe(up)">
                                      <p:cBhvr>
                                        <p:cTn id="17"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4294967295"/>
          </p:nvPr>
        </p:nvSpPr>
        <p:spPr>
          <a:xfrm>
            <a:off x="107950" y="1844675"/>
            <a:ext cx="8883650" cy="1008063"/>
          </a:xfrm>
        </p:spPr>
        <p:txBody>
          <a:bodyPr/>
          <a:lstStyle/>
          <a:p>
            <a:pPr>
              <a:lnSpc>
                <a:spcPct val="90000"/>
              </a:lnSpc>
              <a:buClr>
                <a:srgbClr val="FF0000"/>
              </a:buClr>
              <a:buSzPct val="120000"/>
              <a:buFont typeface="Wingdings" panose="05000000000000000000" pitchFamily="2" charset="2"/>
              <a:buChar char="q"/>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功频调节</a:t>
            </a:r>
          </a:p>
          <a:p>
            <a:pPr>
              <a:lnSpc>
                <a:spcPct val="90000"/>
              </a:lnSpc>
              <a:buClr>
                <a:srgbClr val="FF0000"/>
              </a:buClr>
              <a:buSzPct val="120000"/>
              <a:buFont typeface="宋体" panose="02010600030101010101" pitchFamily="2" charset="-122"/>
              <a:buChar char="※"/>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原理　</a:t>
            </a:r>
            <a:r>
              <a:rPr lang="zh-CN" altLang="en-US" sz="28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基于频率、功率反馈的调节</a:t>
            </a:r>
          </a:p>
        </p:txBody>
      </p:sp>
      <p:sp>
        <p:nvSpPr>
          <p:cNvPr id="68617" name="Rectangle 9"/>
          <p:cNvSpPr>
            <a:spLocks noChangeArrowheads="1"/>
          </p:cNvSpPr>
          <p:nvPr/>
        </p:nvSpPr>
        <p:spPr bwMode="auto">
          <a:xfrm>
            <a:off x="107950" y="5589588"/>
            <a:ext cx="888365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spcBef>
                <a:spcPct val="30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优点　</a:t>
            </a:r>
            <a:r>
              <a:rPr lang="zh-CN" altLang="en-US" sz="2800" dirty="0">
                <a:ea typeface="楷体" panose="02010609060101010101" pitchFamily="49" charset="-122"/>
              </a:rPr>
              <a:t>减少动态滞后，消除内扰，提高调节品质</a:t>
            </a:r>
          </a:p>
          <a:p>
            <a:pPr>
              <a:spcBef>
                <a:spcPct val="30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不足　</a:t>
            </a:r>
            <a:r>
              <a:rPr lang="zh-CN" altLang="en-US" sz="2800" dirty="0">
                <a:ea typeface="楷体" panose="02010609060101010101" pitchFamily="49" charset="-122"/>
              </a:rPr>
              <a:t>甩负荷时动态反调，不利用超速安全</a:t>
            </a:r>
          </a:p>
        </p:txBody>
      </p:sp>
      <p:sp>
        <p:nvSpPr>
          <p:cNvPr id="68622" name="Rectangle 14"/>
          <p:cNvSpPr>
            <a:spLocks noChangeArrowheads="1"/>
          </p:cNvSpPr>
          <p:nvPr/>
        </p:nvSpPr>
        <p:spPr bwMode="auto">
          <a:xfrm>
            <a:off x="0" y="836613"/>
            <a:ext cx="8883650"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90000"/>
              </a:lnSpc>
              <a:buClr>
                <a:srgbClr val="FF0000"/>
              </a:buClr>
              <a:buSzPct val="120000"/>
              <a:buFont typeface="Wingdings" panose="05000000000000000000" pitchFamily="2" charset="2"/>
              <a:buChar char="q"/>
            </a:pPr>
            <a:r>
              <a:rPr lang="zh-CN" altLang="en-US" sz="2800" dirty="0">
                <a:solidFill>
                  <a:srgbClr val="FF0000"/>
                </a:solidFill>
                <a:ea typeface="楷体" panose="02010609060101010101" pitchFamily="49" charset="-122"/>
              </a:rPr>
              <a:t>频率调节的不足　</a:t>
            </a:r>
          </a:p>
          <a:p>
            <a:pPr>
              <a:lnSpc>
                <a:spcPct val="90000"/>
              </a:lnSpc>
              <a:buClr>
                <a:srgbClr val="FF0000"/>
              </a:buClr>
              <a:buSzPct val="120000"/>
              <a:buFont typeface="Wingdings" panose="05000000000000000000" pitchFamily="2" charset="2"/>
              <a:buNone/>
            </a:pPr>
            <a:r>
              <a:rPr lang="zh-CN" altLang="en-US" sz="2800" dirty="0">
                <a:solidFill>
                  <a:srgbClr val="0000FF"/>
                </a:solidFill>
                <a:ea typeface="楷体" panose="02010609060101010101" pitchFamily="49" charset="-122"/>
              </a:rPr>
              <a:t>　</a:t>
            </a:r>
            <a:r>
              <a:rPr lang="zh-CN" altLang="en-US" sz="2600" dirty="0">
                <a:ea typeface="楷体" panose="02010609060101010101" pitchFamily="49" charset="-122"/>
              </a:rPr>
              <a:t>不能补偿动态滞后，不能</a:t>
            </a:r>
            <a:r>
              <a:rPr lang="zh-CN" altLang="en-US" sz="2600" dirty="0" smtClean="0">
                <a:ea typeface="楷体" panose="02010609060101010101" pitchFamily="49" charset="-122"/>
              </a:rPr>
              <a:t>克服内扰</a:t>
            </a:r>
            <a:r>
              <a:rPr lang="en-US" altLang="zh-CN" sz="2600" dirty="0" smtClean="0">
                <a:ea typeface="楷体" panose="02010609060101010101" pitchFamily="49" charset="-122"/>
              </a:rPr>
              <a:t>(</a:t>
            </a:r>
            <a:r>
              <a:rPr lang="zh-CN" altLang="en-US" sz="2600" dirty="0" smtClean="0">
                <a:ea typeface="楷体" panose="02010609060101010101" pitchFamily="49" charset="-122"/>
              </a:rPr>
              <a:t>主汽与背压</a:t>
            </a:r>
            <a:r>
              <a:rPr lang="en-US" altLang="zh-CN" sz="2600" dirty="0" smtClean="0">
                <a:ea typeface="楷体" panose="02010609060101010101" pitchFamily="49" charset="-122"/>
              </a:rPr>
              <a:t>)</a:t>
            </a:r>
            <a:r>
              <a:rPr lang="zh-CN" altLang="en-US" sz="2600" dirty="0" smtClean="0">
                <a:ea typeface="楷体" panose="02010609060101010101" pitchFamily="49" charset="-122"/>
              </a:rPr>
              <a:t>和容错性差</a:t>
            </a:r>
            <a:endParaRPr lang="zh-CN" altLang="en-US" sz="2600" dirty="0">
              <a:ea typeface="楷体" panose="02010609060101010101" pitchFamily="49" charset="-122"/>
            </a:endParaRPr>
          </a:p>
        </p:txBody>
      </p:sp>
      <p:grpSp>
        <p:nvGrpSpPr>
          <p:cNvPr id="68629" name="Group 21"/>
          <p:cNvGrpSpPr>
            <a:grpSpLocks/>
          </p:cNvGrpSpPr>
          <p:nvPr/>
        </p:nvGrpSpPr>
        <p:grpSpPr bwMode="auto">
          <a:xfrm>
            <a:off x="107950" y="2793897"/>
            <a:ext cx="8281987" cy="2743200"/>
            <a:chOff x="340" y="1702"/>
            <a:chExt cx="5217" cy="1728"/>
          </a:xfrm>
        </p:grpSpPr>
        <p:graphicFrame>
          <p:nvGraphicFramePr>
            <p:cNvPr id="68616" name="Object 8"/>
            <p:cNvGraphicFramePr>
              <a:graphicFrameLocks noChangeAspect="1"/>
            </p:cNvGraphicFramePr>
            <p:nvPr/>
          </p:nvGraphicFramePr>
          <p:xfrm>
            <a:off x="340" y="1702"/>
            <a:ext cx="5217" cy="1728"/>
          </p:xfrm>
          <a:graphic>
            <a:graphicData uri="http://schemas.openxmlformats.org/presentationml/2006/ole">
              <mc:AlternateContent xmlns:mc="http://schemas.openxmlformats.org/markup-compatibility/2006">
                <mc:Choice xmlns:v="urn:schemas-microsoft-com:vml" Requires="v">
                  <p:oleObj spid="_x0000_s26641" name="Visio" r:id="rId4" imgW="5518528" imgH="1829471" progId="Visio.Drawing.11">
                    <p:embed/>
                  </p:oleObj>
                </mc:Choice>
                <mc:Fallback>
                  <p:oleObj name="Visio" r:id="rId4" imgW="5518528" imgH="1829471" progId="Visio.Drawing.11">
                    <p:embed/>
                    <p:pic>
                      <p:nvPicPr>
                        <p:cNvPr id="6861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 y="1702"/>
                          <a:ext cx="5217"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8628" name="Group 20"/>
            <p:cNvGrpSpPr>
              <a:grpSpLocks/>
            </p:cNvGrpSpPr>
            <p:nvPr/>
          </p:nvGrpSpPr>
          <p:grpSpPr bwMode="auto">
            <a:xfrm>
              <a:off x="2517" y="1797"/>
              <a:ext cx="1225" cy="1361"/>
              <a:chOff x="2517" y="1797"/>
              <a:chExt cx="1225" cy="1361"/>
            </a:xfrm>
          </p:grpSpPr>
          <p:sp>
            <p:nvSpPr>
              <p:cNvPr id="68624" name="Rectangle 16"/>
              <p:cNvSpPr>
                <a:spLocks noChangeArrowheads="1"/>
              </p:cNvSpPr>
              <p:nvPr/>
            </p:nvSpPr>
            <p:spPr bwMode="auto">
              <a:xfrm>
                <a:off x="2517" y="1797"/>
                <a:ext cx="1225" cy="1361"/>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25" name="Line 17"/>
              <p:cNvSpPr>
                <a:spLocks noChangeShapeType="1"/>
              </p:cNvSpPr>
              <p:nvPr/>
            </p:nvSpPr>
            <p:spPr bwMode="auto">
              <a:xfrm>
                <a:off x="2517" y="2115"/>
                <a:ext cx="122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6" name="Line 18"/>
              <p:cNvSpPr>
                <a:spLocks noChangeShapeType="1"/>
              </p:cNvSpPr>
              <p:nvPr/>
            </p:nvSpPr>
            <p:spPr bwMode="auto">
              <a:xfrm>
                <a:off x="2517" y="1842"/>
                <a:ext cx="122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grpSp>
        <p:nvGrpSpPr>
          <p:cNvPr id="14" name="组合 13"/>
          <p:cNvGrpSpPr/>
          <p:nvPr/>
        </p:nvGrpSpPr>
        <p:grpSpPr>
          <a:xfrm>
            <a:off x="161130" y="1741194"/>
            <a:ext cx="6805613" cy="1543433"/>
            <a:chOff x="395536" y="940658"/>
            <a:chExt cx="6805613" cy="1543433"/>
          </a:xfrm>
        </p:grpSpPr>
        <p:pic>
          <p:nvPicPr>
            <p:cNvPr id="15" name="Picture 13" descr="te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980728"/>
              <a:ext cx="6805613" cy="15033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9"/>
            <p:cNvSpPr txBox="1">
              <a:spLocks noChangeArrowheads="1"/>
            </p:cNvSpPr>
            <p:nvPr/>
          </p:nvSpPr>
          <p:spPr bwMode="auto">
            <a:xfrm>
              <a:off x="1403649" y="940658"/>
              <a:ext cx="7920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000" dirty="0" smtClean="0">
                  <a:solidFill>
                    <a:srgbClr val="FF0000"/>
                  </a:solidFill>
                  <a:latin typeface="Times New Roman" panose="02020603050405020304" pitchFamily="18" charset="0"/>
                  <a:cs typeface="Times New Roman" panose="02020603050405020304" pitchFamily="18" charset="0"/>
                </a:rPr>
                <a:t>(CCS)</a:t>
              </a:r>
              <a:endParaRPr lang="zh-CN" altLang="en-US" sz="2000" dirty="0">
                <a:solidFill>
                  <a:srgbClr val="FF0000"/>
                </a:solidFill>
                <a:latin typeface="Times New Roman" panose="02020603050405020304" pitchFamily="18" charset="0"/>
                <a:cs typeface="Times New Roman" panose="02020603050405020304" pitchFamily="18" charset="0"/>
              </a:endParaRPr>
            </a:p>
          </p:txBody>
        </p:sp>
      </p:grpSp>
      <p:sp>
        <p:nvSpPr>
          <p:cNvPr id="17"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22103886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622">
                                            <p:txEl>
                                              <p:pRg st="0" end="0"/>
                                            </p:txEl>
                                          </p:spTgt>
                                        </p:tgtEl>
                                        <p:attrNameLst>
                                          <p:attrName>style.visibility</p:attrName>
                                        </p:attrNameLst>
                                      </p:cBhvr>
                                      <p:to>
                                        <p:strVal val="visible"/>
                                      </p:to>
                                    </p:set>
                                    <p:animEffect transition="in" filter="wipe(up)">
                                      <p:cBhvr>
                                        <p:cTn id="7" dur="500"/>
                                        <p:tgtEl>
                                          <p:spTgt spid="6862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8622">
                                            <p:txEl>
                                              <p:pRg st="1" end="1"/>
                                            </p:txEl>
                                          </p:spTgt>
                                        </p:tgtEl>
                                        <p:attrNameLst>
                                          <p:attrName>style.visibility</p:attrName>
                                        </p:attrNameLst>
                                      </p:cBhvr>
                                      <p:to>
                                        <p:strVal val="visible"/>
                                      </p:to>
                                    </p:set>
                                    <p:animEffect transition="in" filter="wipe(up)">
                                      <p:cBhvr>
                                        <p:cTn id="12" dur="500"/>
                                        <p:tgtEl>
                                          <p:spTgt spid="6862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8611">
                                            <p:txEl>
                                              <p:pRg st="0" end="0"/>
                                            </p:txEl>
                                          </p:spTgt>
                                        </p:tgtEl>
                                        <p:attrNameLst>
                                          <p:attrName>style.visibility</p:attrName>
                                        </p:attrNameLst>
                                      </p:cBhvr>
                                      <p:to>
                                        <p:strVal val="visible"/>
                                      </p:to>
                                    </p:set>
                                    <p:animEffect transition="in" filter="wipe(up)">
                                      <p:cBhvr>
                                        <p:cTn id="22" dur="500"/>
                                        <p:tgtEl>
                                          <p:spTgt spid="68611">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8611">
                                            <p:txEl>
                                              <p:pRg st="1" end="1"/>
                                            </p:txEl>
                                          </p:spTgt>
                                        </p:tgtEl>
                                        <p:attrNameLst>
                                          <p:attrName>style.visibility</p:attrName>
                                        </p:attrNameLst>
                                      </p:cBhvr>
                                      <p:to>
                                        <p:strVal val="visible"/>
                                      </p:to>
                                    </p:set>
                                    <p:animEffect transition="in" filter="wipe(up)">
                                      <p:cBhvr>
                                        <p:cTn id="27" dur="500"/>
                                        <p:tgtEl>
                                          <p:spTgt spid="68611">
                                            <p:txEl>
                                              <p:pRg st="1" end="1"/>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68629"/>
                                        </p:tgtEl>
                                        <p:attrNameLst>
                                          <p:attrName>style.visibility</p:attrName>
                                        </p:attrNameLst>
                                      </p:cBhvr>
                                      <p:to>
                                        <p:strVal val="visible"/>
                                      </p:to>
                                    </p:set>
                                    <p:animEffect transition="in" filter="wipe(up)">
                                      <p:cBhvr>
                                        <p:cTn id="32" dur="500"/>
                                        <p:tgtEl>
                                          <p:spTgt spid="686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8617">
                                            <p:txEl>
                                              <p:pRg st="0" end="0"/>
                                            </p:txEl>
                                          </p:spTgt>
                                        </p:tgtEl>
                                        <p:attrNameLst>
                                          <p:attrName>style.visibility</p:attrName>
                                        </p:attrNameLst>
                                      </p:cBhvr>
                                      <p:to>
                                        <p:strVal val="visible"/>
                                      </p:to>
                                    </p:set>
                                    <p:animEffect transition="in" filter="wipe(up)">
                                      <p:cBhvr>
                                        <p:cTn id="37" dur="500"/>
                                        <p:tgtEl>
                                          <p:spTgt spid="68617">
                                            <p:txEl>
                                              <p:pRg st="0" end="0"/>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3" name="chimes.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8617">
                                            <p:txEl>
                                              <p:pRg st="1" end="1"/>
                                            </p:txEl>
                                          </p:spTgt>
                                        </p:tgtEl>
                                        <p:attrNameLst>
                                          <p:attrName>style.visibility</p:attrName>
                                        </p:attrNameLst>
                                      </p:cBhvr>
                                      <p:to>
                                        <p:strVal val="visible"/>
                                      </p:to>
                                    </p:set>
                                    <p:animEffect transition="in" filter="wipe(up)">
                                      <p:cBhvr>
                                        <p:cTn id="42" dur="500"/>
                                        <p:tgtEl>
                                          <p:spTgt spid="68617">
                                            <p:txEl>
                                              <p:pRg st="1" end="1"/>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P spid="68617" grpId="0" build="p"/>
      <p:bldP spid="6862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152400" y="908050"/>
            <a:ext cx="8812213" cy="576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解决方法　</a:t>
            </a:r>
            <a:r>
              <a:rPr lang="zh-CN" altLang="en-US" sz="2800" dirty="0">
                <a:ea typeface="楷体" panose="02010609060101010101" pitchFamily="49" charset="-122"/>
              </a:rPr>
              <a:t>超速保护控制</a:t>
            </a:r>
            <a:r>
              <a:rPr lang="en-US" altLang="zh-CN" sz="2800" dirty="0">
                <a:ea typeface="楷体" panose="02010609060101010101" pitchFamily="49" charset="-122"/>
              </a:rPr>
              <a:t>(OPC)</a:t>
            </a:r>
          </a:p>
          <a:p>
            <a:pPr>
              <a:lnSpc>
                <a:spcPct val="105000"/>
              </a:lnSpc>
              <a:spcBef>
                <a:spcPct val="45000"/>
              </a:spcBef>
              <a:buClr>
                <a:srgbClr val="FF0000"/>
              </a:buClr>
              <a:buSzPct val="120000"/>
              <a:buFont typeface="宋体" panose="02010600030101010101" pitchFamily="2" charset="-122"/>
              <a:buNone/>
            </a:pPr>
            <a:endParaRPr lang="en-US" altLang="zh-CN" sz="2800" dirty="0">
              <a:solidFill>
                <a:srgbClr val="0000FF"/>
              </a:solidFill>
              <a:ea typeface="楷体" panose="02010609060101010101" pitchFamily="49" charset="-122"/>
            </a:endParaRPr>
          </a:p>
        </p:txBody>
      </p:sp>
      <p:sp>
        <p:nvSpPr>
          <p:cNvPr id="7"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
        <p:nvSpPr>
          <p:cNvPr id="8" name="Rectangle 3"/>
          <p:cNvSpPr txBox="1">
            <a:spLocks noChangeArrowheads="1"/>
          </p:cNvSpPr>
          <p:nvPr/>
        </p:nvSpPr>
        <p:spPr bwMode="auto">
          <a:xfrm>
            <a:off x="107504" y="1484784"/>
            <a:ext cx="8812212"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CC"/>
                </a:solidFill>
                <a:latin typeface="+mn-lt"/>
                <a:ea typeface="+mn-ea"/>
                <a:cs typeface="+mn-cs"/>
              </a:defRPr>
            </a:lvl2pPr>
            <a:lvl3pPr marL="1143000" indent="-228600" algn="l" rtl="0" eaLnBrk="0" fontAlgn="base" hangingPunct="0">
              <a:spcBef>
                <a:spcPct val="20000"/>
              </a:spcBef>
              <a:spcAft>
                <a:spcPct val="0"/>
              </a:spcAft>
              <a:buChar char="•"/>
              <a:defRPr sz="2400">
                <a:solidFill>
                  <a:srgbClr val="CC00CC"/>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anose="05000000000000000000" pitchFamily="2" charset="2"/>
              <a:buChar char="q"/>
            </a:pPr>
            <a:r>
              <a:rPr lang="zh-CN" altLang="en-US" sz="2800" kern="0" dirty="0" smtClean="0">
                <a:ea typeface="楷体" panose="02010609060101010101" pitchFamily="49" charset="-122"/>
              </a:rPr>
              <a:t>调节级后压力反馈</a:t>
            </a:r>
          </a:p>
          <a:p>
            <a:pPr>
              <a:lnSpc>
                <a:spcPct val="105000"/>
              </a:lnSpc>
              <a:spcBef>
                <a:spcPct val="45000"/>
              </a:spcBef>
              <a:buClr>
                <a:srgbClr val="FF0000"/>
              </a:buClr>
              <a:buSzPct val="120000"/>
              <a:buFont typeface="宋体" panose="02010600030101010101" pitchFamily="2" charset="-122"/>
              <a:buChar char="※"/>
            </a:pPr>
            <a:r>
              <a:rPr lang="zh-CN" altLang="en-US" sz="2800" kern="0" dirty="0" smtClean="0">
                <a:ea typeface="楷体" panose="02010609060101010101" pitchFamily="49" charset="-122"/>
              </a:rPr>
              <a:t>原理　</a:t>
            </a:r>
            <a:r>
              <a:rPr lang="zh-CN" altLang="en-US" sz="2800" kern="0" dirty="0" smtClean="0">
                <a:solidFill>
                  <a:srgbClr val="000000"/>
                </a:solidFill>
                <a:ea typeface="楷体" panose="02010609060101010101" pitchFamily="49" charset="-122"/>
              </a:rPr>
              <a:t>第一时间响应锅炉内扰，校正功率偏差</a:t>
            </a:r>
            <a:endParaRPr lang="zh-CN" altLang="en-US" sz="2800" kern="0" dirty="0">
              <a:solidFill>
                <a:srgbClr val="000000"/>
              </a:solidFill>
              <a:ea typeface="楷体" panose="02010609060101010101" pitchFamily="49" charset="-122"/>
            </a:endParaRPr>
          </a:p>
        </p:txBody>
      </p:sp>
      <p:graphicFrame>
        <p:nvGraphicFramePr>
          <p:cNvPr id="9" name="Object 6"/>
          <p:cNvGraphicFramePr>
            <a:graphicFrameLocks noChangeAspect="1"/>
          </p:cNvGraphicFramePr>
          <p:nvPr>
            <p:extLst>
              <p:ext uri="{D42A27DB-BD31-4B8C-83A1-F6EECF244321}">
                <p14:modId xmlns:p14="http://schemas.microsoft.com/office/powerpoint/2010/main" val="3488323940"/>
              </p:ext>
            </p:extLst>
          </p:nvPr>
        </p:nvGraphicFramePr>
        <p:xfrm>
          <a:off x="107504" y="2707010"/>
          <a:ext cx="8713787" cy="2886075"/>
        </p:xfrm>
        <a:graphic>
          <a:graphicData uri="http://schemas.openxmlformats.org/presentationml/2006/ole">
            <mc:AlternateContent xmlns:mc="http://schemas.openxmlformats.org/markup-compatibility/2006">
              <mc:Choice xmlns:v="urn:schemas-microsoft-com:vml" Requires="v">
                <p:oleObj spid="_x0000_s28679" name="Visio" r:id="rId5" imgW="5518528" imgH="1829471" progId="Visio.Drawing.11">
                  <p:embed/>
                </p:oleObj>
              </mc:Choice>
              <mc:Fallback>
                <p:oleObj name="Visio" r:id="rId5" imgW="5518528" imgH="1829471" progId="Visio.Drawing.11">
                  <p:embed/>
                  <p:pic>
                    <p:nvPicPr>
                      <p:cNvPr id="6963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2707010"/>
                        <a:ext cx="8713787"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7"/>
          <p:cNvSpPr>
            <a:spLocks noChangeArrowheads="1"/>
          </p:cNvSpPr>
          <p:nvPr/>
        </p:nvSpPr>
        <p:spPr bwMode="auto">
          <a:xfrm>
            <a:off x="165894" y="5517232"/>
            <a:ext cx="8812213" cy="124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优点　</a:t>
            </a:r>
            <a:r>
              <a:rPr lang="zh-CN" altLang="en-US" sz="2800" dirty="0">
                <a:ea typeface="楷体" panose="02010609060101010101" pitchFamily="49" charset="-122"/>
              </a:rPr>
              <a:t>提高克服内扰品质</a:t>
            </a:r>
          </a:p>
          <a:p>
            <a:pPr>
              <a:lnSpc>
                <a:spcPct val="105000"/>
              </a:lnSpc>
              <a:spcBef>
                <a:spcPct val="45000"/>
              </a:spcBef>
              <a:buClr>
                <a:srgbClr val="FF0000"/>
              </a:buClr>
              <a:buSzPct val="120000"/>
              <a:buFont typeface="宋体" panose="02010600030101010101" pitchFamily="2" charset="-122"/>
              <a:buChar char="※"/>
            </a:pPr>
            <a:r>
              <a:rPr lang="zh-CN" altLang="en-US" sz="2800" dirty="0">
                <a:solidFill>
                  <a:srgbClr val="FF0000"/>
                </a:solidFill>
                <a:ea typeface="楷体" panose="02010609060101010101" pitchFamily="49" charset="-122"/>
              </a:rPr>
              <a:t>不足</a:t>
            </a:r>
            <a:r>
              <a:rPr lang="zh-CN" altLang="en-US" sz="2800" dirty="0">
                <a:ea typeface="楷体" panose="02010609060101010101" pitchFamily="49" charset="-122"/>
              </a:rPr>
              <a:t>　压力波动引起机组功率波动</a:t>
            </a:r>
          </a:p>
        </p:txBody>
      </p:sp>
    </p:spTree>
    <p:extLst>
      <p:ext uri="{BB962C8B-B14F-4D97-AF65-F5344CB8AC3E}">
        <p14:creationId xmlns:p14="http://schemas.microsoft.com/office/powerpoint/2010/main" val="3244145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animEffect transition="in" filter="wipe(up)">
                                      <p:cBhvr>
                                        <p:cTn id="7" dur="500"/>
                                        <p:tgtEl>
                                          <p:spTgt spid="10752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up)">
                                      <p:cBhvr>
                                        <p:cTn id="12" dur="500"/>
                                        <p:tgtEl>
                                          <p:spTgt spid="8">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up)">
                                      <p:cBhvr>
                                        <p:cTn id="17" dur="500"/>
                                        <p:tgtEl>
                                          <p:spTgt spid="8">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subTnLs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wipe(up)">
                                      <p:cBhvr>
                                        <p:cTn id="27" dur="500"/>
                                        <p:tgtEl>
                                          <p:spTgt spid="10">
                                            <p:txEl>
                                              <p:pRg st="0" end="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wipe(up)">
                                      <p:cBhvr>
                                        <p:cTn id="32" dur="500"/>
                                        <p:tgtEl>
                                          <p:spTgt spid="10">
                                            <p:txEl>
                                              <p:pRg st="1" end="1"/>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build="p" bldLvl="5"/>
      <p:bldP spid="8" grpId="0" build="p" bldLvl="5"/>
      <p:bldP spid="10"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8060" y="1448925"/>
            <a:ext cx="5647953" cy="4255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descr="E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624" y="1483588"/>
            <a:ext cx="6561129" cy="35819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DE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8261" y="1185386"/>
            <a:ext cx="6213546" cy="48741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Object 6"/>
          <p:cNvGraphicFramePr>
            <a:graphicFrameLocks noChangeAspect="1"/>
          </p:cNvGraphicFramePr>
          <p:nvPr>
            <p:extLst>
              <p:ext uri="{D42A27DB-BD31-4B8C-83A1-F6EECF244321}">
                <p14:modId xmlns:p14="http://schemas.microsoft.com/office/powerpoint/2010/main" val="257195191"/>
              </p:ext>
            </p:extLst>
          </p:nvPr>
        </p:nvGraphicFramePr>
        <p:xfrm>
          <a:off x="215142" y="1772816"/>
          <a:ext cx="8713787" cy="2886075"/>
        </p:xfrm>
        <a:graphic>
          <a:graphicData uri="http://schemas.openxmlformats.org/presentationml/2006/ole">
            <mc:AlternateContent xmlns:mc="http://schemas.openxmlformats.org/markup-compatibility/2006">
              <mc:Choice xmlns:v="urn:schemas-microsoft-com:vml" Requires="v">
                <p:oleObj spid="_x0000_s8249" name="Visio" r:id="rId7" imgW="5518528" imgH="1829471" progId="Visio.Drawing.11">
                  <p:embed/>
                </p:oleObj>
              </mc:Choice>
              <mc:Fallback>
                <p:oleObj name="Visio" r:id="rId7" imgW="5518528" imgH="1829471" progId="Visio.Drawing.11">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142" y="1772816"/>
                        <a:ext cx="8713787"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wipe(up)">
                                      <p:cBhvr>
                                        <p:cTn id="7" dur="500"/>
                                        <p:tgtEl>
                                          <p:spTgt spid="8197"/>
                                        </p:tgtEl>
                                      </p:cBhvr>
                                    </p:animEffect>
                                  </p:childTnLst>
                                  <p:subTnLst>
                                    <p:set>
                                      <p:cBhvr override="childStyle">
                                        <p:cTn dur="1" fill="hold" display="0" masterRel="nextClick" afterEffect="1"/>
                                        <p:tgtEl>
                                          <p:spTgt spid="819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graphicFrame>
        <p:nvGraphicFramePr>
          <p:cNvPr id="4" name="Object 3"/>
          <p:cNvGraphicFramePr>
            <a:graphicFrameLocks noChangeAspect="1"/>
          </p:cNvGraphicFramePr>
          <p:nvPr>
            <p:extLst>
              <p:ext uri="{D42A27DB-BD31-4B8C-83A1-F6EECF244321}">
                <p14:modId xmlns:p14="http://schemas.microsoft.com/office/powerpoint/2010/main" val="2747451852"/>
              </p:ext>
            </p:extLst>
          </p:nvPr>
        </p:nvGraphicFramePr>
        <p:xfrm>
          <a:off x="1268623" y="1484784"/>
          <a:ext cx="6606827" cy="4053691"/>
        </p:xfrm>
        <a:graphic>
          <a:graphicData uri="http://schemas.openxmlformats.org/presentationml/2006/ole">
            <mc:AlternateContent xmlns:mc="http://schemas.openxmlformats.org/markup-compatibility/2006">
              <mc:Choice xmlns:v="urn:schemas-microsoft-com:vml" Requires="v">
                <p:oleObj spid="_x0000_s11293" name="Photo Editor 照片" r:id="rId3" imgW="42533333" imgH="26104762" progId="MSPhotoEd.3">
                  <p:embed/>
                </p:oleObj>
              </mc:Choice>
              <mc:Fallback>
                <p:oleObj name="Photo Editor 照片" r:id="rId3" imgW="42533333" imgH="2610476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8623" y="1484784"/>
                        <a:ext cx="6606827" cy="4053691"/>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6688360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8"/>
          <p:cNvGraphicFramePr>
            <a:graphicFrameLocks noChangeAspect="1"/>
          </p:cNvGraphicFramePr>
          <p:nvPr>
            <p:extLst>
              <p:ext uri="{D42A27DB-BD31-4B8C-83A1-F6EECF244321}">
                <p14:modId xmlns:p14="http://schemas.microsoft.com/office/powerpoint/2010/main" val="1011628292"/>
              </p:ext>
            </p:extLst>
          </p:nvPr>
        </p:nvGraphicFramePr>
        <p:xfrm>
          <a:off x="6493549" y="1124744"/>
          <a:ext cx="1750859" cy="4797152"/>
        </p:xfrm>
        <a:graphic>
          <a:graphicData uri="http://schemas.openxmlformats.org/presentationml/2006/ole">
            <mc:AlternateContent xmlns:mc="http://schemas.openxmlformats.org/markup-compatibility/2006">
              <mc:Choice xmlns:v="urn:schemas-microsoft-com:vml" Requires="v">
                <p:oleObj spid="_x0000_s12316" name="Photo Editor 照片" r:id="rId3" imgW="19247619" imgH="52676190" progId="MSPhotoEd.3">
                  <p:embed/>
                </p:oleObj>
              </mc:Choice>
              <mc:Fallback>
                <p:oleObj name="Photo Editor 照片" r:id="rId3" imgW="19247619" imgH="5267619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3549" y="1124744"/>
                        <a:ext cx="1750859" cy="4797152"/>
                      </a:xfrm>
                      <a:prstGeom prst="rect">
                        <a:avLst/>
                      </a:prstGeom>
                      <a:noFill/>
                      <a:ln>
                        <a:noFill/>
                      </a:ln>
                      <a:effectLst/>
                      <a:extLst/>
                    </p:spPr>
                  </p:pic>
                </p:oleObj>
              </mc:Fallback>
            </mc:AlternateContent>
          </a:graphicData>
        </a:graphic>
      </p:graphicFrame>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174" y="1303829"/>
            <a:ext cx="3579802" cy="4489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5736" y="1140346"/>
            <a:ext cx="3362325" cy="4781550"/>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1037" y="2204864"/>
            <a:ext cx="2603500" cy="3124200"/>
          </a:xfrm>
          <a:prstGeom prst="rect">
            <a:avLst/>
          </a:prstGeom>
        </p:spPr>
      </p:pic>
      <p:sp>
        <p:nvSpPr>
          <p:cNvPr id="8"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4110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auto">
          <a:xfrm>
            <a:off x="395536" y="5013176"/>
            <a:ext cx="82296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pPr>
            <a:r>
              <a:rPr lang="zh-CN" altLang="en-US" sz="2700" dirty="0">
                <a:solidFill>
                  <a:srgbClr val="FF0000"/>
                </a:solidFill>
                <a:ea typeface="楷体" pitchFamily="49" charset="-122"/>
              </a:rPr>
              <a:t> </a:t>
            </a:r>
            <a:r>
              <a:rPr lang="zh-CN" altLang="en-US" sz="2700" dirty="0" smtClean="0">
                <a:solidFill>
                  <a:srgbClr val="FF0000"/>
                </a:solidFill>
                <a:ea typeface="楷体" pitchFamily="49" charset="-122"/>
              </a:rPr>
              <a:t>预启阀的作用</a:t>
            </a:r>
          </a:p>
          <a:p>
            <a:pPr marL="457200" indent="-101600">
              <a:lnSpc>
                <a:spcPct val="110000"/>
              </a:lnSpc>
              <a:spcBef>
                <a:spcPts val="1500"/>
              </a:spcBef>
              <a:buClr>
                <a:srgbClr val="FF0000"/>
              </a:buClr>
              <a:buSzPct val="120000"/>
              <a:buFont typeface="Wingdings" pitchFamily="2" charset="2"/>
              <a:buChar char="ü"/>
            </a:pPr>
            <a:r>
              <a:rPr lang="zh-CN" altLang="en-US" sz="2700" dirty="0" smtClean="0">
                <a:solidFill>
                  <a:srgbClr val="0000CC"/>
                </a:solidFill>
                <a:ea typeface="楷体" pitchFamily="49" charset="-122"/>
                <a:sym typeface="Wingdings" pitchFamily="2" charset="2"/>
              </a:rPr>
              <a:t> </a:t>
            </a:r>
            <a:r>
              <a:rPr lang="zh-CN" altLang="en-US" sz="2700" dirty="0" smtClean="0">
                <a:solidFill>
                  <a:srgbClr val="000000"/>
                </a:solidFill>
                <a:ea typeface="楷体" pitchFamily="49" charset="-122"/>
                <a:sym typeface="Wingdings" pitchFamily="2" charset="2"/>
              </a:rPr>
              <a:t>减小开启调门的提升力</a:t>
            </a:r>
            <a:endParaRPr lang="zh-CN" altLang="en-US" sz="2700" dirty="0">
              <a:solidFill>
                <a:srgbClr val="000000"/>
              </a:solidFill>
              <a:ea typeface="楷体" pitchFamily="49" charset="-122"/>
            </a:endParaRPr>
          </a:p>
        </p:txBody>
      </p:sp>
      <p:sp>
        <p:nvSpPr>
          <p:cNvPr id="8" name="Rectangle 7"/>
          <p:cNvSpPr>
            <a:spLocks noChangeArrowheads="1"/>
          </p:cNvSpPr>
          <p:nvPr/>
        </p:nvSpPr>
        <p:spPr bwMode="auto">
          <a:xfrm>
            <a:off x="467544" y="1196752"/>
            <a:ext cx="8229600"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pPr>
            <a:r>
              <a:rPr lang="zh-CN" altLang="en-US" sz="2700" dirty="0" smtClean="0">
                <a:solidFill>
                  <a:srgbClr val="FF0000"/>
                </a:solidFill>
                <a:ea typeface="楷体" pitchFamily="49" charset="-122"/>
              </a:rPr>
              <a:t>高压调门结构</a:t>
            </a:r>
            <a:endParaRPr lang="zh-CN" altLang="en-US" sz="2700" dirty="0">
              <a:solidFill>
                <a:srgbClr val="FF0000"/>
              </a:solidFill>
              <a:ea typeface="楷体" pitchFamily="49" charset="-122"/>
            </a:endParaRPr>
          </a:p>
          <a:p>
            <a:pPr marL="806450" indent="-450850">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主阀碟、主阀套、预启阀</a:t>
            </a:r>
            <a:r>
              <a:rPr lang="en-US" altLang="zh-CN" sz="2700" dirty="0" smtClean="0">
                <a:solidFill>
                  <a:srgbClr val="000000"/>
                </a:solidFill>
                <a:ea typeface="楷体" pitchFamily="49" charset="-122"/>
                <a:sym typeface="Wingdings" pitchFamily="2" charset="2"/>
              </a:rPr>
              <a:t>(</a:t>
            </a:r>
            <a:r>
              <a:rPr lang="zh-CN" altLang="en-US" sz="2700" dirty="0" smtClean="0">
                <a:solidFill>
                  <a:srgbClr val="000000"/>
                </a:solidFill>
                <a:ea typeface="楷体" pitchFamily="49" charset="-122"/>
                <a:sym typeface="Wingdings" pitchFamily="2" charset="2"/>
              </a:rPr>
              <a:t>导阀，或小阀</a:t>
            </a:r>
            <a:r>
              <a:rPr lang="en-US" altLang="zh-CN" sz="2700" dirty="0" smtClean="0">
                <a:solidFill>
                  <a:srgbClr val="000000"/>
                </a:solidFill>
                <a:ea typeface="楷体" pitchFamily="49" charset="-122"/>
                <a:sym typeface="Wingdings" pitchFamily="2" charset="2"/>
              </a:rPr>
              <a:t>)</a:t>
            </a:r>
            <a:r>
              <a:rPr lang="zh-CN" altLang="en-US" sz="2700" dirty="0" smtClean="0">
                <a:solidFill>
                  <a:srgbClr val="000000"/>
                </a:solidFill>
                <a:ea typeface="楷体" pitchFamily="49" charset="-122"/>
                <a:sym typeface="Wingdings" pitchFamily="2" charset="2"/>
              </a:rPr>
              <a:t>、阀杆及阀杆套</a:t>
            </a:r>
            <a:endParaRPr lang="en-US" altLang="zh-CN" sz="2700" dirty="0" smtClean="0">
              <a:solidFill>
                <a:srgbClr val="000000"/>
              </a:solidFill>
              <a:ea typeface="楷体" pitchFamily="49" charset="-122"/>
              <a:sym typeface="Wingdings" pitchFamily="2" charset="2"/>
            </a:endParaRPr>
          </a:p>
          <a:p>
            <a:pPr marL="806450" indent="-450850">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rPr>
              <a:t>预启阀刚性地设置地阀杆的端部，活动地内置在主阀碟中</a:t>
            </a:r>
            <a:endParaRPr lang="en-US" altLang="zh-CN" sz="2700" dirty="0" smtClean="0">
              <a:solidFill>
                <a:srgbClr val="000000"/>
              </a:solidFill>
              <a:ea typeface="楷体" pitchFamily="49" charset="-122"/>
            </a:endParaRPr>
          </a:p>
          <a:p>
            <a:pPr marL="806450" indent="-450850">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rPr>
              <a:t>提升阀杆时，先开启预启阀；预启阀全开后，带动主阀碟开启</a:t>
            </a:r>
            <a:endParaRPr lang="zh-CN" altLang="en-US" sz="2700" dirty="0">
              <a:solidFill>
                <a:srgbClr val="000000"/>
              </a:solidFill>
              <a:ea typeface="楷体" pitchFamily="49"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220" y="1052736"/>
            <a:ext cx="4980013" cy="5040560"/>
          </a:xfrm>
          <a:prstGeom prst="rect">
            <a:avLst/>
          </a:prstGeom>
        </p:spPr>
      </p:pic>
      <p:sp>
        <p:nvSpPr>
          <p:cNvPr id="9"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254032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up)">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up)">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ipe(up)">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wipe(up)">
                                      <p:cBhvr>
                                        <p:cTn id="3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P spid="8"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611560" y="1340768"/>
            <a:ext cx="3721283" cy="3759978"/>
          </a:xfrm>
          <a:prstGeom prst="rect">
            <a:avLst/>
          </a:prstGeom>
        </p:spPr>
      </p:pic>
      <p:pic>
        <p:nvPicPr>
          <p:cNvPr id="9" name="图片 8"/>
          <p:cNvPicPr>
            <a:picLocks noChangeAspect="1"/>
          </p:cNvPicPr>
          <p:nvPr/>
        </p:nvPicPr>
        <p:blipFill>
          <a:blip r:embed="rId4"/>
          <a:stretch>
            <a:fillRect/>
          </a:stretch>
        </p:blipFill>
        <p:spPr>
          <a:xfrm>
            <a:off x="5591730" y="1431055"/>
            <a:ext cx="2076614" cy="2502001"/>
          </a:xfrm>
          <a:prstGeom prst="rect">
            <a:avLst/>
          </a:prstGeom>
        </p:spPr>
      </p:pic>
      <p:graphicFrame>
        <p:nvGraphicFramePr>
          <p:cNvPr id="10" name="对象 9"/>
          <p:cNvGraphicFramePr>
            <a:graphicFrameLocks noChangeAspect="1"/>
          </p:cNvGraphicFramePr>
          <p:nvPr>
            <p:extLst>
              <p:ext uri="{D42A27DB-BD31-4B8C-83A1-F6EECF244321}">
                <p14:modId xmlns:p14="http://schemas.microsoft.com/office/powerpoint/2010/main" val="2558078358"/>
              </p:ext>
            </p:extLst>
          </p:nvPr>
        </p:nvGraphicFramePr>
        <p:xfrm>
          <a:off x="4903277" y="4077072"/>
          <a:ext cx="3917195" cy="875776"/>
        </p:xfrm>
        <a:graphic>
          <a:graphicData uri="http://schemas.openxmlformats.org/presentationml/2006/ole">
            <mc:AlternateContent xmlns:mc="http://schemas.openxmlformats.org/markup-compatibility/2006">
              <mc:Choice xmlns:v="urn:schemas-microsoft-com:vml" Requires="v">
                <p:oleObj spid="_x0000_s13342" name="Equation" r:id="rId5" imgW="1306961" imgH="292140" progId="Equation.DSMT4">
                  <p:embed/>
                </p:oleObj>
              </mc:Choice>
              <mc:Fallback>
                <p:oleObj name="Equation" r:id="rId5" imgW="1306961" imgH="292140" progId="Equation.DSMT4">
                  <p:embed/>
                  <p:pic>
                    <p:nvPicPr>
                      <p:cNvPr id="0" name=""/>
                      <p:cNvPicPr/>
                      <p:nvPr/>
                    </p:nvPicPr>
                    <p:blipFill>
                      <a:blip r:embed="rId6"/>
                      <a:stretch>
                        <a:fillRect/>
                      </a:stretch>
                    </p:blipFill>
                    <p:spPr>
                      <a:xfrm>
                        <a:off x="4903277" y="4077072"/>
                        <a:ext cx="3917195" cy="875776"/>
                      </a:xfrm>
                      <a:prstGeom prst="rect">
                        <a:avLst/>
                      </a:prstGeom>
                    </p:spPr>
                  </p:pic>
                </p:oleObj>
              </mc:Fallback>
            </mc:AlternateContent>
          </a:graphicData>
        </a:graphic>
      </p:graphicFrame>
      <p:sp>
        <p:nvSpPr>
          <p:cNvPr id="13" name="Rectangle 7"/>
          <p:cNvSpPr>
            <a:spLocks noChangeArrowheads="1"/>
          </p:cNvSpPr>
          <p:nvPr/>
        </p:nvSpPr>
        <p:spPr bwMode="auto">
          <a:xfrm>
            <a:off x="395536" y="5373216"/>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pPr>
            <a:r>
              <a:rPr lang="zh-CN" altLang="en-US" sz="2700" dirty="0">
                <a:solidFill>
                  <a:srgbClr val="FF0000"/>
                </a:solidFill>
                <a:ea typeface="楷体" pitchFamily="49" charset="-122"/>
              </a:rPr>
              <a:t> </a:t>
            </a:r>
            <a:r>
              <a:rPr lang="zh-CN" altLang="en-US" sz="2700" dirty="0" smtClean="0">
                <a:solidFill>
                  <a:srgbClr val="FF0000"/>
                </a:solidFill>
                <a:ea typeface="楷体" pitchFamily="49" charset="-122"/>
              </a:rPr>
              <a:t>主阀碟浮动</a:t>
            </a:r>
          </a:p>
          <a:p>
            <a:pPr marL="355600">
              <a:lnSpc>
                <a:spcPct val="110000"/>
              </a:lnSpc>
              <a:spcBef>
                <a:spcPts val="1500"/>
              </a:spcBef>
              <a:buClr>
                <a:srgbClr val="FF0000"/>
              </a:buClr>
              <a:buSzPct val="120000"/>
            </a:pPr>
            <a:endParaRPr lang="zh-CN" altLang="en-US" sz="2700" dirty="0">
              <a:solidFill>
                <a:srgbClr val="0000CC"/>
              </a:solidFill>
              <a:ea typeface="楷体" pitchFamily="49" charset="-122"/>
            </a:endParaRPr>
          </a:p>
        </p:txBody>
      </p:sp>
      <p:sp>
        <p:nvSpPr>
          <p:cNvPr id="8"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234287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323528" y="1144896"/>
            <a:ext cx="8229600" cy="487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03275" indent="-447675">
              <a:lnSpc>
                <a:spcPct val="110000"/>
              </a:lnSpc>
              <a:spcBef>
                <a:spcPts val="1500"/>
              </a:spcBef>
              <a:buClr>
                <a:srgbClr val="FF0000"/>
              </a:buClr>
              <a:buSzPct val="120000"/>
              <a:buFont typeface="Wingdings" pitchFamily="2" charset="2"/>
              <a:buChar char="ü"/>
            </a:pPr>
            <a:r>
              <a:rPr lang="zh-CN" altLang="en-US" sz="2700" dirty="0" smtClean="0">
                <a:solidFill>
                  <a:srgbClr val="0000CC"/>
                </a:solidFill>
                <a:ea typeface="楷体" pitchFamily="49" charset="-122"/>
              </a:rPr>
              <a:t> </a:t>
            </a:r>
            <a:r>
              <a:rPr lang="zh-CN" altLang="en-US" sz="2700" dirty="0" smtClean="0">
                <a:solidFill>
                  <a:srgbClr val="000000"/>
                </a:solidFill>
                <a:ea typeface="楷体" pitchFamily="49" charset="-122"/>
              </a:rPr>
              <a:t>随调门开</a:t>
            </a:r>
            <a:r>
              <a:rPr lang="zh-CN" altLang="en-US" sz="2700" dirty="0">
                <a:solidFill>
                  <a:srgbClr val="000000"/>
                </a:solidFill>
                <a:ea typeface="楷体" pitchFamily="49" charset="-122"/>
              </a:rPr>
              <a:t>度增大，</a:t>
            </a:r>
            <a:r>
              <a:rPr lang="en-US" altLang="zh-CN" sz="2700" dirty="0">
                <a:solidFill>
                  <a:srgbClr val="000000"/>
                </a:solidFill>
                <a:latin typeface="Times New Roman" panose="02020603050405020304" pitchFamily="18" charset="0"/>
                <a:ea typeface="楷体" pitchFamily="49" charset="-122"/>
                <a:cs typeface="Times New Roman" panose="02020603050405020304" pitchFamily="18" charset="0"/>
              </a:rPr>
              <a:t>R0</a:t>
            </a:r>
            <a:r>
              <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rPr>
              <a:t>增大、</a:t>
            </a:r>
            <a:r>
              <a:rPr lang="en-US" altLang="zh-CN" sz="2700" dirty="0">
                <a:solidFill>
                  <a:srgbClr val="000000"/>
                </a:solidFill>
                <a:latin typeface="Times New Roman" panose="02020603050405020304" pitchFamily="18" charset="0"/>
                <a:ea typeface="楷体" pitchFamily="49" charset="-122"/>
                <a:cs typeface="Times New Roman" panose="02020603050405020304" pitchFamily="18" charset="0"/>
              </a:rPr>
              <a:t>R1</a:t>
            </a:r>
            <a:r>
              <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rPr>
              <a:t>减小，</a:t>
            </a:r>
            <a:r>
              <a:rPr lang="en-US" altLang="zh-CN" sz="2700" dirty="0">
                <a:solidFill>
                  <a:srgbClr val="000000"/>
                </a:solidFill>
                <a:latin typeface="Times New Roman" panose="02020603050405020304" pitchFamily="18" charset="0"/>
                <a:ea typeface="楷体" pitchFamily="49" charset="-122"/>
                <a:cs typeface="Times New Roman" panose="02020603050405020304" pitchFamily="18" charset="0"/>
              </a:rPr>
              <a:t>P1</a:t>
            </a:r>
            <a:r>
              <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rPr>
              <a:t>提高，主阀碟上向下蒸汽力减小。达到某一开度时，</a:t>
            </a:r>
            <a:r>
              <a:rPr lang="en-US" altLang="zh-CN" sz="2700" dirty="0">
                <a:solidFill>
                  <a:srgbClr val="000000"/>
                </a:solidFill>
                <a:latin typeface="Times New Roman" panose="02020603050405020304" pitchFamily="18" charset="0"/>
                <a:ea typeface="楷体" pitchFamily="49" charset="-122"/>
                <a:cs typeface="Times New Roman" panose="02020603050405020304" pitchFamily="18" charset="0"/>
              </a:rPr>
              <a:t>P1</a:t>
            </a:r>
            <a:r>
              <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rPr>
              <a:t>＝</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rPr>
              <a:t>Pc</a:t>
            </a: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rPr>
              <a:t>，主阀碟处于上、下浮动的临界状态</a:t>
            </a:r>
            <a:endPar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endParaRPr>
          </a:p>
          <a:p>
            <a:pPr marL="803275" indent="-447675">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继续增大调门开度，</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P1</a:t>
            </a: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Pc</a:t>
            </a: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，主阀碟脱离预启阀上跳上端点</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endParaRPr>
          </a:p>
          <a:p>
            <a:pPr marL="803275" indent="-447675">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如果主阀碟上浮发生在调门大开度时，如相对开度大于</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45%</a:t>
            </a: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以上时，不会发生明显的负荷波动</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endParaRPr>
          </a:p>
          <a:p>
            <a:pPr marL="803275" indent="-447675">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sym typeface="Wingdings" pitchFamily="2" charset="2"/>
              </a:rPr>
              <a:t>如果主阀碟上浮发生在调门没有充分开启时，就会发生明显的负荷波动</a:t>
            </a:r>
            <a:endParaRPr lang="zh-CN" altLang="en-US" sz="2700" dirty="0">
              <a:solidFill>
                <a:srgbClr val="000000"/>
              </a:solidFill>
              <a:latin typeface="Times New Roman" panose="02020603050405020304" pitchFamily="18" charset="0"/>
              <a:ea typeface="楷体" pitchFamily="49" charset="-122"/>
              <a:cs typeface="Times New Roman" panose="02020603050405020304" pitchFamily="18" charset="0"/>
            </a:endParaRPr>
          </a:p>
        </p:txBody>
      </p:sp>
      <p:sp>
        <p:nvSpPr>
          <p:cNvPr id="6"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54093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up)">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95536" y="1196752"/>
            <a:ext cx="822960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03275" indent="-442913">
              <a:lnSpc>
                <a:spcPct val="115000"/>
              </a:lnSpc>
              <a:spcBef>
                <a:spcPct val="20000"/>
              </a:spcBef>
              <a:buClr>
                <a:srgbClr val="FF0000"/>
              </a:buClr>
              <a:buSzPct val="120000"/>
              <a:buFont typeface="Wingdings" panose="05000000000000000000" pitchFamily="2" charset="2"/>
              <a:buChar char="ü"/>
            </a:pPr>
            <a:r>
              <a:rPr lang="zh-CN" altLang="en-US" sz="2700" dirty="0" smtClean="0">
                <a:solidFill>
                  <a:srgbClr val="000000"/>
                </a:solidFill>
                <a:ea typeface="楷体" pitchFamily="49" charset="-122"/>
              </a:rPr>
              <a:t>门杆汽封磨损，将使</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rPr>
              <a:t>R2</a:t>
            </a: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rPr>
              <a:t>减小，使主阀碟的上浮临界点前移，</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endParaRPr>
          </a:p>
          <a:p>
            <a:pPr marL="342900" indent="-342900">
              <a:spcBef>
                <a:spcPct val="20000"/>
              </a:spcBef>
              <a:buFont typeface="Wingdings" pitchFamily="2" charset="2"/>
              <a:buChar char="Ø"/>
            </a:pPr>
            <a:r>
              <a:rPr lang="zh-CN" altLang="en-US" sz="2700" dirty="0" smtClean="0">
                <a:solidFill>
                  <a:srgbClr val="FF0000"/>
                </a:solidFill>
                <a:ea typeface="楷体" pitchFamily="49" charset="-122"/>
              </a:rPr>
              <a:t>预启阀磨损</a:t>
            </a:r>
          </a:p>
          <a:p>
            <a:pPr marL="803275" indent="-447675">
              <a:lnSpc>
                <a:spcPct val="115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主汽门与调门组合结构，调门流场不对称，汽流对主阀碟产生旋转作用力</a:t>
            </a:r>
            <a:endParaRPr lang="zh-CN" altLang="en-US" sz="2700" dirty="0">
              <a:solidFill>
                <a:srgbClr val="000000"/>
              </a:solidFill>
              <a:ea typeface="楷体" pitchFamily="49" charset="-122"/>
            </a:endParaRPr>
          </a:p>
        </p:txBody>
      </p:sp>
      <p:pic>
        <p:nvPicPr>
          <p:cNvPr id="5" name="图片 4"/>
          <p:cNvPicPr>
            <a:picLocks noChangeAspect="1"/>
          </p:cNvPicPr>
          <p:nvPr/>
        </p:nvPicPr>
        <p:blipFill>
          <a:blip r:embed="rId2"/>
          <a:stretch>
            <a:fillRect/>
          </a:stretch>
        </p:blipFill>
        <p:spPr>
          <a:xfrm>
            <a:off x="1691680" y="1852299"/>
            <a:ext cx="5923461" cy="4240997"/>
          </a:xfrm>
          <a:prstGeom prst="rect">
            <a:avLst/>
          </a:prstGeom>
        </p:spPr>
      </p:pic>
      <p:sp>
        <p:nvSpPr>
          <p:cNvPr id="6" name="Rectangle 7"/>
          <p:cNvSpPr>
            <a:spLocks noChangeArrowheads="1"/>
          </p:cNvSpPr>
          <p:nvPr/>
        </p:nvSpPr>
        <p:spPr bwMode="auto">
          <a:xfrm>
            <a:off x="374848" y="3861048"/>
            <a:ext cx="822960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03275" indent="-442913">
              <a:lnSpc>
                <a:spcPct val="115000"/>
              </a:lnSpc>
              <a:spcBef>
                <a:spcPct val="20000"/>
              </a:spcBef>
              <a:buClr>
                <a:srgbClr val="FF0000"/>
              </a:buClr>
              <a:buSzPct val="120000"/>
              <a:buFont typeface="Wingdings" panose="05000000000000000000" pitchFamily="2" charset="2"/>
              <a:buChar char="ü"/>
            </a:pPr>
            <a:r>
              <a:rPr lang="zh-CN" altLang="en-US" sz="2700" dirty="0" smtClean="0">
                <a:solidFill>
                  <a:srgbClr val="000000"/>
                </a:solidFill>
                <a:ea typeface="楷体" pitchFamily="49" charset="-122"/>
              </a:rPr>
              <a:t>主阀碟与预启阀发生研磨，大多预启阀座磨损，导致预启阀行程增大，在相同油动机行程下，主阀碟开度变小</a:t>
            </a:r>
            <a:endParaRPr lang="en-US" altLang="zh-CN" sz="2700" dirty="0" smtClean="0">
              <a:solidFill>
                <a:srgbClr val="000000"/>
              </a:solidFill>
              <a:ea typeface="楷体" pitchFamily="49" charset="-122"/>
            </a:endParaRPr>
          </a:p>
          <a:p>
            <a:pPr marL="803275" indent="-442913">
              <a:lnSpc>
                <a:spcPct val="115000"/>
              </a:lnSpc>
              <a:spcBef>
                <a:spcPct val="20000"/>
              </a:spcBef>
              <a:buClr>
                <a:srgbClr val="FF0000"/>
              </a:buClr>
              <a:buSzPct val="120000"/>
              <a:buFont typeface="Wingdings" panose="05000000000000000000" pitchFamily="2" charset="2"/>
              <a:buChar char="ü"/>
            </a:pP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rPr>
              <a:t>改变了阀杆行程对应的蒸汽流量关系，阀门管理</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endParaRPr>
          </a:p>
        </p:txBody>
      </p:sp>
      <p:sp>
        <p:nvSpPr>
          <p:cNvPr id="7"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318460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up)">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wipe(up)">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6" grpId="0" build="p" bldLvl="5"/>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457237" y="1196752"/>
            <a:ext cx="822960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zh-CN" altLang="en-US" sz="2700" b="0" i="0" u="none" strike="noStrike" kern="1200" cap="none" spc="0" normalizeH="0" baseline="0" noProof="0" dirty="0" smtClean="0">
                <a:ln>
                  <a:noFill/>
                </a:ln>
                <a:solidFill>
                  <a:srgbClr val="FF0000"/>
                </a:solidFill>
                <a:effectLst/>
                <a:uLnTx/>
                <a:uFillTx/>
                <a:latin typeface="Arial" charset="0"/>
                <a:ea typeface="楷体" pitchFamily="49" charset="-122"/>
              </a:rPr>
              <a:t>其它问题</a:t>
            </a:r>
            <a:endParaRPr kumimoji="0" lang="zh-CN" altLang="en-US" sz="2700" b="0" i="0" u="none" strike="noStrike" kern="1200" cap="none" spc="0" normalizeH="0" baseline="0" noProof="0" dirty="0">
              <a:ln>
                <a:noFill/>
              </a:ln>
              <a:solidFill>
                <a:srgbClr val="FF0000"/>
              </a:solidFill>
              <a:effectLst/>
              <a:uLnTx/>
              <a:uFillTx/>
              <a:latin typeface="Arial" charset="0"/>
              <a:ea typeface="楷体" pitchFamily="49" charset="-122"/>
            </a:endParaRPr>
          </a:p>
          <a:p>
            <a:pPr marL="806450" marR="0" lvl="0" indent="-45085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700" b="0" i="0" u="none" strike="noStrike" kern="1200" cap="none" spc="0" normalizeH="0" baseline="0" noProof="0" dirty="0" smtClean="0">
                <a:ln>
                  <a:noFill/>
                </a:ln>
                <a:solidFill>
                  <a:srgbClr val="000000"/>
                </a:solidFill>
                <a:effectLst/>
                <a:uLnTx/>
                <a:uFillTx/>
                <a:latin typeface="Arial" charset="0"/>
                <a:ea typeface="楷体" pitchFamily="49" charset="-122"/>
                <a:sym typeface="Wingdings" pitchFamily="2" charset="2"/>
              </a:rPr>
              <a:t>油动机与阀杆连接间隙，通常</a:t>
            </a:r>
            <a:r>
              <a:rPr kumimoji="0" lang="en-US" altLang="zh-CN"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sym typeface="Wingdings" pitchFamily="2" charset="2"/>
              </a:rPr>
              <a:t>0.2mm</a:t>
            </a:r>
            <a:r>
              <a:rPr kumimoji="0" lang="zh-CN" altLang="en-US"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sym typeface="Wingdings" pitchFamily="2" charset="2"/>
              </a:rPr>
              <a:t>左右，在主阀碟上蒸汽力向下时，这个间隙对流量特性没有影响。</a:t>
            </a:r>
            <a:endParaRPr kumimoji="0" lang="en-US" altLang="zh-CN"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sym typeface="Wingdings" pitchFamily="2" charset="2"/>
            </a:endParaRPr>
          </a:p>
          <a:p>
            <a:pPr marL="806450" marR="0" lvl="0" indent="-450850" algn="l" defTabSz="914400" rtl="0" eaLnBrk="1" fontAlgn="base" latinLnBrk="0" hangingPunct="1">
              <a:lnSpc>
                <a:spcPct val="115000"/>
              </a:lnSpc>
              <a:spcBef>
                <a:spcPts val="1500"/>
              </a:spcBef>
              <a:spcAft>
                <a:spcPct val="0"/>
              </a:spcAft>
              <a:buClr>
                <a:srgbClr val="FF0000"/>
              </a:buClr>
              <a:buSzPct val="120000"/>
              <a:buFont typeface="Wingdings" pitchFamily="2" charset="2"/>
              <a:buChar char="ü"/>
              <a:tabLst/>
              <a:defRPr/>
            </a:pPr>
            <a:r>
              <a:rPr kumimoji="0" lang="zh-CN" altLang="en-US"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rPr>
              <a:t>在调门大开度，主阀碟即使上浮，因流量接近饱和，也不会产生明显的负荷波动</a:t>
            </a:r>
            <a:endParaRPr kumimoji="0" lang="en-US" altLang="zh-CN" sz="2700" b="0" i="0" u="none" strike="noStrike" kern="1200" cap="none" spc="0" normalizeH="0" baseline="0" noProof="0" dirty="0" smtClean="0">
              <a:ln>
                <a:noFill/>
              </a:ln>
              <a:solidFill>
                <a:srgbClr val="000000"/>
              </a:solidFill>
              <a:effectLst/>
              <a:uLnTx/>
              <a:uFillTx/>
              <a:latin typeface="Arial" charset="0"/>
              <a:ea typeface="楷体" pitchFamily="49" charset="-122"/>
            </a:endParaRPr>
          </a:p>
          <a:p>
            <a:pPr marL="806450" marR="0" lvl="0" indent="-450850" algn="l" defTabSz="914400" rtl="0" eaLnBrk="1" fontAlgn="base" latinLnBrk="0" hangingPunct="1">
              <a:lnSpc>
                <a:spcPct val="115000"/>
              </a:lnSpc>
              <a:spcBef>
                <a:spcPts val="1500"/>
              </a:spcBef>
              <a:spcAft>
                <a:spcPct val="0"/>
              </a:spcAft>
              <a:buClr>
                <a:srgbClr val="FF0000"/>
              </a:buClr>
              <a:buSzPct val="120000"/>
              <a:buFont typeface="Wingdings" pitchFamily="2" charset="2"/>
              <a:buChar char="ü"/>
              <a:tabLst/>
              <a:defRPr/>
            </a:pPr>
            <a:r>
              <a:rPr kumimoji="0" lang="zh-CN" altLang="en-US" sz="2700" b="0" i="0" u="none" strike="noStrike" kern="1200" cap="none" spc="0" normalizeH="0" baseline="0" noProof="0" dirty="0" smtClean="0">
                <a:ln>
                  <a:noFill/>
                </a:ln>
                <a:solidFill>
                  <a:srgbClr val="000000"/>
                </a:solidFill>
                <a:effectLst/>
                <a:uLnTx/>
                <a:uFillTx/>
                <a:latin typeface="Arial" charset="0"/>
                <a:ea typeface="楷体" pitchFamily="49" charset="-122"/>
              </a:rPr>
              <a:t>阀杆与主阀碟的配合间隙，通常</a:t>
            </a:r>
            <a:r>
              <a:rPr kumimoji="0" lang="en-US" altLang="zh-CN"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rPr>
              <a:t>0.3mm</a:t>
            </a:r>
            <a:r>
              <a:rPr kumimoji="0" lang="zh-CN" altLang="en-US"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rPr>
              <a:t>左右，与油动机连接间隙相似</a:t>
            </a:r>
            <a:endParaRPr kumimoji="0" lang="en-US" altLang="zh-CN"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endParaRPr>
          </a:p>
          <a:p>
            <a:pPr marL="806450" marR="0" lvl="0" indent="-450850" algn="l" defTabSz="914400" rtl="0" eaLnBrk="1" fontAlgn="base" latinLnBrk="0" hangingPunct="1">
              <a:lnSpc>
                <a:spcPct val="115000"/>
              </a:lnSpc>
              <a:spcBef>
                <a:spcPts val="1500"/>
              </a:spcBef>
              <a:spcAft>
                <a:spcPct val="0"/>
              </a:spcAft>
              <a:buClr>
                <a:srgbClr val="FF0000"/>
              </a:buClr>
              <a:buSzPct val="120000"/>
              <a:buFont typeface="Wingdings" pitchFamily="2" charset="2"/>
              <a:buChar char="ü"/>
              <a:tabLst/>
              <a:defRPr/>
            </a:pPr>
            <a:r>
              <a:rPr kumimoji="0" lang="zh-CN" altLang="en-US"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rPr>
              <a:t>两者同时发生，特殊情况下会引起负荷波动</a:t>
            </a:r>
            <a:endParaRPr kumimoji="0" lang="en-US" altLang="zh-CN" sz="2700" b="0" i="0" u="none" strike="noStrike" kern="1200" cap="none" spc="0" normalizeH="0" baseline="0" noProof="0" dirty="0" smtClean="0">
              <a:ln>
                <a:noFill/>
              </a:ln>
              <a:solidFill>
                <a:srgbClr val="000000"/>
              </a:solidFill>
              <a:effectLst/>
              <a:uLnTx/>
              <a:uFillTx/>
              <a:latin typeface="Times New Roman" panose="02020603050405020304" pitchFamily="18" charset="0"/>
              <a:ea typeface="楷体" pitchFamily="49" charset="-122"/>
              <a:cs typeface="Times New Roman" panose="02020603050405020304" pitchFamily="18" charset="0"/>
            </a:endParaRPr>
          </a:p>
          <a:p>
            <a:pPr marL="806450" marR="0" lvl="0" indent="-450850" algn="l" defTabSz="914400" rtl="0" eaLnBrk="1" fontAlgn="base" latinLnBrk="0" hangingPunct="1">
              <a:lnSpc>
                <a:spcPct val="115000"/>
              </a:lnSpc>
              <a:spcBef>
                <a:spcPts val="1500"/>
              </a:spcBef>
              <a:spcAft>
                <a:spcPct val="0"/>
              </a:spcAft>
              <a:buClr>
                <a:srgbClr val="FF0000"/>
              </a:buClr>
              <a:buSzPct val="120000"/>
              <a:buFont typeface="Wingdings" pitchFamily="2" charset="2"/>
              <a:buChar char="ü"/>
              <a:tabLst/>
              <a:defRPr/>
            </a:pPr>
            <a:endParaRPr kumimoji="0" lang="zh-CN" altLang="en-US" sz="2700" b="0" i="0" u="none" strike="noStrike" kern="1200" cap="none" spc="0" normalizeH="0" baseline="0" noProof="0" dirty="0">
              <a:ln>
                <a:noFill/>
              </a:ln>
              <a:solidFill>
                <a:srgbClr val="0000CC"/>
              </a:solidFill>
              <a:effectLst/>
              <a:uLnTx/>
              <a:uFillTx/>
              <a:latin typeface="Arial" charset="0"/>
              <a:ea typeface="楷体" pitchFamily="49" charset="-122"/>
            </a:endParaRPr>
          </a:p>
        </p:txBody>
      </p:sp>
      <p:sp>
        <p:nvSpPr>
          <p:cNvPr id="3" name="标题 1"/>
          <p:cNvSpPr>
            <a:spLocks noGrp="1"/>
          </p:cNvSpPr>
          <p:nvPr>
            <p:ph type="title"/>
          </p:nvPr>
        </p:nvSpPr>
        <p:spPr>
          <a:xfrm>
            <a:off x="74" y="0"/>
            <a:ext cx="9143926" cy="792162"/>
          </a:xfrm>
        </p:spPr>
        <p:txBody>
          <a:bodyPr/>
          <a:lstStyle/>
          <a:p>
            <a:pPr algn="r"/>
            <a:r>
              <a:rPr lang="zh-CN" altLang="zh-CN" sz="3000" dirty="0"/>
              <a:t>汽轮机主汽门、调节汽门结构与典型问题</a:t>
            </a:r>
            <a:endParaRPr lang="zh-CN" altLang="zh-CN" sz="3000" dirty="0"/>
          </a:p>
        </p:txBody>
      </p:sp>
    </p:spTree>
    <p:extLst>
      <p:ext uri="{BB962C8B-B14F-4D97-AF65-F5344CB8AC3E}">
        <p14:creationId xmlns:p14="http://schemas.microsoft.com/office/powerpoint/2010/main" val="39250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
        <p:nvSpPr>
          <p:cNvPr id="6147" name="Rectangle 3"/>
          <p:cNvSpPr>
            <a:spLocks noGrp="1" noChangeArrowheads="1"/>
          </p:cNvSpPr>
          <p:nvPr>
            <p:ph type="body" idx="1"/>
          </p:nvPr>
        </p:nvSpPr>
        <p:spPr>
          <a:xfrm>
            <a:off x="446856" y="3717033"/>
            <a:ext cx="8229600" cy="2448272"/>
          </a:xfrm>
        </p:spPr>
        <p:txBody>
          <a:bodyPr/>
          <a:lstStyle/>
          <a:p>
            <a:pPr eaLnBrk="1" hangingPunct="1"/>
            <a:r>
              <a:rPr lang="en-US" altLang="zh-CN" dirty="0" smtClean="0">
                <a:latin typeface="Times New Roman" pitchFamily="18" charset="0"/>
                <a:cs typeface="Times New Roman" pitchFamily="18" charset="0"/>
              </a:rPr>
              <a:t>DEH</a:t>
            </a:r>
            <a:r>
              <a:rPr lang="zh-CN" altLang="en-US" dirty="0" smtClean="0">
                <a:latin typeface="Times New Roman" pitchFamily="18" charset="0"/>
                <a:cs typeface="Times New Roman" pitchFamily="18" charset="0"/>
              </a:rPr>
              <a:t>阀门管理曲线</a:t>
            </a:r>
            <a:endParaRPr lang="en-US" altLang="zh-CN" dirty="0" smtClean="0">
              <a:latin typeface="Times New Roman" pitchFamily="18" charset="0"/>
              <a:cs typeface="Times New Roman" pitchFamily="18" charset="0"/>
            </a:endParaRPr>
          </a:p>
          <a:p>
            <a:pPr marL="0" indent="0" eaLnBrk="1" hangingPunct="1">
              <a:buNone/>
            </a:pPr>
            <a:r>
              <a:rPr lang="zh-CN" altLang="en-US" dirty="0">
                <a:latin typeface="Times New Roman" pitchFamily="18" charset="0"/>
                <a:cs typeface="Times New Roman" pitchFamily="18" charset="0"/>
              </a:rPr>
              <a:t>　</a:t>
            </a:r>
            <a:r>
              <a:rPr lang="zh-CN" altLang="en-US" dirty="0" smtClean="0">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在</a:t>
            </a:r>
            <a:r>
              <a:rPr lang="en-US" altLang="zh-CN" dirty="0" smtClean="0">
                <a:solidFill>
                  <a:srgbClr val="000000"/>
                </a:solidFill>
                <a:latin typeface="Times New Roman" pitchFamily="18" charset="0"/>
                <a:cs typeface="Times New Roman" pitchFamily="18" charset="0"/>
              </a:rPr>
              <a:t>DEH</a:t>
            </a:r>
            <a:r>
              <a:rPr lang="zh-CN" altLang="en-US" dirty="0" smtClean="0">
                <a:solidFill>
                  <a:srgbClr val="000000"/>
                </a:solidFill>
                <a:latin typeface="Times New Roman" pitchFamily="18" charset="0"/>
                <a:cs typeface="Times New Roman" pitchFamily="18" charset="0"/>
              </a:rPr>
              <a:t>中，阀门管理曲线的功能相当于原调速系统的配汽机构，将流量指令转变为高压调门的开度指令。</a:t>
            </a:r>
            <a:endParaRPr lang="zh-CN" altLang="zh-CN" dirty="0" smtClean="0">
              <a:solidFill>
                <a:srgbClr val="000000"/>
              </a:solidFill>
              <a:latin typeface="Times New Roman" pitchFamily="18" charset="0"/>
              <a:cs typeface="Times New Roman" pitchFamily="18" charset="0"/>
            </a:endParaRPr>
          </a:p>
        </p:txBody>
      </p:sp>
      <p:sp>
        <p:nvSpPr>
          <p:cNvPr id="7" name="Rectangle 3"/>
          <p:cNvSpPr txBox="1">
            <a:spLocks noChangeArrowheads="1"/>
          </p:cNvSpPr>
          <p:nvPr/>
        </p:nvSpPr>
        <p:spPr bwMode="auto">
          <a:xfrm>
            <a:off x="446856" y="1124744"/>
            <a:ext cx="8229600" cy="230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eaLnBrk="1" hangingPunct="1"/>
            <a:r>
              <a:rPr lang="zh-CN" altLang="en-US" dirty="0" smtClean="0"/>
              <a:t>汽轮机功率控制与流量指令</a:t>
            </a:r>
          </a:p>
          <a:p>
            <a:pPr eaLnBrk="1" hangingPunct="1">
              <a:buFont typeface="Wingdings" pitchFamily="2" charset="2"/>
              <a:buNone/>
            </a:pPr>
            <a:r>
              <a:rPr lang="zh-CN" altLang="en-US" dirty="0" smtClean="0"/>
              <a:t>　　　</a:t>
            </a:r>
            <a:r>
              <a:rPr lang="zh-CN" altLang="en-US" dirty="0" smtClean="0">
                <a:solidFill>
                  <a:srgbClr val="000000"/>
                </a:solidFill>
                <a:latin typeface="Times New Roman" pitchFamily="18" charset="0"/>
                <a:cs typeface="Times New Roman" pitchFamily="18" charset="0"/>
              </a:rPr>
              <a:t>一次调频功率增量与来自</a:t>
            </a:r>
            <a:r>
              <a:rPr lang="en-US" altLang="zh-CN" dirty="0" smtClean="0">
                <a:solidFill>
                  <a:srgbClr val="000000"/>
                </a:solidFill>
                <a:latin typeface="Times New Roman" pitchFamily="18" charset="0"/>
                <a:cs typeface="Times New Roman" pitchFamily="18" charset="0"/>
              </a:rPr>
              <a:t>CCS</a:t>
            </a:r>
            <a:r>
              <a:rPr lang="zh-CN" altLang="en-US" dirty="0" smtClean="0">
                <a:solidFill>
                  <a:srgbClr val="000000"/>
                </a:solidFill>
                <a:latin typeface="Times New Roman" pitchFamily="18" charset="0"/>
                <a:cs typeface="Times New Roman" pitchFamily="18" charset="0"/>
              </a:rPr>
              <a:t>的机组功率指令迭加，得到机组即时功率，经主汽压力校正，转变为汽轮机控制的流量指令。</a:t>
            </a:r>
          </a:p>
          <a:p>
            <a:pPr eaLnBrk="1" hangingPunct="1">
              <a:buFont typeface="Wingdings" pitchFamily="2" charset="2"/>
              <a:buNone/>
            </a:pPr>
            <a:endParaRPr lang="en-US" altLang="zh-CN" dirty="0" smtClean="0">
              <a:solidFill>
                <a:srgbClr val="0000CC"/>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856" y="1077869"/>
            <a:ext cx="7920880" cy="2410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147">
                                            <p:txEl>
                                              <p:pRg st="0" end="0"/>
                                            </p:txEl>
                                          </p:spTgt>
                                        </p:tgtEl>
                                        <p:attrNameLst>
                                          <p:attrName>style.visibility</p:attrName>
                                        </p:attrNameLst>
                                      </p:cBhvr>
                                      <p:to>
                                        <p:strVal val="visible"/>
                                      </p:to>
                                    </p:set>
                                    <p:animEffect transition="in" filter="wipe(up)">
                                      <p:cBhvr>
                                        <p:cTn id="22" dur="500"/>
                                        <p:tgtEl>
                                          <p:spTgt spid="614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147">
                                            <p:txEl>
                                              <p:pRg st="1" end="1"/>
                                            </p:txEl>
                                          </p:spTgt>
                                        </p:tgtEl>
                                        <p:attrNameLst>
                                          <p:attrName>style.visibility</p:attrName>
                                        </p:attrNameLst>
                                      </p:cBhvr>
                                      <p:to>
                                        <p:strVal val="visible"/>
                                      </p:to>
                                    </p:set>
                                    <p:animEffect transition="in" filter="wipe(up)">
                                      <p:cBhvr>
                                        <p:cTn id="27"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4095269218"/>
              </p:ext>
            </p:extLst>
          </p:nvPr>
        </p:nvGraphicFramePr>
        <p:xfrm>
          <a:off x="4499992" y="1569423"/>
          <a:ext cx="2230126" cy="887467"/>
        </p:xfrm>
        <a:graphic>
          <a:graphicData uri="http://schemas.openxmlformats.org/presentationml/2006/ole">
            <mc:AlternateContent xmlns:mc="http://schemas.openxmlformats.org/markup-compatibility/2006">
              <mc:Choice xmlns:v="urn:schemas-microsoft-com:vml" Requires="v">
                <p:oleObj spid="_x0000_s9269" name="AxMath" r:id="rId3" imgW="1081800" imgH="429840" progId="Equation.AxMath">
                  <p:embed/>
                </p:oleObj>
              </mc:Choice>
              <mc:Fallback>
                <p:oleObj name="AxMath" r:id="rId3" imgW="1081800" imgH="429840" progId="Equation.AxMath">
                  <p:embed/>
                  <p:pic>
                    <p:nvPicPr>
                      <p:cNvPr id="0" name=""/>
                      <p:cNvPicPr/>
                      <p:nvPr/>
                    </p:nvPicPr>
                    <p:blipFill>
                      <a:blip r:embed="rId4"/>
                      <a:stretch>
                        <a:fillRect/>
                      </a:stretch>
                    </p:blipFill>
                    <p:spPr>
                      <a:xfrm>
                        <a:off x="4499992" y="1569423"/>
                        <a:ext cx="2230126" cy="887467"/>
                      </a:xfrm>
                      <a:prstGeom prst="rect">
                        <a:avLst/>
                      </a:prstGeom>
                    </p:spPr>
                  </p:pic>
                </p:oleObj>
              </mc:Fallback>
            </mc:AlternateContent>
          </a:graphicData>
        </a:graphic>
      </p:graphicFrame>
      <p:sp>
        <p:nvSpPr>
          <p:cNvPr id="9219" name="Rectangle 3"/>
          <p:cNvSpPr>
            <a:spLocks noGrp="1" noChangeArrowheads="1"/>
          </p:cNvSpPr>
          <p:nvPr>
            <p:ph type="body" idx="1"/>
          </p:nvPr>
        </p:nvSpPr>
        <p:spPr>
          <a:xfrm>
            <a:off x="467544" y="1124745"/>
            <a:ext cx="8229600" cy="1440159"/>
          </a:xfrm>
        </p:spPr>
        <p:txBody>
          <a:bodyPr/>
          <a:lstStyle/>
          <a:p>
            <a:pPr eaLnBrk="1" hangingPunct="1">
              <a:buSzPct val="110000"/>
              <a:buFont typeface="Wingdings" pitchFamily="2" charset="2"/>
              <a:buChar char="Ø"/>
            </a:pPr>
            <a:r>
              <a:rPr lang="zh-CN" altLang="en-US" dirty="0" smtClean="0"/>
              <a:t>影响因素</a:t>
            </a:r>
          </a:p>
          <a:p>
            <a:pPr indent="-101600" eaLnBrk="1" hangingPunct="1">
              <a:buClr>
                <a:srgbClr val="FF0000"/>
              </a:buClr>
              <a:buSzPct val="120000"/>
              <a:buFont typeface="Wingdings" pitchFamily="2" charset="2"/>
              <a:buChar char="ü"/>
            </a:pPr>
            <a:r>
              <a:rPr lang="zh-CN" altLang="en-US" dirty="0" smtClean="0">
                <a:solidFill>
                  <a:srgbClr val="0000CC"/>
                </a:solidFill>
                <a:sym typeface="Wingdings" pitchFamily="2" charset="2"/>
              </a:rPr>
              <a:t> </a:t>
            </a:r>
            <a:r>
              <a:rPr lang="zh-CN" altLang="en-US" dirty="0" smtClean="0">
                <a:solidFill>
                  <a:srgbClr val="000000"/>
                </a:solidFill>
                <a:sym typeface="Wingdings" pitchFamily="2" charset="2"/>
              </a:rPr>
              <a:t>高压调门流量特性</a:t>
            </a:r>
          </a:p>
        </p:txBody>
      </p:sp>
      <p:sp>
        <p:nvSpPr>
          <p:cNvPr id="5" name="Rectangle 3"/>
          <p:cNvSpPr txBox="1">
            <a:spLocks noChangeArrowheads="1"/>
          </p:cNvSpPr>
          <p:nvPr/>
        </p:nvSpPr>
        <p:spPr bwMode="auto">
          <a:xfrm>
            <a:off x="467544" y="2564904"/>
            <a:ext cx="8229600" cy="111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803275" indent="-447675" eaLnBrk="1" hangingPunct="1">
              <a:buClr>
                <a:srgbClr val="FF0000"/>
              </a:buClr>
              <a:buSzPct val="120000"/>
              <a:buFont typeface="Wingdings" pitchFamily="2" charset="2"/>
              <a:buChar char="ü"/>
            </a:pPr>
            <a:r>
              <a:rPr lang="zh-CN" altLang="en-US" dirty="0" smtClean="0">
                <a:solidFill>
                  <a:srgbClr val="000000"/>
                </a:solidFill>
                <a:sym typeface="Wingdings" pitchFamily="2" charset="2"/>
              </a:rPr>
              <a:t>高压缸的通流特性，即决定于调节级和高压缸压力级的通流能力</a:t>
            </a:r>
          </a:p>
        </p:txBody>
      </p:sp>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9589" y="1404544"/>
            <a:ext cx="5966299" cy="4170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1960" y="1268965"/>
            <a:ext cx="4865936" cy="4824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3"/>
          <p:cNvSpPr txBox="1">
            <a:spLocks noChangeArrowheads="1"/>
          </p:cNvSpPr>
          <p:nvPr/>
        </p:nvSpPr>
        <p:spPr bwMode="auto">
          <a:xfrm>
            <a:off x="467544" y="3789041"/>
            <a:ext cx="8229600" cy="230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eaLnBrk="1" hangingPunct="1">
              <a:buSzPct val="110000"/>
            </a:pPr>
            <a:r>
              <a:rPr lang="zh-CN" altLang="en-US" dirty="0" smtClean="0"/>
              <a:t>阀门管理曲线的设计</a:t>
            </a:r>
          </a:p>
          <a:p>
            <a:pPr marL="803275" indent="-447675" eaLnBrk="1" hangingPunct="1">
              <a:buClr>
                <a:srgbClr val="FF0000"/>
              </a:buClr>
              <a:buSzPct val="120000"/>
              <a:buFont typeface="Wingdings" pitchFamily="2" charset="2"/>
              <a:buChar char="ü"/>
            </a:pPr>
            <a:r>
              <a:rPr lang="zh-CN" altLang="en-US" dirty="0" smtClean="0">
                <a:solidFill>
                  <a:srgbClr val="000000"/>
                </a:solidFill>
                <a:sym typeface="Wingdings" pitchFamily="2" charset="2"/>
              </a:rPr>
              <a:t>基于汽轮机热力设计，由机组功率计算出主蒸汽流量</a:t>
            </a:r>
            <a:endParaRPr lang="en-US" altLang="zh-CN" dirty="0" smtClean="0">
              <a:solidFill>
                <a:srgbClr val="000000"/>
              </a:solidFill>
              <a:sym typeface="Wingdings" pitchFamily="2" charset="2"/>
            </a:endParaRPr>
          </a:p>
          <a:p>
            <a:pPr indent="-101600" eaLnBrk="1" hangingPunct="1">
              <a:buClr>
                <a:srgbClr val="FF0000"/>
              </a:buClr>
              <a:buSzPct val="120000"/>
              <a:buFont typeface="Wingdings" pitchFamily="2" charset="2"/>
              <a:buChar char="ü"/>
            </a:pPr>
            <a:r>
              <a:rPr lang="zh-CN" altLang="en-US" dirty="0">
                <a:solidFill>
                  <a:srgbClr val="000000"/>
                </a:solidFill>
                <a:sym typeface="Wingdings" pitchFamily="2" charset="2"/>
              </a:rPr>
              <a:t> </a:t>
            </a:r>
            <a:r>
              <a:rPr lang="zh-CN" altLang="en-US" dirty="0" smtClean="0">
                <a:solidFill>
                  <a:srgbClr val="000000"/>
                </a:solidFill>
                <a:sym typeface="Wingdings" pitchFamily="2" charset="2"/>
              </a:rPr>
              <a:t>基于调节级和高压缸压力级流动特性，在单阀</a:t>
            </a:r>
          </a:p>
        </p:txBody>
      </p:sp>
      <p:sp>
        <p:nvSpPr>
          <p:cNvPr id="10"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up)">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wipe(up)">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wipe(up)">
                                      <p:cBhvr>
                                        <p:cTn id="17" dur="500"/>
                                        <p:tgtEl>
                                          <p:spTgt spid="9221"/>
                                        </p:tgtEl>
                                      </p:cBhvr>
                                    </p:animEffect>
                                  </p:childTnLst>
                                  <p:subTnLst>
                                    <p:set>
                                      <p:cBhvr override="childStyle">
                                        <p:cTn dur="1" fill="hold" display="0" masterRel="nextClick" afterEffect="1"/>
                                        <p:tgtEl>
                                          <p:spTgt spid="922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9224"/>
                                        </p:tgtEl>
                                        <p:attrNameLst>
                                          <p:attrName>style.visibility</p:attrName>
                                        </p:attrNameLst>
                                      </p:cBhvr>
                                      <p:to>
                                        <p:strVal val="visible"/>
                                      </p:to>
                                    </p:set>
                                    <p:animEffect transition="in" filter="wipe(up)">
                                      <p:cBhvr>
                                        <p:cTn id="27" dur="500"/>
                                        <p:tgtEl>
                                          <p:spTgt spid="9224"/>
                                        </p:tgtEl>
                                      </p:cBhvr>
                                    </p:animEffect>
                                  </p:childTnLst>
                                  <p:subTnLst>
                                    <p:set>
                                      <p:cBhvr override="childStyle">
                                        <p:cTn dur="1" fill="hold" display="0" masterRel="nextClick" afterEffect="1"/>
                                        <p:tgtEl>
                                          <p:spTgt spid="922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wipe(up)">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wipe(up)">
                                      <p:cBhvr>
                                        <p:cTn id="42" dur="500"/>
                                        <p:tgtEl>
                                          <p:spTgt spid="8">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8">
                                            <p:txEl>
                                              <p:pRg st="2" end="2"/>
                                            </p:txEl>
                                          </p:spTgt>
                                        </p:tgtEl>
                                        <p:attrNameLst>
                                          <p:attrName>style.visibility</p:attrName>
                                        </p:attrNameLst>
                                      </p:cBhvr>
                                      <p:to>
                                        <p:strVal val="visible"/>
                                      </p:to>
                                    </p:set>
                                    <p:animEffect transition="in" filter="wipe(up)">
                                      <p:cBhvr>
                                        <p:cTn id="4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5" grpId="0"/>
      <p:bldP spid="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124745"/>
            <a:ext cx="8229600" cy="1872207"/>
          </a:xfrm>
        </p:spPr>
        <p:txBody>
          <a:bodyPr/>
          <a:lstStyle/>
          <a:p>
            <a:pPr marL="720725" indent="-358775" eaLnBrk="1" hangingPunct="1">
              <a:buClr>
                <a:srgbClr val="FF0000"/>
              </a:buClr>
              <a:buSzPct val="110000"/>
              <a:buFont typeface="Wingdings" pitchFamily="2" charset="2"/>
              <a:buChar char="ü"/>
            </a:pPr>
            <a:r>
              <a:rPr lang="zh-CN" altLang="en-US" dirty="0" smtClean="0">
                <a:solidFill>
                  <a:srgbClr val="000000"/>
                </a:solidFill>
                <a:latin typeface="Times New Roman" pitchFamily="18" charset="0"/>
                <a:cs typeface="Times New Roman" pitchFamily="18" charset="0"/>
              </a:rPr>
              <a:t>机组流量指令转变为高压调门的流量指令，即把机组总的流量分配到各个高压调门</a:t>
            </a:r>
            <a:endParaRPr lang="en-US" altLang="zh-CN" dirty="0" smtClean="0">
              <a:solidFill>
                <a:srgbClr val="000000"/>
              </a:solidFill>
              <a:latin typeface="Times New Roman" pitchFamily="18" charset="0"/>
              <a:cs typeface="Times New Roman" pitchFamily="18" charset="0"/>
            </a:endParaRPr>
          </a:p>
          <a:p>
            <a:pPr indent="-95250" eaLnBrk="1" hangingPunct="1">
              <a:buClr>
                <a:srgbClr val="FF0000"/>
              </a:buClr>
              <a:buSzPct val="110000"/>
              <a:buFont typeface="Wingdings" pitchFamily="2" charset="2"/>
              <a:buChar char="ü"/>
            </a:pPr>
            <a:r>
              <a:rPr lang="zh-CN" altLang="en-US" dirty="0" smtClean="0">
                <a:solidFill>
                  <a:srgbClr val="000000"/>
                </a:solidFill>
                <a:latin typeface="Times New Roman" pitchFamily="18" charset="0"/>
                <a:cs typeface="Times New Roman" pitchFamily="18" charset="0"/>
              </a:rPr>
              <a:t>调门流量指令转变为调门的开度指令</a:t>
            </a:r>
            <a:endParaRPr lang="zh-CN" altLang="en-US" dirty="0">
              <a:solidFill>
                <a:srgbClr val="000000"/>
              </a:solidFill>
            </a:endParaRPr>
          </a:p>
        </p:txBody>
      </p:sp>
      <p:sp>
        <p:nvSpPr>
          <p:cNvPr id="5" name="Rectangle 3"/>
          <p:cNvSpPr txBox="1">
            <a:spLocks noChangeArrowheads="1"/>
          </p:cNvSpPr>
          <p:nvPr/>
        </p:nvSpPr>
        <p:spPr bwMode="auto">
          <a:xfrm>
            <a:off x="446856" y="2996953"/>
            <a:ext cx="8229600" cy="309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eaLnBrk="1" hangingPunct="1">
              <a:buClr>
                <a:srgbClr val="FF0000"/>
              </a:buClr>
              <a:buSzPct val="120000"/>
            </a:pPr>
            <a:r>
              <a:rPr lang="zh-CN" altLang="en-US" dirty="0" smtClean="0"/>
              <a:t>阀门管理曲线的重要性</a:t>
            </a:r>
          </a:p>
          <a:p>
            <a:pPr marL="803275" indent="-358775"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决定了喷嘴配汽汽轮机调节级喷嘴组进汽的先后顺序，影响高压转子轴承的载荷分配，导致轴承瓦块温度和轴振变化</a:t>
            </a:r>
            <a:endParaRPr lang="en-US" altLang="zh-CN" dirty="0" smtClean="0">
              <a:solidFill>
                <a:srgbClr val="000000"/>
              </a:solidFill>
              <a:latin typeface="Times New Roman" pitchFamily="18" charset="0"/>
              <a:cs typeface="Times New Roman" pitchFamily="18" charset="0"/>
            </a:endParaRPr>
          </a:p>
          <a:p>
            <a:pPr indent="-1270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开启重叠度，影响机组运行经济性。</a:t>
            </a:r>
          </a:p>
          <a:p>
            <a:pPr eaLnBrk="1" hangingPunct="1">
              <a:buFont typeface="Wingdings" pitchFamily="2" charset="2"/>
              <a:buNone/>
            </a:pPr>
            <a:endParaRPr lang="en-US" altLang="zh-CN" dirty="0" smtClean="0">
              <a:solidFill>
                <a:srgbClr val="0000CC"/>
              </a:solidFill>
            </a:endParaRPr>
          </a:p>
        </p:txBody>
      </p:sp>
      <p:sp>
        <p:nvSpPr>
          <p:cNvPr id="6"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extLst>
      <p:ext uri="{BB962C8B-B14F-4D97-AF65-F5344CB8AC3E}">
        <p14:creationId xmlns:p14="http://schemas.microsoft.com/office/powerpoint/2010/main" val="824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ipe(up)">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up)">
                                      <p:cBhvr>
                                        <p:cTn id="2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467544" y="1124745"/>
            <a:ext cx="8229600" cy="5040560"/>
          </a:xfrm>
        </p:spPr>
        <p:txBody>
          <a:bodyPr/>
          <a:lstStyle/>
          <a:p>
            <a:pPr marL="893763" indent="-446088"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高压调门开度随流量指令的变化，直接影响机组的一次调频与</a:t>
            </a:r>
            <a:r>
              <a:rPr lang="en-US" altLang="zh-CN" dirty="0" smtClean="0">
                <a:solidFill>
                  <a:srgbClr val="000000"/>
                </a:solidFill>
                <a:latin typeface="Times New Roman" pitchFamily="18" charset="0"/>
                <a:cs typeface="Times New Roman" pitchFamily="18" charset="0"/>
              </a:rPr>
              <a:t>AGC</a:t>
            </a:r>
            <a:r>
              <a:rPr lang="zh-CN" altLang="en-US" dirty="0" smtClean="0">
                <a:solidFill>
                  <a:srgbClr val="000000"/>
                </a:solidFill>
                <a:latin typeface="Times New Roman" pitchFamily="18" charset="0"/>
                <a:cs typeface="Times New Roman" pitchFamily="18" charset="0"/>
              </a:rPr>
              <a:t>控制品质</a:t>
            </a:r>
            <a:endParaRPr lang="en-US" altLang="zh-CN" dirty="0" smtClean="0">
              <a:solidFill>
                <a:srgbClr val="000000"/>
              </a:solidFill>
              <a:latin typeface="Times New Roman" pitchFamily="18" charset="0"/>
              <a:cs typeface="Times New Roman" pitchFamily="18" charset="0"/>
            </a:endParaRPr>
          </a:p>
          <a:p>
            <a:pPr eaLnBrk="1" hangingPunct="1">
              <a:buSzPct val="110000"/>
              <a:buFont typeface="Wingdings" pitchFamily="2" charset="2"/>
              <a:buChar char="Ø"/>
            </a:pPr>
            <a:r>
              <a:rPr lang="zh-CN" altLang="en-US" dirty="0" smtClean="0"/>
              <a:t>阀门管理曲线优化的意义</a:t>
            </a:r>
          </a:p>
          <a:p>
            <a:pPr marL="893763" indent="-446088" eaLnBrk="1" hangingPunct="1">
              <a:buClr>
                <a:srgbClr val="FF0000"/>
              </a:buClr>
              <a:buSzPct val="120000"/>
              <a:buFont typeface="Wingdings" pitchFamily="2" charset="2"/>
              <a:buChar char="ü"/>
            </a:pPr>
            <a:r>
              <a:rPr lang="zh-CN" altLang="en-US" dirty="0" smtClean="0">
                <a:solidFill>
                  <a:srgbClr val="0000CC"/>
                </a:solidFill>
                <a:sym typeface="Wingdings" pitchFamily="2" charset="2"/>
              </a:rPr>
              <a:t> </a:t>
            </a:r>
            <a:r>
              <a:rPr lang="zh-CN" altLang="en-US" dirty="0" smtClean="0">
                <a:solidFill>
                  <a:srgbClr val="000000"/>
                </a:solidFill>
                <a:sym typeface="Wingdings" pitchFamily="2" charset="2"/>
              </a:rPr>
              <a:t>保障机组运行安全，优化控制高压转子的轴振与轴承瓦温</a:t>
            </a:r>
            <a:endParaRPr lang="en-US" altLang="zh-CN" dirty="0" smtClean="0">
              <a:solidFill>
                <a:srgbClr val="000000"/>
              </a:solidFill>
              <a:sym typeface="Wingdings" pitchFamily="2" charset="2"/>
            </a:endParaRPr>
          </a:p>
          <a:p>
            <a:pPr indent="-12700" eaLnBrk="1" hangingPunct="1">
              <a:buClr>
                <a:srgbClr val="FF0000"/>
              </a:buClr>
              <a:buSzPct val="120000"/>
              <a:buFont typeface="Wingdings" pitchFamily="2" charset="2"/>
              <a:buChar char="ü"/>
            </a:pPr>
            <a:r>
              <a:rPr lang="zh-CN" altLang="en-US" dirty="0">
                <a:solidFill>
                  <a:srgbClr val="000000"/>
                </a:solidFill>
                <a:sym typeface="Wingdings" pitchFamily="2" charset="2"/>
              </a:rPr>
              <a:t> </a:t>
            </a:r>
            <a:r>
              <a:rPr lang="zh-CN" altLang="en-US" dirty="0" smtClean="0">
                <a:solidFill>
                  <a:srgbClr val="000000"/>
                </a:solidFill>
                <a:sym typeface="Wingdings" pitchFamily="2" charset="2"/>
              </a:rPr>
              <a:t>合理配置开启重叠度，机组实现经济优化运行</a:t>
            </a:r>
            <a:endParaRPr lang="en-US" altLang="zh-CN" dirty="0" smtClean="0">
              <a:solidFill>
                <a:srgbClr val="000000"/>
              </a:solidFill>
              <a:sym typeface="Wingdings" pitchFamily="2" charset="2"/>
            </a:endParaRPr>
          </a:p>
          <a:p>
            <a:pPr marL="893763" indent="-449263" eaLnBrk="1" hangingPunct="1">
              <a:buClr>
                <a:srgbClr val="FF0000"/>
              </a:buClr>
              <a:buSzPct val="120000"/>
              <a:buFont typeface="Wingdings" pitchFamily="2" charset="2"/>
              <a:buChar char="ü"/>
            </a:pPr>
            <a:r>
              <a:rPr lang="zh-CN" altLang="en-US" dirty="0">
                <a:solidFill>
                  <a:srgbClr val="000000"/>
                </a:solidFill>
                <a:sym typeface="Wingdings" pitchFamily="2" charset="2"/>
              </a:rPr>
              <a:t> </a:t>
            </a:r>
            <a:r>
              <a:rPr lang="zh-CN" altLang="en-US" dirty="0" smtClean="0">
                <a:solidFill>
                  <a:srgbClr val="000000"/>
                </a:solidFill>
                <a:sym typeface="Wingdings" pitchFamily="2" charset="2"/>
              </a:rPr>
              <a:t>保证机组优良控制品质，机组实现带厂用电小网运行，保障电网安全</a:t>
            </a:r>
            <a:endParaRPr lang="zh-CN" altLang="en-US" dirty="0" smtClean="0">
              <a:solidFill>
                <a:srgbClr val="000000"/>
              </a:solidFill>
            </a:endParaRPr>
          </a:p>
        </p:txBody>
      </p:sp>
      <p:sp>
        <p:nvSpPr>
          <p:cNvPr id="5"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up)">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up)">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up)">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up)">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wipe(up)">
                                      <p:cBhvr>
                                        <p:cTn id="27"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1" y="1484784"/>
            <a:ext cx="6026609" cy="3816424"/>
          </a:xfrm>
          <a:prstGeom prst="rect">
            <a:avLst/>
          </a:prstGeom>
          <a:noFill/>
          <a:ln>
            <a:noFill/>
          </a:ln>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484784"/>
            <a:ext cx="5621957" cy="426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p:cNvPicPr>
            <a:picLocks noChangeAspect="1" noChangeArrowheads="1"/>
          </p:cNvPicPr>
          <p:nvPr/>
        </p:nvPicPr>
        <p:blipFill>
          <a:blip r:embed="rId4">
            <a:extLst>
              <a:ext uri="{28A0092B-C50C-407E-A947-70E740481C1C}">
                <a14:useLocalDpi xmlns:a14="http://schemas.microsoft.com/office/drawing/2010/main" val="0"/>
              </a:ext>
            </a:extLst>
          </a:blip>
          <a:srcRect l="6509" t="3651" r="5606" b="4097"/>
          <a:stretch>
            <a:fillRect/>
          </a:stretch>
        </p:blipFill>
        <p:spPr bwMode="auto">
          <a:xfrm>
            <a:off x="2195736" y="1484784"/>
            <a:ext cx="4675832" cy="4390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
          <p:cNvSpPr txBox="1">
            <a:spLocks noChangeArrowheads="1"/>
          </p:cNvSpPr>
          <p:nvPr/>
        </p:nvSpPr>
        <p:spPr bwMode="auto">
          <a:xfrm>
            <a:off x="446856" y="1268760"/>
            <a:ext cx="8229600" cy="4536504"/>
          </a:xfrm>
          <a:prstGeom prst="rect">
            <a:avLst/>
          </a:prstGeom>
          <a:solidFill>
            <a:schemeClr val="bg1"/>
          </a:solidFill>
          <a:ln>
            <a:noFill/>
          </a:ln>
          <a:effectLs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eaLnBrk="1" hangingPunct="1">
              <a:buClr>
                <a:srgbClr val="FF0000"/>
              </a:buClr>
              <a:buSzPct val="120000"/>
            </a:pPr>
            <a:r>
              <a:rPr lang="zh-CN" altLang="en-US" dirty="0" smtClean="0"/>
              <a:t>阀门管理曲线的差异</a:t>
            </a:r>
          </a:p>
          <a:p>
            <a:pPr marL="803275" indent="-358775"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阀门管理曲线是阀杆行程</a:t>
            </a:r>
            <a:r>
              <a:rPr lang="en-US" altLang="zh-CN" dirty="0" smtClean="0">
                <a:solidFill>
                  <a:srgbClr val="000000"/>
                </a:solidFill>
                <a:latin typeface="Times New Roman" pitchFamily="18" charset="0"/>
                <a:cs typeface="Times New Roman" pitchFamily="18" charset="0"/>
              </a:rPr>
              <a:t>(</a:t>
            </a:r>
            <a:r>
              <a:rPr lang="zh-CN" altLang="en-US" dirty="0" smtClean="0">
                <a:solidFill>
                  <a:srgbClr val="000000"/>
                </a:solidFill>
                <a:latin typeface="Times New Roman" pitchFamily="18" charset="0"/>
                <a:cs typeface="Times New Roman" pitchFamily="18" charset="0"/>
              </a:rPr>
              <a:t>或油动机行程</a:t>
            </a:r>
            <a:r>
              <a:rPr lang="en-US" altLang="zh-CN" dirty="0" smtClean="0">
                <a:solidFill>
                  <a:srgbClr val="000000"/>
                </a:solidFill>
                <a:latin typeface="Times New Roman" pitchFamily="18" charset="0"/>
                <a:cs typeface="Times New Roman" pitchFamily="18" charset="0"/>
              </a:rPr>
              <a:t>)</a:t>
            </a:r>
            <a:r>
              <a:rPr lang="zh-CN" altLang="en-US" dirty="0" smtClean="0">
                <a:solidFill>
                  <a:srgbClr val="000000"/>
                </a:solidFill>
                <a:latin typeface="Times New Roman" pitchFamily="18" charset="0"/>
                <a:cs typeface="Times New Roman" pitchFamily="18" charset="0"/>
              </a:rPr>
              <a:t>与流量指令的对应关系，不是阀门开度与流量指令的对应关系</a:t>
            </a:r>
            <a:endParaRPr lang="en-US" altLang="zh-CN" dirty="0" smtClean="0">
              <a:solidFill>
                <a:srgbClr val="000000"/>
              </a:solidFill>
              <a:latin typeface="Times New Roman" pitchFamily="18" charset="0"/>
              <a:cs typeface="Times New Roman" pitchFamily="18" charset="0"/>
            </a:endParaRPr>
          </a:p>
          <a:p>
            <a:pPr marL="803275" indent="-358775"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调节阀内部结构的不同，阀杆行程不一定等同于阀门开度</a:t>
            </a:r>
            <a:endParaRPr lang="en-US" altLang="zh-CN" dirty="0" smtClean="0">
              <a:solidFill>
                <a:srgbClr val="000000"/>
              </a:solidFill>
              <a:latin typeface="Times New Roman" pitchFamily="18" charset="0"/>
              <a:cs typeface="Times New Roman" pitchFamily="18" charset="0"/>
            </a:endParaRPr>
          </a:p>
          <a:p>
            <a:pPr marL="803275" indent="-358775"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调节阀结构和调节级特性不同，调节阀的流量特性不尽相同</a:t>
            </a:r>
          </a:p>
          <a:p>
            <a:pPr eaLnBrk="1" hangingPunct="1">
              <a:buFont typeface="Wingdings" pitchFamily="2" charset="2"/>
              <a:buNone/>
            </a:pPr>
            <a:endParaRPr lang="en-US" altLang="zh-CN" dirty="0" smtClean="0">
              <a:solidFill>
                <a:srgbClr val="0000CC"/>
              </a:solidFill>
            </a:endParaRPr>
          </a:p>
        </p:txBody>
      </p:sp>
      <p:sp>
        <p:nvSpPr>
          <p:cNvPr id="8"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extLst>
      <p:ext uri="{BB962C8B-B14F-4D97-AF65-F5344CB8AC3E}">
        <p14:creationId xmlns:p14="http://schemas.microsoft.com/office/powerpoint/2010/main" val="386996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wipe(left)">
                                      <p:cBhvr>
                                        <p:cTn id="12" dur="500"/>
                                        <p:tgtEl>
                                          <p:spTgt spid="14339"/>
                                        </p:tgtEl>
                                      </p:cBhvr>
                                    </p:animEffect>
                                  </p:childTnLst>
                                  <p:subTnLst>
                                    <p:set>
                                      <p:cBhvr override="childStyle">
                                        <p:cTn dur="1" fill="hold" display="0" masterRel="nextClick" afterEffect="1"/>
                                        <p:tgtEl>
                                          <p:spTgt spid="1433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341"/>
                                        </p:tgtEl>
                                        <p:attrNameLst>
                                          <p:attrName>style.visibility</p:attrName>
                                        </p:attrNameLst>
                                      </p:cBhvr>
                                      <p:to>
                                        <p:strVal val="visible"/>
                                      </p:to>
                                    </p:set>
                                    <p:animEffect transition="in" filter="wipe(left)">
                                      <p:cBhvr>
                                        <p:cTn id="17" dur="500"/>
                                        <p:tgtEl>
                                          <p:spTgt spid="14341"/>
                                        </p:tgtEl>
                                      </p:cBhvr>
                                    </p:animEffect>
                                  </p:childTnLst>
                                  <p:subTnLst>
                                    <p:set>
                                      <p:cBhvr override="childStyle">
                                        <p:cTn dur="1" fill="hold" display="0" masterRel="nextClick" afterEffect="1"/>
                                        <p:tgtEl>
                                          <p:spTgt spid="1434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bg/>
                                          </p:spTgt>
                                        </p:tgtEl>
                                        <p:attrNameLst>
                                          <p:attrName>style.visibility</p:attrName>
                                        </p:attrNameLst>
                                      </p:cBhvr>
                                      <p:to>
                                        <p:strVal val="visible"/>
                                      </p:to>
                                    </p:set>
                                    <p:animEffect transition="in" filter="wipe(up)">
                                      <p:cBhvr>
                                        <p:cTn id="22" dur="500"/>
                                        <p:tgtEl>
                                          <p:spTgt spid="11">
                                            <p:bg/>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wipe(up)">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wipe(up)">
                                      <p:cBhvr>
                                        <p:cTn id="32" dur="500"/>
                                        <p:tgtEl>
                                          <p:spTgt spid="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Effect transition="in" filter="wipe(up)">
                                      <p:cBhvr>
                                        <p:cTn id="37" dur="500"/>
                                        <p:tgtEl>
                                          <p:spTgt spid="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1">
                                            <p:txEl>
                                              <p:pRg st="3" end="3"/>
                                            </p:txEl>
                                          </p:spTgt>
                                        </p:tgtEl>
                                        <p:attrNameLst>
                                          <p:attrName>style.visibility</p:attrName>
                                        </p:attrNameLst>
                                      </p:cBhvr>
                                      <p:to>
                                        <p:strVal val="visible"/>
                                      </p:to>
                                    </p:set>
                                    <p:animEffect transition="in" filter="wipe(up)">
                                      <p:cBhvr>
                                        <p:cTn id="4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68313" y="1124744"/>
            <a:ext cx="8229600" cy="3456955"/>
          </a:xfrm>
        </p:spPr>
        <p:txBody>
          <a:bodyPr/>
          <a:lstStyle/>
          <a:p>
            <a:pPr marL="803275" indent="0" eaLnBrk="1" hangingPunct="1">
              <a:lnSpc>
                <a:spcPct val="114000"/>
              </a:lnSpc>
              <a:buNone/>
            </a:pPr>
            <a:r>
              <a:rPr lang="zh-CN" altLang="en-US" sz="2700" dirty="0" smtClean="0">
                <a:solidFill>
                  <a:srgbClr val="000000"/>
                </a:solidFill>
              </a:rPr>
              <a:t>和顺阀方式下，分别计算出不同主汽流量下的调节级喷嘴组的流量和喷嘴组前的压力</a:t>
            </a:r>
            <a:endParaRPr lang="en-US" altLang="zh-CN" sz="2700" dirty="0" smtClean="0">
              <a:solidFill>
                <a:srgbClr val="000000"/>
              </a:solidFill>
            </a:endParaRPr>
          </a:p>
          <a:p>
            <a:pPr marL="803275" indent="-447675" eaLnBrk="1" hangingPunct="1">
              <a:lnSpc>
                <a:spcPct val="114000"/>
              </a:lnSpc>
              <a:buClr>
                <a:srgbClr val="FF0000"/>
              </a:buClr>
              <a:buSzPct val="120000"/>
              <a:buFont typeface="Wingdings" pitchFamily="2" charset="2"/>
              <a:buChar char="ü"/>
            </a:pPr>
            <a:r>
              <a:rPr lang="zh-CN" altLang="en-US" sz="2700" dirty="0" smtClean="0">
                <a:solidFill>
                  <a:srgbClr val="000000"/>
                </a:solidFill>
              </a:rPr>
              <a:t>由喷嘴组的流量和喷嘴组前压力，计算出对应的调门开度</a:t>
            </a:r>
            <a:endParaRPr lang="en-US" altLang="zh-CN" sz="2700" dirty="0" smtClean="0">
              <a:solidFill>
                <a:srgbClr val="000000"/>
              </a:solidFill>
            </a:endParaRPr>
          </a:p>
          <a:p>
            <a:pPr marL="893763" indent="-538163" eaLnBrk="1" hangingPunct="1">
              <a:lnSpc>
                <a:spcPct val="114000"/>
              </a:lnSpc>
              <a:buClr>
                <a:srgbClr val="FF0000"/>
              </a:buClr>
              <a:buSzPct val="120000"/>
              <a:buFont typeface="Wingdings" pitchFamily="2" charset="2"/>
              <a:buChar char="ü"/>
            </a:pPr>
            <a:r>
              <a:rPr lang="zh-CN" altLang="en-US" sz="2700" dirty="0" smtClean="0">
                <a:solidFill>
                  <a:srgbClr val="000000"/>
                </a:solidFill>
              </a:rPr>
              <a:t>由机组功率和对应的高压调门开度，计算出单阀和顺阀时的阀门管理曲线</a:t>
            </a:r>
          </a:p>
        </p:txBody>
      </p:sp>
      <p:sp>
        <p:nvSpPr>
          <p:cNvPr id="5" name="Rectangle 7"/>
          <p:cNvSpPr>
            <a:spLocks noChangeArrowheads="1"/>
          </p:cNvSpPr>
          <p:nvPr/>
        </p:nvSpPr>
        <p:spPr bwMode="auto">
          <a:xfrm>
            <a:off x="468313" y="4509120"/>
            <a:ext cx="822960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pPr>
            <a:r>
              <a:rPr lang="zh-CN" altLang="en-US" sz="2700" dirty="0" smtClean="0">
                <a:solidFill>
                  <a:srgbClr val="FF0000"/>
                </a:solidFill>
                <a:ea typeface="楷体" pitchFamily="49" charset="-122"/>
              </a:rPr>
              <a:t>调门开度与阀杆或油动机行程</a:t>
            </a:r>
            <a:endParaRPr lang="zh-CN" altLang="en-US" sz="2700" dirty="0">
              <a:solidFill>
                <a:srgbClr val="FF0000"/>
              </a:solidFill>
              <a:ea typeface="楷体" pitchFamily="49" charset="-122"/>
            </a:endParaRPr>
          </a:p>
          <a:p>
            <a:pPr marL="893763" indent="-538163">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调门内部结构不同，两者之间有不同的对应关系，部件磨损会使这一对应关系发生变化</a:t>
            </a:r>
            <a:endParaRPr lang="zh-CN" altLang="en-US" sz="2700" dirty="0">
              <a:solidFill>
                <a:srgbClr val="000000"/>
              </a:solidFill>
              <a:ea typeface="楷体" pitchFamily="49" charset="-122"/>
            </a:endParaRPr>
          </a:p>
        </p:txBody>
      </p:sp>
      <p:sp>
        <p:nvSpPr>
          <p:cNvPr id="6"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up)">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up)">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up)">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up)">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5"/>
      <p:bldP spid="5" grpId="0" build="p" bldLvl="4"/>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95536" y="1196752"/>
            <a:ext cx="822960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60362">
              <a:lnSpc>
                <a:spcPct val="115000"/>
              </a:lnSpc>
              <a:spcBef>
                <a:spcPct val="20000"/>
              </a:spcBef>
              <a:buClr>
                <a:srgbClr val="FF0000"/>
              </a:buClr>
              <a:buSzPct val="120000"/>
            </a:pPr>
            <a:r>
              <a:rPr lang="zh-CN" altLang="en-US" sz="2700" dirty="0" smtClean="0">
                <a:solidFill>
                  <a:srgbClr val="0000CC"/>
                </a:solidFill>
                <a:ea typeface="楷体" pitchFamily="49" charset="-122"/>
              </a:rPr>
              <a:t>　 </a:t>
            </a:r>
            <a:r>
              <a:rPr lang="zh-CN" altLang="en-US" sz="2700" dirty="0" smtClean="0">
                <a:solidFill>
                  <a:srgbClr val="000000"/>
                </a:solidFill>
                <a:ea typeface="楷体" pitchFamily="49" charset="-122"/>
              </a:rPr>
              <a:t>曲线偏离设计值，调节品质变差</a:t>
            </a:r>
            <a:endParaRPr lang="en-US" altLang="zh-CN" sz="2700" dirty="0" smtClean="0">
              <a:solidFill>
                <a:srgbClr val="000000"/>
              </a:solidFill>
              <a:ea typeface="楷体" pitchFamily="49" charset="-122"/>
            </a:endParaRPr>
          </a:p>
          <a:p>
            <a:pPr marL="803275" indent="-442913">
              <a:lnSpc>
                <a:spcPct val="115000"/>
              </a:lnSpc>
              <a:spcBef>
                <a:spcPct val="20000"/>
              </a:spcBef>
              <a:buClr>
                <a:srgbClr val="FF0000"/>
              </a:buClr>
              <a:buSzPct val="120000"/>
              <a:buFont typeface="Wingdings" panose="05000000000000000000" pitchFamily="2" charset="2"/>
              <a:buChar char="ü"/>
            </a:pPr>
            <a:r>
              <a:rPr lang="zh-CN" altLang="en-US" sz="2700" dirty="0" smtClean="0">
                <a:solidFill>
                  <a:srgbClr val="000000"/>
                </a:solidFill>
                <a:ea typeface="楷体" pitchFamily="49" charset="-122"/>
              </a:rPr>
              <a:t>预启阀不均匀磨损，改变了前后阀序间的重叠度，局部速度变动率变小或变大，甚至出现调节不灵敏区</a:t>
            </a:r>
            <a:endParaRPr lang="en-US" altLang="zh-CN" sz="2700" dirty="0" smtClean="0">
              <a:solidFill>
                <a:srgbClr val="000000"/>
              </a:solidFill>
              <a:ea typeface="楷体" pitchFamily="49" charset="-122"/>
            </a:endParaRPr>
          </a:p>
          <a:p>
            <a:pPr marL="803275" indent="-442913">
              <a:lnSpc>
                <a:spcPct val="115000"/>
              </a:lnSpc>
              <a:spcBef>
                <a:spcPct val="20000"/>
              </a:spcBef>
              <a:buClr>
                <a:srgbClr val="FF0000"/>
              </a:buClr>
              <a:buSzPct val="120000"/>
              <a:buFont typeface="Wingdings" panose="05000000000000000000" pitchFamily="2" charset="2"/>
              <a:buChar char="ü"/>
            </a:pP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rPr>
              <a:t>主阀碟开启不足，产生不必要的节流损失</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endParaRPr>
          </a:p>
          <a:p>
            <a:pPr marL="342900" indent="-342900">
              <a:spcBef>
                <a:spcPct val="20000"/>
              </a:spcBef>
              <a:buFont typeface="Wingdings" pitchFamily="2" charset="2"/>
              <a:buChar char="Ø"/>
            </a:pPr>
            <a:r>
              <a:rPr lang="zh-CN" altLang="en-US" sz="2700" dirty="0" smtClean="0">
                <a:solidFill>
                  <a:srgbClr val="FF0000"/>
                </a:solidFill>
                <a:ea typeface="楷体" pitchFamily="49" charset="-122"/>
              </a:rPr>
              <a:t>行程测量杆松脱和弯曲、断裂</a:t>
            </a:r>
          </a:p>
          <a:p>
            <a:pPr marL="803275" indent="-447675">
              <a:lnSpc>
                <a:spcPct val="115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阀杆转动，对阀杆行程测量杆产生横向作用力，造成测量杆弯曲，锁紧螺母松脱</a:t>
            </a:r>
            <a:endParaRPr lang="zh-CN" altLang="en-US" sz="2700" dirty="0">
              <a:solidFill>
                <a:srgbClr val="000000"/>
              </a:solidFill>
              <a:ea typeface="楷体" pitchFamily="49" charset="-122"/>
            </a:endParaRPr>
          </a:p>
        </p:txBody>
      </p:sp>
      <p:sp>
        <p:nvSpPr>
          <p:cNvPr id="5"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extLst>
      <p:ext uri="{BB962C8B-B14F-4D97-AF65-F5344CB8AC3E}">
        <p14:creationId xmlns:p14="http://schemas.microsoft.com/office/powerpoint/2010/main" val="64436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467544" y="1196752"/>
            <a:ext cx="822960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pPr>
            <a:r>
              <a:rPr lang="zh-CN" altLang="en-US" sz="2700" dirty="0" smtClean="0">
                <a:solidFill>
                  <a:srgbClr val="FF0000"/>
                </a:solidFill>
                <a:ea typeface="楷体" pitchFamily="49" charset="-122"/>
              </a:rPr>
              <a:t>处理方法</a:t>
            </a:r>
            <a:endParaRPr lang="zh-CN" altLang="en-US" sz="2700" dirty="0">
              <a:solidFill>
                <a:srgbClr val="FF0000"/>
              </a:solidFill>
              <a:ea typeface="楷体" pitchFamily="49" charset="-122"/>
            </a:endParaRPr>
          </a:p>
          <a:p>
            <a:pPr marL="806450" indent="-450850">
              <a:lnSpc>
                <a:spcPct val="110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sym typeface="Wingdings" pitchFamily="2" charset="2"/>
              </a:rPr>
              <a:t>减小预启阀行程，增大主阀碟上向下蒸汽作用力</a:t>
            </a:r>
            <a:endParaRPr lang="en-US" altLang="zh-CN" sz="2700" dirty="0" smtClean="0">
              <a:solidFill>
                <a:srgbClr val="000000"/>
              </a:solidFill>
              <a:ea typeface="楷体" pitchFamily="49" charset="-122"/>
              <a:sym typeface="Wingdings" pitchFamily="2" charset="2"/>
            </a:endParaRPr>
          </a:p>
          <a:p>
            <a:pPr marL="806450" indent="-450850">
              <a:lnSpc>
                <a:spcPct val="115000"/>
              </a:lnSpc>
              <a:spcBef>
                <a:spcPts val="1500"/>
              </a:spcBef>
              <a:buClr>
                <a:srgbClr val="FF0000"/>
              </a:buClr>
              <a:buSzPct val="120000"/>
              <a:buFont typeface="Wingdings" pitchFamily="2" charset="2"/>
              <a:buChar char="ü"/>
            </a:pPr>
            <a:r>
              <a:rPr lang="zh-CN" altLang="en-US" sz="2700" dirty="0" smtClean="0">
                <a:solidFill>
                  <a:srgbClr val="000000"/>
                </a:solidFill>
                <a:latin typeface="Times New Roman" panose="02020603050405020304" pitchFamily="18" charset="0"/>
                <a:ea typeface="楷体" pitchFamily="49" charset="-122"/>
                <a:cs typeface="Times New Roman" panose="02020603050405020304" pitchFamily="18" charset="0"/>
              </a:rPr>
              <a:t>基于</a:t>
            </a:r>
            <a:r>
              <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rPr>
              <a:t>EH</a:t>
            </a:r>
            <a:r>
              <a:rPr lang="zh-CN" altLang="en-US" sz="2700" dirty="0" smtClean="0">
                <a:solidFill>
                  <a:srgbClr val="000000"/>
                </a:solidFill>
                <a:ea typeface="楷体" pitchFamily="49" charset="-122"/>
              </a:rPr>
              <a:t>系统油压和油动机活塞和活塞杆直径，测算最大提升力</a:t>
            </a:r>
            <a:endParaRPr lang="en-US" altLang="zh-CN" sz="2700" dirty="0" smtClean="0">
              <a:solidFill>
                <a:srgbClr val="000000"/>
              </a:solidFill>
              <a:ea typeface="楷体" pitchFamily="49" charset="-122"/>
            </a:endParaRPr>
          </a:p>
          <a:p>
            <a:pPr marL="806450" indent="-450850">
              <a:lnSpc>
                <a:spcPct val="115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rPr>
              <a:t>基于调门结构参数和主汽参数，以及弹簧紧力，测算无预启阀时开启的最大提升力</a:t>
            </a:r>
            <a:endParaRPr lang="en-US" altLang="zh-CN" sz="2700" dirty="0" smtClean="0">
              <a:solidFill>
                <a:srgbClr val="000000"/>
              </a:solidFill>
              <a:ea typeface="楷体" pitchFamily="49" charset="-122"/>
            </a:endParaRPr>
          </a:p>
          <a:p>
            <a:pPr marL="806450" indent="-450850">
              <a:lnSpc>
                <a:spcPct val="115000"/>
              </a:lnSpc>
              <a:spcBef>
                <a:spcPts val="1500"/>
              </a:spcBef>
              <a:buClr>
                <a:srgbClr val="FF0000"/>
              </a:buClr>
              <a:buSzPct val="120000"/>
              <a:buFont typeface="Wingdings" pitchFamily="2" charset="2"/>
              <a:buChar char="ü"/>
            </a:pPr>
            <a:r>
              <a:rPr lang="zh-CN" altLang="en-US" sz="2700" dirty="0" smtClean="0">
                <a:solidFill>
                  <a:srgbClr val="000000"/>
                </a:solidFill>
                <a:ea typeface="楷体" pitchFamily="49" charset="-122"/>
              </a:rPr>
              <a:t>基于调门结构参数和油动机最大提升力，在额定主汽参数下，测算预启阀的最小开度</a:t>
            </a:r>
            <a:endParaRPr lang="zh-CN" altLang="en-US" sz="2700" dirty="0">
              <a:solidFill>
                <a:srgbClr val="000000"/>
              </a:solidFill>
              <a:ea typeface="楷体" pitchFamily="49" charset="-122"/>
            </a:endParaRPr>
          </a:p>
        </p:txBody>
      </p:sp>
      <p:sp>
        <p:nvSpPr>
          <p:cNvPr id="5" name="Rectangle 2"/>
          <p:cNvSpPr>
            <a:spLocks noGrp="1" noChangeArrowheads="1"/>
          </p:cNvSpPr>
          <p:nvPr>
            <p:ph type="title"/>
          </p:nvPr>
        </p:nvSpPr>
        <p:spPr>
          <a:xfrm>
            <a:off x="7622" y="-10740"/>
            <a:ext cx="9143926" cy="792162"/>
          </a:xfrm>
        </p:spPr>
        <p:txBody>
          <a:bodyPr/>
          <a:lstStyle/>
          <a:p>
            <a:pPr algn="r" eaLnBrk="1" hangingPunct="1"/>
            <a:r>
              <a:rPr lang="zh-CN" altLang="en-US" dirty="0" smtClean="0"/>
              <a:t>高压调门流量特性与阀门管理优化</a:t>
            </a:r>
            <a:endParaRPr lang="zh-CN" altLang="en-US" dirty="0" smtClean="0"/>
          </a:p>
        </p:txBody>
      </p:sp>
    </p:spTree>
    <p:extLst>
      <p:ext uri="{BB962C8B-B14F-4D97-AF65-F5344CB8AC3E}">
        <p14:creationId xmlns:p14="http://schemas.microsoft.com/office/powerpoint/2010/main" val="324453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7504" y="3284984"/>
            <a:ext cx="9143926" cy="792162"/>
          </a:xfrm>
        </p:spPr>
        <p:txBody>
          <a:bodyPr/>
          <a:lstStyle/>
          <a:p>
            <a:pPr eaLnBrk="1" hangingPunct="1"/>
            <a:r>
              <a:rPr lang="zh-CN" altLang="en-US" dirty="0" smtClean="0"/>
              <a:t>阀门管理曲线的设计</a:t>
            </a:r>
          </a:p>
        </p:txBody>
      </p:sp>
      <p:sp>
        <p:nvSpPr>
          <p:cNvPr id="11267" name="Rectangle 3"/>
          <p:cNvSpPr>
            <a:spLocks noGrp="1" noChangeArrowheads="1"/>
          </p:cNvSpPr>
          <p:nvPr>
            <p:ph type="body" idx="1"/>
          </p:nvPr>
        </p:nvSpPr>
        <p:spPr>
          <a:xfrm>
            <a:off x="518864" y="1124744"/>
            <a:ext cx="8229600" cy="4968552"/>
          </a:xfrm>
        </p:spPr>
        <p:txBody>
          <a:bodyPr/>
          <a:lstStyle/>
          <a:p>
            <a:pPr indent="-101600" eaLnBrk="1" hangingPunct="1">
              <a:lnSpc>
                <a:spcPct val="114000"/>
              </a:lnSpc>
              <a:buClr>
                <a:srgbClr val="FF0000"/>
              </a:buClr>
              <a:buSzPct val="120000"/>
              <a:buFont typeface="Wingdings" pitchFamily="2" charset="2"/>
              <a:buChar char="ü"/>
            </a:pPr>
            <a:r>
              <a:rPr lang="zh-CN" altLang="en-US" dirty="0"/>
              <a:t> </a:t>
            </a:r>
            <a:r>
              <a:rPr lang="zh-CN" altLang="en-US" sz="2700" dirty="0" smtClean="0">
                <a:solidFill>
                  <a:srgbClr val="000000"/>
                </a:solidFill>
              </a:rPr>
              <a:t>调节级和高压缸压力级的流动特性也与实际偏差较大。国内机组压力级通流面积偏大、调节级焓降大，不仅影响配汽特性，而且影响了运行经济性。</a:t>
            </a:r>
            <a:endParaRPr lang="en-US" altLang="zh-CN" sz="2700" dirty="0" smtClean="0">
              <a:solidFill>
                <a:srgbClr val="000000"/>
              </a:solidFill>
            </a:endParaRPr>
          </a:p>
          <a:p>
            <a:pPr indent="-101600" eaLnBrk="1" hangingPunct="1">
              <a:lnSpc>
                <a:spcPct val="114000"/>
              </a:lnSpc>
              <a:buClr>
                <a:srgbClr val="FF0000"/>
              </a:buClr>
              <a:buSzPct val="120000"/>
              <a:buFont typeface="Wingdings" pitchFamily="2" charset="2"/>
              <a:buChar char="ü"/>
            </a:pPr>
            <a:r>
              <a:rPr lang="zh-CN" altLang="en-US" sz="2700" dirty="0">
                <a:solidFill>
                  <a:srgbClr val="000000"/>
                </a:solidFill>
              </a:rPr>
              <a:t> </a:t>
            </a:r>
            <a:r>
              <a:rPr lang="zh-CN" altLang="en-US" sz="2700" dirty="0" smtClean="0">
                <a:solidFill>
                  <a:srgbClr val="000000"/>
                </a:solidFill>
              </a:rPr>
              <a:t>对卸载式高压调门，预启阀经常发生磨损，改变了油动机行程与主阀芯开度的对应关系</a:t>
            </a:r>
            <a:endParaRPr lang="en-US" altLang="zh-CN" sz="2700" dirty="0" smtClean="0">
              <a:solidFill>
                <a:srgbClr val="000000"/>
              </a:solidFill>
            </a:endParaRPr>
          </a:p>
          <a:p>
            <a:pPr indent="-101600" eaLnBrk="1" hangingPunct="1">
              <a:lnSpc>
                <a:spcPct val="114000"/>
              </a:lnSpc>
              <a:buClr>
                <a:srgbClr val="FF0000"/>
              </a:buClr>
              <a:buSzPct val="120000"/>
              <a:buFont typeface="Wingdings" pitchFamily="2" charset="2"/>
              <a:buChar char="ü"/>
            </a:pPr>
            <a:r>
              <a:rPr lang="zh-CN" altLang="en-US" sz="2700" dirty="0">
                <a:solidFill>
                  <a:srgbClr val="000000"/>
                </a:solidFill>
              </a:rPr>
              <a:t> </a:t>
            </a:r>
            <a:r>
              <a:rPr lang="zh-CN" altLang="en-US" sz="2700" dirty="0" smtClean="0">
                <a:solidFill>
                  <a:srgbClr val="000000"/>
                </a:solidFill>
              </a:rPr>
              <a:t>目前，国内制造厂均没有调门流量特性试验台，流量特性套用引进设计</a:t>
            </a:r>
            <a:endParaRPr lang="en-US" altLang="zh-CN" sz="2700" dirty="0" smtClean="0">
              <a:solidFill>
                <a:srgbClr val="000000"/>
              </a:solidFill>
              <a:sym typeface="Wingdings" pitchFamily="2" charset="2"/>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417083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up)">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wipe(up)">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wipe(up)">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251520" y="1628800"/>
            <a:ext cx="8229600" cy="648071"/>
          </a:xfrm>
        </p:spPr>
        <p:txBody>
          <a:bodyPr/>
          <a:lstStyle/>
          <a:p>
            <a:pPr eaLnBrk="1" hangingPunct="1">
              <a:buClr>
                <a:srgbClr val="FF0000"/>
              </a:buClr>
              <a:buSzPct val="120000"/>
              <a:buFont typeface="Wingdings" pitchFamily="2" charset="2"/>
              <a:buChar char="Ø"/>
            </a:pPr>
            <a:r>
              <a:rPr lang="zh-CN" altLang="en-US" dirty="0" smtClean="0"/>
              <a:t>阀门管理典型曲线</a:t>
            </a:r>
            <a:endParaRPr lang="zh-CN" altLang="zh-CN" dirty="0" smtClean="0">
              <a:latin typeface="Times New Roman" pitchFamily="18" charset="0"/>
              <a:cs typeface="Times New Roman" pitchFamily="18" charset="0"/>
            </a:endParaRPr>
          </a:p>
        </p:txBody>
      </p:sp>
      <p:sp>
        <p:nvSpPr>
          <p:cNvPr id="6" name="Rectangle 3"/>
          <p:cNvSpPr txBox="1">
            <a:spLocks noChangeArrowheads="1"/>
          </p:cNvSpPr>
          <p:nvPr/>
        </p:nvSpPr>
        <p:spPr bwMode="auto">
          <a:xfrm>
            <a:off x="251520" y="2420887"/>
            <a:ext cx="8229600" cy="422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57200" marR="0" lvl="0" indent="-457200" algn="l" defTabSz="914400" rtl="0" eaLnBrk="1" fontAlgn="base" latinLnBrk="0" hangingPunct="1">
              <a:lnSpc>
                <a:spcPct val="110000"/>
              </a:lnSpc>
              <a:spcBef>
                <a:spcPts val="1500"/>
              </a:spcBef>
              <a:spcAft>
                <a:spcPct val="0"/>
              </a:spcAft>
              <a:buClrTx/>
              <a:buSzPct val="110000"/>
              <a:buFont typeface="Wingdings" pitchFamily="2" charset="2"/>
              <a:buChar char="Ø"/>
              <a:tabLst/>
              <a:defRPr/>
            </a:pPr>
            <a:r>
              <a:rPr kumimoji="0" lang="en-US" altLang="zh-CN" sz="2800" b="0" i="0" u="none" strike="noStrike" kern="1200" cap="none" spc="0" normalizeH="0" baseline="0" noProof="0" dirty="0" smtClean="0">
                <a:ln>
                  <a:noFill/>
                </a:ln>
                <a:solidFill>
                  <a:srgbClr val="FF0000"/>
                </a:solidFill>
                <a:effectLst/>
                <a:uLnTx/>
                <a:uFillTx/>
                <a:latin typeface="Times New Roman" pitchFamily="18" charset="0"/>
                <a:ea typeface="楷体"/>
                <a:cs typeface="Times New Roman" pitchFamily="18" charset="0"/>
              </a:rPr>
              <a:t>Westinghouse</a:t>
            </a:r>
            <a:r>
              <a:rPr kumimoji="0" lang="zh-CN" altLang="en-US" sz="2800" b="0" i="0" u="none" strike="noStrike" kern="1200" cap="none" spc="0" normalizeH="0" baseline="0" noProof="0" dirty="0" smtClean="0">
                <a:ln>
                  <a:noFill/>
                </a:ln>
                <a:solidFill>
                  <a:srgbClr val="FF0000"/>
                </a:solidFill>
                <a:effectLst/>
                <a:uLnTx/>
                <a:uFillTx/>
                <a:latin typeface="Times New Roman" pitchFamily="18" charset="0"/>
                <a:ea typeface="楷体"/>
                <a:cs typeface="Times New Roman" pitchFamily="18" charset="0"/>
              </a:rPr>
              <a:t>、</a:t>
            </a:r>
            <a:r>
              <a:rPr kumimoji="0" lang="zh-CN" altLang="en-US" sz="2800" b="0" i="0" u="none" strike="noStrike" kern="1200" cap="none" spc="0" normalizeH="0" baseline="0" noProof="0" dirty="0">
                <a:ln>
                  <a:noFill/>
                </a:ln>
                <a:solidFill>
                  <a:srgbClr val="FF0000"/>
                </a:solidFill>
                <a:effectLst/>
                <a:uLnTx/>
                <a:uFillTx/>
                <a:latin typeface="Times New Roman" pitchFamily="18" charset="0"/>
                <a:ea typeface="楷体"/>
                <a:cs typeface="Times New Roman" pitchFamily="18" charset="0"/>
              </a:rPr>
              <a:t>新华</a:t>
            </a:r>
            <a:r>
              <a:rPr kumimoji="0" lang="zh-CN" altLang="en-US" sz="2800" b="0" i="0" u="none" strike="noStrike" kern="1200" cap="none" spc="0" normalizeH="0" baseline="0" noProof="0" dirty="0" smtClean="0">
                <a:ln>
                  <a:noFill/>
                </a:ln>
                <a:solidFill>
                  <a:srgbClr val="FF0000"/>
                </a:solidFill>
                <a:effectLst/>
                <a:uLnTx/>
                <a:uFillTx/>
                <a:latin typeface="Times New Roman" pitchFamily="18" charset="0"/>
                <a:ea typeface="楷体"/>
                <a:cs typeface="Times New Roman" pitchFamily="18" charset="0"/>
              </a:rPr>
              <a:t>设计</a:t>
            </a:r>
            <a:endParaRPr kumimoji="0" lang="en-US" altLang="zh-CN" sz="2800" b="0" i="0" u="none" strike="noStrike" kern="1200" cap="none" spc="0" normalizeH="0" baseline="0" noProof="0" dirty="0" smtClean="0">
              <a:ln>
                <a:noFill/>
              </a:ln>
              <a:solidFill>
                <a:srgbClr val="FF0000"/>
              </a:solidFill>
              <a:effectLst/>
              <a:uLnTx/>
              <a:uFillTx/>
              <a:latin typeface="Times New Roman" pitchFamily="18" charset="0"/>
              <a:ea typeface="楷体"/>
              <a:cs typeface="Times New Roman" pitchFamily="18" charset="0"/>
            </a:endParaRPr>
          </a:p>
          <a:p>
            <a:pPr marL="457200" marR="0" lvl="0" indent="-127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FF0000"/>
                </a:solidFill>
                <a:effectLst/>
                <a:uLnTx/>
                <a:uFillTx/>
                <a:latin typeface="Times New Roman" pitchFamily="18" charset="0"/>
                <a:ea typeface="楷体"/>
                <a:cs typeface="Times New Roman" pitchFamily="18" charset="0"/>
              </a:rPr>
              <a:t> </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基于通用流量特性的设计，单阀与顺阀关联</a:t>
            </a:r>
            <a:endParaRPr kumimoji="0" lang="en-US"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endParaRPr>
          </a:p>
          <a:p>
            <a:pPr marL="457200" marR="0" lvl="0" indent="-127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Times New Roman" pitchFamily="18" charset="0"/>
                <a:ea typeface="楷体"/>
                <a:cs typeface="Times New Roman" pitchFamily="18" charset="0"/>
              </a:rPr>
              <a:t> </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流量指令转变为修正流量</a:t>
            </a:r>
            <a:endParaRPr kumimoji="0" lang="en-US"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endParaRPr>
          </a:p>
          <a:p>
            <a:pPr marL="457200" marR="0" lvl="0" indent="-127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Times New Roman" pitchFamily="18" charset="0"/>
                <a:ea typeface="楷体"/>
                <a:cs typeface="Times New Roman" pitchFamily="18" charset="0"/>
              </a:rPr>
              <a:t> </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修正流量对各高压调门作流量分配，决定开启重叠度和开度变化率，得到调门的相对流量指令</a:t>
            </a:r>
            <a:endParaRPr kumimoji="0" lang="en-US"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endParaRPr>
          </a:p>
          <a:p>
            <a:pPr marL="457200" marR="0" lvl="0" indent="-127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Times New Roman" pitchFamily="18" charset="0"/>
                <a:ea typeface="楷体"/>
                <a:cs typeface="Times New Roman" pitchFamily="18" charset="0"/>
              </a:rPr>
              <a:t> </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基于通用流量特性曲线，调门的相对流量指令转变为开度指令</a:t>
            </a:r>
            <a:endParaRPr kumimoji="0" lang="zh-CN"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endParaRPr>
          </a:p>
        </p:txBody>
      </p:sp>
      <p:grpSp>
        <p:nvGrpSpPr>
          <p:cNvPr id="7" name="Group 8"/>
          <p:cNvGrpSpPr>
            <a:grpSpLocks/>
          </p:cNvGrpSpPr>
          <p:nvPr/>
        </p:nvGrpSpPr>
        <p:grpSpPr bwMode="auto">
          <a:xfrm>
            <a:off x="2267744" y="1700807"/>
            <a:ext cx="6408535" cy="4915884"/>
            <a:chOff x="2160" y="9240"/>
            <a:chExt cx="7220" cy="5879"/>
          </a:xfrm>
        </p:grpSpPr>
        <p:pic>
          <p:nvPicPr>
            <p:cNvPr id="8"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 y="9240"/>
              <a:ext cx="7220" cy="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
            <p:cNvSpPr txBox="1">
              <a:spLocks noChangeArrowheads="1"/>
            </p:cNvSpPr>
            <p:nvPr/>
          </p:nvSpPr>
          <p:spPr bwMode="auto">
            <a:xfrm>
              <a:off x="2340" y="14651"/>
              <a:ext cx="7020" cy="4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srgbClr val="0000CC"/>
                  </a:solidFill>
                  <a:effectLst/>
                  <a:uLnTx/>
                  <a:uFillTx/>
                  <a:latin typeface="楷体"/>
                  <a:ea typeface="楷体"/>
                  <a:cs typeface="宋体" pitchFamily="2" charset="-122"/>
                </a:rPr>
                <a:t>顺阀控制时的阀门管理曲线</a:t>
              </a:r>
              <a:endParaRPr kumimoji="0" lang="zh-CN" altLang="en-US" sz="2400" b="0" i="0" u="none" strike="noStrike" kern="1200" cap="none" spc="0" normalizeH="0" baseline="0" noProof="0" dirty="0" smtClean="0">
                <a:ln>
                  <a:noFill/>
                </a:ln>
                <a:solidFill>
                  <a:srgbClr val="0000CC"/>
                </a:solidFill>
                <a:effectLst/>
                <a:uLnTx/>
                <a:uFillTx/>
                <a:latin typeface="楷体"/>
                <a:ea typeface="楷体"/>
                <a:cs typeface="宋体" pitchFamily="2" charset="-122"/>
              </a:endParaRPr>
            </a:p>
          </p:txBody>
        </p:sp>
      </p:grpSp>
      <p:grpSp>
        <p:nvGrpSpPr>
          <p:cNvPr id="10" name="Group 5"/>
          <p:cNvGrpSpPr>
            <a:grpSpLocks/>
          </p:cNvGrpSpPr>
          <p:nvPr/>
        </p:nvGrpSpPr>
        <p:grpSpPr bwMode="auto">
          <a:xfrm>
            <a:off x="2494189" y="1700807"/>
            <a:ext cx="6182267" cy="4889848"/>
            <a:chOff x="2340" y="3"/>
            <a:chExt cx="7020" cy="5493"/>
          </a:xfrm>
        </p:grpSpPr>
        <p:pic>
          <p:nvPicPr>
            <p:cNvPr id="1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 y="3"/>
              <a:ext cx="6860" cy="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
            <p:cNvSpPr txBox="1">
              <a:spLocks noChangeArrowheads="1"/>
            </p:cNvSpPr>
            <p:nvPr/>
          </p:nvSpPr>
          <p:spPr bwMode="auto">
            <a:xfrm>
              <a:off x="2340" y="5028"/>
              <a:ext cx="7020" cy="4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srgbClr val="000000"/>
                  </a:solidFill>
                  <a:effectLst/>
                  <a:uLnTx/>
                  <a:uFillTx/>
                  <a:latin typeface="楷体"/>
                  <a:ea typeface="楷体"/>
                  <a:cs typeface="宋体" pitchFamily="2" charset="-122"/>
                </a:rPr>
                <a:t>单阀控制时的阀门管理曲线</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smtClean="0">
                <a:ln>
                  <a:noFill/>
                </a:ln>
                <a:solidFill>
                  <a:srgbClr val="0000CC"/>
                </a:solidFill>
                <a:effectLst/>
                <a:uLnTx/>
                <a:uFillTx/>
                <a:latin typeface="楷体"/>
                <a:ea typeface="楷体"/>
                <a:cs typeface="宋体" pitchFamily="2" charset="-122"/>
              </a:endParaRPr>
            </a:p>
          </p:txBody>
        </p:sp>
      </p:grpSp>
      <p:sp>
        <p:nvSpPr>
          <p:cNvPr id="13"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
        <p:nvSpPr>
          <p:cNvPr id="14" name="Rectangle 3"/>
          <p:cNvSpPr txBox="1">
            <a:spLocks noChangeArrowheads="1"/>
          </p:cNvSpPr>
          <p:nvPr/>
        </p:nvSpPr>
        <p:spPr bwMode="auto">
          <a:xfrm>
            <a:off x="107950" y="908720"/>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典型阀门管理曲线</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183881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up)">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wipe(up)">
                                      <p:cBhvr>
                                        <p:cTn id="12" dur="500"/>
                                        <p:tgtEl>
                                          <p:spTgt spid="122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up)">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wipe(up)">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wipe(up)">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wipe(up)">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animEffect transition="in" filter="wipe(up)">
                                      <p:cBhvr>
                                        <p:cTn id="4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6" grpId="0" build="p" bldLvl="5"/>
      <p:bldP spid="14" grpId="0" build="p" bldLvl="5"/>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95109" y="1551658"/>
            <a:ext cx="8568952" cy="4752528"/>
          </a:xfrm>
        </p:spPr>
        <p:txBody>
          <a:bodyPr/>
          <a:lstStyle/>
          <a:p>
            <a:pPr eaLnBrk="1" hangingPunct="1">
              <a:buClr>
                <a:srgbClr val="FF0000"/>
              </a:buClr>
              <a:buSzPct val="120000"/>
              <a:buFont typeface="Wingdings" pitchFamily="2" charset="2"/>
              <a:buChar char="Ø"/>
            </a:pPr>
            <a:r>
              <a:rPr lang="zh-CN" altLang="en-US" dirty="0" smtClean="0"/>
              <a:t>试验目的</a:t>
            </a:r>
          </a:p>
          <a:p>
            <a:pPr indent="-12700" eaLnBrk="1" hangingPunct="1">
              <a:buClr>
                <a:srgbClr val="FF0000"/>
              </a:buClr>
              <a:buSzPct val="120000"/>
              <a:buFont typeface="Wingdings" pitchFamily="2" charset="2"/>
              <a:buChar char="ü"/>
            </a:pPr>
            <a:r>
              <a:rPr lang="zh-CN" altLang="en-US" dirty="0" smtClean="0">
                <a:sym typeface="Wingdings" pitchFamily="2" charset="2"/>
              </a:rPr>
              <a:t> </a:t>
            </a:r>
            <a:r>
              <a:rPr lang="zh-CN" altLang="en-US" dirty="0" smtClean="0">
                <a:solidFill>
                  <a:srgbClr val="000000"/>
                </a:solidFill>
                <a:sym typeface="Wingdings" pitchFamily="2" charset="2"/>
              </a:rPr>
              <a:t>求取试验机组高压调门实际的开度</a:t>
            </a:r>
            <a:r>
              <a:rPr lang="en-US" altLang="zh-CN" dirty="0" smtClean="0">
                <a:solidFill>
                  <a:srgbClr val="000000"/>
                </a:solidFill>
                <a:sym typeface="Wingdings" pitchFamily="2" charset="2"/>
              </a:rPr>
              <a:t>——</a:t>
            </a:r>
            <a:r>
              <a:rPr lang="zh-CN" altLang="en-US" dirty="0" smtClean="0">
                <a:solidFill>
                  <a:srgbClr val="000000"/>
                </a:solidFill>
                <a:sym typeface="Wingdings" pitchFamily="2" charset="2"/>
              </a:rPr>
              <a:t>流量特性</a:t>
            </a:r>
            <a:endParaRPr lang="en-US" altLang="zh-CN" dirty="0" smtClean="0">
              <a:solidFill>
                <a:srgbClr val="000000"/>
              </a:solidFill>
              <a:sym typeface="Wingdings" pitchFamily="2" charset="2"/>
            </a:endParaRPr>
          </a:p>
          <a:p>
            <a:pPr indent="-12700" eaLnBrk="1" hangingPunct="1">
              <a:buClr>
                <a:srgbClr val="FF0000"/>
              </a:buClr>
              <a:buSzPct val="120000"/>
              <a:buFont typeface="Wingdings" pitchFamily="2" charset="2"/>
              <a:buChar char="ü"/>
            </a:pPr>
            <a:r>
              <a:rPr lang="zh-CN" altLang="en-US" sz="2800" dirty="0">
                <a:solidFill>
                  <a:srgbClr val="000000"/>
                </a:solidFill>
                <a:sym typeface="Wingdings" pitchFamily="2" charset="2"/>
              </a:rPr>
              <a:t> </a:t>
            </a:r>
            <a:r>
              <a:rPr lang="zh-CN" altLang="en-US" sz="2800" dirty="0" smtClean="0">
                <a:solidFill>
                  <a:srgbClr val="000000"/>
                </a:solidFill>
                <a:latin typeface="Times New Roman" pitchFamily="18" charset="0"/>
                <a:cs typeface="Times New Roman" pitchFamily="18" charset="0"/>
                <a:sym typeface="Wingdings" pitchFamily="2" charset="2"/>
              </a:rPr>
              <a:t>优化</a:t>
            </a:r>
            <a:r>
              <a:rPr lang="en-US" altLang="zh-CN" sz="2800" dirty="0" smtClean="0">
                <a:solidFill>
                  <a:srgbClr val="000000"/>
                </a:solidFill>
                <a:latin typeface="Times New Roman" pitchFamily="18" charset="0"/>
                <a:cs typeface="Times New Roman" pitchFamily="18" charset="0"/>
                <a:sym typeface="Wingdings" pitchFamily="2" charset="2"/>
              </a:rPr>
              <a:t>DEH</a:t>
            </a:r>
            <a:r>
              <a:rPr lang="zh-CN" altLang="en-US" sz="2800" dirty="0" smtClean="0">
                <a:solidFill>
                  <a:srgbClr val="000000"/>
                </a:solidFill>
                <a:latin typeface="Times New Roman" pitchFamily="18" charset="0"/>
                <a:cs typeface="Times New Roman" pitchFamily="18" charset="0"/>
                <a:sym typeface="Wingdings" pitchFamily="2" charset="2"/>
              </a:rPr>
              <a:t>阀门管理程序和一次调频控制算法，满足电网一次调频考核要求</a:t>
            </a:r>
            <a:endParaRPr lang="en-US" altLang="zh-CN" sz="2800" dirty="0" smtClean="0">
              <a:solidFill>
                <a:srgbClr val="000000"/>
              </a:solidFill>
              <a:latin typeface="Times New Roman" pitchFamily="18" charset="0"/>
              <a:cs typeface="Times New Roman" pitchFamily="18" charset="0"/>
              <a:sym typeface="Wingdings" pitchFamily="2" charset="2"/>
            </a:endParaRPr>
          </a:p>
          <a:p>
            <a:pPr indent="-1270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sym typeface="Wingdings" pitchFamily="2" charset="2"/>
              </a:rPr>
              <a:t> </a:t>
            </a:r>
            <a:r>
              <a:rPr lang="zh-CN" altLang="en-US" dirty="0" smtClean="0">
                <a:solidFill>
                  <a:srgbClr val="000000"/>
                </a:solidFill>
                <a:latin typeface="Times New Roman" pitchFamily="18" charset="0"/>
                <a:cs typeface="Times New Roman" pitchFamily="18" charset="0"/>
                <a:sym typeface="Wingdings" pitchFamily="2" charset="2"/>
              </a:rPr>
              <a:t>为机组变压优化运行创造条件</a:t>
            </a:r>
            <a:endParaRPr lang="zh-CN" altLang="en-US" sz="2800" dirty="0" smtClean="0">
              <a:solidFill>
                <a:srgbClr val="000000"/>
              </a:solidFill>
            </a:endParaRPr>
          </a:p>
          <a:p>
            <a:pPr eaLnBrk="1" hangingPunct="1">
              <a:buClr>
                <a:srgbClr val="FF0000"/>
              </a:buClr>
              <a:buSzPct val="120000"/>
              <a:buFont typeface="Wingdings" pitchFamily="2" charset="2"/>
              <a:buChar char="Ø"/>
            </a:pPr>
            <a:r>
              <a:rPr lang="zh-CN" altLang="en-US" dirty="0" smtClean="0"/>
              <a:t>试验条件</a:t>
            </a:r>
            <a:endParaRPr lang="en-US" altLang="zh-CN" dirty="0" smtClean="0"/>
          </a:p>
          <a:p>
            <a:pPr indent="-12700" eaLnBrk="1" hangingPunct="1">
              <a:buClr>
                <a:srgbClr val="FF0000"/>
              </a:buClr>
              <a:buSzPct val="120000"/>
              <a:buFont typeface="Wingdings" pitchFamily="2" charset="2"/>
              <a:buChar char="ü"/>
            </a:pPr>
            <a:r>
              <a:rPr lang="zh-CN" altLang="en-US" dirty="0">
                <a:solidFill>
                  <a:srgbClr val="0000CC"/>
                </a:solidFill>
              </a:rPr>
              <a:t> </a:t>
            </a:r>
            <a:r>
              <a:rPr lang="zh-CN" altLang="en-US" dirty="0" smtClean="0">
                <a:solidFill>
                  <a:srgbClr val="000000"/>
                </a:solidFill>
                <a:latin typeface="Times New Roman" pitchFamily="18" charset="0"/>
                <a:cs typeface="Times New Roman" pitchFamily="18" charset="0"/>
              </a:rPr>
              <a:t>退出</a:t>
            </a:r>
            <a:r>
              <a:rPr lang="en-US" altLang="zh-CN" dirty="0" smtClean="0">
                <a:solidFill>
                  <a:srgbClr val="000000"/>
                </a:solidFill>
                <a:latin typeface="Times New Roman" pitchFamily="18" charset="0"/>
                <a:cs typeface="Times New Roman" pitchFamily="18" charset="0"/>
              </a:rPr>
              <a:t>AGC</a:t>
            </a:r>
            <a:r>
              <a:rPr lang="zh-CN" altLang="en-US" dirty="0" smtClean="0">
                <a:solidFill>
                  <a:srgbClr val="000000"/>
                </a:solidFill>
                <a:latin typeface="Times New Roman" pitchFamily="18" charset="0"/>
                <a:cs typeface="Times New Roman" pitchFamily="18" charset="0"/>
              </a:rPr>
              <a:t>和一次调频，机组</a:t>
            </a:r>
            <a:r>
              <a:rPr lang="en-US" altLang="zh-CN" dirty="0" smtClean="0">
                <a:solidFill>
                  <a:srgbClr val="000000"/>
                </a:solidFill>
                <a:latin typeface="Times New Roman" pitchFamily="18" charset="0"/>
                <a:cs typeface="Times New Roman" pitchFamily="18" charset="0"/>
              </a:rPr>
              <a:t>CCS</a:t>
            </a:r>
            <a:r>
              <a:rPr lang="zh-CN" altLang="en-US" dirty="0" smtClean="0">
                <a:solidFill>
                  <a:srgbClr val="000000"/>
                </a:solidFill>
                <a:latin typeface="Times New Roman" pitchFamily="18" charset="0"/>
                <a:cs typeface="Times New Roman" pitchFamily="18" charset="0"/>
              </a:rPr>
              <a:t>采用手操基本控制 </a:t>
            </a:r>
            <a:endParaRPr lang="zh-CN" altLang="en-US" sz="2800" dirty="0" smtClean="0">
              <a:solidFill>
                <a:srgbClr val="00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
        <p:nvSpPr>
          <p:cNvPr id="5" name="Rectangle 3"/>
          <p:cNvSpPr txBox="1">
            <a:spLocks noChangeArrowheads="1"/>
          </p:cNvSpPr>
          <p:nvPr/>
        </p:nvSpPr>
        <p:spPr bwMode="auto">
          <a:xfrm>
            <a:off x="107950" y="908720"/>
            <a:ext cx="7560394"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latin typeface="Times New Roman" panose="02020603050405020304" pitchFamily="18" charset="0"/>
                <a:ea typeface="楷体" panose="02010609060101010101" pitchFamily="49" charset="-122"/>
                <a:cs typeface="Times New Roman" panose="02020603050405020304" pitchFamily="18" charset="0"/>
              </a:rPr>
              <a:t>高压调门流量特性试验</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Tree>
    <p:extLst>
      <p:ext uri="{BB962C8B-B14F-4D97-AF65-F5344CB8AC3E}">
        <p14:creationId xmlns:p14="http://schemas.microsoft.com/office/powerpoint/2010/main" val="139844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wipe(up)">
                                      <p:cBhvr>
                                        <p:cTn id="12" dur="5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wipe(up)">
                                      <p:cBhvr>
                                        <p:cTn id="17" dur="5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wipe(up)">
                                      <p:cBhvr>
                                        <p:cTn id="22" dur="500"/>
                                        <p:tgtEl>
                                          <p:spTgt spid="133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wipe(up)">
                                      <p:cBhvr>
                                        <p:cTn id="27" dur="500"/>
                                        <p:tgtEl>
                                          <p:spTgt spid="133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3315">
                                            <p:txEl>
                                              <p:pRg st="4" end="4"/>
                                            </p:txEl>
                                          </p:spTgt>
                                        </p:tgtEl>
                                        <p:attrNameLst>
                                          <p:attrName>style.visibility</p:attrName>
                                        </p:attrNameLst>
                                      </p:cBhvr>
                                      <p:to>
                                        <p:strVal val="visible"/>
                                      </p:to>
                                    </p:set>
                                    <p:animEffect transition="in" filter="wipe(up)">
                                      <p:cBhvr>
                                        <p:cTn id="32" dur="500"/>
                                        <p:tgtEl>
                                          <p:spTgt spid="133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Effect transition="in" filter="wipe(up)">
                                      <p:cBhvr>
                                        <p:cTn id="37" dur="5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5" grpId="0" build="p" bldLvl="5"/>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468313" y="1052736"/>
            <a:ext cx="8229600" cy="5040560"/>
          </a:xfrm>
        </p:spPr>
        <p:txBody>
          <a:bodyPr/>
          <a:lstStyle/>
          <a:p>
            <a:pPr indent="-101600" eaLnBrk="1" hangingPunct="1">
              <a:buClr>
                <a:srgbClr val="FF0000"/>
              </a:buClr>
              <a:buSzPct val="120000"/>
              <a:buFont typeface="Wingdings" pitchFamily="2" charset="2"/>
              <a:buChar char="ü"/>
            </a:pPr>
            <a:r>
              <a:rPr lang="zh-CN" altLang="en-US" dirty="0" smtClean="0"/>
              <a:t> </a:t>
            </a:r>
            <a:r>
              <a:rPr lang="zh-CN" altLang="en-US" dirty="0" smtClean="0">
                <a:solidFill>
                  <a:srgbClr val="000000"/>
                </a:solidFill>
              </a:rPr>
              <a:t>凝汽稳定工况，</a:t>
            </a:r>
            <a:r>
              <a:rPr lang="zh-CN" altLang="en-US" dirty="0">
                <a:solidFill>
                  <a:srgbClr val="000000"/>
                </a:solidFill>
                <a:latin typeface="Times New Roman" pitchFamily="18" charset="0"/>
                <a:cs typeface="Times New Roman" pitchFamily="18" charset="0"/>
              </a:rPr>
              <a:t>负荷</a:t>
            </a:r>
            <a:r>
              <a:rPr lang="en-US" altLang="zh-CN" dirty="0" smtClean="0">
                <a:solidFill>
                  <a:srgbClr val="000000"/>
                </a:solidFill>
                <a:latin typeface="Times New Roman" pitchFamily="18" charset="0"/>
                <a:cs typeface="Times New Roman" pitchFamily="18" charset="0"/>
              </a:rPr>
              <a:t>50%</a:t>
            </a:r>
            <a:r>
              <a:rPr lang="zh-CN" altLang="en-US" dirty="0" smtClean="0">
                <a:solidFill>
                  <a:srgbClr val="000000"/>
                </a:solidFill>
                <a:latin typeface="Times New Roman" pitchFamily="18" charset="0"/>
                <a:cs typeface="Times New Roman" pitchFamily="18" charset="0"/>
              </a:rPr>
              <a:t>～</a:t>
            </a:r>
            <a:r>
              <a:rPr lang="en-US" altLang="zh-CN" dirty="0" smtClean="0">
                <a:solidFill>
                  <a:srgbClr val="000000"/>
                </a:solidFill>
                <a:latin typeface="Times New Roman" pitchFamily="18" charset="0"/>
                <a:cs typeface="Times New Roman" pitchFamily="18" charset="0"/>
              </a:rPr>
              <a:t>100%</a:t>
            </a:r>
            <a:r>
              <a:rPr lang="zh-CN" altLang="en-US" dirty="0" smtClean="0">
                <a:solidFill>
                  <a:srgbClr val="000000"/>
                </a:solidFill>
                <a:latin typeface="Times New Roman" pitchFamily="18" charset="0"/>
                <a:cs typeface="Times New Roman" pitchFamily="18" charset="0"/>
              </a:rPr>
              <a:t>，定压运行</a:t>
            </a:r>
            <a:endParaRPr lang="en-US" altLang="zh-CN" dirty="0" smtClean="0">
              <a:solidFill>
                <a:srgbClr val="000000"/>
              </a:solidFill>
              <a:latin typeface="Times New Roman" pitchFamily="18" charset="0"/>
              <a:cs typeface="Times New Roman" pitchFamily="18" charset="0"/>
            </a:endParaRPr>
          </a:p>
          <a:p>
            <a:pPr indent="-10160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主汽压力控制在</a:t>
            </a:r>
            <a:r>
              <a:rPr lang="en-US" altLang="zh-CN" dirty="0" smtClean="0">
                <a:solidFill>
                  <a:srgbClr val="000000"/>
                </a:solidFill>
                <a:latin typeface="Times New Roman" pitchFamily="18" charset="0"/>
                <a:cs typeface="Times New Roman" pitchFamily="18" charset="0"/>
              </a:rPr>
              <a:t>(95%</a:t>
            </a:r>
            <a:r>
              <a:rPr lang="zh-CN" altLang="en-US" dirty="0" smtClean="0">
                <a:solidFill>
                  <a:srgbClr val="000000"/>
                </a:solidFill>
                <a:latin typeface="宋体"/>
                <a:ea typeface="宋体"/>
                <a:cs typeface="Times New Roman" pitchFamily="18" charset="0"/>
              </a:rPr>
              <a:t>～</a:t>
            </a:r>
            <a:r>
              <a:rPr lang="en-US" altLang="zh-CN" dirty="0" smtClean="0">
                <a:solidFill>
                  <a:srgbClr val="000000"/>
                </a:solidFill>
                <a:latin typeface="Times New Roman" pitchFamily="18" charset="0"/>
                <a:cs typeface="Times New Roman" pitchFamily="18" charset="0"/>
              </a:rPr>
              <a:t>98%)</a:t>
            </a:r>
            <a:r>
              <a:rPr lang="zh-CN" altLang="en-US" dirty="0" smtClean="0">
                <a:solidFill>
                  <a:srgbClr val="000000"/>
                </a:solidFill>
                <a:latin typeface="Times New Roman" pitchFamily="18" charset="0"/>
                <a:cs typeface="Times New Roman" pitchFamily="18" charset="0"/>
              </a:rPr>
              <a:t>额定压力，主汽温度波动不大于</a:t>
            </a:r>
            <a:r>
              <a:rPr lang="en-US" altLang="zh-CN" dirty="0" smtClean="0">
                <a:solidFill>
                  <a:srgbClr val="000000"/>
                </a:solidFill>
                <a:latin typeface="Times New Roman" pitchFamily="18" charset="0"/>
                <a:cs typeface="Times New Roman" pitchFamily="18" charset="0"/>
              </a:rPr>
              <a:t>±8</a:t>
            </a:r>
            <a:r>
              <a:rPr lang="en-US" altLang="zh-CN" dirty="0" smtClean="0">
                <a:solidFill>
                  <a:srgbClr val="000000"/>
                </a:solidFill>
                <a:latin typeface="宋体"/>
                <a:ea typeface="宋体"/>
                <a:cs typeface="Times New Roman" pitchFamily="18" charset="0"/>
              </a:rPr>
              <a:t>℃</a:t>
            </a:r>
            <a:endParaRPr lang="en-US" altLang="zh-CN" dirty="0" smtClean="0">
              <a:solidFill>
                <a:srgbClr val="000000"/>
              </a:solidFill>
              <a:latin typeface="Times New Roman" pitchFamily="18" charset="0"/>
              <a:cs typeface="Times New Roman" pitchFamily="18" charset="0"/>
            </a:endParaRPr>
          </a:p>
          <a:p>
            <a:pPr indent="-10160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高压转子轴振波动不大于</a:t>
            </a:r>
            <a:r>
              <a:rPr lang="en-US" altLang="zh-CN" dirty="0" smtClean="0">
                <a:solidFill>
                  <a:srgbClr val="000000"/>
                </a:solidFill>
                <a:latin typeface="Times New Roman" pitchFamily="18" charset="0"/>
                <a:cs typeface="Times New Roman" pitchFamily="18" charset="0"/>
              </a:rPr>
              <a:t>20um</a:t>
            </a:r>
            <a:r>
              <a:rPr lang="zh-CN" altLang="en-US" dirty="0" smtClean="0">
                <a:solidFill>
                  <a:srgbClr val="000000"/>
                </a:solidFill>
                <a:latin typeface="Times New Roman" pitchFamily="18" charset="0"/>
                <a:cs typeface="Times New Roman" pitchFamily="18" charset="0"/>
              </a:rPr>
              <a:t>，瓦温不高于</a:t>
            </a:r>
            <a:r>
              <a:rPr lang="en-US" altLang="zh-CN" dirty="0" smtClean="0">
                <a:solidFill>
                  <a:srgbClr val="000000"/>
                </a:solidFill>
                <a:latin typeface="Times New Roman" pitchFamily="18" charset="0"/>
                <a:cs typeface="Times New Roman" pitchFamily="18" charset="0"/>
              </a:rPr>
              <a:t>90</a:t>
            </a:r>
            <a:r>
              <a:rPr lang="en-US" altLang="zh-CN" dirty="0" smtClean="0">
                <a:solidFill>
                  <a:srgbClr val="000000"/>
                </a:solidFill>
                <a:latin typeface="宋体"/>
                <a:ea typeface="宋体"/>
                <a:cs typeface="Times New Roman" pitchFamily="18" charset="0"/>
              </a:rPr>
              <a:t>℃</a:t>
            </a:r>
          </a:p>
          <a:p>
            <a:pPr indent="-101600" eaLnBrk="1" hangingPunct="1">
              <a:buClr>
                <a:srgbClr val="FF0000"/>
              </a:buClr>
              <a:buSzPct val="120000"/>
              <a:buFont typeface="Wingdings" pitchFamily="2" charset="2"/>
              <a:buChar char="ü"/>
            </a:pPr>
            <a:r>
              <a:rPr lang="zh-CN" altLang="en-US" dirty="0">
                <a:solidFill>
                  <a:srgbClr val="000000"/>
                </a:solidFill>
                <a:latin typeface="宋体"/>
                <a:ea typeface="宋体"/>
                <a:cs typeface="Times New Roman" pitchFamily="18" charset="0"/>
              </a:rPr>
              <a:t> </a:t>
            </a:r>
            <a:r>
              <a:rPr lang="zh-CN" altLang="en-US" dirty="0" smtClean="0">
                <a:solidFill>
                  <a:srgbClr val="000000"/>
                </a:solidFill>
                <a:latin typeface="+mn-ea"/>
                <a:cs typeface="Times New Roman" pitchFamily="18" charset="0"/>
              </a:rPr>
              <a:t>对阀门管理曲线很</a:t>
            </a:r>
            <a:r>
              <a:rPr lang="zh-CN" altLang="en-US" dirty="0">
                <a:solidFill>
                  <a:srgbClr val="000000"/>
                </a:solidFill>
                <a:latin typeface="+mn-ea"/>
                <a:cs typeface="Times New Roman" pitchFamily="18" charset="0"/>
              </a:rPr>
              <a:t>不合理</a:t>
            </a:r>
            <a:r>
              <a:rPr lang="zh-CN" altLang="en-US" dirty="0" smtClean="0">
                <a:solidFill>
                  <a:srgbClr val="000000"/>
                </a:solidFill>
                <a:latin typeface="+mn-ea"/>
                <a:cs typeface="Times New Roman" pitchFamily="18" charset="0"/>
              </a:rPr>
              <a:t>的机组，采用试验专用阀门管理曲线</a:t>
            </a:r>
            <a:endParaRPr lang="en-US" altLang="zh-CN" dirty="0" smtClean="0">
              <a:solidFill>
                <a:srgbClr val="000000"/>
              </a:solidFill>
              <a:latin typeface="+mn-ea"/>
              <a:cs typeface="Times New Roman" pitchFamily="18" charset="0"/>
            </a:endParaRPr>
          </a:p>
          <a:p>
            <a:pPr indent="-101600" eaLnBrk="1" hangingPunct="1">
              <a:buClr>
                <a:srgbClr val="FF0000"/>
              </a:buClr>
              <a:buSzPct val="120000"/>
              <a:buFont typeface="Wingdings" pitchFamily="2" charset="2"/>
              <a:buChar char="ü"/>
            </a:pPr>
            <a:r>
              <a:rPr lang="zh-CN" altLang="en-US" dirty="0">
                <a:solidFill>
                  <a:srgbClr val="000000"/>
                </a:solidFill>
                <a:latin typeface="+mn-ea"/>
                <a:cs typeface="Times New Roman" pitchFamily="18" charset="0"/>
              </a:rPr>
              <a:t> </a:t>
            </a:r>
            <a:r>
              <a:rPr lang="en-US" altLang="zh-CN" dirty="0" smtClean="0">
                <a:solidFill>
                  <a:srgbClr val="000000"/>
                </a:solidFill>
                <a:latin typeface="Times New Roman" pitchFamily="18" charset="0"/>
                <a:cs typeface="Times New Roman" pitchFamily="18" charset="0"/>
              </a:rPr>
              <a:t>DCS</a:t>
            </a:r>
            <a:r>
              <a:rPr lang="zh-CN" altLang="en-US" dirty="0" smtClean="0">
                <a:solidFill>
                  <a:srgbClr val="000000"/>
                </a:solidFill>
                <a:latin typeface="Times New Roman" pitchFamily="18" charset="0"/>
                <a:cs typeface="Times New Roman" pitchFamily="18" charset="0"/>
              </a:rPr>
              <a:t>和</a:t>
            </a:r>
            <a:r>
              <a:rPr lang="en-US" altLang="zh-CN" dirty="0" smtClean="0">
                <a:solidFill>
                  <a:srgbClr val="000000"/>
                </a:solidFill>
                <a:latin typeface="Times New Roman" pitchFamily="18" charset="0"/>
                <a:cs typeface="Times New Roman" pitchFamily="18" charset="0"/>
              </a:rPr>
              <a:t>DEH</a:t>
            </a:r>
            <a:r>
              <a:rPr lang="zh-CN" altLang="en-US" dirty="0" smtClean="0">
                <a:solidFill>
                  <a:srgbClr val="000000"/>
                </a:solidFill>
                <a:latin typeface="Times New Roman" pitchFamily="18" charset="0"/>
                <a:cs typeface="Times New Roman" pitchFamily="18" charset="0"/>
              </a:rPr>
              <a:t>记录试验数据，历史库中数据记录精度，压力和行程</a:t>
            </a:r>
            <a:r>
              <a:rPr lang="en-US" altLang="zh-CN" dirty="0" smtClean="0">
                <a:solidFill>
                  <a:srgbClr val="000000"/>
                </a:solidFill>
                <a:latin typeface="Times New Roman" pitchFamily="18" charset="0"/>
                <a:cs typeface="Times New Roman" pitchFamily="18" charset="0"/>
              </a:rPr>
              <a:t>0.1%</a:t>
            </a:r>
            <a:r>
              <a:rPr lang="zh-CN" altLang="en-US" dirty="0" smtClean="0">
                <a:solidFill>
                  <a:srgbClr val="000000"/>
                </a:solidFill>
                <a:latin typeface="Times New Roman" pitchFamily="18" charset="0"/>
                <a:cs typeface="Times New Roman" pitchFamily="18" charset="0"/>
              </a:rPr>
              <a:t>，温度</a:t>
            </a:r>
            <a:r>
              <a:rPr lang="en-US" altLang="zh-CN" dirty="0" smtClean="0">
                <a:solidFill>
                  <a:srgbClr val="000000"/>
                </a:solidFill>
                <a:latin typeface="Times New Roman" pitchFamily="18" charset="0"/>
                <a:cs typeface="Times New Roman" pitchFamily="18" charset="0"/>
              </a:rPr>
              <a:t>0.1</a:t>
            </a:r>
            <a:r>
              <a:rPr lang="en-US" altLang="zh-CN" dirty="0" smtClean="0">
                <a:solidFill>
                  <a:srgbClr val="000000"/>
                </a:solidFill>
                <a:latin typeface="宋体"/>
                <a:ea typeface="宋体"/>
                <a:cs typeface="Times New Roman" pitchFamily="18" charset="0"/>
              </a:rPr>
              <a:t>℃</a:t>
            </a:r>
            <a:endParaRPr lang="en-US" altLang="zh-CN" dirty="0" smtClean="0">
              <a:solidFill>
                <a:srgbClr val="00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4550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up)">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up)">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up)">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wipe(up)">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wipe(up)">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5"/>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518864" y="1052736"/>
            <a:ext cx="822960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57200" marR="0" lvl="0" indent="-4572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Ø"/>
              <a:tabLst/>
              <a:defRPr/>
            </a:pPr>
            <a:r>
              <a:rPr kumimoji="0" lang="zh-CN" altLang="en-US" sz="2800" b="0" i="0" u="none" strike="noStrike" kern="1200" cap="none" spc="0" normalizeH="0" baseline="0" noProof="0" dirty="0" smtClean="0">
                <a:ln>
                  <a:noFill/>
                </a:ln>
                <a:solidFill>
                  <a:srgbClr val="FF0000"/>
                </a:solidFill>
                <a:effectLst/>
                <a:uLnTx/>
                <a:uFillTx/>
                <a:latin typeface="Arial"/>
                <a:ea typeface="楷体"/>
              </a:rPr>
              <a:t>试验方法</a:t>
            </a:r>
            <a:endParaRPr kumimoji="0" lang="en-US" altLang="zh-CN" sz="2800" b="0" i="0" u="none" strike="noStrike" kern="1200" cap="none" spc="0" normalizeH="0" baseline="0" noProof="0" dirty="0" smtClean="0">
              <a:ln>
                <a:noFill/>
              </a:ln>
              <a:solidFill>
                <a:srgbClr val="FF0000"/>
              </a:solidFill>
              <a:effectLst/>
              <a:uLnTx/>
              <a:uFillTx/>
              <a:latin typeface="Times New Roman" pitchFamily="18" charset="0"/>
              <a:ea typeface="楷体"/>
              <a:cs typeface="Times New Roman" pitchFamily="18" charset="0"/>
            </a:endParaRPr>
          </a:p>
          <a:p>
            <a:pPr marL="444500" marR="0" lvl="0" indent="-889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在高负荷下，通过降低主汽压力使高调门全开，进行</a:t>
            </a:r>
            <a:r>
              <a:rPr kumimoji="0" lang="zh-CN" altLang="en-US" sz="2800" b="0" i="0" u="none" strike="noStrike" kern="1200" cap="none" spc="0" normalizeH="0" baseline="0" noProof="0" dirty="0">
                <a:ln>
                  <a:noFill/>
                </a:ln>
                <a:solidFill>
                  <a:srgbClr val="000000"/>
                </a:solidFill>
                <a:effectLst/>
                <a:uLnTx/>
                <a:uFillTx/>
                <a:latin typeface="Times New Roman" pitchFamily="18" charset="0"/>
                <a:ea typeface="楷体"/>
                <a:cs typeface="Times New Roman" pitchFamily="18" charset="0"/>
              </a:rPr>
              <a:t>单阀切顺阀，或顺阀切单</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阀</a:t>
            </a:r>
            <a:endParaRPr kumimoji="0" lang="en-US" altLang="zh-CN" sz="2800" b="0" i="0" u="none" strike="noStrike" kern="1200" cap="none" spc="0" normalizeH="0" baseline="0" noProof="0" dirty="0">
              <a:ln>
                <a:noFill/>
              </a:ln>
              <a:solidFill>
                <a:srgbClr val="000000"/>
              </a:solidFill>
              <a:effectLst/>
              <a:uLnTx/>
              <a:uFillTx/>
              <a:latin typeface="Times New Roman" pitchFamily="18" charset="0"/>
              <a:ea typeface="楷体"/>
              <a:cs typeface="Times New Roman" pitchFamily="18" charset="0"/>
            </a:endParaRPr>
          </a:p>
          <a:p>
            <a:pPr marL="444500" marR="0" lvl="0" indent="-889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Arial"/>
                <a:ea typeface="楷体"/>
              </a:rPr>
              <a:t>根据升或降负荷要求，缓慢增或减给水和调整锅炉燃烧，汽轮机通过手动操作，维持主汽压力基本不变，机组功率跟随给水和锅炉燃烧变化</a:t>
            </a:r>
            <a:endParaRPr kumimoji="0" lang="en-US" altLang="zh-CN" sz="2800" b="0" i="0" u="none" strike="noStrike" kern="1200" cap="none" spc="0" normalizeH="0" baseline="0" noProof="0" dirty="0">
              <a:ln>
                <a:noFill/>
              </a:ln>
              <a:solidFill>
                <a:srgbClr val="000000"/>
              </a:solidFill>
              <a:effectLst/>
              <a:uLnTx/>
              <a:uFillTx/>
              <a:latin typeface="Arial"/>
              <a:ea typeface="楷体"/>
            </a:endParaRPr>
          </a:p>
          <a:p>
            <a:pPr marL="444500" marR="0" lvl="0" indent="-889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Arial"/>
                <a:ea typeface="楷体"/>
              </a:rPr>
              <a:t> 单阀或顺阀试验时，在额定功率下，通过降低主汽压力使高压调门同步全开或最后</a:t>
            </a:r>
            <a:r>
              <a:rPr kumimoji="0" lang="en-US" altLang="zh-CN" sz="2800" b="0" i="0" u="none" strike="noStrike" kern="1200" cap="none" spc="0" normalizeH="0" baseline="0" noProof="0" dirty="0">
                <a:ln>
                  <a:noFill/>
                </a:ln>
                <a:solidFill>
                  <a:srgbClr val="000000"/>
                </a:solidFill>
                <a:effectLst/>
                <a:uLnTx/>
                <a:uFillTx/>
                <a:latin typeface="Arial"/>
                <a:ea typeface="楷体"/>
              </a:rPr>
              <a:t>1</a:t>
            </a:r>
            <a:r>
              <a:rPr kumimoji="0" lang="zh-CN" altLang="en-US" sz="2800" b="0" i="0" u="none" strike="noStrike" kern="1200" cap="none" spc="0" normalizeH="0" baseline="0" noProof="0" dirty="0">
                <a:ln>
                  <a:noFill/>
                </a:ln>
                <a:solidFill>
                  <a:srgbClr val="000000"/>
                </a:solidFill>
                <a:effectLst/>
                <a:uLnTx/>
                <a:uFillTx/>
                <a:latin typeface="Arial"/>
                <a:ea typeface="楷体"/>
              </a:rPr>
              <a:t>个高压调门全行程</a:t>
            </a:r>
            <a:r>
              <a:rPr kumimoji="0" lang="zh-CN" altLang="en-US" sz="2800" b="0" i="0" u="none" strike="noStrike" kern="1200" cap="none" spc="0" normalizeH="0" baseline="0" noProof="0" dirty="0" smtClean="0">
                <a:ln>
                  <a:noFill/>
                </a:ln>
                <a:solidFill>
                  <a:srgbClr val="000000"/>
                </a:solidFill>
                <a:effectLst/>
                <a:uLnTx/>
                <a:uFillTx/>
                <a:latin typeface="Arial"/>
                <a:ea typeface="楷体"/>
              </a:rPr>
              <a:t>开启</a:t>
            </a:r>
            <a:endParaRPr kumimoji="0" lang="en-US" altLang="zh-CN" sz="2800" b="0" i="0" u="none" strike="noStrike" kern="1200" cap="none" spc="0" normalizeH="0" baseline="0" noProof="0" dirty="0" smtClean="0">
              <a:ln>
                <a:noFill/>
              </a:ln>
              <a:solidFill>
                <a:srgbClr val="000000"/>
              </a:solidFill>
              <a:effectLst/>
              <a:uLnTx/>
              <a:uFillTx/>
              <a:latin typeface="Arial"/>
              <a:ea typeface="楷体"/>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108936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up)">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up)">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467544" y="1124744"/>
            <a:ext cx="822960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812800" marR="0" lvl="0" indent="-4572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Arial"/>
                <a:ea typeface="楷体"/>
              </a:rPr>
              <a:t>试验中，再热器减温水量基本不变，负荷</a:t>
            </a:r>
            <a:r>
              <a:rPr kumimoji="0" lang="zh-CN" altLang="en-US" sz="2800" b="0" i="0" u="none" strike="noStrike" kern="1200" cap="none" spc="0" normalizeH="0" baseline="0" noProof="0" dirty="0" smtClean="0">
                <a:ln>
                  <a:noFill/>
                </a:ln>
                <a:solidFill>
                  <a:srgbClr val="000000"/>
                </a:solidFill>
                <a:effectLst/>
                <a:uLnTx/>
                <a:uFillTx/>
                <a:latin typeface="Arial"/>
                <a:ea typeface="楷体"/>
              </a:rPr>
              <a:t>变化</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率控制在</a:t>
            </a:r>
            <a:r>
              <a:rPr kumimoji="0" lang="en-US"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2.0%/min</a:t>
            </a:r>
            <a:r>
              <a:rPr kumimoji="0" lang="zh-CN" altLang="en-US"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rPr>
              <a:t>附近，对主汽压力稳定性不作严格要求</a:t>
            </a:r>
            <a:endParaRPr kumimoji="0" lang="en-US" altLang="zh-CN" sz="2800" b="0" i="0" u="none" strike="noStrike" kern="1200" cap="none" spc="0" normalizeH="0" baseline="0" noProof="0" dirty="0" smtClean="0">
              <a:ln>
                <a:noFill/>
              </a:ln>
              <a:solidFill>
                <a:srgbClr val="000000"/>
              </a:solidFill>
              <a:effectLst/>
              <a:uLnTx/>
              <a:uFillTx/>
              <a:latin typeface="Times New Roman" pitchFamily="18" charset="0"/>
              <a:ea typeface="楷体"/>
              <a:cs typeface="Times New Roman" pitchFamily="18" charset="0"/>
            </a:endParaRPr>
          </a:p>
          <a:p>
            <a:pPr marL="444500" marR="0" lvl="0" indent="-889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smtClean="0">
                <a:ln>
                  <a:noFill/>
                </a:ln>
                <a:solidFill>
                  <a:srgbClr val="000000"/>
                </a:solidFill>
                <a:effectLst/>
                <a:uLnTx/>
                <a:uFillTx/>
                <a:latin typeface="Arial"/>
                <a:ea typeface="楷体"/>
              </a:rPr>
              <a:t>根据升或降负荷要求，持续缓慢增或减给水和调整锅炉燃烧，汽轮机通过手动操作，维持主汽压力基本不变，机组功率跟随给水和锅炉燃烧变化</a:t>
            </a:r>
            <a:endParaRPr kumimoji="0" lang="en-US" altLang="zh-CN" sz="2800" b="0" i="0" u="none" strike="noStrike" kern="1200" cap="none" spc="0" normalizeH="0" baseline="0" noProof="0" dirty="0" smtClean="0">
              <a:ln>
                <a:noFill/>
              </a:ln>
              <a:solidFill>
                <a:srgbClr val="000000"/>
              </a:solidFill>
              <a:effectLst/>
              <a:uLnTx/>
              <a:uFillTx/>
              <a:latin typeface="Arial"/>
              <a:ea typeface="楷体"/>
            </a:endParaRPr>
          </a:p>
          <a:p>
            <a:pPr marL="444500" marR="0" lvl="0" indent="-88900" algn="l" defTabSz="914400" rtl="0" eaLnBrk="1" fontAlgn="base" latinLnBrk="0" hangingPunct="1">
              <a:lnSpc>
                <a:spcPct val="110000"/>
              </a:lnSpc>
              <a:spcBef>
                <a:spcPts val="1500"/>
              </a:spcBef>
              <a:spcAft>
                <a:spcPct val="0"/>
              </a:spcAft>
              <a:buClr>
                <a:srgbClr val="FF0000"/>
              </a:buClr>
              <a:buSzPct val="120000"/>
              <a:buFont typeface="Wingdings" pitchFamily="2" charset="2"/>
              <a:buChar char="ü"/>
              <a:tabLst/>
              <a:defRPr/>
            </a:pPr>
            <a:r>
              <a:rPr kumimoji="0" lang="zh-CN" altLang="en-US" sz="2800" b="0" i="0" u="none" strike="noStrike" kern="1200" cap="none" spc="0" normalizeH="0" baseline="0" noProof="0" dirty="0">
                <a:ln>
                  <a:noFill/>
                </a:ln>
                <a:solidFill>
                  <a:srgbClr val="000000"/>
                </a:solidFill>
                <a:effectLst/>
                <a:uLnTx/>
                <a:uFillTx/>
                <a:latin typeface="Arial"/>
                <a:ea typeface="楷体"/>
              </a:rPr>
              <a:t> 单</a:t>
            </a:r>
            <a:r>
              <a:rPr kumimoji="0" lang="zh-CN" altLang="en-US" sz="2800" b="0" i="0" u="none" strike="noStrike" kern="1200" cap="none" spc="0" normalizeH="0" baseline="0" noProof="0" dirty="0" smtClean="0">
                <a:ln>
                  <a:noFill/>
                </a:ln>
                <a:solidFill>
                  <a:srgbClr val="000000"/>
                </a:solidFill>
                <a:effectLst/>
                <a:uLnTx/>
                <a:uFillTx/>
                <a:latin typeface="Arial"/>
                <a:ea typeface="楷体"/>
              </a:rPr>
              <a:t>阀或顺阀试验时，在额定功率下，通过降低主汽压力使高压调门同步全开或最后</a:t>
            </a:r>
            <a:r>
              <a:rPr kumimoji="0" lang="en-US" altLang="zh-CN" sz="2800" b="0" i="0" u="none" strike="noStrike" kern="1200" cap="none" spc="0" normalizeH="0" baseline="0" noProof="0" dirty="0" smtClean="0">
                <a:ln>
                  <a:noFill/>
                </a:ln>
                <a:solidFill>
                  <a:srgbClr val="000000"/>
                </a:solidFill>
                <a:effectLst/>
                <a:uLnTx/>
                <a:uFillTx/>
                <a:latin typeface="Arial"/>
                <a:ea typeface="楷体"/>
              </a:rPr>
              <a:t>1</a:t>
            </a:r>
            <a:r>
              <a:rPr kumimoji="0" lang="zh-CN" altLang="en-US" sz="2800" b="0" i="0" u="none" strike="noStrike" kern="1200" cap="none" spc="0" normalizeH="0" baseline="0" noProof="0" dirty="0" smtClean="0">
                <a:ln>
                  <a:noFill/>
                </a:ln>
                <a:solidFill>
                  <a:srgbClr val="000000"/>
                </a:solidFill>
                <a:effectLst/>
                <a:uLnTx/>
                <a:uFillTx/>
                <a:latin typeface="Arial"/>
                <a:ea typeface="楷体"/>
              </a:rPr>
              <a:t>个高压调门全行程开启</a:t>
            </a:r>
            <a:endParaRPr kumimoji="0" lang="en-US" altLang="zh-CN" sz="2800" b="0" i="0" u="none" strike="noStrike" kern="1200" cap="none" spc="0" normalizeH="0" baseline="0" noProof="0" dirty="0" smtClean="0">
              <a:ln>
                <a:noFill/>
              </a:ln>
              <a:solidFill>
                <a:srgbClr val="000000"/>
              </a:solidFill>
              <a:effectLst/>
              <a:uLnTx/>
              <a:uFillTx/>
              <a:latin typeface="Arial"/>
              <a:ea typeface="楷体"/>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91609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18864" y="1052737"/>
            <a:ext cx="8229600" cy="5112568"/>
          </a:xfrm>
        </p:spPr>
        <p:txBody>
          <a:bodyPr/>
          <a:lstStyle/>
          <a:p>
            <a:pPr marL="444500" indent="-88900" eaLnBrk="1" hangingPunct="1">
              <a:buClr>
                <a:srgbClr val="FF0000"/>
              </a:buClr>
              <a:buSzPct val="120000"/>
              <a:buFont typeface="Wingdings" pitchFamily="2" charset="2"/>
              <a:buChar char="ü"/>
            </a:pPr>
            <a:r>
              <a:rPr lang="zh-CN" altLang="en-US" dirty="0" smtClean="0">
                <a:solidFill>
                  <a:srgbClr val="0000CC"/>
                </a:solidFill>
              </a:rPr>
              <a:t> </a:t>
            </a:r>
            <a:r>
              <a:rPr lang="zh-CN" altLang="en-US" dirty="0">
                <a:solidFill>
                  <a:srgbClr val="000000"/>
                </a:solidFill>
              </a:rPr>
              <a:t>试验中</a:t>
            </a:r>
            <a:r>
              <a:rPr lang="zh-CN" altLang="en-US" dirty="0" smtClean="0">
                <a:solidFill>
                  <a:srgbClr val="000000"/>
                </a:solidFill>
              </a:rPr>
              <a:t>，维持再热器</a:t>
            </a:r>
            <a:r>
              <a:rPr lang="zh-CN" altLang="en-US" dirty="0">
                <a:solidFill>
                  <a:srgbClr val="000000"/>
                </a:solidFill>
              </a:rPr>
              <a:t>减温水量基本不变</a:t>
            </a:r>
            <a:r>
              <a:rPr lang="zh-CN" altLang="en-US" dirty="0" smtClean="0">
                <a:solidFill>
                  <a:srgbClr val="000000"/>
                </a:solidFill>
              </a:rPr>
              <a:t>，对主汽压力不作严格要求</a:t>
            </a:r>
            <a:endParaRPr lang="en-US" altLang="zh-CN" dirty="0" smtClean="0">
              <a:solidFill>
                <a:srgbClr val="000000"/>
              </a:solidFill>
            </a:endParaRPr>
          </a:p>
          <a:p>
            <a:pPr marL="533400" indent="-533400" eaLnBrk="1" hangingPunct="1">
              <a:buClr>
                <a:srgbClr val="FF0000"/>
              </a:buClr>
              <a:buSzPct val="120000"/>
            </a:pPr>
            <a:r>
              <a:rPr lang="zh-CN" altLang="en-US" dirty="0" smtClean="0"/>
              <a:t>试验记录数据</a:t>
            </a:r>
            <a:endParaRPr lang="en-US" altLang="zh-CN" dirty="0" smtClean="0"/>
          </a:p>
          <a:p>
            <a:pPr marL="444500" indent="0" eaLnBrk="1" hangingPunct="1">
              <a:buClr>
                <a:srgbClr val="FF0000"/>
              </a:buClr>
              <a:buSzPct val="120000"/>
              <a:buNone/>
            </a:pPr>
            <a:r>
              <a:rPr lang="zh-CN" altLang="en-US" dirty="0" smtClean="0">
                <a:solidFill>
                  <a:srgbClr val="000000"/>
                </a:solidFill>
              </a:rPr>
              <a:t>主汽温度与压力、机组电功率、高压调门开度、调节级后温度与压力、高排温度与压力、热再温度与压力、再热减温水量、流量指令、修正流量指令</a:t>
            </a:r>
            <a:endParaRPr lang="en-US" altLang="zh-CN" dirty="0" smtClean="0">
              <a:solidFill>
                <a:srgbClr val="000000"/>
              </a:solidFill>
            </a:endParaRPr>
          </a:p>
          <a:p>
            <a:pPr marL="533400" indent="-533400" eaLnBrk="1" hangingPunct="1">
              <a:buClr>
                <a:srgbClr val="FF0000"/>
              </a:buClr>
              <a:buSzPct val="120000"/>
            </a:pPr>
            <a:r>
              <a:rPr lang="zh-CN" altLang="en-US" dirty="0" smtClean="0"/>
              <a:t>数据处理与优化设计</a:t>
            </a:r>
            <a:endParaRPr lang="en-US" altLang="zh-CN" dirty="0"/>
          </a:p>
          <a:p>
            <a:pPr indent="-12700">
              <a:buClr>
                <a:srgbClr val="FF0000"/>
              </a:buClr>
              <a:buSzPct val="120000"/>
              <a:buFont typeface="Wingdings" pitchFamily="2" charset="2"/>
              <a:buChar char="ü"/>
            </a:pPr>
            <a:r>
              <a:rPr lang="zh-CN" altLang="en-US" dirty="0" smtClean="0"/>
              <a:t> </a:t>
            </a:r>
            <a:r>
              <a:rPr lang="zh-CN" altLang="en-US" dirty="0" smtClean="0">
                <a:solidFill>
                  <a:srgbClr val="000000"/>
                </a:solidFill>
              </a:rPr>
              <a:t>基于调门和高压缸流动特性建立数学模型，将</a:t>
            </a:r>
            <a:endParaRPr lang="zh-CN" altLang="en-US" dirty="0">
              <a:solidFill>
                <a:srgbClr val="000000"/>
              </a:solidFill>
            </a:endParaRPr>
          </a:p>
        </p:txBody>
      </p:sp>
      <p:sp>
        <p:nvSpPr>
          <p:cNvPr id="4"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17522870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1"/>
          </p:nvPr>
        </p:nvSpPr>
        <p:spPr>
          <a:xfrm>
            <a:off x="518864" y="1052737"/>
            <a:ext cx="8229600" cy="5112568"/>
          </a:xfrm>
        </p:spPr>
        <p:txBody>
          <a:bodyPr/>
          <a:lstStyle/>
          <a:p>
            <a:pPr marL="444500" indent="0" eaLnBrk="1" hangingPunct="1">
              <a:buClr>
                <a:srgbClr val="FF0000"/>
              </a:buClr>
              <a:buSzPct val="120000"/>
              <a:buNone/>
            </a:pPr>
            <a:r>
              <a:rPr lang="zh-CN" altLang="en-US" dirty="0" smtClean="0">
                <a:solidFill>
                  <a:srgbClr val="000000"/>
                </a:solidFill>
              </a:rPr>
              <a:t>据机组负荷特性，选取阀门管理曲线设计的参考主汽压力，将试验数据修正到参考主汽压力</a:t>
            </a:r>
            <a:endParaRPr lang="en-US" altLang="zh-CN" dirty="0" smtClean="0">
              <a:solidFill>
                <a:srgbClr val="000000"/>
              </a:solidFill>
            </a:endParaRPr>
          </a:p>
          <a:p>
            <a:pPr marL="901700" eaLnBrk="1" hangingPunct="1">
              <a:buClr>
                <a:srgbClr val="FF0000"/>
              </a:buClr>
              <a:buSzPct val="120000"/>
              <a:buFont typeface="Wingdings" pitchFamily="2" charset="2"/>
              <a:buChar char="ü"/>
            </a:pPr>
            <a:r>
              <a:rPr lang="zh-CN" altLang="en-US" dirty="0" smtClean="0">
                <a:solidFill>
                  <a:srgbClr val="000000"/>
                </a:solidFill>
              </a:rPr>
              <a:t>试验数据合理性检验，剔除坏点</a:t>
            </a:r>
            <a:endParaRPr lang="en-US" altLang="zh-CN" dirty="0" smtClean="0">
              <a:solidFill>
                <a:srgbClr val="000000"/>
              </a:solidFill>
            </a:endParaRPr>
          </a:p>
          <a:p>
            <a:pPr marL="444500" indent="0" eaLnBrk="1" hangingPunct="1">
              <a:buClr>
                <a:srgbClr val="FF0000"/>
              </a:buClr>
              <a:buSzPct val="120000"/>
              <a:buFont typeface="Wingdings" pitchFamily="2" charset="2"/>
              <a:buChar char="ü"/>
            </a:pPr>
            <a:r>
              <a:rPr lang="zh-CN" altLang="en-US" dirty="0" smtClean="0">
                <a:solidFill>
                  <a:srgbClr val="000000"/>
                </a:solidFill>
              </a:rPr>
              <a:t>软件处理，求取单阀和顺阀控制时的流量指令与高压调门开度关系曲线</a:t>
            </a:r>
            <a:endParaRPr lang="en-US" altLang="zh-CN" dirty="0" smtClean="0">
              <a:solidFill>
                <a:srgbClr val="000000"/>
              </a:solidFill>
            </a:endParaRPr>
          </a:p>
          <a:p>
            <a:pPr marL="444500" indent="0" eaLnBrk="1" hangingPunct="1">
              <a:buClr>
                <a:srgbClr val="FF0000"/>
              </a:buClr>
              <a:buSzPct val="120000"/>
              <a:buFont typeface="Wingdings" pitchFamily="2" charset="2"/>
              <a:buChar char="ü"/>
            </a:pPr>
            <a:r>
              <a:rPr lang="zh-CN" altLang="en-US" dirty="0">
                <a:solidFill>
                  <a:srgbClr val="000000"/>
                </a:solidFill>
              </a:rPr>
              <a:t> </a:t>
            </a:r>
            <a:r>
              <a:rPr lang="zh-CN" altLang="en-US" dirty="0" smtClean="0">
                <a:solidFill>
                  <a:srgbClr val="000000"/>
                </a:solidFill>
              </a:rPr>
              <a:t>软件处理，求取高压调门通用流量曲线、单阀控制时的流量分配系数和顺阀控制时流量分配系数及流量分配曲线</a:t>
            </a:r>
            <a:endParaRPr lang="en-US" altLang="zh-CN" dirty="0" smtClean="0">
              <a:solidFill>
                <a:srgbClr val="000000"/>
              </a:solidFill>
            </a:endParaRPr>
          </a:p>
          <a:p>
            <a:pPr marL="444500" indent="0" eaLnBrk="1" hangingPunct="1">
              <a:buClr>
                <a:srgbClr val="FF0000"/>
              </a:buClr>
              <a:buSzPct val="120000"/>
              <a:buFont typeface="Wingdings" pitchFamily="2" charset="2"/>
              <a:buChar char="ü"/>
            </a:pPr>
            <a:r>
              <a:rPr lang="zh-CN" altLang="en-US" dirty="0">
                <a:solidFill>
                  <a:srgbClr val="000000"/>
                </a:solidFill>
              </a:rPr>
              <a:t> </a:t>
            </a:r>
            <a:r>
              <a:rPr lang="zh-CN" altLang="en-US" dirty="0" smtClean="0">
                <a:solidFill>
                  <a:srgbClr val="000000"/>
                </a:solidFill>
              </a:rPr>
              <a:t>阀门管理曲线模拟校核　</a:t>
            </a:r>
            <a:endParaRPr lang="en-US" altLang="zh-CN" dirty="0" smtClean="0">
              <a:solidFill>
                <a:srgbClr val="000000"/>
              </a:solidFill>
            </a:endParaRPr>
          </a:p>
          <a:p>
            <a:pPr indent="-12700">
              <a:buClr>
                <a:srgbClr val="FF0000"/>
              </a:buClr>
              <a:buSzPct val="120000"/>
              <a:buFont typeface="Wingdings" pitchFamily="2" charset="2"/>
              <a:buChar char="ü"/>
            </a:pPr>
            <a:endParaRPr lang="zh-CN" altLang="en-US" dirty="0"/>
          </a:p>
        </p:txBody>
      </p:sp>
      <p:sp>
        <p:nvSpPr>
          <p:cNvPr id="5" name="Rectangle 2"/>
          <p:cNvSpPr txBox="1">
            <a:spLocks noChangeArrowheads="1"/>
          </p:cNvSpPr>
          <p:nvPr/>
        </p:nvSpPr>
        <p:spPr bwMode="auto">
          <a:xfrm>
            <a:off x="7622" y="-10740"/>
            <a:ext cx="9143926" cy="792162"/>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8000" numCol="1" anchor="b"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2pPr>
            <a:lvl3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3pPr>
            <a:lvl4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4pPr>
            <a:lvl5pPr algn="l" rtl="0" eaLnBrk="0" fontAlgn="base" hangingPunct="0">
              <a:spcBef>
                <a:spcPct val="0"/>
              </a:spcBef>
              <a:spcAft>
                <a:spcPct val="0"/>
              </a:spcAft>
              <a:defRPr sz="3200">
                <a:solidFill>
                  <a:schemeClr val="bg1"/>
                </a:solidFill>
                <a:latin typeface="Arial" charset="0"/>
                <a:ea typeface="楷体" pitchFamily="49" charset="-122"/>
                <a:cs typeface="宋体" pitchFamily="2" charset="-122"/>
              </a:defRPr>
            </a:lvl5pPr>
            <a:lvl6pPr marL="457200" algn="l" rtl="0" fontAlgn="base">
              <a:spcBef>
                <a:spcPct val="0"/>
              </a:spcBef>
              <a:spcAft>
                <a:spcPct val="0"/>
              </a:spcAft>
              <a:defRPr sz="3200">
                <a:solidFill>
                  <a:schemeClr val="bg1"/>
                </a:solidFill>
                <a:latin typeface="Arial" charset="0"/>
                <a:ea typeface="楷体" pitchFamily="49" charset="-122"/>
                <a:cs typeface="宋体" pitchFamily="2" charset="-122"/>
              </a:defRPr>
            </a:lvl6pPr>
            <a:lvl7pPr marL="914400" algn="l" rtl="0" fontAlgn="base">
              <a:spcBef>
                <a:spcPct val="0"/>
              </a:spcBef>
              <a:spcAft>
                <a:spcPct val="0"/>
              </a:spcAft>
              <a:defRPr sz="3200">
                <a:solidFill>
                  <a:schemeClr val="bg1"/>
                </a:solidFill>
                <a:latin typeface="Arial" charset="0"/>
                <a:ea typeface="楷体" pitchFamily="49" charset="-122"/>
                <a:cs typeface="宋体" pitchFamily="2" charset="-122"/>
              </a:defRPr>
            </a:lvl7pPr>
            <a:lvl8pPr marL="1371600" algn="l" rtl="0" fontAlgn="base">
              <a:spcBef>
                <a:spcPct val="0"/>
              </a:spcBef>
              <a:spcAft>
                <a:spcPct val="0"/>
              </a:spcAft>
              <a:defRPr sz="3200">
                <a:solidFill>
                  <a:schemeClr val="bg1"/>
                </a:solidFill>
                <a:latin typeface="Arial" charset="0"/>
                <a:ea typeface="楷体" pitchFamily="49" charset="-122"/>
                <a:cs typeface="宋体" pitchFamily="2" charset="-122"/>
              </a:defRPr>
            </a:lvl8pPr>
            <a:lvl9pPr marL="1828800" algn="l" rtl="0" fontAlgn="base">
              <a:spcBef>
                <a:spcPct val="0"/>
              </a:spcBef>
              <a:spcAft>
                <a:spcPct val="0"/>
              </a:spcAft>
              <a:defRPr sz="3200">
                <a:solidFill>
                  <a:schemeClr val="bg1"/>
                </a:solidFill>
                <a:latin typeface="Arial" charset="0"/>
                <a:ea typeface="楷体" pitchFamily="49" charset="-122"/>
                <a:cs typeface="宋体" pitchFamily="2" charset="-122"/>
              </a:defRPr>
            </a:lvl9pPr>
          </a:lstStyle>
          <a:p>
            <a:pPr algn="r" eaLnBrk="1" hangingPunct="1"/>
            <a:r>
              <a:rPr lang="zh-CN" altLang="en-US" kern="0" smtClean="0"/>
              <a:t>高压调门流量特性与阀门管理优化</a:t>
            </a:r>
            <a:endParaRPr lang="zh-CN" altLang="en-US" kern="0" dirty="0" smtClean="0"/>
          </a:p>
        </p:txBody>
      </p:sp>
    </p:spTree>
    <p:extLst>
      <p:ext uri="{BB962C8B-B14F-4D97-AF65-F5344CB8AC3E}">
        <p14:creationId xmlns:p14="http://schemas.microsoft.com/office/powerpoint/2010/main" val="409436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111507" y="1101355"/>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单阀切顺阀时轴振异常突变</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
        <p:nvSpPr>
          <p:cNvPr id="4" name="内容占位符 2"/>
          <p:cNvSpPr>
            <a:spLocks noGrp="1"/>
          </p:cNvSpPr>
          <p:nvPr>
            <p:ph idx="1"/>
          </p:nvPr>
        </p:nvSpPr>
        <p:spPr>
          <a:xfrm>
            <a:off x="359569" y="1720976"/>
            <a:ext cx="8424936" cy="2736303"/>
          </a:xfrm>
        </p:spPr>
        <p:txBody>
          <a:bodyPr/>
          <a:lstStyle/>
          <a:p>
            <a:pPr>
              <a:buClr>
                <a:srgbClr val="FF0000"/>
              </a:buClr>
              <a:buSzPct val="120000"/>
            </a:pPr>
            <a:r>
              <a:rPr lang="zh-CN" altLang="en-US" dirty="0" smtClean="0"/>
              <a:t>机组概况</a:t>
            </a:r>
            <a:endParaRPr lang="en-US" altLang="zh-CN" dirty="0" smtClean="0"/>
          </a:p>
          <a:p>
            <a:pPr marL="533400" indent="0">
              <a:lnSpc>
                <a:spcPct val="115000"/>
              </a:lnSpc>
              <a:buClr>
                <a:srgbClr val="FF0000"/>
              </a:buClr>
              <a:buSzPct val="120000"/>
              <a:buNone/>
            </a:pPr>
            <a:r>
              <a:rPr lang="zh-CN" altLang="en-US" dirty="0" smtClean="0">
                <a:solidFill>
                  <a:srgbClr val="000000"/>
                </a:solidFill>
              </a:rPr>
              <a:t>内蒙某厂东方</a:t>
            </a:r>
            <a:r>
              <a:rPr lang="en-US" altLang="zh-CN" dirty="0">
                <a:solidFill>
                  <a:srgbClr val="000000"/>
                </a:solidFill>
                <a:latin typeface="Times New Roman" panose="02020603050405020304" pitchFamily="18" charset="0"/>
                <a:cs typeface="Times New Roman" panose="02020603050405020304" pitchFamily="18" charset="0"/>
              </a:rPr>
              <a:t>C150/135-13.2/1.0/535/535</a:t>
            </a:r>
            <a:r>
              <a:rPr lang="zh-CN" altLang="zh-CN" dirty="0" smtClean="0">
                <a:solidFill>
                  <a:srgbClr val="000000"/>
                </a:solidFill>
                <a:latin typeface="Times New Roman" panose="02020603050405020304" pitchFamily="18" charset="0"/>
                <a:cs typeface="Times New Roman" panose="02020603050405020304" pitchFamily="18" charset="0"/>
              </a:rPr>
              <a:t>型</a:t>
            </a:r>
            <a:r>
              <a:rPr lang="zh-CN" altLang="en-US" dirty="0" smtClean="0">
                <a:solidFill>
                  <a:srgbClr val="000000"/>
                </a:solidFill>
                <a:latin typeface="Times New Roman" panose="02020603050405020304" pitchFamily="18" charset="0"/>
                <a:cs typeface="Times New Roman" panose="02020603050405020304" pitchFamily="18" charset="0"/>
              </a:rPr>
              <a:t>汽轮机，设有</a:t>
            </a:r>
            <a:r>
              <a:rPr lang="en-US" altLang="zh-CN" dirty="0" smtClean="0">
                <a:solidFill>
                  <a:srgbClr val="000000"/>
                </a:solidFill>
                <a:latin typeface="Times New Roman" panose="02020603050405020304" pitchFamily="18" charset="0"/>
                <a:cs typeface="Times New Roman" panose="02020603050405020304" pitchFamily="18" charset="0"/>
              </a:rPr>
              <a:t>4</a:t>
            </a:r>
            <a:r>
              <a:rPr lang="zh-CN" altLang="en-US" dirty="0" smtClean="0">
                <a:solidFill>
                  <a:srgbClr val="000000"/>
                </a:solidFill>
                <a:latin typeface="Times New Roman" panose="02020603050405020304" pitchFamily="18" charset="0"/>
                <a:cs typeface="Times New Roman" panose="02020603050405020304" pitchFamily="18" charset="0"/>
              </a:rPr>
              <a:t>个带预启阀的高压调门，</a:t>
            </a:r>
            <a:r>
              <a:rPr lang="en-US" altLang="zh-CN" dirty="0" smtClean="0">
                <a:solidFill>
                  <a:srgbClr val="000000"/>
                </a:solidFill>
                <a:latin typeface="Times New Roman" panose="02020603050405020304" pitchFamily="18" charset="0"/>
                <a:cs typeface="Times New Roman" panose="02020603050405020304" pitchFamily="18" charset="0"/>
              </a:rPr>
              <a:t>I</a:t>
            </a:r>
            <a:r>
              <a:rPr lang="zh-CN" altLang="en-US" dirty="0" smtClean="0">
                <a:solidFill>
                  <a:srgbClr val="000000"/>
                </a:solidFill>
                <a:latin typeface="Times New Roman" panose="02020603050405020304" pitchFamily="18" charset="0"/>
                <a:cs typeface="Times New Roman" panose="02020603050405020304" pitchFamily="18" charset="0"/>
              </a:rPr>
              <a:t>、</a:t>
            </a:r>
            <a:r>
              <a:rPr lang="en-US" altLang="zh-CN" dirty="0" smtClean="0">
                <a:solidFill>
                  <a:srgbClr val="000000"/>
                </a:solidFill>
                <a:latin typeface="Times New Roman" panose="02020603050405020304" pitchFamily="18" charset="0"/>
                <a:cs typeface="Times New Roman" panose="02020603050405020304" pitchFamily="18" charset="0"/>
              </a:rPr>
              <a:t>II</a:t>
            </a:r>
            <a:r>
              <a:rPr lang="zh-CN" altLang="en-US" dirty="0" smtClean="0">
                <a:solidFill>
                  <a:srgbClr val="000000"/>
                </a:solidFill>
                <a:latin typeface="Times New Roman" panose="02020603050405020304" pitchFamily="18" charset="0"/>
                <a:cs typeface="Times New Roman" panose="02020603050405020304" pitchFamily="18" charset="0"/>
              </a:rPr>
              <a:t>同步开启，</a:t>
            </a:r>
            <a:r>
              <a:rPr lang="en-US" altLang="zh-CN" dirty="0" smtClean="0">
                <a:solidFill>
                  <a:srgbClr val="000000"/>
                </a:solidFill>
                <a:latin typeface="Times New Roman" panose="02020603050405020304" pitchFamily="18" charset="0"/>
                <a:cs typeface="Times New Roman" panose="02020603050405020304" pitchFamily="18" charset="0"/>
              </a:rPr>
              <a:t>III</a:t>
            </a:r>
            <a:r>
              <a:rPr lang="zh-CN" altLang="en-US" dirty="0" smtClean="0">
                <a:solidFill>
                  <a:srgbClr val="000000"/>
                </a:solidFill>
                <a:latin typeface="Times New Roman" panose="02020603050405020304" pitchFamily="18" charset="0"/>
                <a:cs typeface="Times New Roman" panose="02020603050405020304" pitchFamily="18" charset="0"/>
              </a:rPr>
              <a:t>、</a:t>
            </a:r>
            <a:r>
              <a:rPr lang="en-US" altLang="zh-CN" dirty="0" smtClean="0">
                <a:solidFill>
                  <a:srgbClr val="000000"/>
                </a:solidFill>
                <a:latin typeface="Times New Roman" panose="02020603050405020304" pitchFamily="18" charset="0"/>
                <a:cs typeface="Times New Roman" panose="02020603050405020304" pitchFamily="18" charset="0"/>
              </a:rPr>
              <a:t>IV</a:t>
            </a:r>
            <a:r>
              <a:rPr lang="zh-CN" altLang="en-US" dirty="0" smtClean="0">
                <a:solidFill>
                  <a:srgbClr val="000000"/>
                </a:solidFill>
                <a:latin typeface="Times New Roman" panose="02020603050405020304" pitchFamily="18" charset="0"/>
                <a:cs typeface="Times New Roman" panose="02020603050405020304" pitchFamily="18" charset="0"/>
              </a:rPr>
              <a:t>顺序开启。机组功率输出与流量指令偏差较大，一次调频长期不良。</a:t>
            </a:r>
            <a:endParaRPr lang="zh-CN" altLang="en-US" dirty="0">
              <a:solidFill>
                <a:srgbClr val="000000"/>
              </a:solidFill>
              <a:latin typeface="Times New Roman" pitchFamily="18" charset="0"/>
              <a:cs typeface="Times New Roman" pitchFamily="18" charset="0"/>
            </a:endParaRPr>
          </a:p>
        </p:txBody>
      </p:sp>
      <p:grpSp>
        <p:nvGrpSpPr>
          <p:cNvPr id="5" name="Group 2"/>
          <p:cNvGrpSpPr>
            <a:grpSpLocks/>
          </p:cNvGrpSpPr>
          <p:nvPr/>
        </p:nvGrpSpPr>
        <p:grpSpPr bwMode="auto">
          <a:xfrm>
            <a:off x="251520" y="1422824"/>
            <a:ext cx="7200800" cy="4248472"/>
            <a:chOff x="2930" y="7710"/>
            <a:chExt cx="6320" cy="4158"/>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7" y="7710"/>
              <a:ext cx="5808" cy="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2"/>
            <p:cNvSpPr txBox="1">
              <a:spLocks noChangeArrowheads="1"/>
            </p:cNvSpPr>
            <p:nvPr/>
          </p:nvSpPr>
          <p:spPr bwMode="auto">
            <a:xfrm>
              <a:off x="2930" y="11403"/>
              <a:ext cx="6320" cy="4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zh-CN" altLang="en-US" sz="2400" b="1" dirty="0" smtClean="0">
                  <a:solidFill>
                    <a:srgbClr val="0000CC"/>
                  </a:solidFill>
                  <a:latin typeface="Calibri" panose="020F0502020204030204" pitchFamily="34" charset="0"/>
                  <a:ea typeface="宋体" panose="02010600030101010101" pitchFamily="2" charset="-122"/>
                </a:rPr>
                <a:t>制造厂</a:t>
              </a:r>
              <a:r>
                <a:rPr kumimoji="0" lang="zh-CN" altLang="en-US"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rPr>
                <a:t>原设计顺阀时阀门管理曲线</a:t>
              </a:r>
              <a:endParaRPr kumimoji="0" lang="zh-CN" altLang="en-US" sz="2400" b="1" i="0" u="none" strike="noStrike" cap="none" normalizeH="0" baseline="0" dirty="0" smtClean="0">
                <a:ln>
                  <a:noFill/>
                </a:ln>
                <a:solidFill>
                  <a:srgbClr val="0000CC"/>
                </a:solidFill>
                <a:effectLst/>
                <a:latin typeface="Times New Roman" panose="02020603050405020304" pitchFamily="18" charset="0"/>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grpSp>
      <p:sp>
        <p:nvSpPr>
          <p:cNvPr id="8" name="内容占位符 2"/>
          <p:cNvSpPr txBox="1">
            <a:spLocks/>
          </p:cNvSpPr>
          <p:nvPr/>
        </p:nvSpPr>
        <p:spPr bwMode="auto">
          <a:xfrm>
            <a:off x="359569" y="4473116"/>
            <a:ext cx="8424936" cy="2232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buClr>
                <a:srgbClr val="FF0000"/>
              </a:buClr>
              <a:buSzPct val="120000"/>
            </a:pPr>
            <a:r>
              <a:rPr lang="zh-CN" altLang="en-US" kern="0" dirty="0" smtClean="0"/>
              <a:t>原设计阀门管理曲线</a:t>
            </a:r>
            <a:endParaRPr lang="en-US" altLang="zh-CN" kern="0" dirty="0" smtClean="0"/>
          </a:p>
          <a:p>
            <a:pPr marL="533400" indent="0">
              <a:lnSpc>
                <a:spcPct val="115000"/>
              </a:lnSpc>
              <a:buClr>
                <a:srgbClr val="FF0000"/>
              </a:buClr>
              <a:buSzPct val="120000"/>
              <a:buFont typeface="Wingdings" pitchFamily="2" charset="2"/>
              <a:buNone/>
            </a:pPr>
            <a:r>
              <a:rPr lang="zh-CN" altLang="en-US" kern="0" dirty="0" smtClean="0">
                <a:solidFill>
                  <a:srgbClr val="000000"/>
                </a:solidFill>
                <a:latin typeface="Times New Roman" panose="02020603050405020304" pitchFamily="18" charset="0"/>
                <a:cs typeface="Times New Roman" panose="02020603050405020304" pitchFamily="18" charset="0"/>
              </a:rPr>
              <a:t>设计预启阀行程为</a:t>
            </a:r>
            <a:r>
              <a:rPr lang="en-US" altLang="zh-CN" kern="0" dirty="0" smtClean="0">
                <a:solidFill>
                  <a:srgbClr val="000000"/>
                </a:solidFill>
                <a:latin typeface="Times New Roman" panose="02020603050405020304" pitchFamily="18" charset="0"/>
                <a:cs typeface="Times New Roman" panose="02020603050405020304" pitchFamily="18" charset="0"/>
              </a:rPr>
              <a:t>17.5%</a:t>
            </a:r>
            <a:r>
              <a:rPr lang="zh-CN" altLang="en-US" kern="0" dirty="0" smtClean="0">
                <a:solidFill>
                  <a:srgbClr val="000000"/>
                </a:solidFill>
                <a:latin typeface="Times New Roman" panose="02020603050405020304" pitchFamily="18" charset="0"/>
                <a:cs typeface="Times New Roman" panose="02020603050405020304" pitchFamily="18" charset="0"/>
              </a:rPr>
              <a:t>，原厂阀门管理曲线不合理，</a:t>
            </a:r>
            <a:r>
              <a:rPr lang="en-US" altLang="zh-CN" kern="0" dirty="0" smtClean="0">
                <a:solidFill>
                  <a:srgbClr val="000000"/>
                </a:solidFill>
                <a:latin typeface="Times New Roman" panose="02020603050405020304" pitchFamily="18" charset="0"/>
                <a:cs typeface="Times New Roman" panose="02020603050405020304" pitchFamily="18" charset="0"/>
              </a:rPr>
              <a:t>II</a:t>
            </a:r>
            <a:r>
              <a:rPr lang="zh-CN" altLang="en-US" kern="0" dirty="0" smtClean="0">
                <a:solidFill>
                  <a:srgbClr val="000000"/>
                </a:solidFill>
                <a:latin typeface="Times New Roman" panose="02020603050405020304" pitchFamily="18" charset="0"/>
                <a:cs typeface="Times New Roman" panose="02020603050405020304" pitchFamily="18" charset="0"/>
              </a:rPr>
              <a:t>阀点附近速度变动率较小，重叠度不合理，交界处前后不衔接</a:t>
            </a:r>
            <a:endParaRPr lang="zh-CN" altLang="en-US" kern="0" dirty="0">
              <a:solidFill>
                <a:srgbClr val="000000"/>
              </a:solidFill>
              <a:latin typeface="Times New Roman" pitchFamily="18" charset="0"/>
              <a:cs typeface="Times New Roman" pitchFamily="18" charset="0"/>
            </a:endParaRPr>
          </a:p>
        </p:txBody>
      </p:sp>
      <p:sp>
        <p:nvSpPr>
          <p:cNvPr id="11"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145085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up)">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wipe(up)">
                                      <p:cBhvr>
                                        <p:cTn id="3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P spid="4" grpId="0" build="p"/>
      <p:bldP spid="8"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395536" y="1169914"/>
            <a:ext cx="8424936" cy="602902"/>
          </a:xfrm>
        </p:spPr>
        <p:txBody>
          <a:bodyPr/>
          <a:lstStyle/>
          <a:p>
            <a:pPr>
              <a:buClr>
                <a:srgbClr val="FF0000"/>
              </a:buClr>
              <a:buSzPct val="120000"/>
            </a:pPr>
            <a:r>
              <a:rPr lang="zh-CN" altLang="en-US" dirty="0" smtClean="0"/>
              <a:t>试验实测</a:t>
            </a:r>
            <a:endParaRPr lang="en-US" altLang="zh-CN" dirty="0" smtClean="0"/>
          </a:p>
          <a:p>
            <a:pPr marL="533400" indent="0">
              <a:lnSpc>
                <a:spcPct val="115000"/>
              </a:lnSpc>
              <a:buClr>
                <a:srgbClr val="FF0000"/>
              </a:buClr>
              <a:buSzPct val="120000"/>
              <a:buNone/>
            </a:pPr>
            <a:endParaRPr lang="zh-CN" altLang="en-US" dirty="0">
              <a:solidFill>
                <a:srgbClr val="0000CC"/>
              </a:solidFill>
              <a:latin typeface="Times New Roman" pitchFamily="18" charset="0"/>
              <a:cs typeface="Times New Roman" pitchFamily="18" charset="0"/>
            </a:endParaRPr>
          </a:p>
        </p:txBody>
      </p:sp>
      <p:grpSp>
        <p:nvGrpSpPr>
          <p:cNvPr id="6" name="Group 2"/>
          <p:cNvGrpSpPr>
            <a:grpSpLocks/>
          </p:cNvGrpSpPr>
          <p:nvPr/>
        </p:nvGrpSpPr>
        <p:grpSpPr bwMode="auto">
          <a:xfrm>
            <a:off x="2771800" y="1169914"/>
            <a:ext cx="5760640" cy="4410125"/>
            <a:chOff x="2570" y="1665"/>
            <a:chExt cx="6650" cy="5357"/>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 y="1665"/>
              <a:ext cx="6650" cy="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2"/>
            <p:cNvSpPr txBox="1">
              <a:spLocks noChangeArrowheads="1"/>
            </p:cNvSpPr>
            <p:nvPr/>
          </p:nvSpPr>
          <p:spPr bwMode="auto">
            <a:xfrm>
              <a:off x="2765" y="6557"/>
              <a:ext cx="6320" cy="4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zh-CN" altLang="en-US" sz="2400" dirty="0">
                  <a:solidFill>
                    <a:srgbClr val="0000CC"/>
                  </a:solidFill>
                  <a:latin typeface="Calibri" panose="020F0502020204030204" pitchFamily="34" charset="0"/>
                  <a:ea typeface="宋体" panose="02010600030101010101" pitchFamily="2" charset="-122"/>
                </a:rPr>
                <a:t>试验</a:t>
              </a:r>
              <a:r>
                <a:rPr kumimoji="0" lang="zh-CN" altLang="en-US" sz="2400"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rPr>
                <a:t>实测高压调门配汽特性</a:t>
              </a:r>
              <a:endParaRPr kumimoji="0" lang="zh-CN" altLang="zh-CN" sz="2400" i="0" u="none" strike="noStrike" cap="none" normalizeH="0" baseline="0" dirty="0" smtClean="0">
                <a:ln>
                  <a:noFill/>
                </a:ln>
                <a:solidFill>
                  <a:srgbClr val="0000CC"/>
                </a:solidFill>
                <a:effectLst/>
                <a:latin typeface="Arial" panose="020B0604020202020204" pitchFamily="34" charset="0"/>
              </a:endParaRPr>
            </a:p>
          </p:txBody>
        </p:sp>
      </p:grpSp>
      <p:sp>
        <p:nvSpPr>
          <p:cNvPr id="9" name="Rectangle 7"/>
          <p:cNvSpPr>
            <a:spLocks noChangeArrowheads="1"/>
          </p:cNvSpPr>
          <p:nvPr/>
        </p:nvSpPr>
        <p:spPr bwMode="auto">
          <a:xfrm>
            <a:off x="370219" y="1916832"/>
            <a:ext cx="822960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06450" indent="-450850">
              <a:lnSpc>
                <a:spcPct val="110000"/>
              </a:lnSpc>
              <a:spcBef>
                <a:spcPts val="1500"/>
              </a:spcBef>
              <a:buClr>
                <a:srgbClr val="FF0000"/>
              </a:buClr>
              <a:buSzPct val="120000"/>
              <a:buFont typeface="Wingdings" pitchFamily="2" charset="2"/>
              <a:buChar char="ü"/>
            </a:pPr>
            <a:r>
              <a:rPr lang="zh-CN" altLang="zh-CN" sz="2800" dirty="0">
                <a:solidFill>
                  <a:srgbClr val="000000"/>
                </a:solidFill>
                <a:latin typeface="Times New Roman" panose="02020603050405020304" pitchFamily="18" charset="0"/>
                <a:ea typeface="+mn-ea"/>
                <a:cs typeface="Times New Roman" panose="02020603050405020304" pitchFamily="18" charset="0"/>
              </a:rPr>
              <a:t>在流量指令</a:t>
            </a:r>
            <a:r>
              <a:rPr lang="en-US" altLang="zh-CN" sz="2800" dirty="0">
                <a:solidFill>
                  <a:srgbClr val="000000"/>
                </a:solidFill>
                <a:latin typeface="Times New Roman" panose="02020603050405020304" pitchFamily="18" charset="0"/>
                <a:ea typeface="+mn-ea"/>
                <a:cs typeface="Times New Roman" panose="02020603050405020304" pitchFamily="18" charset="0"/>
              </a:rPr>
              <a:t>72.3%</a:t>
            </a:r>
            <a:r>
              <a:rPr lang="zh-CN" altLang="zh-CN" sz="2800" dirty="0">
                <a:solidFill>
                  <a:srgbClr val="000000"/>
                </a:solidFill>
                <a:latin typeface="Times New Roman" panose="02020603050405020304" pitchFamily="18" charset="0"/>
                <a:ea typeface="+mn-ea"/>
                <a:cs typeface="Times New Roman" panose="02020603050405020304" pitchFamily="18" charset="0"/>
              </a:rPr>
              <a:t>～</a:t>
            </a:r>
            <a:r>
              <a:rPr lang="en-US" altLang="zh-CN" sz="2800" dirty="0">
                <a:solidFill>
                  <a:srgbClr val="000000"/>
                </a:solidFill>
                <a:latin typeface="Times New Roman" panose="02020603050405020304" pitchFamily="18" charset="0"/>
                <a:ea typeface="+mn-ea"/>
                <a:cs typeface="Times New Roman" panose="02020603050405020304" pitchFamily="18" charset="0"/>
              </a:rPr>
              <a:t>77.5%</a:t>
            </a:r>
            <a:r>
              <a:rPr lang="zh-CN" altLang="zh-CN" sz="2800" dirty="0">
                <a:solidFill>
                  <a:srgbClr val="000000"/>
                </a:solidFill>
                <a:latin typeface="Times New Roman" panose="02020603050405020304" pitchFamily="18" charset="0"/>
                <a:ea typeface="+mn-ea"/>
                <a:cs typeface="Times New Roman" panose="02020603050405020304" pitchFamily="18" charset="0"/>
              </a:rPr>
              <a:t>和</a:t>
            </a:r>
            <a:r>
              <a:rPr lang="en-US" altLang="zh-CN" sz="2800" dirty="0">
                <a:solidFill>
                  <a:srgbClr val="000000"/>
                </a:solidFill>
                <a:latin typeface="Times New Roman" panose="02020603050405020304" pitchFamily="18" charset="0"/>
                <a:ea typeface="+mn-ea"/>
                <a:cs typeface="Times New Roman" panose="02020603050405020304" pitchFamily="18" charset="0"/>
              </a:rPr>
              <a:t>87.62%</a:t>
            </a:r>
            <a:r>
              <a:rPr lang="zh-CN" altLang="zh-CN" sz="2800" dirty="0">
                <a:solidFill>
                  <a:srgbClr val="000000"/>
                </a:solidFill>
                <a:latin typeface="Times New Roman" panose="02020603050405020304" pitchFamily="18" charset="0"/>
                <a:ea typeface="+mn-ea"/>
                <a:cs typeface="Times New Roman" panose="02020603050405020304" pitchFamily="18" charset="0"/>
              </a:rPr>
              <a:t>～</a:t>
            </a:r>
            <a:r>
              <a:rPr lang="en-US" altLang="zh-CN" sz="2800" dirty="0">
                <a:solidFill>
                  <a:srgbClr val="000000"/>
                </a:solidFill>
                <a:latin typeface="Times New Roman" panose="02020603050405020304" pitchFamily="18" charset="0"/>
                <a:ea typeface="+mn-ea"/>
                <a:cs typeface="Times New Roman" panose="02020603050405020304" pitchFamily="18" charset="0"/>
              </a:rPr>
              <a:t>93.1</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a:t>
            </a:r>
            <a:r>
              <a:rPr lang="zh-CN" altLang="zh-CN" sz="2800" dirty="0" smtClean="0">
                <a:solidFill>
                  <a:srgbClr val="000000"/>
                </a:solidFill>
                <a:latin typeface="Times New Roman" panose="02020603050405020304" pitchFamily="18" charset="0"/>
                <a:ea typeface="+mn-ea"/>
                <a:cs typeface="Times New Roman" panose="02020603050405020304" pitchFamily="18" charset="0"/>
              </a:rPr>
              <a:t>间</a:t>
            </a:r>
            <a:r>
              <a:rPr lang="zh-CN" altLang="zh-CN" sz="2800" dirty="0">
                <a:solidFill>
                  <a:srgbClr val="000000"/>
                </a:solidFill>
                <a:latin typeface="Times New Roman" panose="02020603050405020304" pitchFamily="18" charset="0"/>
                <a:ea typeface="+mn-ea"/>
                <a:cs typeface="Times New Roman" panose="02020603050405020304" pitchFamily="18" charset="0"/>
              </a:rPr>
              <a:t>出现了</a:t>
            </a:r>
            <a:r>
              <a:rPr lang="en-US" altLang="zh-CN" sz="2800" dirty="0">
                <a:solidFill>
                  <a:srgbClr val="000000"/>
                </a:solidFill>
                <a:latin typeface="Times New Roman" panose="02020603050405020304" pitchFamily="18" charset="0"/>
                <a:ea typeface="+mn-ea"/>
                <a:cs typeface="Times New Roman" panose="02020603050405020304" pitchFamily="18" charset="0"/>
              </a:rPr>
              <a:t>2</a:t>
            </a:r>
            <a:r>
              <a:rPr lang="zh-CN" altLang="zh-CN" sz="2800" dirty="0">
                <a:solidFill>
                  <a:srgbClr val="000000"/>
                </a:solidFill>
                <a:latin typeface="Times New Roman" panose="02020603050405020304" pitchFamily="18" charset="0"/>
                <a:ea typeface="+mn-ea"/>
                <a:cs typeface="Times New Roman" panose="02020603050405020304" pitchFamily="18" charset="0"/>
              </a:rPr>
              <a:t>个机组功率变化很小的</a:t>
            </a:r>
            <a:r>
              <a:rPr lang="zh-CN" altLang="zh-CN" sz="2800" dirty="0" smtClean="0">
                <a:solidFill>
                  <a:srgbClr val="000000"/>
                </a:solidFill>
                <a:latin typeface="Times New Roman" panose="02020603050405020304" pitchFamily="18" charset="0"/>
                <a:ea typeface="+mn-ea"/>
                <a:cs typeface="Times New Roman" panose="02020603050405020304" pitchFamily="18" charset="0"/>
              </a:rPr>
              <a:t>平台</a:t>
            </a:r>
            <a:endParaRPr lang="en-US" altLang="zh-CN" sz="2800" dirty="0" smtClean="0">
              <a:solidFill>
                <a:srgbClr val="000000"/>
              </a:solidFill>
              <a:latin typeface="Times New Roman" panose="02020603050405020304" pitchFamily="18" charset="0"/>
              <a:ea typeface="+mn-ea"/>
              <a:cs typeface="Times New Roman" panose="02020603050405020304" pitchFamily="18" charset="0"/>
            </a:endParaRPr>
          </a:p>
          <a:p>
            <a:pPr marL="806450" indent="-450850">
              <a:lnSpc>
                <a:spcPct val="110000"/>
              </a:lnSpc>
              <a:spcBef>
                <a:spcPts val="1500"/>
              </a:spcBef>
              <a:buClr>
                <a:srgbClr val="FF0000"/>
              </a:buClr>
              <a:buSzPct val="120000"/>
              <a:buFont typeface="Wingdings" pitchFamily="2" charset="2"/>
              <a:buChar char="ü"/>
            </a:pPr>
            <a:r>
              <a:rPr lang="zh-CN" altLang="zh-CN" sz="2800" dirty="0">
                <a:solidFill>
                  <a:srgbClr val="000000"/>
                </a:solidFill>
                <a:latin typeface="Times New Roman" panose="02020603050405020304" pitchFamily="18" charset="0"/>
                <a:ea typeface="+mn-ea"/>
                <a:cs typeface="Times New Roman" panose="02020603050405020304" pitchFamily="18" charset="0"/>
              </a:rPr>
              <a:t>流量指令</a:t>
            </a:r>
            <a:r>
              <a:rPr lang="en-US" altLang="zh-CN" sz="2800" dirty="0">
                <a:solidFill>
                  <a:srgbClr val="000000"/>
                </a:solidFill>
                <a:latin typeface="Times New Roman" panose="02020603050405020304" pitchFamily="18" charset="0"/>
                <a:ea typeface="+mn-ea"/>
                <a:cs typeface="Times New Roman" panose="02020603050405020304" pitchFamily="18" charset="0"/>
              </a:rPr>
              <a:t>68.7%</a:t>
            </a:r>
            <a:r>
              <a:rPr lang="zh-CN" altLang="zh-CN" sz="2800" dirty="0">
                <a:solidFill>
                  <a:srgbClr val="000000"/>
                </a:solidFill>
                <a:latin typeface="Times New Roman" panose="02020603050405020304" pitchFamily="18" charset="0"/>
                <a:ea typeface="+mn-ea"/>
                <a:cs typeface="Times New Roman" panose="02020603050405020304" pitchFamily="18" charset="0"/>
              </a:rPr>
              <a:t>～</a:t>
            </a:r>
            <a:r>
              <a:rPr lang="en-US" altLang="zh-CN" sz="2800" dirty="0">
                <a:solidFill>
                  <a:srgbClr val="000000"/>
                </a:solidFill>
                <a:latin typeface="Times New Roman" panose="02020603050405020304" pitchFamily="18" charset="0"/>
                <a:ea typeface="+mn-ea"/>
                <a:cs typeface="Times New Roman" panose="02020603050405020304" pitchFamily="18" charset="0"/>
              </a:rPr>
              <a:t>72.3</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a:t>
            </a:r>
            <a:r>
              <a:rPr lang="zh-CN" altLang="zh-CN" sz="2800" dirty="0" smtClean="0">
                <a:solidFill>
                  <a:srgbClr val="000000"/>
                </a:solidFill>
                <a:latin typeface="Times New Roman" panose="02020603050405020304" pitchFamily="18" charset="0"/>
                <a:ea typeface="+mn-ea"/>
                <a:cs typeface="Times New Roman" panose="02020603050405020304" pitchFamily="18" charset="0"/>
              </a:rPr>
              <a:t>间</a:t>
            </a:r>
            <a:r>
              <a:rPr lang="zh-CN" altLang="zh-CN" sz="2800" dirty="0">
                <a:solidFill>
                  <a:srgbClr val="000000"/>
                </a:solidFill>
                <a:latin typeface="Times New Roman" panose="02020603050405020304" pitchFamily="18" charset="0"/>
                <a:ea typeface="+mn-ea"/>
                <a:cs typeface="Times New Roman" panose="02020603050405020304" pitchFamily="18" charset="0"/>
              </a:rPr>
              <a:t>机组功率变化很大，流量指令</a:t>
            </a:r>
            <a:r>
              <a:rPr lang="zh-CN" altLang="zh-CN" sz="2800" dirty="0" smtClean="0">
                <a:solidFill>
                  <a:srgbClr val="000000"/>
                </a:solidFill>
                <a:latin typeface="Times New Roman" panose="02020603050405020304" pitchFamily="18" charset="0"/>
                <a:ea typeface="+mn-ea"/>
                <a:cs typeface="Times New Roman" panose="02020603050405020304" pitchFamily="18" charset="0"/>
              </a:rPr>
              <a:t>变了</a:t>
            </a:r>
            <a:r>
              <a:rPr lang="en-US" altLang="zh-CN" sz="2800" dirty="0">
                <a:solidFill>
                  <a:srgbClr val="000000"/>
                </a:solidFill>
                <a:latin typeface="Times New Roman" panose="02020603050405020304" pitchFamily="18" charset="0"/>
                <a:ea typeface="+mn-ea"/>
                <a:cs typeface="Times New Roman" panose="02020603050405020304" pitchFamily="18" charset="0"/>
              </a:rPr>
              <a:t>3.6%</a:t>
            </a:r>
            <a:r>
              <a:rPr lang="zh-CN" altLang="zh-CN" sz="2800" dirty="0">
                <a:solidFill>
                  <a:srgbClr val="000000"/>
                </a:solidFill>
                <a:latin typeface="Times New Roman" panose="02020603050405020304" pitchFamily="18" charset="0"/>
                <a:ea typeface="+mn-ea"/>
                <a:cs typeface="Times New Roman" panose="02020603050405020304" pitchFamily="18" charset="0"/>
              </a:rPr>
              <a:t>，机组功率改变了</a:t>
            </a:r>
            <a:r>
              <a:rPr lang="en-US" altLang="zh-CN" sz="2800" dirty="0">
                <a:solidFill>
                  <a:srgbClr val="000000"/>
                </a:solidFill>
                <a:latin typeface="Times New Roman" panose="02020603050405020304" pitchFamily="18" charset="0"/>
                <a:ea typeface="+mn-ea"/>
                <a:cs typeface="Times New Roman" panose="02020603050405020304" pitchFamily="18" charset="0"/>
              </a:rPr>
              <a:t>44MW</a:t>
            </a:r>
            <a:r>
              <a:rPr lang="zh-CN" altLang="zh-CN" sz="2800" dirty="0">
                <a:solidFill>
                  <a:srgbClr val="000000"/>
                </a:solidFill>
                <a:latin typeface="Times New Roman" panose="02020603050405020304" pitchFamily="18" charset="0"/>
                <a:ea typeface="+mn-ea"/>
                <a:cs typeface="Times New Roman" panose="02020603050405020304" pitchFamily="18" charset="0"/>
              </a:rPr>
              <a:t>，</a:t>
            </a:r>
            <a:r>
              <a:rPr lang="zh-CN" altLang="zh-CN" sz="2800" dirty="0" smtClean="0">
                <a:solidFill>
                  <a:srgbClr val="000000"/>
                </a:solidFill>
                <a:latin typeface="Times New Roman" panose="02020603050405020304" pitchFamily="18" charset="0"/>
                <a:ea typeface="+mn-ea"/>
                <a:cs typeface="Times New Roman" panose="02020603050405020304" pitchFamily="18" charset="0"/>
              </a:rPr>
              <a:t>折算速度</a:t>
            </a:r>
            <a:r>
              <a:rPr lang="zh-CN" altLang="zh-CN" sz="2800" dirty="0">
                <a:solidFill>
                  <a:srgbClr val="000000"/>
                </a:solidFill>
                <a:latin typeface="Times New Roman" panose="02020603050405020304" pitchFamily="18" charset="0"/>
                <a:ea typeface="+mn-ea"/>
                <a:cs typeface="Times New Roman" panose="02020603050405020304" pitchFamily="18" charset="0"/>
              </a:rPr>
              <a:t>变动率不足</a:t>
            </a:r>
            <a:r>
              <a:rPr lang="en-US" altLang="zh-CN" sz="2800" dirty="0">
                <a:solidFill>
                  <a:srgbClr val="000000"/>
                </a:solidFill>
                <a:latin typeface="Times New Roman" panose="02020603050405020304" pitchFamily="18" charset="0"/>
                <a:ea typeface="+mn-ea"/>
                <a:cs typeface="Times New Roman" panose="02020603050405020304" pitchFamily="18" charset="0"/>
              </a:rPr>
              <a:t>1.0</a:t>
            </a:r>
            <a:r>
              <a:rPr lang="en-US" altLang="zh-CN" sz="2800" dirty="0" smtClean="0">
                <a:solidFill>
                  <a:srgbClr val="000000"/>
                </a:solidFill>
                <a:latin typeface="Times New Roman" panose="02020603050405020304" pitchFamily="18" charset="0"/>
                <a:ea typeface="+mn-ea"/>
                <a:cs typeface="Times New Roman" panose="02020603050405020304" pitchFamily="18" charset="0"/>
              </a:rPr>
              <a:t>%</a:t>
            </a:r>
            <a:endParaRPr lang="en-US" altLang="zh-CN" sz="2700" dirty="0" smtClean="0">
              <a:solidFill>
                <a:srgbClr val="000000"/>
              </a:solidFill>
              <a:latin typeface="Times New Roman" panose="02020603050405020304" pitchFamily="18" charset="0"/>
              <a:ea typeface="楷体" pitchFamily="49" charset="-122"/>
              <a:cs typeface="Times New Roman" panose="02020603050405020304" pitchFamily="18" charset="0"/>
            </a:endParaRPr>
          </a:p>
          <a:p>
            <a:pPr marL="806450" indent="-450850">
              <a:lnSpc>
                <a:spcPct val="115000"/>
              </a:lnSpc>
              <a:spcBef>
                <a:spcPts val="1500"/>
              </a:spcBef>
              <a:buClr>
                <a:srgbClr val="FF0000"/>
              </a:buClr>
              <a:buSzPct val="120000"/>
              <a:buFont typeface="Wingdings" pitchFamily="2" charset="2"/>
              <a:buChar char="ü"/>
            </a:pPr>
            <a:r>
              <a:rPr lang="zh-CN" altLang="zh-CN" sz="2700" dirty="0">
                <a:solidFill>
                  <a:srgbClr val="000000"/>
                </a:solidFill>
                <a:latin typeface="Times New Roman" panose="02020603050405020304" pitchFamily="18" charset="0"/>
                <a:ea typeface="+mn-ea"/>
                <a:cs typeface="Times New Roman" panose="02020603050405020304" pitchFamily="18" charset="0"/>
              </a:rPr>
              <a:t>流量指令</a:t>
            </a:r>
            <a:r>
              <a:rPr lang="en-US" altLang="zh-CN" sz="2700" dirty="0">
                <a:solidFill>
                  <a:srgbClr val="000000"/>
                </a:solidFill>
                <a:latin typeface="Times New Roman" panose="02020603050405020304" pitchFamily="18" charset="0"/>
                <a:ea typeface="+mn-ea"/>
                <a:cs typeface="Times New Roman" panose="02020603050405020304" pitchFamily="18" charset="0"/>
              </a:rPr>
              <a:t>71.3%</a:t>
            </a:r>
            <a:r>
              <a:rPr lang="zh-CN" altLang="zh-CN" sz="2700" dirty="0">
                <a:solidFill>
                  <a:srgbClr val="000000"/>
                </a:solidFill>
                <a:latin typeface="Times New Roman" panose="02020603050405020304" pitchFamily="18" charset="0"/>
                <a:ea typeface="+mn-ea"/>
                <a:cs typeface="Times New Roman" panose="02020603050405020304" pitchFamily="18" charset="0"/>
              </a:rPr>
              <a:t>～</a:t>
            </a:r>
            <a:r>
              <a:rPr lang="en-US" altLang="zh-CN" sz="2700" dirty="0">
                <a:solidFill>
                  <a:srgbClr val="000000"/>
                </a:solidFill>
                <a:latin typeface="Times New Roman" panose="02020603050405020304" pitchFamily="18" charset="0"/>
                <a:ea typeface="+mn-ea"/>
                <a:cs typeface="Times New Roman" panose="02020603050405020304" pitchFamily="18" charset="0"/>
              </a:rPr>
              <a:t>72.3%</a:t>
            </a:r>
            <a:r>
              <a:rPr lang="zh-CN" altLang="zh-CN" sz="2700" dirty="0" smtClean="0">
                <a:solidFill>
                  <a:srgbClr val="000000"/>
                </a:solidFill>
                <a:latin typeface="Times New Roman" panose="02020603050405020304" pitchFamily="18" charset="0"/>
                <a:ea typeface="+mn-ea"/>
                <a:cs typeface="Times New Roman" panose="02020603050405020304" pitchFamily="18" charset="0"/>
              </a:rPr>
              <a:t>，</a:t>
            </a:r>
            <a:r>
              <a:rPr lang="zh-CN" altLang="en-US" sz="2700" dirty="0" smtClean="0">
                <a:solidFill>
                  <a:srgbClr val="000000"/>
                </a:solidFill>
                <a:latin typeface="Times New Roman" panose="02020603050405020304" pitchFamily="18" charset="0"/>
                <a:ea typeface="+mn-ea"/>
                <a:cs typeface="Times New Roman" panose="02020603050405020304" pitchFamily="18" charset="0"/>
              </a:rPr>
              <a:t>即</a:t>
            </a:r>
            <a:r>
              <a:rPr lang="en-US" altLang="zh-CN" sz="2700" dirty="0" smtClean="0">
                <a:solidFill>
                  <a:srgbClr val="000000"/>
                </a:solidFill>
                <a:latin typeface="Times New Roman" panose="02020603050405020304" pitchFamily="18" charset="0"/>
                <a:ea typeface="+mn-ea"/>
                <a:cs typeface="Times New Roman" panose="02020603050405020304" pitchFamily="18" charset="0"/>
              </a:rPr>
              <a:t>#</a:t>
            </a:r>
            <a:r>
              <a:rPr lang="en-US" altLang="zh-CN" sz="2700" dirty="0">
                <a:solidFill>
                  <a:srgbClr val="000000"/>
                </a:solidFill>
                <a:latin typeface="Times New Roman" panose="02020603050405020304" pitchFamily="18" charset="0"/>
                <a:ea typeface="+mn-ea"/>
                <a:cs typeface="Times New Roman" panose="02020603050405020304" pitchFamily="18" charset="0"/>
              </a:rPr>
              <a:t>1</a:t>
            </a:r>
            <a:r>
              <a:rPr lang="zh-CN" altLang="zh-CN" sz="2700" dirty="0">
                <a:solidFill>
                  <a:srgbClr val="000000"/>
                </a:solidFill>
                <a:latin typeface="Times New Roman" panose="02020603050405020304" pitchFamily="18" charset="0"/>
                <a:ea typeface="+mn-ea"/>
                <a:cs typeface="Times New Roman" panose="02020603050405020304" pitchFamily="18" charset="0"/>
              </a:rPr>
              <a:t>、</a:t>
            </a:r>
            <a:r>
              <a:rPr lang="en-US" altLang="zh-CN" sz="2700" dirty="0">
                <a:solidFill>
                  <a:srgbClr val="000000"/>
                </a:solidFill>
                <a:latin typeface="Times New Roman" panose="02020603050405020304" pitchFamily="18" charset="0"/>
                <a:ea typeface="+mn-ea"/>
                <a:cs typeface="Times New Roman" panose="02020603050405020304" pitchFamily="18" charset="0"/>
              </a:rPr>
              <a:t>#2</a:t>
            </a:r>
            <a:r>
              <a:rPr lang="zh-CN" altLang="zh-CN" sz="2700" dirty="0">
                <a:solidFill>
                  <a:srgbClr val="000000"/>
                </a:solidFill>
                <a:latin typeface="Times New Roman" panose="02020603050405020304" pitchFamily="18" charset="0"/>
                <a:ea typeface="+mn-ea"/>
                <a:cs typeface="Times New Roman" panose="02020603050405020304" pitchFamily="18" charset="0"/>
              </a:rPr>
              <a:t>高压调门开度</a:t>
            </a:r>
            <a:r>
              <a:rPr lang="en-US" altLang="zh-CN" sz="2700" dirty="0">
                <a:solidFill>
                  <a:srgbClr val="000000"/>
                </a:solidFill>
                <a:latin typeface="Times New Roman" panose="02020603050405020304" pitchFamily="18" charset="0"/>
                <a:ea typeface="+mn-ea"/>
                <a:cs typeface="Times New Roman" panose="02020603050405020304" pitchFamily="18" charset="0"/>
              </a:rPr>
              <a:t>66.0%</a:t>
            </a:r>
            <a:r>
              <a:rPr lang="zh-CN" altLang="zh-CN" sz="2700" dirty="0">
                <a:solidFill>
                  <a:srgbClr val="000000"/>
                </a:solidFill>
                <a:latin typeface="Times New Roman" panose="02020603050405020304" pitchFamily="18" charset="0"/>
                <a:ea typeface="+mn-ea"/>
                <a:cs typeface="Times New Roman" panose="02020603050405020304" pitchFamily="18" charset="0"/>
              </a:rPr>
              <a:t>～</a:t>
            </a:r>
            <a:r>
              <a:rPr lang="en-US" altLang="zh-CN" sz="2700" dirty="0">
                <a:solidFill>
                  <a:srgbClr val="000000"/>
                </a:solidFill>
                <a:latin typeface="Times New Roman" panose="02020603050405020304" pitchFamily="18" charset="0"/>
                <a:ea typeface="+mn-ea"/>
                <a:cs typeface="Times New Roman" panose="02020603050405020304" pitchFamily="18" charset="0"/>
              </a:rPr>
              <a:t>72.2</a:t>
            </a:r>
            <a:r>
              <a:rPr lang="en-US" altLang="zh-CN" sz="2700" dirty="0" smtClean="0">
                <a:solidFill>
                  <a:srgbClr val="000000"/>
                </a:solidFill>
                <a:latin typeface="Times New Roman" panose="02020603050405020304" pitchFamily="18" charset="0"/>
                <a:ea typeface="+mn-ea"/>
                <a:cs typeface="Times New Roman" panose="02020603050405020304" pitchFamily="18" charset="0"/>
              </a:rPr>
              <a:t>%</a:t>
            </a:r>
            <a:r>
              <a:rPr lang="zh-CN" altLang="zh-CN" sz="2700" dirty="0" smtClean="0">
                <a:solidFill>
                  <a:srgbClr val="000000"/>
                </a:solidFill>
                <a:latin typeface="Times New Roman" panose="02020603050405020304" pitchFamily="18" charset="0"/>
                <a:ea typeface="+mn-ea"/>
                <a:cs typeface="Times New Roman" panose="02020603050405020304" pitchFamily="18" charset="0"/>
              </a:rPr>
              <a:t>，</a:t>
            </a:r>
            <a:r>
              <a:rPr lang="zh-CN" altLang="zh-CN" sz="2700" dirty="0">
                <a:solidFill>
                  <a:srgbClr val="000000"/>
                </a:solidFill>
                <a:latin typeface="Times New Roman" panose="02020603050405020304" pitchFamily="18" charset="0"/>
                <a:ea typeface="+mn-ea"/>
                <a:cs typeface="Times New Roman" panose="02020603050405020304" pitchFamily="18" charset="0"/>
              </a:rPr>
              <a:t>出现上、下行程不重叠的滞止回环</a:t>
            </a:r>
            <a:r>
              <a:rPr lang="zh-CN" altLang="zh-CN" sz="2700" dirty="0" smtClean="0">
                <a:solidFill>
                  <a:srgbClr val="000000"/>
                </a:solidFill>
                <a:latin typeface="Times New Roman" panose="02020603050405020304" pitchFamily="18" charset="0"/>
                <a:ea typeface="+mn-ea"/>
                <a:cs typeface="Times New Roman" panose="02020603050405020304" pitchFamily="18" charset="0"/>
              </a:rPr>
              <a:t>区</a:t>
            </a:r>
            <a:r>
              <a:rPr lang="zh-CN" altLang="en-US" sz="2700" dirty="0" smtClean="0">
                <a:solidFill>
                  <a:srgbClr val="000000"/>
                </a:solidFill>
                <a:latin typeface="Times New Roman" panose="02020603050405020304" pitchFamily="18" charset="0"/>
                <a:ea typeface="+mn-ea"/>
                <a:cs typeface="Times New Roman" panose="02020603050405020304" pitchFamily="18" charset="0"/>
              </a:rPr>
              <a:t>，幅度达到</a:t>
            </a:r>
            <a:r>
              <a:rPr lang="en-US" altLang="zh-CN" sz="2700" dirty="0" smtClean="0">
                <a:solidFill>
                  <a:srgbClr val="000000"/>
                </a:solidFill>
                <a:latin typeface="Times New Roman" panose="02020603050405020304" pitchFamily="18" charset="0"/>
                <a:ea typeface="+mn-ea"/>
                <a:cs typeface="Times New Roman" panose="02020603050405020304" pitchFamily="18" charset="0"/>
              </a:rPr>
              <a:t>12MW</a:t>
            </a:r>
            <a:endParaRPr lang="zh-CN" altLang="en-US" sz="2700" dirty="0">
              <a:solidFill>
                <a:srgbClr val="000000"/>
              </a:solidFill>
              <a:latin typeface="Times New Roman" panose="02020603050405020304" pitchFamily="18" charset="0"/>
              <a:ea typeface="+mn-ea"/>
              <a:cs typeface="Times New Roman" panose="02020603050405020304" pitchFamily="18" charset="0"/>
            </a:endParaRPr>
          </a:p>
        </p:txBody>
      </p:sp>
      <p:sp>
        <p:nvSpPr>
          <p:cNvPr id="10"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66036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up)">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wipe(up)">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wipe(up)">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build="p" bldLvl="5"/>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11507" y="1101355"/>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单阀切顺阀时轴振异常突变</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sp>
        <p:nvSpPr>
          <p:cNvPr id="3" name="内容占位符 2"/>
          <p:cNvSpPr>
            <a:spLocks noGrp="1"/>
          </p:cNvSpPr>
          <p:nvPr>
            <p:ph idx="1"/>
          </p:nvPr>
        </p:nvSpPr>
        <p:spPr>
          <a:xfrm>
            <a:off x="491220" y="1737549"/>
            <a:ext cx="8301608" cy="2160239"/>
          </a:xfrm>
        </p:spPr>
        <p:txBody>
          <a:bodyPr/>
          <a:lstStyle/>
          <a:p>
            <a:pPr>
              <a:buClr>
                <a:srgbClr val="FF0000"/>
              </a:buClr>
              <a:buSzPct val="120000"/>
            </a:pPr>
            <a:r>
              <a:rPr lang="zh-CN" altLang="en-US" dirty="0" smtClean="0"/>
              <a:t>机组概况</a:t>
            </a:r>
            <a:endParaRPr lang="en-US" altLang="zh-CN" dirty="0" smtClean="0"/>
          </a:p>
          <a:p>
            <a:pPr marL="533400" indent="0">
              <a:buClr>
                <a:srgbClr val="FF0000"/>
              </a:buClr>
              <a:buSzPct val="120000"/>
              <a:buNone/>
            </a:pPr>
            <a:r>
              <a:rPr lang="zh-CN" altLang="en-US" dirty="0" smtClean="0">
                <a:solidFill>
                  <a:srgbClr val="000000"/>
                </a:solidFill>
              </a:rPr>
              <a:t>粤电某电厂亚临界</a:t>
            </a:r>
            <a:r>
              <a:rPr lang="en-US" altLang="zh-CN" dirty="0" smtClean="0">
                <a:solidFill>
                  <a:srgbClr val="000000"/>
                </a:solidFill>
                <a:latin typeface="Times New Roman" pitchFamily="18" charset="0"/>
                <a:cs typeface="Times New Roman" pitchFamily="18" charset="0"/>
              </a:rPr>
              <a:t>600MW</a:t>
            </a:r>
            <a:r>
              <a:rPr lang="zh-CN" altLang="en-US" dirty="0" smtClean="0">
                <a:solidFill>
                  <a:srgbClr val="000000"/>
                </a:solidFill>
                <a:latin typeface="Times New Roman" pitchFamily="18" charset="0"/>
                <a:cs typeface="Times New Roman" pitchFamily="18" charset="0"/>
              </a:rPr>
              <a:t>机组，</a:t>
            </a:r>
            <a:r>
              <a:rPr lang="en-US" altLang="zh-CN" dirty="0" smtClean="0">
                <a:solidFill>
                  <a:srgbClr val="000000"/>
                </a:solidFill>
                <a:latin typeface="Times New Roman" pitchFamily="18" charset="0"/>
                <a:cs typeface="Times New Roman" pitchFamily="18" charset="0"/>
              </a:rPr>
              <a:t>2011</a:t>
            </a:r>
            <a:r>
              <a:rPr lang="zh-CN" altLang="en-US" dirty="0" smtClean="0">
                <a:solidFill>
                  <a:srgbClr val="000000"/>
                </a:solidFill>
                <a:latin typeface="Times New Roman" pitchFamily="18" charset="0"/>
                <a:cs typeface="Times New Roman" pitchFamily="18" charset="0"/>
              </a:rPr>
              <a:t>年</a:t>
            </a:r>
            <a:r>
              <a:rPr lang="en-US" altLang="zh-CN" dirty="0" smtClean="0">
                <a:solidFill>
                  <a:srgbClr val="000000"/>
                </a:solidFill>
                <a:latin typeface="Times New Roman" pitchFamily="18" charset="0"/>
                <a:cs typeface="Times New Roman" pitchFamily="18" charset="0"/>
              </a:rPr>
              <a:t>11</a:t>
            </a:r>
            <a:r>
              <a:rPr lang="zh-CN" altLang="en-US" dirty="0" smtClean="0">
                <a:solidFill>
                  <a:srgbClr val="000000"/>
                </a:solidFill>
                <a:latin typeface="Times New Roman" pitchFamily="18" charset="0"/>
                <a:cs typeface="Times New Roman" pitchFamily="18" charset="0"/>
              </a:rPr>
              <a:t>月在单阀切顺阀试验时，发生了高压转子</a:t>
            </a:r>
            <a:r>
              <a:rPr lang="en-US" altLang="zh-CN" dirty="0" smtClean="0">
                <a:solidFill>
                  <a:srgbClr val="000000"/>
                </a:solidFill>
                <a:latin typeface="Times New Roman" pitchFamily="18" charset="0"/>
                <a:cs typeface="Times New Roman" pitchFamily="18" charset="0"/>
              </a:rPr>
              <a:t>#2</a:t>
            </a:r>
            <a:r>
              <a:rPr lang="zh-CN" altLang="en-US" dirty="0" smtClean="0">
                <a:solidFill>
                  <a:srgbClr val="000000"/>
                </a:solidFill>
                <a:latin typeface="Times New Roman" pitchFamily="18" charset="0"/>
                <a:cs typeface="Times New Roman" pitchFamily="18" charset="0"/>
              </a:rPr>
              <a:t>轴振突发异常增大，迫使机组单阀运行</a:t>
            </a:r>
            <a:endParaRPr lang="zh-CN" altLang="en-US" dirty="0">
              <a:solidFill>
                <a:srgbClr val="000000"/>
              </a:solidFill>
              <a:latin typeface="Times New Roman" pitchFamily="18" charset="0"/>
              <a:cs typeface="Times New Roman" pitchFamily="18" charset="0"/>
            </a:endParaRPr>
          </a:p>
        </p:txBody>
      </p:sp>
      <p:grpSp>
        <p:nvGrpSpPr>
          <p:cNvPr id="4" name="Group 2"/>
          <p:cNvGrpSpPr>
            <a:grpSpLocks/>
          </p:cNvGrpSpPr>
          <p:nvPr/>
        </p:nvGrpSpPr>
        <p:grpSpPr bwMode="auto">
          <a:xfrm>
            <a:off x="179512" y="1788985"/>
            <a:ext cx="7984784" cy="5102771"/>
            <a:chOff x="1800" y="1953"/>
            <a:chExt cx="12600" cy="8112"/>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 y="1953"/>
              <a:ext cx="12600" cy="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2340" y="9597"/>
              <a:ext cx="11160" cy="4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b="1" i="0" u="none" strike="noStrike" cap="none" normalizeH="0" baseline="0" dirty="0" smtClean="0">
                  <a:ln>
                    <a:noFill/>
                  </a:ln>
                  <a:solidFill>
                    <a:srgbClr val="0000CC"/>
                  </a:solidFill>
                  <a:effectLst/>
                  <a:latin typeface="Calibri" pitchFamily="34" charset="0"/>
                  <a:ea typeface="宋体" pitchFamily="2" charset="-122"/>
                  <a:cs typeface="宋体" pitchFamily="2" charset="-122"/>
                </a:rPr>
                <a:t>#1</a:t>
              </a:r>
              <a:r>
                <a:rPr kumimoji="0" lang="zh-CN" altLang="en-US" b="1" i="0" u="none" strike="noStrike" cap="none" normalizeH="0" baseline="0" dirty="0" smtClean="0">
                  <a:ln>
                    <a:noFill/>
                  </a:ln>
                  <a:solidFill>
                    <a:srgbClr val="0000CC"/>
                  </a:solidFill>
                  <a:effectLst/>
                  <a:latin typeface="Calibri" pitchFamily="34" charset="0"/>
                  <a:ea typeface="宋体" pitchFamily="2" charset="-122"/>
                  <a:cs typeface="宋体" pitchFamily="2" charset="-122"/>
                </a:rPr>
                <a:t>机单阀切顺阀时高压转子轴振与轴承瓦块温度变化动态过程</a:t>
              </a:r>
              <a:endParaRPr kumimoji="0" lang="zh-CN" b="0" i="0" u="none" strike="noStrike" cap="none" normalizeH="0" baseline="0" dirty="0" smtClean="0">
                <a:ln>
                  <a:noFill/>
                </a:ln>
                <a:solidFill>
                  <a:srgbClr val="0000CC"/>
                </a:solidFill>
                <a:effectLst/>
                <a:latin typeface="Arial" pitchFamily="34" charset="0"/>
                <a:ea typeface="宋体" pitchFamily="2" charset="-122"/>
                <a:cs typeface="宋体" pitchFamily="2" charset="-122"/>
              </a:endParaRPr>
            </a:p>
          </p:txBody>
        </p:sp>
      </p:grpSp>
      <p:sp>
        <p:nvSpPr>
          <p:cNvPr id="7" name="内容占位符 2"/>
          <p:cNvSpPr txBox="1">
            <a:spLocks/>
          </p:cNvSpPr>
          <p:nvPr/>
        </p:nvSpPr>
        <p:spPr bwMode="auto">
          <a:xfrm>
            <a:off x="491220" y="3977681"/>
            <a:ext cx="8301608" cy="2880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buClr>
                <a:srgbClr val="FF0000"/>
              </a:buClr>
              <a:buSzPct val="120000"/>
            </a:pPr>
            <a:r>
              <a:rPr lang="zh-CN" altLang="en-US" dirty="0" smtClean="0"/>
              <a:t>故障分析</a:t>
            </a:r>
            <a:endParaRPr lang="en-US" altLang="zh-CN" dirty="0" smtClean="0"/>
          </a:p>
          <a:p>
            <a:pPr marL="989013" indent="-455613">
              <a:buClr>
                <a:srgbClr val="FF0000"/>
              </a:buClr>
              <a:buSzPct val="120000"/>
              <a:buFont typeface="Wingdings" pitchFamily="2" charset="2"/>
              <a:buChar char="ü"/>
            </a:pPr>
            <a:r>
              <a:rPr lang="zh-CN" altLang="en-US" dirty="0" smtClean="0">
                <a:solidFill>
                  <a:srgbClr val="000000"/>
                </a:solidFill>
              </a:rPr>
              <a:t>机组由单阀切顺阀时，发生振动异常的案例很多，特别是</a:t>
            </a:r>
            <a:r>
              <a:rPr lang="en-US" altLang="zh-CN" dirty="0" smtClean="0">
                <a:solidFill>
                  <a:srgbClr val="000000"/>
                </a:solidFill>
                <a:latin typeface="Times New Roman" pitchFamily="18" charset="0"/>
                <a:cs typeface="Times New Roman" pitchFamily="18" charset="0"/>
              </a:rPr>
              <a:t>600MW</a:t>
            </a:r>
            <a:r>
              <a:rPr lang="zh-CN" altLang="en-US" dirty="0" smtClean="0">
                <a:solidFill>
                  <a:srgbClr val="000000"/>
                </a:solidFill>
                <a:latin typeface="Times New Roman" pitchFamily="18" charset="0"/>
                <a:cs typeface="Times New Roman" pitchFamily="18" charset="0"/>
              </a:rPr>
              <a:t>这类的大机组</a:t>
            </a:r>
            <a:endParaRPr lang="en-US" altLang="zh-CN" dirty="0" smtClean="0">
              <a:solidFill>
                <a:srgbClr val="000000"/>
              </a:solidFill>
              <a:latin typeface="Times New Roman" pitchFamily="18" charset="0"/>
              <a:cs typeface="Times New Roman" pitchFamily="18" charset="0"/>
            </a:endParaRPr>
          </a:p>
          <a:p>
            <a:pPr marL="989013" indent="-455613">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机组由单阀切顺阀，调节级喷嘴组流量不一致，产生不对称汽流力，导致高压转子轴振和</a:t>
            </a:r>
            <a:endParaRPr lang="zh-CN" altLang="en-US" dirty="0">
              <a:solidFill>
                <a:srgbClr val="000000"/>
              </a:solidFill>
              <a:latin typeface="Times New Roman" pitchFamily="18" charset="0"/>
              <a:cs typeface="Times New Roman" pitchFamily="18" charset="0"/>
            </a:endParaRPr>
          </a:p>
        </p:txBody>
      </p:sp>
      <p:sp>
        <p:nvSpPr>
          <p:cNvPr id="10"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395303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wipe(up)">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wipe(up)">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wipe(up)">
                                      <p:cBhvr>
                                        <p:cTn id="3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P spid="3" grpId="0" build="p"/>
      <p:bldP spid="7" grpId="0" build="p" bldLvl="5"/>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1"/>
          </p:nvPr>
        </p:nvSpPr>
        <p:spPr>
          <a:xfrm>
            <a:off x="518864" y="1052737"/>
            <a:ext cx="8229600" cy="2088231"/>
          </a:xfrm>
        </p:spPr>
        <p:txBody>
          <a:bodyPr/>
          <a:lstStyle/>
          <a:p>
            <a:pPr marL="444500" indent="0" eaLnBrk="1" hangingPunct="1">
              <a:buClr>
                <a:srgbClr val="FF0000"/>
              </a:buClr>
              <a:buSzPct val="120000"/>
              <a:buNone/>
            </a:pPr>
            <a:r>
              <a:rPr lang="zh-CN" altLang="en-US" dirty="0" smtClean="0">
                <a:solidFill>
                  <a:srgbClr val="000000"/>
                </a:solidFill>
              </a:rPr>
              <a:t>轴承瓦块温度变化</a:t>
            </a:r>
            <a:endParaRPr lang="en-US" altLang="zh-CN" dirty="0" smtClean="0">
              <a:solidFill>
                <a:srgbClr val="000000"/>
              </a:solidFill>
            </a:endParaRPr>
          </a:p>
          <a:p>
            <a:pPr marL="893763" indent="-449263" eaLnBrk="1" hangingPunct="1">
              <a:buClr>
                <a:srgbClr val="FF0000"/>
              </a:buClr>
              <a:buSzPct val="120000"/>
              <a:buFont typeface="Wingdings" pitchFamily="2" charset="2"/>
              <a:buChar char="ü"/>
            </a:pPr>
            <a:r>
              <a:rPr lang="zh-CN" altLang="en-US" dirty="0" smtClean="0">
                <a:solidFill>
                  <a:srgbClr val="000000"/>
                </a:solidFill>
              </a:rPr>
              <a:t>通常不对称汽流力下降时，轴承瓦块温度升高，但轴振会下降；反之，瓦块温度降低，但轴振会增大　</a:t>
            </a:r>
            <a:endParaRPr lang="en-US" altLang="zh-CN" dirty="0" smtClean="0">
              <a:solidFill>
                <a:srgbClr val="000000"/>
              </a:solidFill>
            </a:endParaRPr>
          </a:p>
          <a:p>
            <a:pPr indent="-12700">
              <a:buClr>
                <a:srgbClr val="FF0000"/>
              </a:buClr>
              <a:buSzPct val="120000"/>
              <a:buFont typeface="Wingdings" pitchFamily="2" charset="2"/>
              <a:buChar char="ü"/>
            </a:pPr>
            <a:endParaRPr lang="zh-CN" altLang="en-US" dirty="0"/>
          </a:p>
        </p:txBody>
      </p:sp>
      <p:sp>
        <p:nvSpPr>
          <p:cNvPr id="5" name="内容占位符 2"/>
          <p:cNvSpPr txBox="1">
            <a:spLocks/>
          </p:cNvSpPr>
          <p:nvPr/>
        </p:nvSpPr>
        <p:spPr bwMode="auto">
          <a:xfrm>
            <a:off x="467544" y="4581129"/>
            <a:ext cx="8373616" cy="15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893763" indent="-449263" eaLnBrk="1" hangingPunct="1">
              <a:buClr>
                <a:srgbClr val="FF0000"/>
              </a:buClr>
              <a:buSzPct val="120000"/>
              <a:buFont typeface="Wingdings" pitchFamily="2" charset="2"/>
              <a:buChar char="ü"/>
            </a:pPr>
            <a:r>
              <a:rPr lang="zh-CN" altLang="en-US" dirty="0" smtClean="0">
                <a:solidFill>
                  <a:srgbClr val="000000"/>
                </a:solidFill>
              </a:rPr>
              <a:t>该机</a:t>
            </a:r>
            <a:r>
              <a:rPr lang="en-US" altLang="zh-CN" dirty="0" smtClean="0">
                <a:solidFill>
                  <a:srgbClr val="000000"/>
                </a:solidFill>
                <a:latin typeface="Times New Roman" pitchFamily="18" charset="0"/>
                <a:cs typeface="Times New Roman" pitchFamily="18" charset="0"/>
              </a:rPr>
              <a:t>II</a:t>
            </a:r>
            <a:r>
              <a:rPr lang="zh-CN" altLang="en-US" dirty="0" smtClean="0">
                <a:solidFill>
                  <a:srgbClr val="000000"/>
                </a:solidFill>
                <a:latin typeface="Times New Roman" pitchFamily="18" charset="0"/>
                <a:cs typeface="Times New Roman" pitchFamily="18" charset="0"/>
              </a:rPr>
              <a:t>和</a:t>
            </a:r>
            <a:r>
              <a:rPr lang="en-US" altLang="zh-CN" dirty="0" smtClean="0">
                <a:solidFill>
                  <a:srgbClr val="000000"/>
                </a:solidFill>
                <a:latin typeface="Times New Roman" pitchFamily="18" charset="0"/>
                <a:cs typeface="Times New Roman" pitchFamily="18" charset="0"/>
              </a:rPr>
              <a:t>III</a:t>
            </a:r>
            <a:r>
              <a:rPr lang="zh-CN" altLang="en-US" dirty="0" smtClean="0">
                <a:solidFill>
                  <a:srgbClr val="000000"/>
                </a:solidFill>
                <a:latin typeface="Times New Roman" pitchFamily="18" charset="0"/>
                <a:cs typeface="Times New Roman" pitchFamily="18" charset="0"/>
              </a:rPr>
              <a:t>同步开启，</a:t>
            </a:r>
            <a:r>
              <a:rPr lang="en-US" altLang="zh-CN" dirty="0" smtClean="0">
                <a:solidFill>
                  <a:srgbClr val="000000"/>
                </a:solidFill>
                <a:latin typeface="Times New Roman" pitchFamily="18" charset="0"/>
                <a:cs typeface="Times New Roman" pitchFamily="18" charset="0"/>
              </a:rPr>
              <a:t>IV</a:t>
            </a:r>
            <a:r>
              <a:rPr lang="zh-CN" altLang="en-US" dirty="0" smtClean="0">
                <a:solidFill>
                  <a:srgbClr val="000000"/>
                </a:solidFill>
                <a:latin typeface="Times New Roman" pitchFamily="18" charset="0"/>
                <a:cs typeface="Times New Roman" pitchFamily="18" charset="0"/>
              </a:rPr>
              <a:t>、</a:t>
            </a:r>
            <a:r>
              <a:rPr lang="en-US" altLang="zh-CN" dirty="0" smtClean="0">
                <a:solidFill>
                  <a:srgbClr val="000000"/>
                </a:solidFill>
                <a:latin typeface="Times New Roman" pitchFamily="18" charset="0"/>
                <a:cs typeface="Times New Roman" pitchFamily="18" charset="0"/>
              </a:rPr>
              <a:t>I</a:t>
            </a:r>
            <a:r>
              <a:rPr lang="zh-CN" altLang="en-US" dirty="0" smtClean="0">
                <a:solidFill>
                  <a:srgbClr val="000000"/>
                </a:solidFill>
                <a:latin typeface="Times New Roman" pitchFamily="18" charset="0"/>
                <a:cs typeface="Times New Roman" pitchFamily="18" charset="0"/>
              </a:rPr>
              <a:t>顺序开启。单阀切顺阀时，在</a:t>
            </a:r>
            <a:r>
              <a:rPr lang="en-US" altLang="zh-CN" dirty="0" smtClean="0">
                <a:solidFill>
                  <a:srgbClr val="000000"/>
                </a:solidFill>
                <a:latin typeface="Times New Roman" pitchFamily="18" charset="0"/>
                <a:cs typeface="Times New Roman" pitchFamily="18" charset="0"/>
              </a:rPr>
              <a:t>I</a:t>
            </a:r>
            <a:r>
              <a:rPr lang="zh-CN" altLang="en-US" dirty="0" smtClean="0">
                <a:solidFill>
                  <a:srgbClr val="000000"/>
                </a:solidFill>
                <a:latin typeface="Times New Roman" pitchFamily="18" charset="0"/>
                <a:cs typeface="Times New Roman" pitchFamily="18" charset="0"/>
              </a:rPr>
              <a:t>高调门接近全关、</a:t>
            </a:r>
            <a:r>
              <a:rPr lang="en-US" altLang="zh-CN" dirty="0" smtClean="0">
                <a:solidFill>
                  <a:srgbClr val="000000"/>
                </a:solidFill>
                <a:latin typeface="Times New Roman" pitchFamily="18" charset="0"/>
                <a:cs typeface="Times New Roman" pitchFamily="18" charset="0"/>
              </a:rPr>
              <a:t>IV</a:t>
            </a:r>
            <a:r>
              <a:rPr lang="zh-CN" altLang="en-US" dirty="0" smtClean="0">
                <a:solidFill>
                  <a:srgbClr val="000000"/>
                </a:solidFill>
                <a:latin typeface="Times New Roman" pitchFamily="18" charset="0"/>
                <a:cs typeface="Times New Roman" pitchFamily="18" charset="0"/>
              </a:rPr>
              <a:t>高调门关小到</a:t>
            </a:r>
            <a:r>
              <a:rPr lang="en-US" altLang="zh-CN" dirty="0" smtClean="0">
                <a:solidFill>
                  <a:srgbClr val="000000"/>
                </a:solidFill>
                <a:latin typeface="Times New Roman" pitchFamily="18" charset="0"/>
                <a:cs typeface="Times New Roman" pitchFamily="18" charset="0"/>
              </a:rPr>
              <a:t>40%</a:t>
            </a:r>
            <a:r>
              <a:rPr lang="zh-CN" altLang="en-US" dirty="0" smtClean="0">
                <a:solidFill>
                  <a:srgbClr val="000000"/>
                </a:solidFill>
                <a:latin typeface="Times New Roman" pitchFamily="18" charset="0"/>
                <a:cs typeface="Times New Roman" pitchFamily="18" charset="0"/>
              </a:rPr>
              <a:t>，发生了轴振突变，且瓦块温度升高</a:t>
            </a:r>
            <a:endParaRPr lang="en-US" altLang="zh-CN" dirty="0" smtClean="0">
              <a:solidFill>
                <a:srgbClr val="000000"/>
              </a:solidFill>
            </a:endParaRPr>
          </a:p>
          <a:p>
            <a:pPr indent="-12700">
              <a:buClr>
                <a:srgbClr val="FF0000"/>
              </a:buClr>
              <a:buSzPct val="120000"/>
              <a:buFont typeface="Wingdings" pitchFamily="2" charset="2"/>
              <a:buChar char="ü"/>
            </a:pPr>
            <a:endParaRPr lang="zh-CN" altLang="en-US" dirty="0"/>
          </a:p>
        </p:txBody>
      </p:sp>
      <p:pic>
        <p:nvPicPr>
          <p:cNvPr id="6" name="Picture 3" descr="te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7131" y="1124744"/>
            <a:ext cx="3119585" cy="342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22786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bwMode="auto">
          <a:xfrm>
            <a:off x="467544" y="1052736"/>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en-US" altLang="zh-CN" dirty="0" smtClean="0">
                <a:solidFill>
                  <a:srgbClr val="000000"/>
                </a:solidFill>
                <a:latin typeface="Times New Roman" pitchFamily="18" charset="0"/>
                <a:cs typeface="Times New Roman" pitchFamily="18" charset="0"/>
              </a:rPr>
              <a:t>I</a:t>
            </a:r>
            <a:r>
              <a:rPr lang="zh-CN" altLang="en-US" dirty="0">
                <a:solidFill>
                  <a:srgbClr val="000000"/>
                </a:solidFill>
                <a:latin typeface="Times New Roman" pitchFamily="18" charset="0"/>
                <a:cs typeface="Times New Roman" pitchFamily="18" charset="0"/>
              </a:rPr>
              <a:t>高调门接近全关、</a:t>
            </a:r>
            <a:r>
              <a:rPr lang="en-US" altLang="zh-CN" dirty="0">
                <a:solidFill>
                  <a:srgbClr val="000000"/>
                </a:solidFill>
                <a:latin typeface="Times New Roman" pitchFamily="18" charset="0"/>
                <a:cs typeface="Times New Roman" pitchFamily="18" charset="0"/>
              </a:rPr>
              <a:t>IV</a:t>
            </a:r>
            <a:r>
              <a:rPr lang="zh-CN" altLang="en-US" dirty="0">
                <a:solidFill>
                  <a:srgbClr val="000000"/>
                </a:solidFill>
                <a:latin typeface="Times New Roman" pitchFamily="18" charset="0"/>
                <a:cs typeface="Times New Roman" pitchFamily="18" charset="0"/>
              </a:rPr>
              <a:t>高调门较大开度时，调节级不平衡汽流力较大，但主分量向下，正常时应</a:t>
            </a:r>
            <a:r>
              <a:rPr lang="zh-CN" altLang="en-US" dirty="0" smtClean="0">
                <a:solidFill>
                  <a:srgbClr val="000000"/>
                </a:solidFill>
              </a:rPr>
              <a:t>能抑制轴振的增大，显示存在有别于常规的异常</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随后进行的</a:t>
            </a:r>
            <a:r>
              <a:rPr lang="en-US" altLang="zh-CN" dirty="0" smtClean="0">
                <a:solidFill>
                  <a:srgbClr val="000000"/>
                </a:solidFill>
                <a:latin typeface="Times New Roman" pitchFamily="18" charset="0"/>
                <a:cs typeface="Times New Roman" pitchFamily="18" charset="0"/>
              </a:rPr>
              <a:t>I</a:t>
            </a:r>
            <a:r>
              <a:rPr lang="zh-CN" altLang="en-US" dirty="0" smtClean="0">
                <a:solidFill>
                  <a:srgbClr val="000000"/>
                </a:solidFill>
                <a:latin typeface="Times New Roman" pitchFamily="18" charset="0"/>
                <a:cs typeface="Times New Roman" pitchFamily="18" charset="0"/>
              </a:rPr>
              <a:t>和</a:t>
            </a:r>
            <a:r>
              <a:rPr lang="en-US" altLang="zh-CN" dirty="0" smtClean="0">
                <a:solidFill>
                  <a:srgbClr val="000000"/>
                </a:solidFill>
                <a:latin typeface="Times New Roman" pitchFamily="18" charset="0"/>
                <a:cs typeface="Times New Roman" pitchFamily="18" charset="0"/>
              </a:rPr>
              <a:t>IV</a:t>
            </a:r>
            <a:r>
              <a:rPr lang="zh-CN" altLang="en-US" dirty="0" smtClean="0">
                <a:solidFill>
                  <a:srgbClr val="000000"/>
                </a:solidFill>
                <a:latin typeface="Times New Roman" pitchFamily="18" charset="0"/>
                <a:cs typeface="Times New Roman" pitchFamily="18" charset="0"/>
              </a:rPr>
              <a:t>同步开启、</a:t>
            </a:r>
            <a:r>
              <a:rPr lang="en-US" altLang="zh-CN" dirty="0" smtClean="0">
                <a:solidFill>
                  <a:srgbClr val="000000"/>
                </a:solidFill>
                <a:latin typeface="Times New Roman" pitchFamily="18" charset="0"/>
                <a:cs typeface="Times New Roman" pitchFamily="18" charset="0"/>
              </a:rPr>
              <a:t>II</a:t>
            </a:r>
            <a:r>
              <a:rPr lang="zh-CN" altLang="en-US" dirty="0" smtClean="0">
                <a:solidFill>
                  <a:srgbClr val="000000"/>
                </a:solidFill>
                <a:latin typeface="Times New Roman" pitchFamily="18" charset="0"/>
                <a:cs typeface="Times New Roman" pitchFamily="18" charset="0"/>
              </a:rPr>
              <a:t>和</a:t>
            </a:r>
            <a:r>
              <a:rPr lang="en-US" altLang="zh-CN" dirty="0" smtClean="0">
                <a:solidFill>
                  <a:srgbClr val="000000"/>
                </a:solidFill>
                <a:latin typeface="Times New Roman" pitchFamily="18" charset="0"/>
                <a:cs typeface="Times New Roman" pitchFamily="18" charset="0"/>
              </a:rPr>
              <a:t>III</a:t>
            </a:r>
            <a:r>
              <a:rPr lang="zh-CN" altLang="en-US" dirty="0" smtClean="0">
                <a:solidFill>
                  <a:srgbClr val="000000"/>
                </a:solidFill>
                <a:latin typeface="Times New Roman" pitchFamily="18" charset="0"/>
                <a:cs typeface="Times New Roman" pitchFamily="18" charset="0"/>
              </a:rPr>
              <a:t>顺序开启试验，在</a:t>
            </a:r>
            <a:r>
              <a:rPr lang="en-US" altLang="zh-CN" dirty="0" smtClean="0">
                <a:solidFill>
                  <a:srgbClr val="000000"/>
                </a:solidFill>
                <a:latin typeface="Times New Roman" pitchFamily="18" charset="0"/>
                <a:cs typeface="Times New Roman" pitchFamily="18" charset="0"/>
              </a:rPr>
              <a:t>II</a:t>
            </a:r>
            <a:r>
              <a:rPr lang="zh-CN" altLang="en-US" dirty="0" smtClean="0">
                <a:solidFill>
                  <a:srgbClr val="000000"/>
                </a:solidFill>
                <a:latin typeface="Times New Roman" pitchFamily="18" charset="0"/>
                <a:cs typeface="Times New Roman" pitchFamily="18" charset="0"/>
              </a:rPr>
              <a:t>高调门接近全开时，轴振虽然没有突变，但</a:t>
            </a:r>
            <a:r>
              <a:rPr lang="en-US" altLang="zh-CN" dirty="0" smtClean="0">
                <a:solidFill>
                  <a:srgbClr val="000000"/>
                </a:solidFill>
                <a:latin typeface="Times New Roman" pitchFamily="18" charset="0"/>
                <a:cs typeface="Times New Roman" pitchFamily="18" charset="0"/>
              </a:rPr>
              <a:t>#1</a:t>
            </a:r>
            <a:r>
              <a:rPr lang="zh-CN" altLang="en-US" dirty="0" smtClean="0">
                <a:solidFill>
                  <a:srgbClr val="000000"/>
                </a:solidFill>
                <a:latin typeface="Times New Roman" pitchFamily="18" charset="0"/>
                <a:cs typeface="Times New Roman" pitchFamily="18" charset="0"/>
              </a:rPr>
              <a:t>轴振达到报警值、轴承瓦块温度较大幅度下降，试验结果与常规现象一致</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rPr>
              <a:t> 第一种阀序下，顺阀时出现的轴振突发增大，显示高压转子上存在松动部件，轴振变化大小决定于松动状态</a:t>
            </a:r>
            <a:endParaRPr lang="en-US" altLang="zh-CN" dirty="0" smtClean="0">
              <a:solidFill>
                <a:srgbClr val="000000"/>
              </a:solidFill>
            </a:endParaRPr>
          </a:p>
          <a:p>
            <a:pPr indent="-12700">
              <a:buClr>
                <a:srgbClr val="FF0000"/>
              </a:buClr>
              <a:buSzPct val="120000"/>
              <a:buFont typeface="Wingdings" pitchFamily="2" charset="2"/>
              <a:buChar char="ü"/>
            </a:pPr>
            <a:endParaRPr lang="zh-CN" altLang="en-US" dirty="0"/>
          </a:p>
        </p:txBody>
      </p:sp>
      <p:sp>
        <p:nvSpPr>
          <p:cNvPr id="5"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401409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up)">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p:cNvSpPr txBox="1">
            <a:spLocks/>
          </p:cNvSpPr>
          <p:nvPr/>
        </p:nvSpPr>
        <p:spPr bwMode="auto">
          <a:xfrm>
            <a:off x="467544" y="1052736"/>
            <a:ext cx="8373616"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893763" indent="-449263"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在高压转子上，能够产生活动的部件只有前端的主油泵轴，通过螺纹与高压转子前端小轴相连</a:t>
            </a:r>
            <a:endParaRPr lang="en-US" altLang="zh-CN" dirty="0" smtClean="0">
              <a:solidFill>
                <a:srgbClr val="000000"/>
              </a:solidFill>
              <a:latin typeface="Times New Roman" pitchFamily="18" charset="0"/>
              <a:cs typeface="Times New Roman" pitchFamily="18" charset="0"/>
            </a:endParaRPr>
          </a:p>
        </p:txBody>
      </p:sp>
      <p:pic>
        <p:nvPicPr>
          <p:cNvPr id="10" name="Picture 3" descr="未标题-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1844824"/>
            <a:ext cx="4752528" cy="4429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 name="内容占位符 2"/>
          <p:cNvSpPr txBox="1">
            <a:spLocks/>
          </p:cNvSpPr>
          <p:nvPr/>
        </p:nvSpPr>
        <p:spPr bwMode="auto">
          <a:xfrm>
            <a:off x="467544" y="2492896"/>
            <a:ext cx="837361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893763" indent="-449263"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在高速旋转下产生松动，主油泵轴不仅前移，而且还能产生侧身偏移，质心偏离轴线，产生附加不平衡力，进而导致轴振突变</a:t>
            </a:r>
            <a:endParaRPr lang="en-US" altLang="zh-CN" dirty="0" smtClean="0">
              <a:solidFill>
                <a:srgbClr val="000000"/>
              </a:solidFill>
              <a:latin typeface="Times New Roman" pitchFamily="18" charset="0"/>
              <a:cs typeface="Times New Roman" pitchFamily="18" charset="0"/>
            </a:endParaRPr>
          </a:p>
          <a:p>
            <a:pPr marL="893763" indent="-36195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检修检查发现，泵轴前移近</a:t>
            </a:r>
            <a:r>
              <a:rPr lang="en-US" altLang="zh-CN" dirty="0" smtClean="0">
                <a:solidFill>
                  <a:srgbClr val="000000"/>
                </a:solidFill>
                <a:latin typeface="Times New Roman" pitchFamily="18" charset="0"/>
                <a:cs typeface="Times New Roman" pitchFamily="18" charset="0"/>
              </a:rPr>
              <a:t>2mm</a:t>
            </a:r>
            <a:r>
              <a:rPr lang="zh-CN" altLang="en-US" dirty="0" smtClean="0">
                <a:solidFill>
                  <a:srgbClr val="000000"/>
                </a:solidFill>
                <a:latin typeface="Times New Roman" pitchFamily="18" charset="0"/>
                <a:cs typeface="Times New Roman" pitchFamily="18" charset="0"/>
              </a:rPr>
              <a:t>，能产生明显的侧向偏移</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处理后，在第一种阀序下，轴振异常突变消失</a:t>
            </a:r>
            <a:endParaRPr lang="zh-CN" altLang="en-US" dirty="0">
              <a:solidFill>
                <a:srgbClr val="000000"/>
              </a:solidFill>
            </a:endParaRPr>
          </a:p>
        </p:txBody>
      </p:sp>
      <p:sp>
        <p:nvSpPr>
          <p:cNvPr id="7"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313825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up)">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wipe(up)">
                                      <p:cBhvr>
                                        <p:cTn id="22" dur="500"/>
                                        <p:tgtEl>
                                          <p:spTgt spid="1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wipe(up)">
                                      <p:cBhvr>
                                        <p:cTn id="2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
        <p:nvSpPr>
          <p:cNvPr id="4" name="内容占位符 2"/>
          <p:cNvSpPr>
            <a:spLocks noGrp="1"/>
          </p:cNvSpPr>
          <p:nvPr>
            <p:ph idx="1"/>
          </p:nvPr>
        </p:nvSpPr>
        <p:spPr>
          <a:xfrm>
            <a:off x="353180" y="1628800"/>
            <a:ext cx="8424936" cy="2160239"/>
          </a:xfrm>
        </p:spPr>
        <p:txBody>
          <a:bodyPr/>
          <a:lstStyle/>
          <a:p>
            <a:pPr>
              <a:buClr>
                <a:srgbClr val="FF0000"/>
              </a:buClr>
              <a:buSzPct val="120000"/>
            </a:pPr>
            <a:r>
              <a:rPr lang="zh-CN" altLang="en-US" dirty="0" smtClean="0">
                <a:latin typeface="Times New Roman" pitchFamily="18" charset="0"/>
                <a:cs typeface="Times New Roman" pitchFamily="18" charset="0"/>
              </a:rPr>
              <a:t>机组</a:t>
            </a:r>
            <a:r>
              <a:rPr lang="zh-CN" altLang="en-US" dirty="0" smtClean="0">
                <a:latin typeface="Times New Roman" pitchFamily="18" charset="0"/>
                <a:cs typeface="Times New Roman" pitchFamily="18" charset="0"/>
              </a:rPr>
              <a:t>概况</a:t>
            </a:r>
            <a:endParaRPr lang="en-US" altLang="zh-CN" dirty="0" smtClean="0">
              <a:latin typeface="Times New Roman" pitchFamily="18" charset="0"/>
              <a:cs typeface="Times New Roman" pitchFamily="18" charset="0"/>
            </a:endParaRPr>
          </a:p>
          <a:p>
            <a:pPr marL="533400" indent="0">
              <a:buClr>
                <a:srgbClr val="FF0000"/>
              </a:buClr>
              <a:buSzPct val="120000"/>
              <a:buNone/>
            </a:pPr>
            <a:r>
              <a:rPr lang="zh-CN" altLang="en-US" dirty="0" smtClean="0">
                <a:solidFill>
                  <a:srgbClr val="000000"/>
                </a:solidFill>
                <a:latin typeface="Times New Roman" pitchFamily="18" charset="0"/>
                <a:cs typeface="Times New Roman" pitchFamily="18" charset="0"/>
              </a:rPr>
              <a:t>国电某电厂超临界</a:t>
            </a:r>
            <a:r>
              <a:rPr lang="en-US" altLang="zh-CN" dirty="0" smtClean="0">
                <a:solidFill>
                  <a:srgbClr val="000000"/>
                </a:solidFill>
                <a:latin typeface="Times New Roman" pitchFamily="18" charset="0"/>
                <a:cs typeface="Times New Roman" pitchFamily="18" charset="0"/>
              </a:rPr>
              <a:t>670MW</a:t>
            </a:r>
            <a:r>
              <a:rPr lang="zh-CN" altLang="en-US" dirty="0" smtClean="0">
                <a:solidFill>
                  <a:srgbClr val="000000"/>
                </a:solidFill>
                <a:latin typeface="Times New Roman" pitchFamily="18" charset="0"/>
                <a:cs typeface="Times New Roman" pitchFamily="18" charset="0"/>
              </a:rPr>
              <a:t>机组，</a:t>
            </a:r>
            <a:r>
              <a:rPr lang="en-US" altLang="zh-CN" dirty="0" smtClean="0">
                <a:solidFill>
                  <a:srgbClr val="000000"/>
                </a:solidFill>
                <a:latin typeface="Times New Roman" pitchFamily="18" charset="0"/>
                <a:cs typeface="Times New Roman" pitchFamily="18" charset="0"/>
              </a:rPr>
              <a:t>2014</a:t>
            </a:r>
            <a:r>
              <a:rPr lang="zh-CN" altLang="en-US" dirty="0" smtClean="0">
                <a:solidFill>
                  <a:srgbClr val="000000"/>
                </a:solidFill>
                <a:latin typeface="Times New Roman" pitchFamily="18" charset="0"/>
                <a:cs typeface="Times New Roman" pitchFamily="18" charset="0"/>
              </a:rPr>
              <a:t>年</a:t>
            </a:r>
            <a:r>
              <a:rPr lang="en-US" altLang="zh-CN" dirty="0" smtClean="0">
                <a:solidFill>
                  <a:srgbClr val="000000"/>
                </a:solidFill>
                <a:latin typeface="Times New Roman" pitchFamily="18" charset="0"/>
                <a:cs typeface="Times New Roman" pitchFamily="18" charset="0"/>
              </a:rPr>
              <a:t>3</a:t>
            </a:r>
            <a:r>
              <a:rPr lang="zh-CN" altLang="en-US" dirty="0" smtClean="0">
                <a:solidFill>
                  <a:srgbClr val="000000"/>
                </a:solidFill>
                <a:latin typeface="Times New Roman" pitchFamily="18" charset="0"/>
                <a:cs typeface="Times New Roman" pitchFamily="18" charset="0"/>
              </a:rPr>
              <a:t>月在机组负荷</a:t>
            </a:r>
            <a:r>
              <a:rPr lang="en-US" altLang="zh-CN" dirty="0" smtClean="0">
                <a:solidFill>
                  <a:srgbClr val="000000"/>
                </a:solidFill>
                <a:latin typeface="Times New Roman" pitchFamily="18" charset="0"/>
                <a:cs typeface="Times New Roman" pitchFamily="18" charset="0"/>
              </a:rPr>
              <a:t>550MW</a:t>
            </a:r>
            <a:r>
              <a:rPr lang="zh-CN" altLang="en-US" dirty="0" smtClean="0">
                <a:solidFill>
                  <a:srgbClr val="000000"/>
                </a:solidFill>
                <a:latin typeface="Times New Roman" pitchFamily="18" charset="0"/>
                <a:cs typeface="Times New Roman" pitchFamily="18" charset="0"/>
              </a:rPr>
              <a:t>附近出现持续低频振荡，负荷振荡幅度</a:t>
            </a:r>
            <a:r>
              <a:rPr lang="en-US" altLang="zh-CN" dirty="0" smtClean="0">
                <a:solidFill>
                  <a:srgbClr val="000000"/>
                </a:solidFill>
                <a:latin typeface="Times New Roman" pitchFamily="18" charset="0"/>
                <a:cs typeface="Times New Roman" pitchFamily="18" charset="0"/>
              </a:rPr>
              <a:t>10</a:t>
            </a:r>
            <a:r>
              <a:rPr lang="zh-CN" altLang="en-US" dirty="0" smtClean="0">
                <a:solidFill>
                  <a:srgbClr val="000000"/>
                </a:solidFill>
                <a:latin typeface="Times New Roman" pitchFamily="18" charset="0"/>
                <a:ea typeface="宋体"/>
                <a:cs typeface="Times New Roman" pitchFamily="18" charset="0"/>
              </a:rPr>
              <a:t>～</a:t>
            </a:r>
            <a:r>
              <a:rPr lang="en-US" altLang="zh-CN" dirty="0" smtClean="0">
                <a:solidFill>
                  <a:srgbClr val="000000"/>
                </a:solidFill>
                <a:latin typeface="Times New Roman" pitchFamily="18" charset="0"/>
                <a:ea typeface="宋体"/>
                <a:cs typeface="Times New Roman" pitchFamily="18" charset="0"/>
              </a:rPr>
              <a:t>14MW</a:t>
            </a:r>
            <a:r>
              <a:rPr lang="zh-CN" altLang="en-US" dirty="0" smtClean="0">
                <a:solidFill>
                  <a:srgbClr val="000000"/>
                </a:solidFill>
                <a:latin typeface="Times New Roman" pitchFamily="18" charset="0"/>
                <a:ea typeface="宋体"/>
                <a:cs typeface="Times New Roman" pitchFamily="18" charset="0"/>
              </a:rPr>
              <a:t>，</a:t>
            </a:r>
            <a:r>
              <a:rPr lang="zh-CN" altLang="en-US" dirty="0" smtClean="0">
                <a:solidFill>
                  <a:srgbClr val="000000"/>
                </a:solidFill>
                <a:latin typeface="+mn-ea"/>
                <a:cs typeface="Times New Roman" pitchFamily="18" charset="0"/>
              </a:rPr>
              <a:t>伴随着主汽压力反相低频振荡</a:t>
            </a:r>
            <a:r>
              <a:rPr lang="zh-CN" altLang="en-US" dirty="0" smtClean="0">
                <a:solidFill>
                  <a:srgbClr val="0000CC"/>
                </a:solidFill>
                <a:latin typeface="+mn-ea"/>
                <a:cs typeface="Times New Roman" pitchFamily="18" charset="0"/>
              </a:rPr>
              <a:t>　</a:t>
            </a:r>
            <a:endParaRPr lang="zh-CN" altLang="en-US" dirty="0">
              <a:solidFill>
                <a:srgbClr val="0000CC"/>
              </a:solidFill>
              <a:latin typeface="+mn-ea"/>
              <a:cs typeface="Times New Roman" pitchFamily="18" charset="0"/>
            </a:endParaRPr>
          </a:p>
        </p:txBody>
      </p:sp>
      <p:sp>
        <p:nvSpPr>
          <p:cNvPr id="5" name="Rectangle 3"/>
          <p:cNvSpPr txBox="1">
            <a:spLocks noChangeArrowheads="1"/>
          </p:cNvSpPr>
          <p:nvPr/>
        </p:nvSpPr>
        <p:spPr bwMode="auto">
          <a:xfrm>
            <a:off x="111507" y="1101355"/>
            <a:ext cx="56515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lnSpc>
                <a:spcPct val="105000"/>
              </a:lnSpc>
              <a:spcBef>
                <a:spcPct val="45000"/>
              </a:spcBef>
              <a:buClr>
                <a:srgbClr val="FF0000"/>
              </a:buClr>
              <a:buSzPct val="120000"/>
              <a:buFont typeface="Wingdings" pitchFamily="2" charset="2"/>
              <a:buChar char="q"/>
            </a:pPr>
            <a:r>
              <a:rPr lang="zh-CN" altLang="en-US" kern="0" dirty="0" smtClean="0">
                <a:solidFill>
                  <a:srgbClr val="FF3300"/>
                </a:solidFill>
                <a:ea typeface="楷体" panose="02010609060101010101" pitchFamily="49" charset="-122"/>
              </a:rPr>
              <a:t>机组负荷持续低频振荡</a:t>
            </a:r>
            <a:r>
              <a:rPr lang="zh-CN" altLang="en-US" kern="0" dirty="0" smtClean="0">
                <a:solidFill>
                  <a:srgbClr val="FF0066"/>
                </a:solidFill>
                <a:ea typeface="楷体" panose="02010609060101010101" pitchFamily="49" charset="-122"/>
              </a:rPr>
              <a:t>　</a:t>
            </a:r>
            <a:endParaRPr lang="zh-CN" altLang="en-US" kern="0" dirty="0">
              <a:solidFill>
                <a:srgbClr val="0000FF"/>
              </a:solidFill>
              <a:ea typeface="楷体" panose="02010609060101010101" pitchFamily="49" charset="-122"/>
            </a:endParaRPr>
          </a:p>
        </p:txBody>
      </p:sp>
      <p:pic>
        <p:nvPicPr>
          <p:cNvPr id="14338" name="Picture 2" descr="21日震荡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64" y="1101355"/>
            <a:ext cx="8704967"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20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338"/>
                                        </p:tgtEl>
                                        <p:attrNameLst>
                                          <p:attrName>style.visibility</p:attrName>
                                        </p:attrNameLst>
                                      </p:cBhvr>
                                      <p:to>
                                        <p:strVal val="visible"/>
                                      </p:to>
                                    </p:set>
                                    <p:animEffect transition="in" filter="wipe(up)">
                                      <p:cBhvr>
                                        <p:cTn id="22"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bldLvl="5"/>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539552" y="1052736"/>
            <a:ext cx="8301608"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a:buClr>
                <a:srgbClr val="FF0000"/>
              </a:buClr>
              <a:buSzPct val="120000"/>
            </a:pPr>
            <a:r>
              <a:rPr lang="zh-CN" altLang="en-US" dirty="0" smtClean="0"/>
              <a:t>故障分析</a:t>
            </a:r>
            <a:endParaRPr lang="en-US" altLang="zh-CN" dirty="0" smtClean="0"/>
          </a:p>
          <a:p>
            <a:pPr marL="533400" indent="0">
              <a:buClr>
                <a:srgbClr val="FF0000"/>
              </a:buClr>
              <a:buSzPct val="120000"/>
              <a:buFont typeface="Wingdings" pitchFamily="2" charset="2"/>
              <a:buChar char="ü"/>
            </a:pPr>
            <a:r>
              <a:rPr lang="zh-CN" altLang="en-US" dirty="0" smtClean="0">
                <a:solidFill>
                  <a:srgbClr val="0000CC"/>
                </a:solidFill>
              </a:rPr>
              <a:t> </a:t>
            </a:r>
            <a:r>
              <a:rPr lang="zh-CN" altLang="en-US" dirty="0" smtClean="0">
                <a:solidFill>
                  <a:srgbClr val="000000"/>
                </a:solidFill>
                <a:latin typeface="Times New Roman" pitchFamily="18" charset="0"/>
                <a:cs typeface="Times New Roman" pitchFamily="18" charset="0"/>
              </a:rPr>
              <a:t>机组负荷持续低频振荡发生在顺阀控制、</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 </a:t>
            </a:r>
            <a:r>
              <a:rPr lang="en-US" altLang="zh-CN" dirty="0" smtClean="0">
                <a:solidFill>
                  <a:srgbClr val="000000"/>
                </a:solidFill>
                <a:latin typeface="Times New Roman" pitchFamily="18" charset="0"/>
                <a:cs typeface="Times New Roman" pitchFamily="18" charset="0"/>
              </a:rPr>
              <a:t>(#3</a:t>
            </a:r>
            <a:r>
              <a:rPr lang="zh-CN" altLang="en-US" dirty="0" smtClean="0">
                <a:solidFill>
                  <a:srgbClr val="000000"/>
                </a:solidFill>
                <a:latin typeface="Times New Roman" pitchFamily="18" charset="0"/>
                <a:cs typeface="Times New Roman" pitchFamily="18" charset="0"/>
              </a:rPr>
              <a:t>高压调门</a:t>
            </a:r>
            <a:r>
              <a:rPr lang="en-US" altLang="zh-CN" dirty="0" smtClean="0">
                <a:solidFill>
                  <a:srgbClr val="000000"/>
                </a:solidFill>
                <a:latin typeface="Times New Roman" pitchFamily="18" charset="0"/>
                <a:cs typeface="Times New Roman" pitchFamily="18" charset="0"/>
              </a:rPr>
              <a:t>)</a:t>
            </a:r>
            <a:r>
              <a:rPr lang="zh-CN" altLang="en-US" dirty="0" smtClean="0">
                <a:solidFill>
                  <a:srgbClr val="000000"/>
                </a:solidFill>
                <a:latin typeface="Times New Roman" pitchFamily="18" charset="0"/>
                <a:cs typeface="Times New Roman" pitchFamily="18" charset="0"/>
              </a:rPr>
              <a:t>开度</a:t>
            </a:r>
            <a:r>
              <a:rPr lang="en-US" altLang="zh-CN" dirty="0" smtClean="0">
                <a:solidFill>
                  <a:srgbClr val="000000"/>
                </a:solidFill>
                <a:latin typeface="Times New Roman" pitchFamily="18" charset="0"/>
                <a:cs typeface="Times New Roman" pitchFamily="18" charset="0"/>
              </a:rPr>
              <a:t>23%</a:t>
            </a:r>
            <a:r>
              <a:rPr lang="zh-CN" altLang="en-US" dirty="0" smtClean="0">
                <a:solidFill>
                  <a:srgbClr val="000000"/>
                </a:solidFill>
                <a:latin typeface="Times New Roman" pitchFamily="18" charset="0"/>
                <a:cs typeface="Times New Roman" pitchFamily="18" charset="0"/>
              </a:rPr>
              <a:t>附近，对应机组负荷约</a:t>
            </a:r>
            <a:r>
              <a:rPr lang="en-US" altLang="zh-CN" dirty="0" smtClean="0">
                <a:solidFill>
                  <a:srgbClr val="000000"/>
                </a:solidFill>
                <a:latin typeface="Times New Roman" pitchFamily="18" charset="0"/>
                <a:cs typeface="Times New Roman" pitchFamily="18" charset="0"/>
              </a:rPr>
              <a:t>550MW</a:t>
            </a:r>
          </a:p>
          <a:p>
            <a:pPr marL="533400" indent="0">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开度小于</a:t>
            </a:r>
            <a:r>
              <a:rPr lang="en-US" altLang="zh-CN" dirty="0" smtClean="0">
                <a:solidFill>
                  <a:srgbClr val="000000"/>
                </a:solidFill>
                <a:latin typeface="Times New Roman" pitchFamily="18" charset="0"/>
                <a:cs typeface="Times New Roman" pitchFamily="18" charset="0"/>
              </a:rPr>
              <a:t>20%</a:t>
            </a:r>
            <a:r>
              <a:rPr lang="zh-CN" altLang="en-US" dirty="0" smtClean="0">
                <a:solidFill>
                  <a:srgbClr val="000000"/>
                </a:solidFill>
                <a:latin typeface="Times New Roman" pitchFamily="18" charset="0"/>
                <a:cs typeface="Times New Roman" pitchFamily="18" charset="0"/>
              </a:rPr>
              <a:t>和大于</a:t>
            </a:r>
            <a:r>
              <a:rPr lang="en-US" altLang="zh-CN" dirty="0" smtClean="0">
                <a:solidFill>
                  <a:srgbClr val="000000"/>
                </a:solidFill>
                <a:latin typeface="Times New Roman" pitchFamily="18" charset="0"/>
                <a:cs typeface="Times New Roman" pitchFamily="18" charset="0"/>
              </a:rPr>
              <a:t>25%</a:t>
            </a:r>
            <a:r>
              <a:rPr lang="zh-CN" altLang="en-US" dirty="0" smtClean="0">
                <a:solidFill>
                  <a:srgbClr val="000000"/>
                </a:solidFill>
                <a:latin typeface="Times New Roman" pitchFamily="18" charset="0"/>
                <a:cs typeface="Times New Roman" pitchFamily="18" charset="0"/>
              </a:rPr>
              <a:t>时负荷低频振荡基本消失</a:t>
            </a:r>
            <a:endParaRPr lang="en-US" altLang="zh-CN" dirty="0" smtClean="0">
              <a:solidFill>
                <a:srgbClr val="000000"/>
              </a:solidFill>
              <a:latin typeface="Times New Roman" pitchFamily="18" charset="0"/>
              <a:cs typeface="Times New Roman" pitchFamily="18" charset="0"/>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7899264" cy="4536504"/>
          </a:xfrm>
          <a:prstGeom prst="rect">
            <a:avLst/>
          </a:prstGeom>
          <a:noFill/>
          <a:ln>
            <a:noFill/>
          </a:ln>
        </p:spPr>
      </p:pic>
      <p:sp>
        <p:nvSpPr>
          <p:cNvPr id="6" name="内容占位符 2"/>
          <p:cNvSpPr txBox="1">
            <a:spLocks/>
          </p:cNvSpPr>
          <p:nvPr/>
        </p:nvSpPr>
        <p:spPr bwMode="auto">
          <a:xfrm>
            <a:off x="590872" y="4365104"/>
            <a:ext cx="8373616"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机组负荷低频振荡是在流量指令低频波动下发生的，高压调门开度跟随流量指令变化，显示</a:t>
            </a:r>
            <a:r>
              <a:rPr lang="en-US" altLang="zh-CN" dirty="0" smtClean="0">
                <a:solidFill>
                  <a:srgbClr val="000000"/>
                </a:solidFill>
                <a:latin typeface="Times New Roman" pitchFamily="18" charset="0"/>
                <a:cs typeface="Times New Roman" pitchFamily="18" charset="0"/>
              </a:rPr>
              <a:t>DEH</a:t>
            </a:r>
            <a:r>
              <a:rPr lang="zh-CN" altLang="en-US" dirty="0" smtClean="0">
                <a:solidFill>
                  <a:srgbClr val="000000"/>
                </a:solidFill>
                <a:latin typeface="Times New Roman" pitchFamily="18" charset="0"/>
                <a:cs typeface="Times New Roman" pitchFamily="18" charset="0"/>
              </a:rPr>
              <a:t>和液压伺服执行机构正常</a:t>
            </a:r>
            <a:endParaRPr lang="en-US" altLang="zh-CN" dirty="0" smtClean="0">
              <a:solidFill>
                <a:srgbClr val="000000"/>
              </a:solidFill>
              <a:latin typeface="Times New Roman" pitchFamily="18" charset="0"/>
              <a:cs typeface="Times New Roman" pitchFamily="18" charset="0"/>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5339" y="980728"/>
            <a:ext cx="8433396" cy="4536504"/>
          </a:xfrm>
          <a:prstGeom prst="rect">
            <a:avLst/>
          </a:prstGeom>
          <a:noFill/>
          <a:ln>
            <a:noFill/>
          </a:ln>
        </p:spPr>
      </p:pic>
      <p:sp>
        <p:nvSpPr>
          <p:cNvPr id="8"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44832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up)">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6"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p:cNvSpPr txBox="1">
            <a:spLocks/>
          </p:cNvSpPr>
          <p:nvPr/>
        </p:nvSpPr>
        <p:spPr bwMode="auto">
          <a:xfrm>
            <a:off x="395536" y="1124744"/>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en-US" altLang="zh-CN" dirty="0">
                <a:solidFill>
                  <a:srgbClr val="000000"/>
                </a:solidFill>
                <a:latin typeface="Times New Roman" pitchFamily="18" charset="0"/>
                <a:cs typeface="Times New Roman" pitchFamily="18" charset="0"/>
              </a:rPr>
              <a:t>GV3</a:t>
            </a:r>
            <a:r>
              <a:rPr lang="zh-CN" altLang="zh-CN" dirty="0">
                <a:solidFill>
                  <a:srgbClr val="000000"/>
                </a:solidFill>
                <a:latin typeface="Times New Roman" pitchFamily="18" charset="0"/>
                <a:cs typeface="Times New Roman" pitchFamily="18" charset="0"/>
              </a:rPr>
              <a:t>在开度</a:t>
            </a:r>
            <a:r>
              <a:rPr lang="en-US" altLang="zh-CN" dirty="0">
                <a:solidFill>
                  <a:srgbClr val="000000"/>
                </a:solidFill>
                <a:latin typeface="Times New Roman" pitchFamily="18" charset="0"/>
                <a:cs typeface="Times New Roman" pitchFamily="18" charset="0"/>
              </a:rPr>
              <a:t>23.0%</a:t>
            </a:r>
            <a:r>
              <a:rPr lang="zh-CN" altLang="zh-CN" dirty="0">
                <a:solidFill>
                  <a:srgbClr val="000000"/>
                </a:solidFill>
                <a:latin typeface="Times New Roman" pitchFamily="18" charset="0"/>
                <a:cs typeface="Times New Roman" pitchFamily="18" charset="0"/>
              </a:rPr>
              <a:t>附近，存在明显的负荷响应滞缓区，</a:t>
            </a:r>
            <a:r>
              <a:rPr lang="en-US" altLang="zh-CN" dirty="0">
                <a:solidFill>
                  <a:srgbClr val="000000"/>
                </a:solidFill>
                <a:latin typeface="Times New Roman" pitchFamily="18" charset="0"/>
                <a:cs typeface="Times New Roman" pitchFamily="18" charset="0"/>
              </a:rPr>
              <a:t>GV3</a:t>
            </a:r>
            <a:r>
              <a:rPr lang="zh-CN" altLang="zh-CN" dirty="0">
                <a:solidFill>
                  <a:srgbClr val="000000"/>
                </a:solidFill>
                <a:latin typeface="Times New Roman" pitchFamily="18" charset="0"/>
                <a:cs typeface="Times New Roman" pitchFamily="18" charset="0"/>
              </a:rPr>
              <a:t>油动机行程改变时，机组负荷不能跟随变化，当</a:t>
            </a:r>
            <a:r>
              <a:rPr lang="en-US" altLang="zh-CN" dirty="0">
                <a:solidFill>
                  <a:srgbClr val="000000"/>
                </a:solidFill>
                <a:latin typeface="Times New Roman" pitchFamily="18" charset="0"/>
                <a:cs typeface="Times New Roman" pitchFamily="18" charset="0"/>
              </a:rPr>
              <a:t>GV3</a:t>
            </a:r>
            <a:r>
              <a:rPr lang="zh-CN" altLang="zh-CN" dirty="0">
                <a:solidFill>
                  <a:srgbClr val="000000"/>
                </a:solidFill>
                <a:latin typeface="Times New Roman" pitchFamily="18" charset="0"/>
                <a:cs typeface="Times New Roman" pitchFamily="18" charset="0"/>
              </a:rPr>
              <a:t>开度达到某一值时，机组负荷接近阶跃变</a:t>
            </a:r>
            <a:r>
              <a:rPr lang="zh-CN" altLang="zh-CN" dirty="0" smtClean="0">
                <a:solidFill>
                  <a:srgbClr val="000000"/>
                </a:solidFill>
                <a:latin typeface="Times New Roman" pitchFamily="18" charset="0"/>
                <a:cs typeface="Times New Roman" pitchFamily="18" charset="0"/>
              </a:rPr>
              <a:t>化</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a:t>
            </a:r>
            <a:r>
              <a:rPr lang="en-US" altLang="zh-CN" dirty="0" smtClean="0">
                <a:solidFill>
                  <a:srgbClr val="000000"/>
                </a:solidFill>
                <a:latin typeface="Times New Roman" pitchFamily="18" charset="0"/>
                <a:cs typeface="Times New Roman" pitchFamily="18" charset="0"/>
              </a:rPr>
              <a:t>GV3</a:t>
            </a:r>
            <a:r>
              <a:rPr lang="zh-CN" altLang="zh-CN" dirty="0">
                <a:solidFill>
                  <a:srgbClr val="000000"/>
                </a:solidFill>
                <a:latin typeface="Times New Roman" pitchFamily="18" charset="0"/>
                <a:cs typeface="Times New Roman" pitchFamily="18" charset="0"/>
              </a:rPr>
              <a:t>开度</a:t>
            </a:r>
            <a:r>
              <a:rPr lang="en-US" altLang="zh-CN" dirty="0">
                <a:solidFill>
                  <a:srgbClr val="000000"/>
                </a:solidFill>
                <a:latin typeface="Times New Roman" pitchFamily="18" charset="0"/>
                <a:cs typeface="Times New Roman" pitchFamily="18" charset="0"/>
              </a:rPr>
              <a:t>23.0%</a:t>
            </a:r>
            <a:r>
              <a:rPr lang="zh-CN" altLang="zh-CN" dirty="0">
                <a:solidFill>
                  <a:srgbClr val="000000"/>
                </a:solidFill>
                <a:latin typeface="Times New Roman" pitchFamily="18" charset="0"/>
                <a:cs typeface="Times New Roman" pitchFamily="18" charset="0"/>
              </a:rPr>
              <a:t>附近严重的负荷响应滞缓，机组</a:t>
            </a:r>
            <a:r>
              <a:rPr lang="zh-CN" altLang="zh-CN" dirty="0" smtClean="0">
                <a:solidFill>
                  <a:srgbClr val="000000"/>
                </a:solidFill>
                <a:latin typeface="Times New Roman" pitchFamily="18" charset="0"/>
                <a:cs typeface="Times New Roman" pitchFamily="18" charset="0"/>
              </a:rPr>
              <a:t>功率与</a:t>
            </a:r>
            <a:r>
              <a:rPr lang="zh-CN" altLang="zh-CN" dirty="0">
                <a:solidFill>
                  <a:srgbClr val="000000"/>
                </a:solidFill>
                <a:latin typeface="Times New Roman" pitchFamily="18" charset="0"/>
                <a:cs typeface="Times New Roman" pitchFamily="18" charset="0"/>
              </a:rPr>
              <a:t>要求值产生大的偏差，在</a:t>
            </a:r>
            <a:r>
              <a:rPr lang="en-US" altLang="zh-CN" dirty="0">
                <a:solidFill>
                  <a:srgbClr val="000000"/>
                </a:solidFill>
                <a:latin typeface="Times New Roman" pitchFamily="18" charset="0"/>
                <a:cs typeface="Times New Roman" pitchFamily="18" charset="0"/>
              </a:rPr>
              <a:t>CCS</a:t>
            </a:r>
            <a:r>
              <a:rPr lang="zh-CN" altLang="zh-CN" dirty="0">
                <a:solidFill>
                  <a:srgbClr val="000000"/>
                </a:solidFill>
                <a:latin typeface="Times New Roman" pitchFamily="18" charset="0"/>
                <a:cs typeface="Times New Roman" pitchFamily="18" charset="0"/>
              </a:rPr>
              <a:t>的汽轮机负荷控制算法下产生大的超调控制，引起流量指令低频波动，这是机组负荷低频振荡的主要</a:t>
            </a:r>
            <a:r>
              <a:rPr lang="zh-CN" altLang="zh-CN" dirty="0" smtClean="0">
                <a:solidFill>
                  <a:srgbClr val="000000"/>
                </a:solidFill>
                <a:latin typeface="Times New Roman" pitchFamily="18" charset="0"/>
                <a:cs typeface="Times New Roman" pitchFamily="18" charset="0"/>
              </a:rPr>
              <a:t>原因</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 </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开度</a:t>
            </a:r>
            <a:r>
              <a:rPr lang="en-US" altLang="zh-CN" dirty="0" smtClean="0">
                <a:solidFill>
                  <a:srgbClr val="000000"/>
                </a:solidFill>
                <a:latin typeface="Times New Roman" pitchFamily="18" charset="0"/>
                <a:cs typeface="Times New Roman" pitchFamily="18" charset="0"/>
              </a:rPr>
              <a:t>23.0%</a:t>
            </a:r>
            <a:r>
              <a:rPr lang="zh-CN" altLang="en-US" dirty="0" smtClean="0">
                <a:solidFill>
                  <a:srgbClr val="000000"/>
                </a:solidFill>
                <a:latin typeface="Times New Roman" pitchFamily="18" charset="0"/>
                <a:cs typeface="Times New Roman" pitchFamily="18" charset="0"/>
              </a:rPr>
              <a:t>附近响应滞缓，是由其主阀芯上蒸汽作用力产生的</a:t>
            </a:r>
            <a:endParaRPr lang="zh-CN" altLang="en-US" dirty="0">
              <a:solidFill>
                <a:srgbClr val="000000"/>
              </a:solidFill>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2345" y="1116483"/>
            <a:ext cx="4179168" cy="514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349101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up)">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up)">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395536" y="1124744"/>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高压调门主阀芯上的受力状态，决定于顶部与底部的蒸汽压力。顶部压力与门套和门杆漏汽有关</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高压调门顺序开启时，各主阀芯上的蒸汽作用力变化不尽</a:t>
            </a:r>
            <a:r>
              <a:rPr lang="zh-CN" altLang="en-US" dirty="0" smtClean="0">
                <a:solidFill>
                  <a:srgbClr val="000000"/>
                </a:solidFill>
                <a:latin typeface="Times New Roman" pitchFamily="18" charset="0"/>
                <a:cs typeface="Times New Roman" pitchFamily="18" charset="0"/>
              </a:rPr>
              <a:t>一致。前</a:t>
            </a:r>
            <a:r>
              <a:rPr lang="en-US" altLang="zh-CN" dirty="0" smtClean="0">
                <a:solidFill>
                  <a:srgbClr val="000000"/>
                </a:solidFill>
                <a:latin typeface="Times New Roman" pitchFamily="18" charset="0"/>
                <a:cs typeface="Times New Roman" pitchFamily="18" charset="0"/>
              </a:rPr>
              <a:t>2</a:t>
            </a:r>
            <a:r>
              <a:rPr lang="zh-CN" altLang="en-US" dirty="0" smtClean="0">
                <a:solidFill>
                  <a:srgbClr val="000000"/>
                </a:solidFill>
                <a:latin typeface="Times New Roman" pitchFamily="18" charset="0"/>
                <a:cs typeface="Times New Roman" pitchFamily="18" charset="0"/>
              </a:rPr>
              <a:t>个同步开启时，主阀芯上作用力向下；第</a:t>
            </a:r>
            <a:r>
              <a:rPr lang="en-US" altLang="zh-CN" dirty="0" smtClean="0">
                <a:solidFill>
                  <a:srgbClr val="000000"/>
                </a:solidFill>
                <a:latin typeface="Times New Roman" pitchFamily="18" charset="0"/>
                <a:cs typeface="Times New Roman" pitchFamily="18" charset="0"/>
              </a:rPr>
              <a:t>3</a:t>
            </a:r>
            <a:r>
              <a:rPr lang="zh-CN" altLang="en-US" dirty="0" smtClean="0">
                <a:solidFill>
                  <a:srgbClr val="000000"/>
                </a:solidFill>
                <a:latin typeface="Times New Roman" pitchFamily="18" charset="0"/>
                <a:cs typeface="Times New Roman" pitchFamily="18" charset="0"/>
              </a:rPr>
              <a:t>个开启后，调门压力已上升到较高水平，底部向上的作用力大于顶部向下的作用力，主阀芯悬浮甚至向上</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主阀芯上浮发生在发生在绝对开度</a:t>
            </a:r>
            <a:r>
              <a:rPr lang="en-US" altLang="zh-CN" dirty="0" smtClean="0">
                <a:solidFill>
                  <a:srgbClr val="000000"/>
                </a:solidFill>
                <a:latin typeface="Times New Roman" pitchFamily="18" charset="0"/>
                <a:cs typeface="Times New Roman" pitchFamily="18" charset="0"/>
              </a:rPr>
              <a:t>35.0%</a:t>
            </a:r>
            <a:r>
              <a:rPr lang="zh-CN" altLang="en-US" dirty="0" smtClean="0">
                <a:solidFill>
                  <a:srgbClr val="000000"/>
                </a:solidFill>
                <a:latin typeface="Times New Roman" pitchFamily="18" charset="0"/>
                <a:cs typeface="Times New Roman" pitchFamily="18" charset="0"/>
              </a:rPr>
              <a:t>以上时，对机组功率影响较小，反之明显。</a:t>
            </a:r>
            <a:endParaRPr lang="zh-CN" altLang="en-US" dirty="0">
              <a:solidFill>
                <a:srgbClr val="000000"/>
              </a:solidFill>
            </a:endParaRPr>
          </a:p>
        </p:txBody>
      </p:sp>
      <p:sp>
        <p:nvSpPr>
          <p:cNvPr id="5"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9895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395536" y="1124744"/>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蒸汽压力。顶部压力与门套和门杆漏汽有关</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a:solidFill>
                  <a:srgbClr val="000000"/>
                </a:solidFill>
                <a:latin typeface="Times New Roman" pitchFamily="18" charset="0"/>
                <a:cs typeface="Times New Roman" pitchFamily="18" charset="0"/>
              </a:rPr>
              <a:t>高压调门顺序开启时，各主阀芯上的蒸汽作用力变化不尽</a:t>
            </a:r>
            <a:r>
              <a:rPr lang="zh-CN" altLang="en-US" dirty="0" smtClean="0">
                <a:solidFill>
                  <a:srgbClr val="000000"/>
                </a:solidFill>
                <a:latin typeface="Times New Roman" pitchFamily="18" charset="0"/>
                <a:cs typeface="Times New Roman" pitchFamily="18" charset="0"/>
              </a:rPr>
              <a:t>一致。前</a:t>
            </a:r>
            <a:r>
              <a:rPr lang="en-US" altLang="zh-CN" dirty="0" smtClean="0">
                <a:solidFill>
                  <a:srgbClr val="000000"/>
                </a:solidFill>
                <a:latin typeface="Times New Roman" pitchFamily="18" charset="0"/>
                <a:cs typeface="Times New Roman" pitchFamily="18" charset="0"/>
              </a:rPr>
              <a:t>2</a:t>
            </a:r>
            <a:r>
              <a:rPr lang="zh-CN" altLang="en-US" dirty="0" smtClean="0">
                <a:solidFill>
                  <a:srgbClr val="000000"/>
                </a:solidFill>
                <a:latin typeface="Times New Roman" pitchFamily="18" charset="0"/>
                <a:cs typeface="Times New Roman" pitchFamily="18" charset="0"/>
              </a:rPr>
              <a:t>个同步开启时，主阀芯上作用力向下；第</a:t>
            </a:r>
            <a:r>
              <a:rPr lang="en-US" altLang="zh-CN" dirty="0" smtClean="0">
                <a:solidFill>
                  <a:srgbClr val="000000"/>
                </a:solidFill>
                <a:latin typeface="Times New Roman" pitchFamily="18" charset="0"/>
                <a:cs typeface="Times New Roman" pitchFamily="18" charset="0"/>
              </a:rPr>
              <a:t>3</a:t>
            </a:r>
            <a:r>
              <a:rPr lang="zh-CN" altLang="en-US" dirty="0" smtClean="0">
                <a:solidFill>
                  <a:srgbClr val="000000"/>
                </a:solidFill>
                <a:latin typeface="Times New Roman" pitchFamily="18" charset="0"/>
                <a:cs typeface="Times New Roman" pitchFamily="18" charset="0"/>
              </a:rPr>
              <a:t>个开启后，调门压力已上升到较高水平，底部向上的作用力大于顶部向下的作用力，主阀芯悬浮甚至向上</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该机在</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开度</a:t>
            </a:r>
            <a:r>
              <a:rPr lang="en-US" altLang="zh-CN" dirty="0" smtClean="0">
                <a:solidFill>
                  <a:srgbClr val="000000"/>
                </a:solidFill>
                <a:latin typeface="Times New Roman" pitchFamily="18" charset="0"/>
                <a:cs typeface="Times New Roman" pitchFamily="18" charset="0"/>
              </a:rPr>
              <a:t>20.5%</a:t>
            </a:r>
            <a:r>
              <a:rPr lang="zh-CN" altLang="en-US" dirty="0" smtClean="0">
                <a:solidFill>
                  <a:srgbClr val="000000"/>
                </a:solidFill>
                <a:latin typeface="Times New Roman" pitchFamily="18" charset="0"/>
                <a:cs typeface="Times New Roman" pitchFamily="18" charset="0"/>
              </a:rPr>
              <a:t>增大负荷，开始按指令缓慢增大，当开度达到</a:t>
            </a:r>
            <a:r>
              <a:rPr lang="en-US" altLang="zh-CN" dirty="0" smtClean="0">
                <a:solidFill>
                  <a:srgbClr val="000000"/>
                </a:solidFill>
                <a:latin typeface="Times New Roman" pitchFamily="18" charset="0"/>
                <a:cs typeface="Times New Roman" pitchFamily="18" charset="0"/>
              </a:rPr>
              <a:t>21.0%</a:t>
            </a:r>
            <a:r>
              <a:rPr lang="zh-CN" altLang="en-US" dirty="0" smtClean="0">
                <a:solidFill>
                  <a:srgbClr val="000000"/>
                </a:solidFill>
                <a:latin typeface="Times New Roman" pitchFamily="18" charset="0"/>
                <a:cs typeface="Times New Roman" pitchFamily="18" charset="0"/>
              </a:rPr>
              <a:t>负荷近似阶跃增</a:t>
            </a:r>
            <a:r>
              <a:rPr lang="en-US" altLang="zh-CN" dirty="0" smtClean="0">
                <a:solidFill>
                  <a:srgbClr val="000000"/>
                </a:solidFill>
                <a:latin typeface="Times New Roman" pitchFamily="18" charset="0"/>
                <a:cs typeface="Times New Roman" pitchFamily="18" charset="0"/>
              </a:rPr>
              <a:t>12MW</a:t>
            </a:r>
            <a:r>
              <a:rPr lang="zh-CN" altLang="en-US" dirty="0" smtClean="0">
                <a:solidFill>
                  <a:srgbClr val="000000"/>
                </a:solidFill>
                <a:latin typeface="Times New Roman" pitchFamily="18" charset="0"/>
                <a:cs typeface="Times New Roman" pitchFamily="18" charset="0"/>
              </a:rPr>
              <a:t>；</a:t>
            </a:r>
            <a:r>
              <a:rPr lang="en-US" altLang="zh-CN" dirty="0" smtClean="0">
                <a:solidFill>
                  <a:srgbClr val="000000"/>
                </a:solidFill>
                <a:latin typeface="Times New Roman" pitchFamily="18" charset="0"/>
                <a:cs typeface="Times New Roman" pitchFamily="18" charset="0"/>
              </a:rPr>
              <a:t>DCS</a:t>
            </a:r>
            <a:r>
              <a:rPr lang="zh-CN" altLang="en-US" dirty="0" smtClean="0">
                <a:solidFill>
                  <a:srgbClr val="000000"/>
                </a:solidFill>
                <a:latin typeface="Times New Roman" pitchFamily="18" charset="0"/>
                <a:cs typeface="Times New Roman" pitchFamily="18" charset="0"/>
              </a:rPr>
              <a:t>检测超调后发出减负荷指令，</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执行后负荷开始减小，但随后负荷近似阶跃降</a:t>
            </a:r>
            <a:r>
              <a:rPr lang="en-US" altLang="zh-CN" dirty="0" smtClean="0">
                <a:solidFill>
                  <a:srgbClr val="000000"/>
                </a:solidFill>
                <a:latin typeface="Times New Roman" pitchFamily="18" charset="0"/>
                <a:cs typeface="Times New Roman" pitchFamily="18" charset="0"/>
              </a:rPr>
              <a:t>10MW</a:t>
            </a:r>
            <a:r>
              <a:rPr lang="zh-CN" altLang="en-US" dirty="0" smtClean="0">
                <a:solidFill>
                  <a:srgbClr val="000000"/>
                </a:solidFill>
                <a:latin typeface="Times New Roman" pitchFamily="18" charset="0"/>
                <a:cs typeface="Times New Roman" pitchFamily="18" charset="0"/>
              </a:rPr>
              <a:t>；</a:t>
            </a:r>
            <a:r>
              <a:rPr lang="en-US" altLang="zh-CN" dirty="0" smtClean="0">
                <a:solidFill>
                  <a:srgbClr val="000000"/>
                </a:solidFill>
                <a:latin typeface="Times New Roman" pitchFamily="18" charset="0"/>
                <a:cs typeface="Times New Roman" pitchFamily="18" charset="0"/>
              </a:rPr>
              <a:t>DCS</a:t>
            </a:r>
            <a:endParaRPr lang="zh-CN" altLang="en-US" dirty="0">
              <a:solidFill>
                <a:srgbClr val="000000"/>
              </a:solidFill>
            </a:endParaRPr>
          </a:p>
        </p:txBody>
      </p:sp>
      <p:sp>
        <p:nvSpPr>
          <p:cNvPr id="6"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97056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395536" y="1124744"/>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None/>
            </a:pPr>
            <a:r>
              <a:rPr lang="zh-CN" altLang="en-US" dirty="0" smtClean="0">
                <a:solidFill>
                  <a:srgbClr val="000000"/>
                </a:solidFill>
                <a:latin typeface="Times New Roman" pitchFamily="18" charset="0"/>
                <a:cs typeface="Times New Roman" pitchFamily="18" charset="0"/>
              </a:rPr>
              <a:t>检测到超调后，以发出增负荷指令，</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执行后再次出现近似阶跃增，此过程周而复始持续下去，形成负荷持续低频振荡。</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调门上蒸汽力变化是外部激发因素，调门内部间隙和传动机构旷动间隙过度是内部缺陷。</a:t>
            </a:r>
            <a:r>
              <a:rPr lang="en-US" altLang="zh-CN" dirty="0" smtClean="0">
                <a:solidFill>
                  <a:srgbClr val="000000"/>
                </a:solidFill>
                <a:latin typeface="Times New Roman" pitchFamily="18" charset="0"/>
                <a:cs typeface="Times New Roman" pitchFamily="18" charset="0"/>
              </a:rPr>
              <a:t>GV3</a:t>
            </a:r>
            <a:r>
              <a:rPr lang="zh-CN" altLang="en-US" dirty="0" smtClean="0">
                <a:solidFill>
                  <a:srgbClr val="000000"/>
                </a:solidFill>
                <a:latin typeface="Times New Roman" pitchFamily="18" charset="0"/>
                <a:cs typeface="Times New Roman" pitchFamily="18" charset="0"/>
              </a:rPr>
              <a:t>小开度下出现主阀芯蒸汽由向下转为向上，是负荷跳跃幅度较大的主要原因。</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门杆漏汽是影响主阀芯蒸汽力上、下转向的重要因素。</a:t>
            </a:r>
            <a:endParaRPr lang="zh-CN" altLang="en-US" dirty="0">
              <a:solidFill>
                <a:srgbClr val="000000"/>
              </a:solidFill>
            </a:endParaRPr>
          </a:p>
        </p:txBody>
      </p:sp>
      <p:sp>
        <p:nvSpPr>
          <p:cNvPr id="5"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211496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395536" y="1124744"/>
            <a:ext cx="8373616"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110000"/>
              </a:lnSpc>
              <a:spcBef>
                <a:spcPts val="1500"/>
              </a:spcBef>
              <a:spcAft>
                <a:spcPct val="0"/>
              </a:spcAft>
              <a:buFont typeface="Wingdings" pitchFamily="2" charset="2"/>
              <a:buChar char="Ø"/>
              <a:defRPr sz="2800">
                <a:solidFill>
                  <a:srgbClr val="FF0000"/>
                </a:solidFill>
                <a:latin typeface="+mn-lt"/>
                <a:ea typeface="+mn-ea"/>
                <a:cs typeface="+mn-cs"/>
              </a:defRPr>
            </a:lvl1pPr>
            <a:lvl2pPr marL="742950" indent="-285750" algn="l" rtl="0" eaLnBrk="0" fontAlgn="base" hangingPunct="0">
              <a:lnSpc>
                <a:spcPct val="110000"/>
              </a:lnSpc>
              <a:spcBef>
                <a:spcPts val="1500"/>
              </a:spcBef>
              <a:spcAft>
                <a:spcPct val="0"/>
              </a:spcAft>
              <a:buChar char="–"/>
              <a:defRPr sz="2800">
                <a:solidFill>
                  <a:srgbClr val="0000CC"/>
                </a:solidFill>
                <a:latin typeface="+mn-lt"/>
                <a:ea typeface="+mn-ea"/>
                <a:cs typeface="+mn-cs"/>
              </a:defRPr>
            </a:lvl2pPr>
            <a:lvl3pPr marL="1143000" indent="-228600" algn="l" rtl="0" eaLnBrk="0" fontAlgn="base" hangingPunct="0">
              <a:lnSpc>
                <a:spcPct val="110000"/>
              </a:lnSpc>
              <a:spcBef>
                <a:spcPts val="1500"/>
              </a:spcBef>
              <a:spcAft>
                <a:spcPct val="0"/>
              </a:spcAft>
              <a:buChar char="•"/>
              <a:defRPr sz="2400">
                <a:solidFill>
                  <a:srgbClr val="CC00CC"/>
                </a:solidFill>
                <a:latin typeface="+mn-lt"/>
                <a:ea typeface="+mn-ea"/>
                <a:cs typeface="+mn-cs"/>
              </a:defRPr>
            </a:lvl3pPr>
            <a:lvl4pPr marL="16002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4pPr>
            <a:lvl5pPr marL="2057400" indent="-228600" algn="l" rtl="0" eaLnBrk="0" fontAlgn="base" hangingPunct="0">
              <a:lnSpc>
                <a:spcPct val="110000"/>
              </a:lnSpc>
              <a:spcBef>
                <a:spcPts val="15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444500" indent="0" eaLnBrk="1" hangingPunct="1">
              <a:buClr>
                <a:srgbClr val="FF0000"/>
              </a:buClr>
              <a:buSzPct val="120000"/>
              <a:buFont typeface="Wingdings" pitchFamily="2" charset="2"/>
              <a:buChar char="ü"/>
            </a:pPr>
            <a:r>
              <a:rPr lang="zh-CN" altLang="en-US" dirty="0" smtClean="0">
                <a:solidFill>
                  <a:srgbClr val="0000CC"/>
                </a:solidFill>
                <a:latin typeface="Times New Roman" pitchFamily="18" charset="0"/>
                <a:cs typeface="Times New Roman" pitchFamily="18" charset="0"/>
              </a:rPr>
              <a:t> </a:t>
            </a:r>
            <a:r>
              <a:rPr lang="zh-CN" altLang="en-US" dirty="0" smtClean="0">
                <a:solidFill>
                  <a:srgbClr val="000000"/>
                </a:solidFill>
                <a:latin typeface="Times New Roman" pitchFamily="18" charset="0"/>
                <a:cs typeface="Times New Roman" pitchFamily="18" charset="0"/>
              </a:rPr>
              <a:t>减小调门内部配合间隙和传动机构旷动间隙，缩小主阀芯的上下旷动行程；减小门杆汽封间隙，适度增大门套间隙，上移主阀芯蒸汽力上下转向点。</a:t>
            </a:r>
            <a:endParaRPr lang="en-US" altLang="zh-CN" dirty="0" smtClean="0">
              <a:solidFill>
                <a:srgbClr val="000000"/>
              </a:solidFill>
              <a:latin typeface="Times New Roman" pitchFamily="18" charset="0"/>
              <a:cs typeface="Times New Roman" pitchFamily="18" charset="0"/>
            </a:endParaRPr>
          </a:p>
          <a:p>
            <a:pPr marL="444500" indent="0" eaLnBrk="1" hangingPunct="1">
              <a:buClr>
                <a:srgbClr val="FF0000"/>
              </a:buClr>
              <a:buSzPct val="120000"/>
              <a:buFont typeface="Wingdings" pitchFamily="2" charset="2"/>
              <a:buChar char="ü"/>
            </a:pPr>
            <a:r>
              <a:rPr lang="zh-CN" altLang="en-US" dirty="0" smtClean="0">
                <a:solidFill>
                  <a:srgbClr val="000000"/>
                </a:solidFill>
                <a:latin typeface="Times New Roman" pitchFamily="18" charset="0"/>
                <a:cs typeface="Times New Roman" pitchFamily="18" charset="0"/>
              </a:rPr>
              <a:t> 主阀芯蒸汽力的上下波动，是造成预启阀磨损和门杆冲击载荷的主要原因。减小预启阀行程、抑制主阀芯旷动幅度，是减缓预启阀磨损和避免门杆连接头断裂的有效措施。</a:t>
            </a:r>
            <a:endParaRPr lang="zh-CN" altLang="en-US" dirty="0">
              <a:solidFill>
                <a:srgbClr val="000000"/>
              </a:solidFill>
            </a:endParaRPr>
          </a:p>
        </p:txBody>
      </p:sp>
      <p:sp>
        <p:nvSpPr>
          <p:cNvPr id="5" name="标题 1"/>
          <p:cNvSpPr>
            <a:spLocks noGrp="1"/>
          </p:cNvSpPr>
          <p:nvPr>
            <p:ph type="title"/>
          </p:nvPr>
        </p:nvSpPr>
        <p:spPr>
          <a:xfrm>
            <a:off x="74" y="-41042"/>
            <a:ext cx="9143926" cy="792162"/>
          </a:xfrm>
        </p:spPr>
        <p:txBody>
          <a:bodyPr/>
          <a:lstStyle/>
          <a:p>
            <a:pPr algn="r"/>
            <a:r>
              <a:rPr lang="zh-CN" altLang="zh-CN" sz="3000" dirty="0"/>
              <a:t>汽轮机调节系统故障分析及其处理</a:t>
            </a:r>
            <a:endParaRPr lang="zh-CN" altLang="zh-CN" sz="3000" dirty="0"/>
          </a:p>
        </p:txBody>
      </p:sp>
    </p:spTree>
    <p:extLst>
      <p:ext uri="{BB962C8B-B14F-4D97-AF65-F5344CB8AC3E}">
        <p14:creationId xmlns:p14="http://schemas.microsoft.com/office/powerpoint/2010/main" val="27104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sp>
        <p:nvSpPr>
          <p:cNvPr id="5" name="Rectangle 5"/>
          <p:cNvSpPr>
            <a:spLocks noChangeArrowheads="1"/>
          </p:cNvSpPr>
          <p:nvPr/>
        </p:nvSpPr>
        <p:spPr bwMode="auto">
          <a:xfrm>
            <a:off x="107504" y="980728"/>
            <a:ext cx="881221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Wingdings" panose="05000000000000000000" pitchFamily="2" charset="2"/>
              <a:buChar char="q"/>
            </a:pPr>
            <a:r>
              <a:rPr lang="en-US" altLang="zh-CN" sz="2800" dirty="0">
                <a:solidFill>
                  <a:srgbClr val="FF0000"/>
                </a:solidFill>
                <a:ea typeface="楷体" panose="02010609060101010101" pitchFamily="49" charset="-122"/>
              </a:rPr>
              <a:t> </a:t>
            </a:r>
            <a:r>
              <a:rPr lang="zh-CN" altLang="en-US" sz="2800" dirty="0" smtClean="0">
                <a:solidFill>
                  <a:srgbClr val="FF0000"/>
                </a:solidFill>
                <a:ea typeface="楷体" panose="02010609060101010101" pitchFamily="49" charset="-122"/>
              </a:rPr>
              <a:t>背景与意义</a:t>
            </a:r>
            <a:endParaRPr lang="en-US" altLang="zh-CN" sz="2800" dirty="0" smtClean="0">
              <a:solidFill>
                <a:srgbClr val="FF0000"/>
              </a:solidFill>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电网暂态稳定性分析</a:t>
            </a:r>
            <a:r>
              <a:rPr lang="zh-CN" altLang="en-US" sz="2800" dirty="0" smtClean="0">
                <a:solidFill>
                  <a:srgbClr val="FF0000"/>
                </a:solidFill>
                <a:ea typeface="楷体" panose="02010609060101010101" pitchFamily="49" charset="-122"/>
              </a:rPr>
              <a:t>　</a:t>
            </a:r>
            <a:r>
              <a:rPr lang="zh-CN" altLang="zh-CN" sz="2800" dirty="0">
                <a:ea typeface="楷体" panose="02010609060101010101" pitchFamily="49" charset="-122"/>
                <a:cs typeface="Times New Roman" panose="02020603050405020304" pitchFamily="18" charset="0"/>
              </a:rPr>
              <a:t>电力系统建模与仿真是预测电力系统暂态稳定性、研究机网耦合交互影响和电网先进负荷—频率控制</a:t>
            </a:r>
            <a:r>
              <a:rPr lang="en-US" altLang="zh-CN" sz="2800" dirty="0">
                <a:ea typeface="楷体" panose="02010609060101010101" pitchFamily="49" charset="-122"/>
                <a:cs typeface="Times New Roman" panose="02020603050405020304" pitchFamily="18" charset="0"/>
              </a:rPr>
              <a:t>(Load-Frequency Control</a:t>
            </a:r>
            <a:r>
              <a:rPr lang="zh-CN" altLang="zh-CN" sz="2800" dirty="0">
                <a:ea typeface="楷体" panose="02010609060101010101" pitchFamily="49" charset="-122"/>
                <a:cs typeface="Times New Roman" panose="02020603050405020304" pitchFamily="18" charset="0"/>
              </a:rPr>
              <a:t>，</a:t>
            </a:r>
            <a:r>
              <a:rPr lang="en-US" altLang="zh-CN" sz="2800" dirty="0">
                <a:ea typeface="楷体" panose="02010609060101010101" pitchFamily="49" charset="-122"/>
                <a:cs typeface="Times New Roman" panose="02020603050405020304" pitchFamily="18" charset="0"/>
              </a:rPr>
              <a:t>LFC)</a:t>
            </a:r>
            <a:r>
              <a:rPr lang="zh-CN" altLang="zh-CN" sz="2800" dirty="0">
                <a:ea typeface="楷体" panose="02010609060101010101" pitchFamily="49" charset="-122"/>
                <a:cs typeface="Times New Roman" panose="02020603050405020304" pitchFamily="18" charset="0"/>
              </a:rPr>
              <a:t>策略、评估和预测电力系统安全风险、分析电力系统事故、建立电力系统安全预警机制、制订安全控制预案等的有效手段</a:t>
            </a:r>
            <a:r>
              <a:rPr lang="zh-CN" altLang="zh-CN" sz="2800" dirty="0" smtClean="0">
                <a:ea typeface="楷体" panose="02010609060101010101" pitchFamily="49" charset="-122"/>
                <a:cs typeface="Times New Roman" panose="02020603050405020304" pitchFamily="18" charset="0"/>
              </a:rPr>
              <a:t>。</a:t>
            </a:r>
            <a:endParaRPr lang="en-US" altLang="zh-CN" sz="2800" dirty="0" smtClean="0">
              <a:ea typeface="楷体" panose="02010609060101010101" pitchFamily="49" charset="-122"/>
              <a:cs typeface="Times New Roman" panose="02020603050405020304" pitchFamily="18" charset="0"/>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背景</a:t>
            </a:r>
            <a:r>
              <a:rPr lang="zh-CN" altLang="en-US" sz="2800" dirty="0" smtClean="0">
                <a:solidFill>
                  <a:srgbClr val="0000FF"/>
                </a:solidFill>
                <a:ea typeface="楷体" panose="02010609060101010101" pitchFamily="49" charset="-122"/>
              </a:rPr>
              <a:t>　</a:t>
            </a:r>
            <a:r>
              <a:rPr lang="en-US" altLang="zh-CN" sz="2800" dirty="0" smtClean="0">
                <a:ea typeface="楷体" panose="02010609060101010101" pitchFamily="49" charset="-122"/>
              </a:rPr>
              <a:t>2003</a:t>
            </a:r>
            <a:r>
              <a:rPr lang="zh-CN" altLang="en-US" sz="2800" dirty="0" smtClean="0">
                <a:ea typeface="楷体" panose="02010609060101010101" pitchFamily="49" charset="-122"/>
              </a:rPr>
              <a:t>年</a:t>
            </a:r>
            <a:r>
              <a:rPr lang="en-US" altLang="zh-CN" sz="2800" dirty="0" smtClean="0">
                <a:ea typeface="楷体" panose="02010609060101010101" pitchFamily="49" charset="-122"/>
              </a:rPr>
              <a:t>8</a:t>
            </a:r>
            <a:r>
              <a:rPr lang="zh-CN" altLang="en-US" sz="2800" dirty="0" smtClean="0">
                <a:ea typeface="楷体" panose="02010609060101010101" pitchFamily="49" charset="-122"/>
              </a:rPr>
              <a:t>月美加大停电事故发生后，电力系统加强了电网动态仿真建设，基于</a:t>
            </a:r>
            <a:r>
              <a:rPr lang="en-US" altLang="zh-CN" sz="2800" dirty="0" smtClean="0">
                <a:ea typeface="楷体" panose="02010609060101010101" pitchFamily="49" charset="-122"/>
              </a:rPr>
              <a:t>PSS/E</a:t>
            </a:r>
            <a:r>
              <a:rPr lang="zh-CN" altLang="en-US" sz="2800" dirty="0" smtClean="0">
                <a:ea typeface="楷体" panose="02010609060101010101" pitchFamily="49" charset="-122"/>
              </a:rPr>
              <a:t>或</a:t>
            </a:r>
            <a:r>
              <a:rPr lang="en-US" altLang="zh-CN" sz="2800" dirty="0" smtClean="0">
                <a:ea typeface="楷体" panose="02010609060101010101" pitchFamily="49" charset="-122"/>
              </a:rPr>
              <a:t>PSASP</a:t>
            </a:r>
            <a:r>
              <a:rPr lang="zh-CN" altLang="en-US" sz="2800" dirty="0" smtClean="0">
                <a:ea typeface="楷体" panose="02010609060101010101" pitchFamily="49" charset="-122"/>
              </a:rPr>
              <a:t>构建了大电网动态仿真系统。但电源侧用简化理论模型，仿真结果与实际有较大偏差。</a:t>
            </a:r>
            <a:endParaRPr lang="zh-CN" altLang="en-US" sz="2800" dirty="0">
              <a:ea typeface="楷体" panose="02010609060101010101" pitchFamily="49" charset="-122"/>
            </a:endParaRPr>
          </a:p>
        </p:txBody>
      </p:sp>
    </p:spTree>
    <p:extLst>
      <p:ext uri="{BB962C8B-B14F-4D97-AF65-F5344CB8AC3E}">
        <p14:creationId xmlns:p14="http://schemas.microsoft.com/office/powerpoint/2010/main" val="207275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sp>
        <p:nvSpPr>
          <p:cNvPr id="5" name="Rectangle 5"/>
          <p:cNvSpPr>
            <a:spLocks noChangeArrowheads="1"/>
          </p:cNvSpPr>
          <p:nvPr/>
        </p:nvSpPr>
        <p:spPr bwMode="auto">
          <a:xfrm>
            <a:off x="107504" y="980728"/>
            <a:ext cx="881221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Wingdings" panose="05000000000000000000" pitchFamily="2" charset="2"/>
              <a:buChar char="q"/>
            </a:pPr>
            <a:r>
              <a:rPr lang="en-US" altLang="zh-CN" sz="2800" dirty="0">
                <a:solidFill>
                  <a:srgbClr val="FF0000"/>
                </a:solidFill>
                <a:ea typeface="楷体" panose="02010609060101010101" pitchFamily="49" charset="-122"/>
              </a:rPr>
              <a:t> </a:t>
            </a:r>
            <a:r>
              <a:rPr lang="zh-CN" altLang="en-US" sz="2800" dirty="0" smtClean="0">
                <a:solidFill>
                  <a:srgbClr val="FF0000"/>
                </a:solidFill>
                <a:ea typeface="楷体" panose="02010609060101010101" pitchFamily="49" charset="-122"/>
              </a:rPr>
              <a:t>背景与意义</a:t>
            </a:r>
            <a:endParaRPr lang="en-US" altLang="zh-CN" sz="2800" dirty="0" smtClean="0">
              <a:solidFill>
                <a:srgbClr val="FF0000"/>
              </a:solidFill>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电网暂态稳定性分析</a:t>
            </a:r>
            <a:r>
              <a:rPr lang="zh-CN" altLang="en-US" sz="2800" dirty="0" smtClean="0">
                <a:solidFill>
                  <a:srgbClr val="FF0000"/>
                </a:solidFill>
                <a:ea typeface="楷体" panose="02010609060101010101" pitchFamily="49" charset="-122"/>
              </a:rPr>
              <a:t>　</a:t>
            </a:r>
            <a:r>
              <a:rPr lang="zh-CN" altLang="zh-CN" sz="2800" dirty="0">
                <a:ea typeface="楷体" panose="02010609060101010101" pitchFamily="49" charset="-122"/>
                <a:cs typeface="Times New Roman" panose="02020603050405020304" pitchFamily="18" charset="0"/>
              </a:rPr>
              <a:t>电力系统建模与仿真是预测电力系统暂态稳定性、研究机网耦合交互影响和电网先进负荷—频率控制</a:t>
            </a:r>
            <a:r>
              <a:rPr lang="en-US" altLang="zh-CN" sz="2800" dirty="0">
                <a:ea typeface="楷体" panose="02010609060101010101" pitchFamily="49" charset="-122"/>
                <a:cs typeface="Times New Roman" panose="02020603050405020304" pitchFamily="18" charset="0"/>
              </a:rPr>
              <a:t>(Load-Frequency Control</a:t>
            </a:r>
            <a:r>
              <a:rPr lang="zh-CN" altLang="zh-CN" sz="2800" dirty="0">
                <a:ea typeface="楷体" panose="02010609060101010101" pitchFamily="49" charset="-122"/>
                <a:cs typeface="Times New Roman" panose="02020603050405020304" pitchFamily="18" charset="0"/>
              </a:rPr>
              <a:t>，</a:t>
            </a:r>
            <a:r>
              <a:rPr lang="en-US" altLang="zh-CN" sz="2800" dirty="0">
                <a:ea typeface="楷体" panose="02010609060101010101" pitchFamily="49" charset="-122"/>
                <a:cs typeface="Times New Roman" panose="02020603050405020304" pitchFamily="18" charset="0"/>
              </a:rPr>
              <a:t>LFC)</a:t>
            </a:r>
            <a:r>
              <a:rPr lang="zh-CN" altLang="zh-CN" sz="2800" dirty="0">
                <a:ea typeface="楷体" panose="02010609060101010101" pitchFamily="49" charset="-122"/>
                <a:cs typeface="Times New Roman" panose="02020603050405020304" pitchFamily="18" charset="0"/>
              </a:rPr>
              <a:t>策略、评估和预测电力系统安全风险、分析电力系统事故、建立电力系统安全预警机制、制订安全控制预案等的有效手段</a:t>
            </a:r>
            <a:r>
              <a:rPr lang="zh-CN" altLang="zh-CN" sz="2800" dirty="0" smtClean="0">
                <a:ea typeface="楷体" panose="02010609060101010101" pitchFamily="49" charset="-122"/>
                <a:cs typeface="Times New Roman" panose="02020603050405020304" pitchFamily="18" charset="0"/>
              </a:rPr>
              <a:t>。</a:t>
            </a:r>
            <a:endParaRPr lang="en-US" altLang="zh-CN" sz="2800" dirty="0" smtClean="0">
              <a:ea typeface="楷体" panose="02010609060101010101" pitchFamily="49" charset="-122"/>
              <a:cs typeface="Times New Roman" panose="02020603050405020304" pitchFamily="18" charset="0"/>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背景</a:t>
            </a:r>
            <a:r>
              <a:rPr lang="zh-CN" altLang="en-US" sz="2800" dirty="0" smtClean="0">
                <a:solidFill>
                  <a:srgbClr val="0000FF"/>
                </a:solidFill>
                <a:ea typeface="楷体" panose="02010609060101010101" pitchFamily="49" charset="-122"/>
              </a:rPr>
              <a:t>　</a:t>
            </a:r>
            <a:r>
              <a:rPr lang="en-US" altLang="zh-CN" sz="2800" dirty="0" smtClean="0">
                <a:ea typeface="楷体" panose="02010609060101010101" pitchFamily="49" charset="-122"/>
              </a:rPr>
              <a:t>2003</a:t>
            </a:r>
            <a:r>
              <a:rPr lang="zh-CN" altLang="en-US" sz="2800" dirty="0" smtClean="0">
                <a:ea typeface="楷体" panose="02010609060101010101" pitchFamily="49" charset="-122"/>
              </a:rPr>
              <a:t>年</a:t>
            </a:r>
            <a:r>
              <a:rPr lang="en-US" altLang="zh-CN" sz="2800" dirty="0" smtClean="0">
                <a:ea typeface="楷体" panose="02010609060101010101" pitchFamily="49" charset="-122"/>
              </a:rPr>
              <a:t>8</a:t>
            </a:r>
            <a:r>
              <a:rPr lang="zh-CN" altLang="en-US" sz="2800" dirty="0" smtClean="0">
                <a:ea typeface="楷体" panose="02010609060101010101" pitchFamily="49" charset="-122"/>
              </a:rPr>
              <a:t>月美加大停电事故发生后，电力系统加强了电网动态仿真建设，基于</a:t>
            </a:r>
            <a:r>
              <a:rPr lang="en-US" altLang="zh-CN" sz="2800" dirty="0" smtClean="0">
                <a:ea typeface="楷体" panose="02010609060101010101" pitchFamily="49" charset="-122"/>
              </a:rPr>
              <a:t>PSS/E</a:t>
            </a:r>
            <a:r>
              <a:rPr lang="zh-CN" altLang="en-US" sz="2800" dirty="0" smtClean="0">
                <a:ea typeface="楷体" panose="02010609060101010101" pitchFamily="49" charset="-122"/>
              </a:rPr>
              <a:t>或</a:t>
            </a:r>
            <a:r>
              <a:rPr lang="en-US" altLang="zh-CN" sz="2800" dirty="0" smtClean="0">
                <a:ea typeface="楷体" panose="02010609060101010101" pitchFamily="49" charset="-122"/>
              </a:rPr>
              <a:t>PSASP</a:t>
            </a:r>
            <a:r>
              <a:rPr lang="zh-CN" altLang="en-US" sz="2800" dirty="0" smtClean="0">
                <a:ea typeface="楷体" panose="02010609060101010101" pitchFamily="49" charset="-122"/>
              </a:rPr>
              <a:t>构建了大电网动态仿真系统。但电源侧用简化理论模型，仿真结果与实际有较大偏差。</a:t>
            </a:r>
            <a:endParaRPr lang="zh-CN" altLang="en-US" sz="2800" dirty="0">
              <a:ea typeface="楷体" panose="02010609060101010101" pitchFamily="49" charset="-122"/>
            </a:endParaRPr>
          </a:p>
        </p:txBody>
      </p:sp>
    </p:spTree>
    <p:extLst>
      <p:ext uri="{BB962C8B-B14F-4D97-AF65-F5344CB8AC3E}">
        <p14:creationId xmlns:p14="http://schemas.microsoft.com/office/powerpoint/2010/main" val="110386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sp>
        <p:nvSpPr>
          <p:cNvPr id="5" name="Rectangle 5"/>
          <p:cNvSpPr>
            <a:spLocks noChangeArrowheads="1"/>
          </p:cNvSpPr>
          <p:nvPr/>
        </p:nvSpPr>
        <p:spPr bwMode="auto">
          <a:xfrm>
            <a:off x="107504" y="980728"/>
            <a:ext cx="8812213" cy="3870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汽轮机调节系统实测建模</a:t>
            </a:r>
            <a:r>
              <a:rPr lang="zh-CN" altLang="en-US" sz="2800" dirty="0" smtClean="0">
                <a:solidFill>
                  <a:srgbClr val="FF0000"/>
                </a:solidFill>
                <a:ea typeface="楷体" panose="02010609060101010101" pitchFamily="49" charset="-122"/>
              </a:rPr>
              <a:t>　</a:t>
            </a:r>
            <a:r>
              <a:rPr lang="zh-CN" altLang="en-US" sz="2800" dirty="0" smtClean="0">
                <a:ea typeface="楷体" panose="02010609060101010101" pitchFamily="49" charset="-122"/>
                <a:cs typeface="Times New Roman" panose="02020603050405020304" pitchFamily="18" charset="0"/>
              </a:rPr>
              <a:t>为提高电网</a:t>
            </a:r>
            <a:r>
              <a:rPr lang="zh-CN" altLang="zh-CN" sz="2800" dirty="0" smtClean="0">
                <a:ea typeface="楷体" panose="02010609060101010101" pitchFamily="49" charset="-122"/>
                <a:cs typeface="Times New Roman" panose="02020603050405020304" pitchFamily="18" charset="0"/>
              </a:rPr>
              <a:t>暂态稳定性</a:t>
            </a:r>
            <a:r>
              <a:rPr lang="zh-CN" altLang="en-US" sz="2800" dirty="0" smtClean="0">
                <a:ea typeface="楷体" panose="02010609060101010101" pitchFamily="49" charset="-122"/>
                <a:cs typeface="Times New Roman" panose="02020603050405020304" pitchFamily="18" charset="0"/>
              </a:rPr>
              <a:t>分析的正确性，</a:t>
            </a:r>
            <a:r>
              <a:rPr lang="en-US" altLang="zh-CN" sz="2800" dirty="0" smtClean="0">
                <a:ea typeface="楷体" panose="02010609060101010101" pitchFamily="49" charset="-122"/>
                <a:cs typeface="Times New Roman" panose="02020603050405020304" pitchFamily="18" charset="0"/>
              </a:rPr>
              <a:t>2006</a:t>
            </a:r>
            <a:r>
              <a:rPr lang="zh-CN" altLang="en-US" sz="2800" dirty="0" smtClean="0">
                <a:ea typeface="楷体" panose="02010609060101010101" pitchFamily="49" charset="-122"/>
                <a:cs typeface="Times New Roman" panose="02020603050405020304" pitchFamily="18" charset="0"/>
              </a:rPr>
              <a:t>年前后中国电科院对</a:t>
            </a:r>
            <a:r>
              <a:rPr lang="zh-CN" altLang="en-US" sz="2800" dirty="0">
                <a:ea typeface="楷体" panose="02010609060101010101" pitchFamily="49" charset="-122"/>
                <a:cs typeface="Times New Roman" panose="02020603050405020304" pitchFamily="18" charset="0"/>
              </a:rPr>
              <a:t>电源侧的</a:t>
            </a:r>
            <a:r>
              <a:rPr lang="zh-CN" altLang="en-US" sz="2800" dirty="0" smtClean="0">
                <a:ea typeface="楷体" panose="02010609060101010101" pitchFamily="49" charset="-122"/>
                <a:cs typeface="Times New Roman" panose="02020603050405020304" pitchFamily="18" charset="0"/>
              </a:rPr>
              <a:t>汽轮机调速</a:t>
            </a:r>
            <a:r>
              <a:rPr lang="en-US" altLang="zh-CN" sz="2800" dirty="0" smtClean="0">
                <a:ea typeface="楷体" panose="02010609060101010101" pitchFamily="49" charset="-122"/>
                <a:cs typeface="Times New Roman" panose="02020603050405020304" pitchFamily="18" charset="0"/>
              </a:rPr>
              <a:t>(</a:t>
            </a:r>
            <a:r>
              <a:rPr lang="zh-CN" altLang="en-US" sz="2800" dirty="0" smtClean="0">
                <a:ea typeface="楷体" panose="02010609060101010101" pitchFamily="49" charset="-122"/>
                <a:cs typeface="Times New Roman" panose="02020603050405020304" pitchFamily="18" charset="0"/>
              </a:rPr>
              <a:t>节</a:t>
            </a:r>
            <a:r>
              <a:rPr lang="en-US" altLang="zh-CN" sz="2800" dirty="0" smtClean="0">
                <a:ea typeface="楷体" panose="02010609060101010101" pitchFamily="49" charset="-122"/>
                <a:cs typeface="Times New Roman" panose="02020603050405020304" pitchFamily="18" charset="0"/>
              </a:rPr>
              <a:t>)</a:t>
            </a:r>
            <a:r>
              <a:rPr lang="zh-CN" altLang="en-US" sz="2800" dirty="0" smtClean="0">
                <a:ea typeface="楷体" panose="02010609060101010101" pitchFamily="49" charset="-122"/>
                <a:cs typeface="Times New Roman" panose="02020603050405020304" pitchFamily="18" charset="0"/>
              </a:rPr>
              <a:t>系统开展了现场试验建模研究，基于</a:t>
            </a:r>
            <a:r>
              <a:rPr lang="en-US" altLang="zh-CN" sz="2800" dirty="0" smtClean="0">
                <a:ea typeface="楷体" panose="02010609060101010101" pitchFamily="49" charset="-122"/>
                <a:cs typeface="Times New Roman" panose="02020603050405020304" pitchFamily="18" charset="0"/>
              </a:rPr>
              <a:t>PSS</a:t>
            </a:r>
            <a:r>
              <a:rPr lang="zh-CN" altLang="en-US" sz="2800" dirty="0" smtClean="0">
                <a:ea typeface="楷体" panose="02010609060101010101" pitchFamily="49" charset="-122"/>
                <a:cs typeface="Times New Roman" panose="02020603050405020304" pitchFamily="18" charset="0"/>
              </a:rPr>
              <a:t>或</a:t>
            </a:r>
            <a:r>
              <a:rPr lang="en-US" altLang="zh-CN" sz="2800" dirty="0" smtClean="0">
                <a:ea typeface="楷体" panose="02010609060101010101" pitchFamily="49" charset="-122"/>
              </a:rPr>
              <a:t>PSASP</a:t>
            </a:r>
            <a:r>
              <a:rPr lang="zh-CN" altLang="en-US" sz="2800" dirty="0" smtClean="0">
                <a:ea typeface="楷体" panose="02010609060101010101" pitchFamily="49" charset="-122"/>
              </a:rPr>
              <a:t>模型构架，对典型汽轮机组进行了模型参数现场实测试验</a:t>
            </a:r>
            <a:r>
              <a:rPr lang="zh-CN" altLang="zh-CN" sz="2800" dirty="0" smtClean="0">
                <a:ea typeface="楷体" panose="02010609060101010101" pitchFamily="49" charset="-122"/>
                <a:cs typeface="Times New Roman" panose="02020603050405020304" pitchFamily="18" charset="0"/>
              </a:rPr>
              <a:t>。</a:t>
            </a:r>
            <a:endParaRPr lang="en-US" altLang="zh-CN" sz="2800" dirty="0" smtClean="0">
              <a:ea typeface="楷体" panose="02010609060101010101" pitchFamily="49" charset="-122"/>
              <a:cs typeface="Times New Roman" panose="02020603050405020304" pitchFamily="18" charset="0"/>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涉网试验</a:t>
            </a:r>
            <a:r>
              <a:rPr lang="zh-CN" altLang="en-US" sz="2800" dirty="0" smtClean="0">
                <a:solidFill>
                  <a:srgbClr val="0000FF"/>
                </a:solidFill>
                <a:ea typeface="楷体" panose="02010609060101010101" pitchFamily="49" charset="-122"/>
              </a:rPr>
              <a:t>　</a:t>
            </a:r>
            <a:r>
              <a:rPr lang="en-US" altLang="zh-CN" sz="2800" dirty="0" smtClean="0">
                <a:ea typeface="楷体" panose="02010609060101010101" pitchFamily="49" charset="-122"/>
              </a:rPr>
              <a:t>2010</a:t>
            </a:r>
            <a:r>
              <a:rPr lang="zh-CN" altLang="en-US" sz="2800" dirty="0" smtClean="0">
                <a:ea typeface="楷体" panose="02010609060101010101" pitchFamily="49" charset="-122"/>
              </a:rPr>
              <a:t>年前后将汽轮机调速</a:t>
            </a:r>
            <a:r>
              <a:rPr lang="en-US" altLang="zh-CN" sz="2800" dirty="0" smtClean="0">
                <a:ea typeface="楷体" panose="02010609060101010101" pitchFamily="49" charset="-122"/>
              </a:rPr>
              <a:t>(</a:t>
            </a:r>
            <a:r>
              <a:rPr lang="zh-CN" altLang="en-US" sz="2800" dirty="0" smtClean="0">
                <a:ea typeface="楷体" panose="02010609060101010101" pitchFamily="49" charset="-122"/>
              </a:rPr>
              <a:t>节</a:t>
            </a:r>
            <a:r>
              <a:rPr lang="en-US" altLang="zh-CN" sz="2800" dirty="0" smtClean="0">
                <a:ea typeface="楷体" panose="02010609060101010101" pitchFamily="49" charset="-122"/>
              </a:rPr>
              <a:t>)</a:t>
            </a:r>
            <a:r>
              <a:rPr lang="zh-CN" altLang="en-US" sz="2800" dirty="0" smtClean="0">
                <a:ea typeface="楷体" panose="02010609060101010101" pitchFamily="49" charset="-122"/>
              </a:rPr>
              <a:t>系统模型参数列入机组并网运行必须的注册参数，汽轮机调速系统建模列入不可或缺的涉网试验。</a:t>
            </a:r>
            <a:endParaRPr lang="zh-CN" altLang="en-US" sz="2800" dirty="0">
              <a:ea typeface="楷体" panose="02010609060101010101" pitchFamily="49" charset="-122"/>
            </a:endParaRPr>
          </a:p>
        </p:txBody>
      </p:sp>
      <p:sp>
        <p:nvSpPr>
          <p:cNvPr id="6" name="Rectangle 5"/>
          <p:cNvSpPr>
            <a:spLocks noChangeArrowheads="1"/>
          </p:cNvSpPr>
          <p:nvPr/>
        </p:nvSpPr>
        <p:spPr bwMode="auto">
          <a:xfrm>
            <a:off x="165930" y="4941168"/>
            <a:ext cx="8812213"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Wingdings" panose="05000000000000000000" pitchFamily="2" charset="2"/>
              <a:buChar char="q"/>
            </a:pPr>
            <a:r>
              <a:rPr lang="en-US" altLang="zh-CN" sz="2800" dirty="0">
                <a:solidFill>
                  <a:srgbClr val="FF0000"/>
                </a:solidFill>
                <a:ea typeface="楷体" panose="02010609060101010101" pitchFamily="49" charset="-122"/>
              </a:rPr>
              <a:t> </a:t>
            </a:r>
            <a:r>
              <a:rPr lang="en-US" altLang="zh-CN" sz="2800" dirty="0" smtClean="0">
                <a:solidFill>
                  <a:srgbClr val="FF0000"/>
                </a:solidFill>
                <a:ea typeface="楷体" panose="02010609060101010101" pitchFamily="49" charset="-122"/>
              </a:rPr>
              <a:t>PSS/E</a:t>
            </a:r>
            <a:r>
              <a:rPr lang="zh-CN" altLang="en-US" sz="2800" dirty="0" smtClean="0">
                <a:solidFill>
                  <a:srgbClr val="FF0000"/>
                </a:solidFill>
                <a:ea typeface="楷体" panose="02010609060101010101" pitchFamily="49" charset="-122"/>
              </a:rPr>
              <a:t>汽轮机调节系统模型</a:t>
            </a:r>
            <a:endParaRPr lang="en-US" altLang="zh-CN" sz="2800" dirty="0" smtClean="0">
              <a:solidFill>
                <a:srgbClr val="FF0000"/>
              </a:solidFill>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en-US" altLang="zh-CN" sz="2800" dirty="0" smtClean="0">
                <a:ea typeface="楷体" panose="02010609060101010101" pitchFamily="49" charset="-122"/>
              </a:rPr>
              <a:t>PSS/E</a:t>
            </a:r>
            <a:r>
              <a:rPr lang="zh-CN" altLang="en-US" sz="2800" dirty="0" smtClean="0">
                <a:ea typeface="楷体" panose="02010609060101010101" pitchFamily="49" charset="-122"/>
              </a:rPr>
              <a:t>可用于电网短期动态分析和中长期运行仿真，原动机侧模型包括汽轮机和锅炉。</a:t>
            </a:r>
            <a:endParaRPr lang="zh-CN" altLang="en-US" sz="2800" dirty="0">
              <a:ea typeface="楷体" panose="02010609060101010101" pitchFamily="49" charset="-122"/>
            </a:endParaRPr>
          </a:p>
        </p:txBody>
      </p:sp>
    </p:spTree>
    <p:extLst>
      <p:ext uri="{BB962C8B-B14F-4D97-AF65-F5344CB8AC3E}">
        <p14:creationId xmlns:p14="http://schemas.microsoft.com/office/powerpoint/2010/main" val="272233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up)">
                                      <p:cBhvr>
                                        <p:cTn id="17" dur="500"/>
                                        <p:tgtEl>
                                          <p:spTgt spid="6">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up)">
                                      <p:cBhvr>
                                        <p:cTn id="22" dur="500"/>
                                        <p:tgtEl>
                                          <p:spTgt spid="6">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build="p" bldLvl="5"/>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pic>
        <p:nvPicPr>
          <p:cNvPr id="5" name="图片 4"/>
          <p:cNvPicPr>
            <a:picLocks noChangeAspect="1"/>
          </p:cNvPicPr>
          <p:nvPr/>
        </p:nvPicPr>
        <p:blipFill>
          <a:blip r:embed="rId2"/>
          <a:stretch>
            <a:fillRect/>
          </a:stretch>
        </p:blipFill>
        <p:spPr>
          <a:xfrm rot="5400000">
            <a:off x="1670328" y="19390"/>
            <a:ext cx="5803417" cy="7582077"/>
          </a:xfrm>
          <a:prstGeom prst="rect">
            <a:avLst/>
          </a:prstGeom>
        </p:spPr>
      </p:pic>
      <p:pic>
        <p:nvPicPr>
          <p:cNvPr id="6" name="图片 5"/>
          <p:cNvPicPr>
            <a:picLocks noChangeAspect="1"/>
          </p:cNvPicPr>
          <p:nvPr/>
        </p:nvPicPr>
        <p:blipFill>
          <a:blip r:embed="rId3"/>
          <a:stretch>
            <a:fillRect/>
          </a:stretch>
        </p:blipFill>
        <p:spPr>
          <a:xfrm rot="5400000">
            <a:off x="3583784" y="1536896"/>
            <a:ext cx="5546743" cy="4434407"/>
          </a:xfrm>
          <a:prstGeom prst="rect">
            <a:avLst/>
          </a:prstGeom>
        </p:spPr>
      </p:pic>
    </p:spTree>
    <p:extLst>
      <p:ext uri="{BB962C8B-B14F-4D97-AF65-F5344CB8AC3E}">
        <p14:creationId xmlns:p14="http://schemas.microsoft.com/office/powerpoint/2010/main" val="4308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sp>
        <p:nvSpPr>
          <p:cNvPr id="5" name="Rectangle 5"/>
          <p:cNvSpPr>
            <a:spLocks noChangeArrowheads="1"/>
          </p:cNvSpPr>
          <p:nvPr/>
        </p:nvSpPr>
        <p:spPr bwMode="auto">
          <a:xfrm>
            <a:off x="107504" y="980728"/>
            <a:ext cx="881221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汽轮机模型参数</a:t>
            </a:r>
            <a:r>
              <a:rPr lang="zh-CN" altLang="en-US" sz="2800" dirty="0" smtClean="0">
                <a:solidFill>
                  <a:srgbClr val="FF0000"/>
                </a:solidFill>
                <a:ea typeface="楷体" panose="02010609060101010101" pitchFamily="49" charset="-122"/>
              </a:rPr>
              <a:t>　</a:t>
            </a:r>
            <a:r>
              <a:rPr lang="zh-CN" altLang="en-US" sz="2800" dirty="0" smtClean="0">
                <a:solidFill>
                  <a:srgbClr val="000000"/>
                </a:solidFill>
                <a:ea typeface="楷体" panose="02010609060101010101" pitchFamily="49" charset="-122"/>
              </a:rPr>
              <a:t>一次调频参数，油动机动态参数，高压缸、再热器和连通管等中间容积时间常数，高压、中压、低压</a:t>
            </a:r>
            <a:r>
              <a:rPr lang="en-US" altLang="zh-CN" sz="2800" dirty="0" smtClean="0">
                <a:solidFill>
                  <a:srgbClr val="000000"/>
                </a:solidFill>
                <a:ea typeface="楷体" panose="02010609060101010101" pitchFamily="49" charset="-122"/>
              </a:rPr>
              <a:t>3</a:t>
            </a:r>
            <a:r>
              <a:rPr lang="zh-CN" altLang="en-US" sz="2800" dirty="0" smtClean="0">
                <a:solidFill>
                  <a:srgbClr val="000000"/>
                </a:solidFill>
                <a:ea typeface="楷体" panose="02010609060101010101" pitchFamily="49" charset="-122"/>
              </a:rPr>
              <a:t>个汽缸的功率比例，转子时间常数，等等。</a:t>
            </a:r>
            <a:endParaRPr lang="en-US" altLang="zh-CN" sz="2800" dirty="0" smtClean="0">
              <a:ea typeface="楷体" panose="02010609060101010101" pitchFamily="49" charset="-122"/>
              <a:cs typeface="Times New Roman" panose="02020603050405020304" pitchFamily="18" charset="0"/>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试验方法</a:t>
            </a:r>
            <a:r>
              <a:rPr lang="zh-CN" altLang="en-US" sz="2800" dirty="0" smtClean="0">
                <a:solidFill>
                  <a:srgbClr val="0000FF"/>
                </a:solidFill>
                <a:ea typeface="楷体" panose="02010609060101010101" pitchFamily="49" charset="-122"/>
              </a:rPr>
              <a:t>　</a:t>
            </a:r>
            <a:r>
              <a:rPr lang="zh-CN" altLang="en-US" sz="2800" dirty="0" smtClean="0">
                <a:ea typeface="楷体" panose="02010609060101010101" pitchFamily="49" charset="-122"/>
              </a:rPr>
              <a:t>动态扰动下的参数辨识，理论计算与现场试验相结合。</a:t>
            </a:r>
            <a:endParaRPr lang="en-US" altLang="zh-CN" sz="2800" dirty="0" smtClean="0">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试验难度</a:t>
            </a:r>
            <a:r>
              <a:rPr lang="zh-CN" altLang="en-US" sz="2800" dirty="0" smtClean="0">
                <a:ea typeface="楷体" panose="02010609060101010101" pitchFamily="49" charset="-122"/>
              </a:rPr>
              <a:t>　汽轮机侧动态特性差异较大，高压缸、连通管和油动机的时间常数较小，再热器时间常数很大。只有阶跃扰动</a:t>
            </a:r>
            <a:r>
              <a:rPr lang="en-US" altLang="zh-CN" sz="2800" dirty="0" smtClean="0">
                <a:ea typeface="楷体" panose="02010609060101010101" pitchFamily="49" charset="-122"/>
              </a:rPr>
              <a:t>(</a:t>
            </a:r>
            <a:r>
              <a:rPr lang="zh-CN" altLang="en-US" sz="2800" dirty="0" smtClean="0">
                <a:ea typeface="楷体" panose="02010609060101010101" pitchFamily="49" charset="-122"/>
              </a:rPr>
              <a:t>如高压调门阶跃开启或关小</a:t>
            </a:r>
            <a:r>
              <a:rPr lang="en-US" altLang="zh-CN" sz="2800" dirty="0" smtClean="0">
                <a:ea typeface="楷体" panose="02010609060101010101" pitchFamily="49" charset="-122"/>
              </a:rPr>
              <a:t>)</a:t>
            </a:r>
            <a:r>
              <a:rPr lang="zh-CN" altLang="en-US" sz="2800" dirty="0" smtClean="0">
                <a:ea typeface="楷体" panose="02010609060101010101" pitchFamily="49" charset="-122"/>
              </a:rPr>
              <a:t>才可激发出小时间常数回路的动态特性。机组运行中阶跃扰动试验有一定安全风险。</a:t>
            </a:r>
            <a:endParaRPr lang="zh-CN" altLang="en-US" sz="2800" dirty="0">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endParaRPr lang="zh-CN" altLang="en-US" sz="2800" dirty="0">
              <a:ea typeface="楷体" panose="02010609060101010101" pitchFamily="49" charset="-122"/>
            </a:endParaRPr>
          </a:p>
        </p:txBody>
      </p:sp>
    </p:spTree>
    <p:extLst>
      <p:ext uri="{BB962C8B-B14F-4D97-AF65-F5344CB8AC3E}">
        <p14:creationId xmlns:p14="http://schemas.microsoft.com/office/powerpoint/2010/main" val="346113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sp>
        <p:nvSpPr>
          <p:cNvPr id="5" name="Rectangle 5"/>
          <p:cNvSpPr>
            <a:spLocks noChangeArrowheads="1"/>
          </p:cNvSpPr>
          <p:nvPr/>
        </p:nvSpPr>
        <p:spPr bwMode="auto">
          <a:xfrm>
            <a:off x="107504" y="980728"/>
            <a:ext cx="881221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现场建模试验</a:t>
            </a:r>
            <a:r>
              <a:rPr lang="zh-CN" altLang="en-US" sz="2800" dirty="0" smtClean="0">
                <a:solidFill>
                  <a:srgbClr val="FF0000"/>
                </a:solidFill>
                <a:ea typeface="楷体" panose="02010609060101010101" pitchFamily="49" charset="-122"/>
              </a:rPr>
              <a:t>　</a:t>
            </a:r>
            <a:r>
              <a:rPr lang="zh-CN" altLang="en-US" sz="2800" dirty="0" smtClean="0">
                <a:solidFill>
                  <a:srgbClr val="000000"/>
                </a:solidFill>
                <a:ea typeface="楷体" panose="02010609060101010101" pitchFamily="49" charset="-122"/>
              </a:rPr>
              <a:t>机组停机时，进行油动机阶跃动态扰动试验；机组甩负荷试验时，通过检测转子转动惯量计算转子时间常数；机组运行时，通过</a:t>
            </a:r>
            <a:r>
              <a:rPr lang="en-US" altLang="zh-CN" sz="2800" dirty="0" smtClean="0">
                <a:solidFill>
                  <a:srgbClr val="000000"/>
                </a:solidFill>
                <a:ea typeface="楷体" panose="02010609060101010101" pitchFamily="49" charset="-122"/>
              </a:rPr>
              <a:t>5%</a:t>
            </a:r>
            <a:r>
              <a:rPr lang="zh-CN" altLang="en-US" sz="2800" dirty="0" smtClean="0">
                <a:solidFill>
                  <a:srgbClr val="000000"/>
                </a:solidFill>
                <a:ea typeface="楷体" panose="02010609060101010101" pitchFamily="49" charset="-122"/>
              </a:rPr>
              <a:t>左右的快速负荷扰动检测中间容积时间常数。</a:t>
            </a:r>
            <a:endParaRPr lang="en-US" altLang="zh-CN" sz="2800" dirty="0" smtClean="0">
              <a:ea typeface="楷体" panose="02010609060101010101" pitchFamily="49" charset="-122"/>
              <a:cs typeface="Times New Roman" panose="02020603050405020304" pitchFamily="18" charset="0"/>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存在问题</a:t>
            </a:r>
            <a:r>
              <a:rPr lang="zh-CN" altLang="en-US" sz="2800" dirty="0" smtClean="0">
                <a:solidFill>
                  <a:srgbClr val="0000FF"/>
                </a:solidFill>
                <a:ea typeface="楷体" panose="02010609060101010101" pitchFamily="49" charset="-122"/>
              </a:rPr>
              <a:t>　</a:t>
            </a:r>
            <a:r>
              <a:rPr lang="zh-CN" altLang="en-US" sz="2800" dirty="0" smtClean="0">
                <a:ea typeface="楷体" panose="02010609060101010101" pitchFamily="49" charset="-122"/>
              </a:rPr>
              <a:t>目前电网动态仿真模型中，没有阀门管理曲线，且没有考虑锅炉动态压力变化对机组出力的影响，用于一次调频分析与实际存在一定偏差。</a:t>
            </a:r>
            <a:endParaRPr lang="en-US" altLang="zh-CN" sz="2800" dirty="0" smtClean="0">
              <a:ea typeface="楷体" panose="02010609060101010101" pitchFamily="49" charset="-122"/>
            </a:endParaRPr>
          </a:p>
        </p:txBody>
      </p:sp>
    </p:spTree>
    <p:extLst>
      <p:ext uri="{BB962C8B-B14F-4D97-AF65-F5344CB8AC3E}">
        <p14:creationId xmlns:p14="http://schemas.microsoft.com/office/powerpoint/2010/main" val="204187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4" y="-41042"/>
            <a:ext cx="9143926" cy="792162"/>
          </a:xfrm>
        </p:spPr>
        <p:txBody>
          <a:bodyPr/>
          <a:lstStyle/>
          <a:p>
            <a:pPr algn="r"/>
            <a:r>
              <a:rPr lang="zh-CN" altLang="zh-CN" sz="3000" dirty="0"/>
              <a:t>汽轮机调节系统建模与电网稳定性分析</a:t>
            </a:r>
            <a:endParaRPr lang="zh-CN" altLang="zh-CN" sz="3000" dirty="0"/>
          </a:p>
        </p:txBody>
      </p:sp>
      <p:pic>
        <p:nvPicPr>
          <p:cNvPr id="5" name="图片 4"/>
          <p:cNvPicPr>
            <a:picLocks noChangeAspect="1"/>
          </p:cNvPicPr>
          <p:nvPr/>
        </p:nvPicPr>
        <p:blipFill>
          <a:blip r:embed="rId2"/>
          <a:stretch>
            <a:fillRect/>
          </a:stretch>
        </p:blipFill>
        <p:spPr>
          <a:xfrm>
            <a:off x="683568" y="1268760"/>
            <a:ext cx="7652695" cy="5288207"/>
          </a:xfrm>
          <a:prstGeom prst="rect">
            <a:avLst/>
          </a:prstGeom>
        </p:spPr>
      </p:pic>
    </p:spTree>
    <p:extLst>
      <p:ext uri="{BB962C8B-B14F-4D97-AF65-F5344CB8AC3E}">
        <p14:creationId xmlns:p14="http://schemas.microsoft.com/office/powerpoint/2010/main" val="8677292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a:t>
            </a:r>
            <a:r>
              <a:rPr lang="zh-CN" altLang="en-US" dirty="0" smtClean="0"/>
              <a:t>、调门门套脱落</a:t>
            </a:r>
            <a:endParaRPr lang="zh-CN" alt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2258" y="1124744"/>
            <a:ext cx="5174216" cy="4870371"/>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8"/>
          <p:cNvSpPr txBox="1">
            <a:spLocks noChangeArrowheads="1"/>
          </p:cNvSpPr>
          <p:nvPr/>
        </p:nvSpPr>
        <p:spPr bwMode="auto">
          <a:xfrm>
            <a:off x="1258888" y="1124744"/>
            <a:ext cx="6624637" cy="31130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3600" dirty="0">
                <a:solidFill>
                  <a:srgbClr val="2810B8"/>
                </a:solidFill>
                <a:latin typeface="楷体_GB2312" pitchFamily="49" charset="-122"/>
                <a:ea typeface="楷体_GB2312" pitchFamily="49" charset="-122"/>
              </a:rPr>
              <a:t>杨建明</a:t>
            </a:r>
          </a:p>
          <a:p>
            <a:pPr algn="ctr">
              <a:spcBef>
                <a:spcPct val="50000"/>
              </a:spcBef>
            </a:pPr>
            <a:r>
              <a:rPr lang="zh-CN" altLang="en-US" sz="3600" dirty="0">
                <a:solidFill>
                  <a:srgbClr val="2810B8"/>
                </a:solidFill>
                <a:latin typeface="楷体_GB2312" pitchFamily="49" charset="-122"/>
                <a:ea typeface="楷体_GB2312" pitchFamily="49" charset="-122"/>
              </a:rPr>
              <a:t>东南大学能源与环境学院</a:t>
            </a:r>
          </a:p>
          <a:p>
            <a:pPr algn="ctr">
              <a:spcBef>
                <a:spcPct val="50000"/>
              </a:spcBef>
            </a:pPr>
            <a:r>
              <a:rPr lang="en-US" altLang="zh-CN" sz="3600" dirty="0">
                <a:latin typeface="Times New Roman" pitchFamily="18" charset="0"/>
                <a:ea typeface="楷体_GB2312" pitchFamily="49" charset="-122"/>
                <a:hlinkClick r:id="rId3"/>
              </a:rPr>
              <a:t>jmyang@seu.edu.cn</a:t>
            </a:r>
            <a:endParaRPr lang="en-US" altLang="zh-CN" sz="3600" dirty="0">
              <a:latin typeface="Times New Roman" pitchFamily="18" charset="0"/>
              <a:ea typeface="楷体_GB2312" pitchFamily="49" charset="-122"/>
            </a:endParaRPr>
          </a:p>
          <a:p>
            <a:pPr algn="ctr">
              <a:spcBef>
                <a:spcPct val="50000"/>
              </a:spcBef>
            </a:pPr>
            <a:r>
              <a:rPr lang="en-US" altLang="zh-CN" sz="3600" dirty="0">
                <a:solidFill>
                  <a:srgbClr val="2810B8"/>
                </a:solidFill>
                <a:latin typeface="Times New Roman" pitchFamily="18" charset="0"/>
                <a:ea typeface="楷体_GB2312" pitchFamily="49" charset="-122"/>
              </a:rPr>
              <a:t>13505153905</a:t>
            </a:r>
          </a:p>
        </p:txBody>
      </p:sp>
    </p:spTree>
    <p:extLst>
      <p:ext uri="{BB962C8B-B14F-4D97-AF65-F5344CB8AC3E}">
        <p14:creationId xmlns:p14="http://schemas.microsoft.com/office/powerpoint/2010/main" val="255063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Rectangle 5"/>
          <p:cNvSpPr>
            <a:spLocks noChangeArrowheads="1"/>
          </p:cNvSpPr>
          <p:nvPr/>
        </p:nvSpPr>
        <p:spPr bwMode="auto">
          <a:xfrm>
            <a:off x="152400" y="1679327"/>
            <a:ext cx="8812213" cy="5062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lstStyle>
            <a:lvl1pPr marL="342900" indent="-342900">
              <a:spcBef>
                <a:spcPct val="20000"/>
              </a:spcBef>
              <a:defRPr kumimoji="1" sz="3200">
                <a:solidFill>
                  <a:schemeClr val="tx1"/>
                </a:solidFill>
                <a:latin typeface="Times New Roman" panose="02020603050405020304" pitchFamily="18" charset="0"/>
                <a:ea typeface="楷体_GB2312" pitchFamily="49" charset="-122"/>
              </a:defRPr>
            </a:lvl1pPr>
            <a:lvl2pPr marL="742950" indent="-285750">
              <a:spcBef>
                <a:spcPct val="20000"/>
              </a:spcBef>
              <a:defRPr kumimoji="1" sz="2800">
                <a:solidFill>
                  <a:schemeClr val="tx1"/>
                </a:solidFill>
                <a:latin typeface="Times New Roman" panose="02020603050405020304" pitchFamily="18" charset="0"/>
                <a:ea typeface="楷体_GB2312" pitchFamily="49" charset="-122"/>
              </a:defRPr>
            </a:lvl2pPr>
            <a:lvl3pPr marL="1143000" indent="-228600">
              <a:spcBef>
                <a:spcPct val="20000"/>
              </a:spcBef>
              <a:defRPr kumimoji="1" sz="2400">
                <a:solidFill>
                  <a:schemeClr val="tx1"/>
                </a:solidFill>
                <a:latin typeface="Times New Roman" panose="02020603050405020304" pitchFamily="18" charset="0"/>
                <a:ea typeface="楷体_GB2312" pitchFamily="49" charset="-122"/>
              </a:defRPr>
            </a:lvl3pPr>
            <a:lvl4pPr marL="1600200" indent="-228600">
              <a:spcBef>
                <a:spcPct val="20000"/>
              </a:spcBef>
              <a:defRPr kumimoji="1" sz="2000">
                <a:solidFill>
                  <a:schemeClr val="tx1"/>
                </a:solidFill>
                <a:latin typeface="Times New Roman" panose="02020603050405020304" pitchFamily="18" charset="0"/>
                <a:ea typeface="楷体_GB2312" pitchFamily="49" charset="-122"/>
              </a:defRPr>
            </a:lvl4pPr>
            <a:lvl5pPr marL="2057400" indent="-228600">
              <a:spcBef>
                <a:spcPct val="20000"/>
              </a:spcBef>
              <a:defRPr kumimoji="1" sz="2000">
                <a:solidFill>
                  <a:schemeClr val="tx1"/>
                </a:solidFill>
                <a:latin typeface="Times New Roman" panose="02020603050405020304" pitchFamily="18" charset="0"/>
                <a:ea typeface="楷体_GB2312" pitchFamily="49" charset="-122"/>
              </a:defRPr>
            </a:lvl5pPr>
            <a:lvl6pPr marL="25146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6pPr>
            <a:lvl7pPr marL="29718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7pPr>
            <a:lvl8pPr marL="34290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8pPr>
            <a:lvl9pPr marL="3886200" indent="-228600" fontAlgn="base">
              <a:spcBef>
                <a:spcPct val="20000"/>
              </a:spcBef>
              <a:spcAft>
                <a:spcPct val="0"/>
              </a:spcAft>
              <a:defRPr kumimoji="1" sz="2000">
                <a:solidFill>
                  <a:schemeClr val="tx1"/>
                </a:solidFill>
                <a:latin typeface="Times New Roman" panose="02020603050405020304" pitchFamily="18" charset="0"/>
                <a:ea typeface="楷体_GB2312" pitchFamily="49" charset="-122"/>
              </a:defRPr>
            </a:lvl9pPr>
          </a:lstStyle>
          <a:p>
            <a:pPr>
              <a:lnSpc>
                <a:spcPct val="105000"/>
              </a:lnSpc>
              <a:spcBef>
                <a:spcPct val="45000"/>
              </a:spcBef>
              <a:buClr>
                <a:srgbClr val="FF0000"/>
              </a:buClr>
              <a:buSzPct val="120000"/>
              <a:buFont typeface="Wingdings" panose="05000000000000000000" pitchFamily="2" charset="2"/>
              <a:buChar char="q"/>
            </a:pPr>
            <a:r>
              <a:rPr lang="en-US" altLang="zh-CN" sz="2800" dirty="0">
                <a:solidFill>
                  <a:srgbClr val="FF0000"/>
                </a:solidFill>
                <a:ea typeface="楷体" panose="02010609060101010101" pitchFamily="49" charset="-122"/>
              </a:rPr>
              <a:t> </a:t>
            </a:r>
            <a:r>
              <a:rPr lang="zh-CN" altLang="en-US" sz="2800" dirty="0" smtClean="0">
                <a:solidFill>
                  <a:srgbClr val="FF0000"/>
                </a:solidFill>
                <a:ea typeface="楷体" panose="02010609060101010101" pitchFamily="49" charset="-122"/>
              </a:rPr>
              <a:t>改进一次调频的方法</a:t>
            </a:r>
            <a:endParaRPr lang="en-US" altLang="zh-CN" sz="2800" dirty="0" smtClean="0">
              <a:solidFill>
                <a:srgbClr val="FF0000"/>
              </a:solidFill>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传统方法存在问题　</a:t>
            </a:r>
            <a:r>
              <a:rPr lang="zh-CN" altLang="en-US" sz="2800" dirty="0" smtClean="0">
                <a:ea typeface="楷体" panose="02010609060101010101" pitchFamily="49" charset="-122"/>
              </a:rPr>
              <a:t>机组快速增加出力，以高压调门较大的节流压降为代价，通过快速降低主汽压力来释放锅炉侧蓄热，会引起</a:t>
            </a:r>
            <a:r>
              <a:rPr lang="zh-CN" altLang="en-US" sz="2800" dirty="0">
                <a:ea typeface="楷体" panose="02010609060101010101" pitchFamily="49" charset="-122"/>
              </a:rPr>
              <a:t>主汽压力大幅</a:t>
            </a:r>
            <a:r>
              <a:rPr lang="zh-CN" altLang="en-US" sz="2800" dirty="0" smtClean="0">
                <a:ea typeface="楷体" panose="02010609060101010101" pitchFamily="49" charset="-122"/>
              </a:rPr>
              <a:t>波动</a:t>
            </a:r>
            <a:endParaRPr lang="en-US" altLang="zh-CN" sz="2800" dirty="0" smtClean="0">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a:solidFill>
                  <a:srgbClr val="FF0000"/>
                </a:solidFill>
                <a:ea typeface="楷体" panose="02010609060101010101" pitchFamily="49" charset="-122"/>
              </a:rPr>
              <a:t>凝结水节流　</a:t>
            </a:r>
            <a:r>
              <a:rPr lang="zh-CN" altLang="en-US" sz="2800" dirty="0" smtClean="0">
                <a:ea typeface="楷体" panose="02010609060101010101" pitchFamily="49" charset="-122"/>
              </a:rPr>
              <a:t>减少</a:t>
            </a:r>
            <a:r>
              <a:rPr lang="zh-CN" altLang="en-US" sz="2800" dirty="0">
                <a:ea typeface="楷体" panose="02010609060101010101" pitchFamily="49" charset="-122"/>
              </a:rPr>
              <a:t>低压缸回热加热蒸汽，增大低压缸的出力，满足机组快速响应外界负荷</a:t>
            </a:r>
            <a:r>
              <a:rPr lang="zh-CN" altLang="en-US" sz="2800" dirty="0" smtClean="0">
                <a:ea typeface="楷体" panose="02010609060101010101" pitchFamily="49" charset="-122"/>
              </a:rPr>
              <a:t>要求，会引起除氧器水位波动和循环效率下降</a:t>
            </a:r>
            <a:endParaRPr lang="en-US" altLang="zh-CN" sz="2800" dirty="0" smtClean="0">
              <a:ea typeface="楷体" panose="02010609060101010101" pitchFamily="49" charset="-122"/>
            </a:endParaRPr>
          </a:p>
          <a:p>
            <a:pPr marL="457200" indent="-9525">
              <a:lnSpc>
                <a:spcPct val="105000"/>
              </a:lnSpc>
              <a:spcBef>
                <a:spcPct val="45000"/>
              </a:spcBef>
              <a:buClr>
                <a:srgbClr val="FF0000"/>
              </a:buClr>
              <a:buSzPct val="120000"/>
              <a:buFont typeface="Wingdings" panose="05000000000000000000" pitchFamily="2" charset="2"/>
              <a:buChar char="Ø"/>
            </a:pPr>
            <a:r>
              <a:rPr lang="zh-CN" altLang="en-US" sz="2800" dirty="0" smtClean="0">
                <a:solidFill>
                  <a:srgbClr val="FF0000"/>
                </a:solidFill>
                <a:ea typeface="楷体" panose="02010609060101010101" pitchFamily="49" charset="-122"/>
              </a:rPr>
              <a:t>高压加热器旁路</a:t>
            </a:r>
            <a:r>
              <a:rPr lang="zh-CN" altLang="en-US" sz="2800" dirty="0" smtClean="0">
                <a:solidFill>
                  <a:srgbClr val="0000FF"/>
                </a:solidFill>
                <a:ea typeface="楷体" panose="02010609060101010101" pitchFamily="49" charset="-122"/>
              </a:rPr>
              <a:t>　</a:t>
            </a:r>
            <a:r>
              <a:rPr lang="zh-CN" altLang="en-US" sz="2800" dirty="0" smtClean="0">
                <a:ea typeface="楷体" panose="02010609060101010101" pitchFamily="49" charset="-122"/>
              </a:rPr>
              <a:t>部分给水不进高压加热器，直接送至锅炉，减少高压加热器用汽量，快速增加机组出力</a:t>
            </a:r>
            <a:endParaRPr lang="zh-CN" altLang="en-US" sz="2800" dirty="0">
              <a:ea typeface="楷体" panose="02010609060101010101" pitchFamily="49" charset="-122"/>
            </a:endParaRPr>
          </a:p>
        </p:txBody>
      </p:sp>
    </p:spTree>
    <p:extLst>
      <p:ext uri="{BB962C8B-B14F-4D97-AF65-F5344CB8AC3E}">
        <p14:creationId xmlns:p14="http://schemas.microsoft.com/office/powerpoint/2010/main" val="156120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0" y="0"/>
            <a:ext cx="9144000" cy="73818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r" eaLnBrk="1" hangingPunct="1">
              <a:spcBef>
                <a:spcPct val="0"/>
              </a:spcBef>
              <a:buFontTx/>
              <a:buNone/>
            </a:pPr>
            <a:r>
              <a:rPr lang="zh-CN" altLang="en-US" sz="3000" dirty="0" smtClean="0">
                <a:solidFill>
                  <a:schemeClr val="bg1"/>
                </a:solidFill>
                <a:ea typeface="楷体" panose="02010609060101010101" pitchFamily="49" charset="-122"/>
              </a:rPr>
              <a:t>汽轮机数字电液控制系统</a:t>
            </a:r>
            <a:endParaRPr lang="zh-CN" altLang="en-US" sz="3000" dirty="0">
              <a:solidFill>
                <a:schemeClr val="bg1"/>
              </a:solidFill>
              <a:ea typeface="楷体" panose="02010609060101010101" pitchFamily="49" charset="-122"/>
            </a:endParaRPr>
          </a:p>
        </p:txBody>
      </p:sp>
    </p:spTree>
    <p:extLst>
      <p:ext uri="{BB962C8B-B14F-4D97-AF65-F5344CB8AC3E}">
        <p14:creationId xmlns:p14="http://schemas.microsoft.com/office/powerpoint/2010/main" val="644344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楷体"/>
        <a:cs typeface="宋体"/>
      </a:majorFont>
      <a:minorFont>
        <a:latin typeface="Arial"/>
        <a:ea typeface="楷体"/>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12435</TotalTime>
  <Words>5015</Words>
  <Application>Microsoft Office PowerPoint</Application>
  <PresentationFormat>全屏显示(4:3)</PresentationFormat>
  <Paragraphs>447</Paragraphs>
  <Slides>86</Slides>
  <Notes>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5</vt:i4>
      </vt:variant>
      <vt:variant>
        <vt:lpstr>幻灯片标题</vt:lpstr>
      </vt:variant>
      <vt:variant>
        <vt:i4>86</vt:i4>
      </vt:variant>
    </vt:vector>
  </HeadingPairs>
  <TitlesOfParts>
    <vt:vector size="102" baseType="lpstr">
      <vt:lpstr>华文行楷</vt:lpstr>
      <vt:lpstr>华文楷体</vt:lpstr>
      <vt:lpstr>华文细黑</vt:lpstr>
      <vt:lpstr>楷体</vt:lpstr>
      <vt:lpstr>楷体_GB2312</vt:lpstr>
      <vt:lpstr>宋体</vt:lpstr>
      <vt:lpstr>Arial</vt:lpstr>
      <vt:lpstr>Calibri</vt:lpstr>
      <vt:lpstr>Times New Roman</vt:lpstr>
      <vt:lpstr>Wingdings</vt:lpstr>
      <vt:lpstr>默认设计模板</vt:lpstr>
      <vt:lpstr>Visio</vt:lpstr>
      <vt:lpstr>Photo Editor 照片</vt:lpstr>
      <vt:lpstr>Equation</vt:lpstr>
      <vt:lpstr>Microsoft Draw 绘图</vt:lpstr>
      <vt:lpstr>Equation.AxMath</vt:lpstr>
      <vt:lpstr>PowerPoint 演示文稿</vt:lpstr>
      <vt:lpstr>PowerPoint 演示文稿</vt:lpstr>
      <vt:lpstr>PowerPoint 演示文稿</vt:lpstr>
      <vt:lpstr>PowerPoint 演示文稿</vt:lpstr>
      <vt:lpstr>汽轮机调节(速)与数字电液控制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6.3 汽轮机数字电液(DEH)控制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汽轮机主汽门、调节汽门结构与典型问题</vt:lpstr>
      <vt:lpstr>汽轮机主汽门、调节汽门结构与典型问题</vt:lpstr>
      <vt:lpstr>汽轮机主汽门、调节汽门结构与典型问题</vt:lpstr>
      <vt:lpstr>汽轮机主汽门、调节汽门结构与典型问题</vt:lpstr>
      <vt:lpstr>汽轮机主汽门、调节汽门结构与典型问题</vt:lpstr>
      <vt:lpstr>汽轮机主汽门、调节汽门结构与典型问题</vt:lpstr>
      <vt:lpstr>汽轮机主汽门、调节汽门结构与典型问题</vt:lpstr>
      <vt:lpstr>高压调门流量特性与阀门管理优化</vt:lpstr>
      <vt:lpstr>高压调门流量特性与阀门管理优化</vt:lpstr>
      <vt:lpstr>高压调门流量特性与阀门管理优化</vt:lpstr>
      <vt:lpstr>高压调门流量特性与阀门管理优化</vt:lpstr>
      <vt:lpstr>高压调门流量特性与阀门管理优化</vt:lpstr>
      <vt:lpstr>高压调门流量特性与阀门管理优化</vt:lpstr>
      <vt:lpstr>高压调门流量特性与阀门管理优化</vt:lpstr>
      <vt:lpstr>高压调门流量特性与阀门管理优化</vt:lpstr>
      <vt:lpstr>阀门管理曲线的设计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汽轮机调节系统故障分析及其处理</vt:lpstr>
      <vt:lpstr>汽轮机调节系统建模与电网稳定性分析</vt:lpstr>
      <vt:lpstr>汽轮机调节系统建模与电网稳定性分析</vt:lpstr>
      <vt:lpstr>汽轮机调节系统建模与电网稳定性分析</vt:lpstr>
      <vt:lpstr>汽轮机调节系统建模与电网稳定性分析</vt:lpstr>
      <vt:lpstr>汽轮机调节系统建模与电网稳定性分析</vt:lpstr>
      <vt:lpstr>汽轮机调节系统建模与电网稳定性分析</vt:lpstr>
      <vt:lpstr>汽轮机调节系统建模与电网稳定性分析</vt:lpstr>
      <vt:lpstr>4、调门门套脱落</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ibm</dc:creator>
  <cp:lastModifiedBy>ibm</cp:lastModifiedBy>
  <cp:revision>204</cp:revision>
  <dcterms:created xsi:type="dcterms:W3CDTF">2012-04-10T00:14:27Z</dcterms:created>
  <dcterms:modified xsi:type="dcterms:W3CDTF">2018-08-10T02:23:57Z</dcterms:modified>
</cp:coreProperties>
</file>