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5143" r:id="rId1"/>
    <p:sldMasterId id="2147505180" r:id="rId2"/>
  </p:sldMasterIdLst>
  <p:notesMasterIdLst>
    <p:notesMasterId r:id="rId3"/>
  </p:notesMasterIdLst>
  <p:sldIdLst>
    <p:sldId id="9655" r:id="rId4"/>
    <p:sldId id="9660" r:id="rId5"/>
    <p:sldId id="9664" r:id="rId6"/>
    <p:sldId id="9667" r:id="rId7"/>
    <p:sldId id="9670" r:id="rId8"/>
    <p:sldId id="9673" r:id="rId9"/>
    <p:sldId id="9676" r:id="rId10"/>
    <p:sldId id="9679" r:id="rId11"/>
    <p:sldId id="9682" r:id="rId12"/>
    <p:sldId id="9685" r:id="rId13"/>
    <p:sldId id="9688" r:id="rId14"/>
    <p:sldId id="9691" r:id="rId15"/>
    <p:sldId id="9694" r:id="rId16"/>
    <p:sldId id="9697" r:id="rId17"/>
    <p:sldId id="9700" r:id="rId18"/>
    <p:sldId id="9703" r:id="rId19"/>
    <p:sldId id="9706" r:id="rId20"/>
    <p:sldId id="9709" r:id="rId21"/>
    <p:sldId id="9712" r:id="rId22"/>
    <p:sldId id="9715" r:id="rId23"/>
    <p:sldId id="9718" r:id="rId24"/>
    <p:sldId id="9721" r:id="rId25"/>
    <p:sldId id="9724"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5144" r:id="rId1"/>
    <p:sldLayoutId id="2147505145" r:id="rId2"/>
    <p:sldLayoutId id="2147505146" r:id="rId3"/>
    <p:sldLayoutId id="2147505147" r:id="rId4"/>
    <p:sldLayoutId id="2147505148" r:id="rId5"/>
    <p:sldLayoutId id="2147505149" r:id="rId6"/>
    <p:sldLayoutId id="2147505150" r:id="rId7"/>
    <p:sldLayoutId id="2147505151" r:id="rId8"/>
    <p:sldLayoutId id="2147505152" r:id="rId9"/>
    <p:sldLayoutId id="2147505153" r:id="rId10"/>
    <p:sldLayoutId id="214750515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505181" r:id="rId1"/>
    <p:sldLayoutId id="2147505182" r:id="rId2"/>
    <p:sldLayoutId id="2147505183" r:id="rId3"/>
    <p:sldLayoutId id="2147505184" r:id="rId4"/>
    <p:sldLayoutId id="2147505185" r:id="rId5"/>
    <p:sldLayoutId id="2147505186" r:id="rId6"/>
    <p:sldLayoutId id="2147505187" r:id="rId7"/>
    <p:sldLayoutId id="2147505188" r:id="rId8"/>
    <p:sldLayoutId id="2147505189" r:id="rId9"/>
    <p:sldLayoutId id="2147505190" r:id="rId10"/>
    <p:sldLayoutId id="2147505191"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tags" Target="../tags/tag218.xml"/><Relationship Id="rId17" Type="http://schemas.openxmlformats.org/officeDocument/2006/relationships/tags" Target="../tags/tag219.xml"/><Relationship Id="rId18" Type="http://schemas.openxmlformats.org/officeDocument/2006/relationships/tags" Target="../tags/tag220.xml"/><Relationship Id="rId19" Type="http://schemas.openxmlformats.org/officeDocument/2006/relationships/tags" Target="../tags/tag221.xml"/><Relationship Id="rId20" Type="http://schemas.openxmlformats.org/officeDocument/2006/relationships/tags" Target="../tags/tag222.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tags" Target="../tags/tag235.xml"/><Relationship Id="rId14" Type="http://schemas.openxmlformats.org/officeDocument/2006/relationships/tags" Target="../tags/tag236.xml"/><Relationship Id="rId15" Type="http://schemas.openxmlformats.org/officeDocument/2006/relationships/tags" Target="../tags/tag237.xml"/><Relationship Id="rId16" Type="http://schemas.openxmlformats.org/officeDocument/2006/relationships/tags" Target="../tags/tag238.xml"/><Relationship Id="rId17" Type="http://schemas.openxmlformats.org/officeDocument/2006/relationships/tags" Target="../tags/tag239.xml"/><Relationship Id="rId18" Type="http://schemas.openxmlformats.org/officeDocument/2006/relationships/tags" Target="../tags/tag240.xml"/><Relationship Id="rId19" Type="http://schemas.openxmlformats.org/officeDocument/2006/relationships/tags" Target="../tags/tag241.xml"/><Relationship Id="rId20" Type="http://schemas.openxmlformats.org/officeDocument/2006/relationships/tags" Target="../tags/tag242.xml"/><Relationship Id="rId21" Type="http://schemas.openxmlformats.org/officeDocument/2006/relationships/tags" Target="../tags/tag243.xml"/><Relationship Id="rId22" Type="http://schemas.openxmlformats.org/officeDocument/2006/relationships/tags" Target="../tags/tag244.xml"/><Relationship Id="rId23" Type="http://schemas.openxmlformats.org/officeDocument/2006/relationships/tags" Target="../tags/tag245.xml"/><Relationship Id="rId24" Type="http://schemas.openxmlformats.org/officeDocument/2006/relationships/tags" Target="../tags/tag246.xml"/><Relationship Id="rId25" Type="http://schemas.openxmlformats.org/officeDocument/2006/relationships/tags" Target="../tags/tag247.xml"/><Relationship Id="rId26" Type="http://schemas.openxmlformats.org/officeDocument/2006/relationships/tags" Target="../tags/tag248.xml"/><Relationship Id="rId27" Type="http://schemas.openxmlformats.org/officeDocument/2006/relationships/tags" Target="../tags/tag249.xml"/><Relationship Id="rId28" Type="http://schemas.openxmlformats.org/officeDocument/2006/relationships/tags" Target="../tags/tag250.xml"/><Relationship Id="rId29" Type="http://schemas.openxmlformats.org/officeDocument/2006/relationships/tags" Target="../tags/tag251.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3030"/>
          </a:bodyPr>
          <a:p>
            <a:r>
              <a:rPr altLang="en-US" lang="zh-CN"/>
              <a:t>启发式教育在初中阶段的应用</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启发式教育的理念和特点</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启发式教育在初中阶段的实践</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启发式教育在初中阶段的效果评估</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启发式教育在初中阶段的推广和发展</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63571"/>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启发式教育在初中阶段的实践经验和启示</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启发式教育的理念和特点</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启发式教育的定义和内涵</a:t>
            </a:r>
            <a:endParaRPr altLang="en-US" lang="zh-CN"/>
          </a:p>
        </p:txBody>
      </p:sp>
      <p:sp>
        <p:nvSpPr>
          <p:cNvPr id="104896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启发式教育是一种以学生为中心的教育方式，旨在激发学生的主动性和创造性，培养其独立思考和解决问题的能力。</a:t>
            </a:r>
            <a:endParaRPr altLang="en-US" dirty="0" sz="2000" lang="zh-CN" spc="150">
              <a:solidFill>
                <a:schemeClr val="tx1">
                  <a:lumMod val="85000"/>
                  <a:lumOff val="15000"/>
                </a:schemeClr>
              </a:solidFill>
              <a:latin typeface="+mn-ea"/>
              <a:sym typeface="+mn-ea"/>
            </a:endParaRPr>
          </a:p>
        </p:txBody>
      </p:sp>
      <p:sp>
        <p:nvSpPr>
          <p:cNvPr id="104897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启发式教育强调学生的主体性，教师作为引导者，通过提问、讨论等方式引导学生思考、探究，促使其主动获取知识和技能。</a:t>
            </a:r>
            <a:endParaRPr altLang="en-US" dirty="0" sz="2000" lang="zh-CN" spc="150">
              <a:solidFill>
                <a:schemeClr val="tx1">
                  <a:lumMod val="85000"/>
                  <a:lumOff val="15000"/>
                </a:schemeClr>
              </a:solidFill>
              <a:latin typeface="+mn-ea"/>
              <a:sym typeface="+mn-ea"/>
            </a:endParaRPr>
          </a:p>
        </p:txBody>
      </p:sp>
      <p:sp>
        <p:nvSpPr>
          <p:cNvPr id="104898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启发式教育的内涵包括自主性、探究性、合作性和开放性等方面，旨在培养学生的综合素质和创新能力。</a:t>
            </a:r>
            <a:endParaRPr altLang="en-US" dirty="0" sz="2000" lang="zh-CN" spc="150">
              <a:solidFill>
                <a:schemeClr val="tx1">
                  <a:lumMod val="85000"/>
                  <a:lumOff val="15000"/>
                </a:schemeClr>
              </a:solidFill>
              <a:latin typeface="+mn-ea"/>
              <a:sym typeface="+mn-ea"/>
            </a:endParaRPr>
          </a:p>
        </p:txBody>
      </p:sp>
      <p:sp>
        <p:nvSpPr>
          <p:cNvPr id="104898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启发式教育在初中阶段的应用有利于培养学生的思维能力和实践能力，为学生的未来发展奠定基础。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4" name="标题 1"/>
          <p:cNvSpPr>
            <a:spLocks noGrp="1"/>
          </p:cNvSpPr>
          <p:nvPr>
            <p:ph type="title" idx="3"/>
          </p:nvPr>
        </p:nvSpPr>
        <p:spPr/>
        <p:txBody>
          <a:bodyPr/>
          <a:p>
            <a:r>
              <a:rPr altLang="en-US" lang="zh-CN"/>
              <a:t>启发式教育的特点和优势</a:t>
            </a:r>
            <a:endParaRPr altLang="en-US" lang="zh-CN"/>
          </a:p>
        </p:txBody>
      </p:sp>
      <p:sp>
        <p:nvSpPr>
          <p:cNvPr id="104902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注重培养学生的思维能力和解决问题的能力</a:t>
            </a:r>
            <a:endParaRPr altLang="en-US" sz="1400" lang="zh-CN" spc="150">
              <a:solidFill>
                <a:schemeClr val="tx1"/>
              </a:solidFill>
              <a:effectLst/>
              <a:latin typeface="+mn-ea"/>
              <a:sym typeface="+mn-ea"/>
            </a:endParaRPr>
          </a:p>
        </p:txBody>
      </p:sp>
      <p:sp>
        <p:nvSpPr>
          <p:cNvPr id="104903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强调学生的主动性和创造性</a:t>
            </a:r>
            <a:endParaRPr altLang="en-US" dirty="0" sz="1400" lang="zh-CN" spc="150">
              <a:solidFill>
                <a:schemeClr val="tx1"/>
              </a:solidFill>
              <a:effectLst/>
              <a:latin typeface="+mn-ea"/>
              <a:sym typeface="+mn-ea"/>
            </a:endParaRPr>
          </a:p>
        </p:txBody>
      </p:sp>
      <p:sp>
        <p:nvSpPr>
          <p:cNvPr id="104903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提倡教师引导学生进行自主学习和探究学习</a:t>
            </a:r>
            <a:endParaRPr altLang="en-US" sz="1400" lang="zh-CN" spc="150">
              <a:solidFill>
                <a:schemeClr val="tx1"/>
              </a:solidFill>
              <a:effectLst/>
              <a:latin typeface="+mn-ea"/>
              <a:sym typeface="+mn-ea"/>
            </a:endParaRPr>
          </a:p>
        </p:txBody>
      </p:sp>
      <p:sp>
        <p:nvSpPr>
          <p:cNvPr id="104904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旨在培养学生的综合素质和全面发展</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4" name="标题 1"/>
          <p:cNvSpPr>
            <a:spLocks noGrp="1"/>
          </p:cNvSpPr>
          <p:nvPr>
            <p:ph type="title" idx="3"/>
          </p:nvPr>
        </p:nvSpPr>
        <p:spPr/>
        <p:txBody>
          <a:bodyPr/>
          <a:p>
            <a:r>
              <a:rPr altLang="en-US" lang="zh-CN"/>
              <a:t>启发式教育在初中阶段的重要性</a:t>
            </a:r>
            <a:endParaRPr altLang="en-US" lang="zh-CN"/>
          </a:p>
        </p:txBody>
      </p:sp>
      <p:sp>
        <p:nvSpPr>
          <p:cNvPr id="104907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培养创新思维：启发式教育注重培养学生的独立思考和创新能力，有助于学生在初中阶段形成良好的思维习惯。</a:t>
            </a:r>
            <a:endParaRPr altLang="en-US" dirty="0" sz="1200" lang="zh-CN" spc="150">
              <a:solidFill>
                <a:schemeClr val="tx1">
                  <a:lumMod val="65000"/>
                  <a:lumOff val="35000"/>
                </a:schemeClr>
              </a:solidFill>
              <a:latin typeface="+mn-ea"/>
              <a:sym typeface="+mn-ea"/>
            </a:endParaRPr>
          </a:p>
        </p:txBody>
      </p:sp>
      <p:sp>
        <p:nvSpPr>
          <p:cNvPr id="104907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激发学习兴趣：启发式教育强调引导学生主动探索和学习，能够激发学生对学科知识的兴趣和热爱。</a:t>
            </a:r>
            <a:endParaRPr altLang="en-US" dirty="0" sz="1200" lang="zh-CN" spc="150">
              <a:solidFill>
                <a:schemeClr val="tx1">
                  <a:lumMod val="65000"/>
                  <a:lumOff val="35000"/>
                </a:schemeClr>
              </a:solidFill>
              <a:latin typeface="+mn-ea"/>
              <a:sym typeface="+mn-ea"/>
            </a:endParaRPr>
          </a:p>
        </p:txBody>
      </p:sp>
      <p:sp>
        <p:nvSpPr>
          <p:cNvPr id="104908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提高解决问题能力：启发式教育注重引导学生发现问题、分析问题和解决问题，有助于提高学生的解决问题能力。</a:t>
            </a:r>
            <a:endParaRPr altLang="en-US" dirty="0" sz="1200" lang="zh-CN" spc="150">
              <a:solidFill>
                <a:schemeClr val="tx1">
                  <a:lumMod val="65000"/>
                  <a:lumOff val="35000"/>
                </a:schemeClr>
              </a:solidFill>
              <a:latin typeface="+mn-ea"/>
              <a:sym typeface="+mn-ea"/>
            </a:endParaRPr>
          </a:p>
        </p:txBody>
      </p:sp>
      <p:sp>
        <p:nvSpPr>
          <p:cNvPr id="104908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促进个性发展：启发式教育尊重学生的个性差异，能够让每个学生得到适合自己的发展机会。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6" name="标题 1"/>
          <p:cNvSpPr>
            <a:spLocks noGrp="1"/>
          </p:cNvSpPr>
          <p:nvPr>
            <p:ph type="title" idx="4"/>
            <p:custDataLst>
              <p:tags r:id="rId1"/>
            </p:custDataLst>
          </p:nvPr>
        </p:nvSpPr>
        <p:spPr/>
        <p:txBody>
          <a:bodyPr>
            <a:normAutofit fontScale="90000"/>
          </a:bodyPr>
          <a:p>
            <a:r>
              <a:rPr altLang="en-US" lang="zh-CN"/>
              <a:t>启发式教育在初中阶段的实践</a:t>
            </a:r>
            <a:endParaRPr altLang="en-US" lang="zh-CN"/>
          </a:p>
        </p:txBody>
      </p:sp>
      <p:sp>
        <p:nvSpPr>
          <p:cNvPr id="104911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20"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62" name="标题 1"/>
          <p:cNvSpPr>
            <a:spLocks noGrp="1"/>
          </p:cNvSpPr>
          <p:nvPr>
            <p:ph type="title" idx="3"/>
          </p:nvPr>
        </p:nvSpPr>
        <p:spPr/>
        <p:txBody>
          <a:bodyPr/>
          <a:p>
            <a:r>
              <a:rPr altLang="en-US" lang="zh-CN"/>
              <a:t>启发式教育在初中阶段的实施方式</a:t>
            </a:r>
            <a:endParaRPr altLang="en-US" lang="zh-CN"/>
          </a:p>
        </p:txBody>
      </p:sp>
      <p:sp>
        <p:nvSpPr>
          <p:cNvPr id="104916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创设问题情境：教师通过设置问题情境，引导学生主动思考和探究</a:t>
            </a:r>
            <a:endParaRPr altLang="en-US" dirty="0" sz="2000" lang="zh-CN" spc="150">
              <a:solidFill>
                <a:schemeClr val="tx1">
                  <a:lumMod val="75000"/>
                  <a:lumOff val="25000"/>
                </a:schemeClr>
              </a:solidFill>
              <a:latin typeface="+mn-ea"/>
              <a:sym typeface="+mn-ea"/>
            </a:endParaRPr>
          </a:p>
        </p:txBody>
      </p:sp>
      <p:sp>
        <p:nvSpPr>
          <p:cNvPr id="104916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激发学生兴趣：采用多样化的教学方式，如实验、游戏等，激发学生的学习兴趣和积极性</a:t>
            </a:r>
            <a:endParaRPr altLang="en-US" dirty="0" sz="2000" lang="zh-CN" spc="150">
              <a:solidFill>
                <a:schemeClr val="tx1">
                  <a:lumMod val="75000"/>
                  <a:lumOff val="25000"/>
                </a:schemeClr>
              </a:solidFill>
              <a:latin typeface="+mn-ea"/>
              <a:sym typeface="+mn-ea"/>
            </a:endParaRPr>
          </a:p>
        </p:txBody>
      </p:sp>
      <p:sp>
        <p:nvSpPr>
          <p:cNvPr id="104917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注重实践操作：引导学生动手操作，培养他们的实践能力和创新精神</a:t>
            </a:r>
            <a:endParaRPr altLang="en-US" dirty="0" sz="2000" lang="zh-CN" spc="150">
              <a:solidFill>
                <a:schemeClr val="tx1">
                  <a:lumMod val="75000"/>
                  <a:lumOff val="25000"/>
                </a:schemeClr>
              </a:solidFill>
              <a:latin typeface="+mn-ea"/>
              <a:sym typeface="+mn-ea"/>
            </a:endParaRPr>
          </a:p>
        </p:txBody>
      </p:sp>
      <p:sp>
        <p:nvSpPr>
          <p:cNvPr id="104918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强调合作学习：组织学生进行小组讨论、合作探究，培养学生的合作意识和协作能力</a:t>
            </a:r>
            <a:endParaRPr altLang="en-US" dirty="0" sz="2000" lang="zh-CN" spc="150">
              <a:solidFill>
                <a:schemeClr val="tx1">
                  <a:lumMod val="75000"/>
                  <a:lumOff val="25000"/>
                </a:schemeClr>
              </a:solidFill>
              <a:latin typeface="+mn-ea"/>
              <a:sym typeface="+mn-ea"/>
            </a:endParaRPr>
          </a:p>
        </p:txBody>
      </p:sp>
      <p:sp>
        <p:nvSpPr>
          <p:cNvPr id="104918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0" name="标题 1"/>
          <p:cNvSpPr>
            <a:spLocks noGrp="1"/>
          </p:cNvSpPr>
          <p:nvPr>
            <p:ph type="title" idx="3"/>
          </p:nvPr>
        </p:nvSpPr>
        <p:spPr/>
        <p:txBody>
          <a:bodyPr/>
          <a:p>
            <a:r>
              <a:rPr altLang="en-US" lang="zh-CN"/>
              <a:t>初中阶段启发式教育的具体案例</a:t>
            </a:r>
            <a:endParaRPr altLang="en-US" lang="zh-CN"/>
          </a:p>
        </p:txBody>
      </p:sp>
      <p:sp>
        <p:nvSpPr>
          <p:cNvPr id="104922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语文课堂：通过引导学生阅读经典文学作品，激发学生对文学的兴趣和思考。</a:t>
            </a:r>
            <a:endParaRPr altLang="en-US" dirty="0" sz="2000" lang="zh-CN" spc="150">
              <a:solidFill>
                <a:schemeClr val="tx1">
                  <a:lumMod val="85000"/>
                  <a:lumOff val="15000"/>
                </a:schemeClr>
              </a:solidFill>
              <a:latin typeface="+mn-ea"/>
              <a:sym typeface="+mn-ea"/>
            </a:endParaRPr>
          </a:p>
        </p:txBody>
      </p:sp>
      <p:sp>
        <p:nvSpPr>
          <p:cNvPr id="104922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数学课堂：采用问题解决教学方式，鼓励学生自主探究，培养逻辑思维和创新能力。</a:t>
            </a:r>
            <a:endParaRPr altLang="en-US" dirty="0" sz="2000" lang="zh-CN" spc="150">
              <a:solidFill>
                <a:schemeClr val="tx1">
                  <a:lumMod val="85000"/>
                  <a:lumOff val="15000"/>
                </a:schemeClr>
              </a:solidFill>
              <a:latin typeface="+mn-ea"/>
              <a:sym typeface="+mn-ea"/>
            </a:endParaRPr>
          </a:p>
        </p:txBody>
      </p:sp>
      <p:sp>
        <p:nvSpPr>
          <p:cNvPr id="104923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科学课堂：结合实验教学，引导学生动手操作，培养观察、分析和解决问题的能力。</a:t>
            </a:r>
            <a:endParaRPr altLang="en-US" dirty="0" sz="2000" lang="zh-CN" spc="150">
              <a:solidFill>
                <a:schemeClr val="tx1">
                  <a:lumMod val="85000"/>
                  <a:lumOff val="15000"/>
                </a:schemeClr>
              </a:solidFill>
              <a:latin typeface="+mn-ea"/>
              <a:sym typeface="+mn-ea"/>
            </a:endParaRPr>
          </a:p>
        </p:txBody>
      </p:sp>
      <p:sp>
        <p:nvSpPr>
          <p:cNvPr id="104924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英语课堂：运用情境教学，模拟真实语境，提高学生的口语表达和交际能力。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8" name="标题 1"/>
          <p:cNvSpPr>
            <a:spLocks noGrp="1"/>
          </p:cNvSpPr>
          <p:nvPr>
            <p:ph type="title" idx="3"/>
          </p:nvPr>
        </p:nvSpPr>
        <p:spPr/>
        <p:txBody>
          <a:bodyPr/>
          <a:p>
            <a:r>
              <a:rPr altLang="en-US" lang="zh-CN"/>
              <a:t>初中阶段实施启发式教育的挑战和应对策略</a:t>
            </a:r>
            <a:endParaRPr altLang="en-US" lang="zh-CN"/>
          </a:p>
        </p:txBody>
      </p:sp>
      <p:sp>
        <p:nvSpPr>
          <p:cNvPr id="104928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8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挑战：学生自主学习能力不足</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8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8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挑战：教师教学观念和方法需转变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9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9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应对策略：建立良好的师生关系，提升学生学习兴趣</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9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0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应对策略：开展多样化的教学活动，引导学生主动思考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6" name="标题 1"/>
          <p:cNvSpPr>
            <a:spLocks noGrp="1"/>
          </p:cNvSpPr>
          <p:nvPr>
            <p:ph type="title" idx="4"/>
            <p:custDataLst>
              <p:tags r:id="rId1"/>
            </p:custDataLst>
          </p:nvPr>
        </p:nvSpPr>
        <p:spPr/>
        <p:txBody>
          <a:bodyPr>
            <a:normAutofit fontScale="90000"/>
          </a:bodyPr>
          <a:p>
            <a:r>
              <a:rPr altLang="en-US" lang="zh-CN"/>
              <a:t>启发式教育在初中阶段的效果评估</a:t>
            </a:r>
            <a:endParaRPr altLang="en-US" lang="zh-CN"/>
          </a:p>
        </p:txBody>
      </p:sp>
      <p:sp>
        <p:nvSpPr>
          <p:cNvPr id="104933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4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2" name="标题 1"/>
          <p:cNvSpPr>
            <a:spLocks noGrp="1"/>
          </p:cNvSpPr>
          <p:nvPr>
            <p:ph type="title" idx="3"/>
          </p:nvPr>
        </p:nvSpPr>
        <p:spPr/>
        <p:txBody>
          <a:bodyPr/>
          <a:p>
            <a:r>
              <a:rPr altLang="en-US" lang="zh-CN"/>
              <a:t>启发式教育在初中阶段的短期效果评估</a:t>
            </a:r>
            <a:endParaRPr altLang="en-US" lang="zh-CN"/>
          </a:p>
        </p:txBody>
      </p:sp>
      <p:sp>
        <p:nvSpPr>
          <p:cNvPr id="104938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提高学生自主学习能力</a:t>
            </a:r>
            <a:endParaRPr altLang="en-US" dirty="0" sz="1200" lang="zh-CN" spc="150">
              <a:solidFill>
                <a:schemeClr val="tx1">
                  <a:lumMod val="65000"/>
                  <a:lumOff val="35000"/>
                </a:schemeClr>
              </a:solidFill>
              <a:latin typeface="+mn-ea"/>
              <a:sym typeface="+mn-ea"/>
            </a:endParaRPr>
          </a:p>
        </p:txBody>
      </p:sp>
      <p:sp>
        <p:nvSpPr>
          <p:cNvPr id="104938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增强学生创新思维能力</a:t>
            </a:r>
            <a:endParaRPr altLang="en-US" dirty="0" sz="1200" lang="zh-CN" spc="150">
              <a:solidFill>
                <a:schemeClr val="tx1">
                  <a:lumMod val="65000"/>
                  <a:lumOff val="35000"/>
                </a:schemeClr>
              </a:solidFill>
              <a:latin typeface="+mn-ea"/>
              <a:sym typeface="+mn-ea"/>
            </a:endParaRPr>
          </a:p>
        </p:txBody>
      </p:sp>
      <p:sp>
        <p:nvSpPr>
          <p:cNvPr id="104938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促进学生学习兴趣和积极性</a:t>
            </a:r>
            <a:endParaRPr altLang="en-US" dirty="0" sz="1200" lang="zh-CN" spc="150">
              <a:solidFill>
                <a:schemeClr val="tx1">
                  <a:lumMod val="65000"/>
                  <a:lumOff val="35000"/>
                </a:schemeClr>
              </a:solidFill>
              <a:latin typeface="+mn-ea"/>
              <a:sym typeface="+mn-ea"/>
            </a:endParaRPr>
          </a:p>
        </p:txBody>
      </p:sp>
      <p:sp>
        <p:nvSpPr>
          <p:cNvPr id="104939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提升学生问题解决能力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4" name="标题 1"/>
          <p:cNvSpPr>
            <a:spLocks noGrp="1"/>
          </p:cNvSpPr>
          <p:nvPr>
            <p:ph type="title" idx="3"/>
          </p:nvPr>
        </p:nvSpPr>
        <p:spPr/>
        <p:txBody>
          <a:bodyPr/>
          <a:p>
            <a:r>
              <a:rPr altLang="en-US" lang="zh-CN"/>
              <a:t>启发式教育在初中阶段的中长期效果评估</a:t>
            </a:r>
            <a:endParaRPr altLang="en-US" lang="zh-CN"/>
          </a:p>
        </p:txBody>
      </p:sp>
      <p:sp>
        <p:nvSpPr>
          <p:cNvPr id="104942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评估方法：采用问卷调查、考试成绩分析、教师和家长反馈等多种方式进行评估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评估周期：至少需要一个学期或一个学年的时间，以便观察学生的中长期变化</a:t>
            </a:r>
            <a:endParaRPr dirty="0" sz="2000" err="1">
              <a:solidFill>
                <a:schemeClr val="tx1">
                  <a:lumMod val="75000"/>
                  <a:lumOff val="25000"/>
                </a:schemeClr>
              </a:solidFill>
              <a:latin typeface="+mn-ea"/>
              <a:ea typeface="+mn-ea"/>
              <a:cs typeface="+mn-ea"/>
              <a:sym typeface="+mn-lt"/>
            </a:endParaRPr>
          </a:p>
        </p:txBody>
      </p:sp>
      <p:sp>
        <p:nvSpPr>
          <p:cNvPr id="104944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5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评估结果：根据评估结果，对启发式教育的实施效果进行分析和总结，并提出改进建议</a:t>
            </a:r>
            <a:endParaRPr dirty="0" sz="2000" err="1">
              <a:solidFill>
                <a:schemeClr val="tx1">
                  <a:lumMod val="75000"/>
                  <a:lumOff val="25000"/>
                </a:schemeClr>
              </a:solidFill>
              <a:latin typeface="+mn-ea"/>
              <a:ea typeface="+mn-ea"/>
              <a:cs typeface="+mn-ea"/>
              <a:sym typeface="+mn-lt"/>
            </a:endParaRPr>
          </a:p>
        </p:txBody>
      </p:sp>
      <p:sp>
        <p:nvSpPr>
          <p:cNvPr id="1049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评估内容：学生的知识掌握、思维能力、学习兴趣和态度等方面的变化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8" name="标题 1"/>
          <p:cNvSpPr>
            <a:spLocks noGrp="1"/>
          </p:cNvSpPr>
          <p:nvPr>
            <p:ph type="title" idx="3"/>
          </p:nvPr>
        </p:nvSpPr>
        <p:spPr/>
        <p:txBody>
          <a:bodyPr/>
          <a:p>
            <a:r>
              <a:rPr altLang="en-US" lang="zh-CN"/>
              <a:t>启发式教育在初中阶段的效果评估方法和工具</a:t>
            </a:r>
            <a:endParaRPr altLang="en-US" lang="zh-CN"/>
          </a:p>
        </p:txBody>
      </p:sp>
      <p:sp>
        <p:nvSpPr>
          <p:cNvPr id="104950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1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1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问卷调查：了解学生对启发式教育的接受程度和感受</a:t>
            </a:r>
            <a:endParaRPr altLang="en-US" dirty="0" sz="1200" lang="zh-CN" spc="150">
              <a:solidFill>
                <a:schemeClr val="tx1">
                  <a:lumMod val="65000"/>
                  <a:lumOff val="35000"/>
                </a:schemeClr>
              </a:solidFill>
              <a:latin typeface="+mn-ea"/>
              <a:sym typeface="+mn-ea"/>
            </a:endParaRPr>
          </a:p>
        </p:txBody>
      </p:sp>
      <p:sp>
        <p:nvSpPr>
          <p:cNvPr id="104953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家长反馈：了解家长对启发式教育的看法和建议，以及学生在家庭中的表现</a:t>
            </a:r>
            <a:endParaRPr altLang="en-US" dirty="0" sz="1200" lang="zh-CN" spc="150">
              <a:solidFill>
                <a:schemeClr val="tx1">
                  <a:lumMod val="65000"/>
                  <a:lumOff val="35000"/>
                </a:schemeClr>
              </a:solidFill>
              <a:latin typeface="+mn-ea"/>
              <a:sym typeface="+mn-ea"/>
            </a:endParaRPr>
          </a:p>
        </p:txBody>
      </p:sp>
      <p:sp>
        <p:nvSpPr>
          <p:cNvPr id="104954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教师评估：教师根据学生的表现和反馈对启发式教育进行评价</a:t>
            </a:r>
            <a:endParaRPr altLang="en-US" dirty="0" sz="1200" lang="zh-CN" spc="150">
              <a:solidFill>
                <a:schemeClr val="tx1">
                  <a:lumMod val="65000"/>
                  <a:lumOff val="35000"/>
                </a:schemeClr>
              </a:solidFill>
              <a:latin typeface="+mn-ea"/>
              <a:sym typeface="+mn-ea"/>
            </a:endParaRPr>
          </a:p>
        </p:txBody>
      </p:sp>
      <p:sp>
        <p:nvSpPr>
          <p:cNvPr id="104954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测试成绩：评估学生在启发式教育下的学习成果和进步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6" name="标题 1"/>
          <p:cNvSpPr>
            <a:spLocks noGrp="1"/>
          </p:cNvSpPr>
          <p:nvPr>
            <p:ph type="title" idx="4"/>
            <p:custDataLst>
              <p:tags r:id="rId1"/>
            </p:custDataLst>
          </p:nvPr>
        </p:nvSpPr>
        <p:spPr/>
        <p:txBody>
          <a:bodyPr>
            <a:normAutofit fontScale="90000"/>
          </a:bodyPr>
          <a:p>
            <a:r>
              <a:rPr altLang="en-US" lang="zh-CN"/>
              <a:t>启发式教育在初中阶段的推广和发展</a:t>
            </a:r>
            <a:endParaRPr altLang="en-US" lang="zh-CN"/>
          </a:p>
        </p:txBody>
      </p:sp>
      <p:sp>
        <p:nvSpPr>
          <p:cNvPr id="104957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580"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2" name="标题 1"/>
          <p:cNvSpPr>
            <a:spLocks noGrp="1"/>
          </p:cNvSpPr>
          <p:nvPr>
            <p:ph type="title" idx="3"/>
          </p:nvPr>
        </p:nvSpPr>
        <p:spPr/>
        <p:txBody>
          <a:bodyPr/>
          <a:p>
            <a:r>
              <a:rPr altLang="en-US" lang="zh-CN"/>
              <a:t>推广启发式教育的策略和措施</a:t>
            </a:r>
            <a:endParaRPr altLang="en-US" lang="zh-CN"/>
          </a:p>
        </p:txBody>
      </p:sp>
      <p:sp>
        <p:nvSpPr>
          <p:cNvPr id="104962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2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培训教师：提供启发式教育的培训课程，让教师掌握相关理念和教学方法。</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3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3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课程设计：将启发式教育融入课程设计中，注重培养学生的思维能力、创新能力和实践能力。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3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3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家长参与：加强与家长的沟通与合作，引导家长理解启发式教育的意义并支持学校的教育改革。</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4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4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评估与反馈：建立有效的评估机制，及时了解学生的学习情况，调整教学策略，不断完善启发式教育的实施方案。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0" name="标题 1"/>
          <p:cNvSpPr>
            <a:spLocks noGrp="1"/>
          </p:cNvSpPr>
          <p:nvPr>
            <p:ph type="title" idx="3"/>
          </p:nvPr>
        </p:nvSpPr>
        <p:spPr/>
        <p:txBody>
          <a:bodyPr/>
          <a:p>
            <a:r>
              <a:rPr altLang="en-US" lang="zh-CN"/>
              <a:t>启发式教育在初中阶段的发展趋势和前景</a:t>
            </a:r>
            <a:endParaRPr altLang="en-US" lang="zh-CN"/>
          </a:p>
        </p:txBody>
      </p:sp>
      <p:sp>
        <p:nvSpPr>
          <p:cNvPr id="104968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发展趋势：从传统教育向启发式教育转变，注重培养学生的创新能力和自主学习能力。</a:t>
            </a:r>
            <a:endParaRPr altLang="en-US" dirty="0" sz="1200" lang="zh-CN" spc="150">
              <a:solidFill>
                <a:schemeClr val="tx1">
                  <a:lumMod val="85000"/>
                  <a:lumOff val="15000"/>
                </a:schemeClr>
              </a:solidFill>
              <a:latin typeface="+mn-ea"/>
              <a:sym typeface="+mn-ea"/>
            </a:endParaRPr>
          </a:p>
        </p:txBody>
      </p:sp>
      <p:sp>
        <p:nvSpPr>
          <p:cNvPr id="104968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前景展望：随着教育改革的深入推进，启发式教育将得到更广泛的应用，为初中阶段学生的全面发展提供有力支持。</a:t>
            </a:r>
            <a:endParaRPr altLang="en-US" dirty="0" sz="1200" lang="zh-CN" spc="150">
              <a:solidFill>
                <a:schemeClr val="tx1">
                  <a:lumMod val="85000"/>
                  <a:lumOff val="15000"/>
                </a:schemeClr>
              </a:solidFill>
              <a:latin typeface="+mn-ea"/>
              <a:sym typeface="+mn-ea"/>
            </a:endParaRPr>
          </a:p>
        </p:txBody>
      </p:sp>
      <p:sp>
        <p:nvSpPr>
          <p:cNvPr id="104969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未来挑战：需要克服传统观念的束缚，提高教师素质，完善教育评价体系等方面的工作。</a:t>
            </a:r>
            <a:endParaRPr altLang="en-US" dirty="0" sz="1200" lang="zh-CN" spc="150">
              <a:solidFill>
                <a:schemeClr val="tx1">
                  <a:lumMod val="85000"/>
                  <a:lumOff val="15000"/>
                </a:schemeClr>
              </a:solidFill>
              <a:latin typeface="+mn-ea"/>
              <a:sym typeface="+mn-ea"/>
            </a:endParaRPr>
          </a:p>
        </p:txBody>
      </p:sp>
      <p:sp>
        <p:nvSpPr>
          <p:cNvPr id="104969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成功案例：介绍一些初中阶段启发式教育的成功实践和经验，以及取得的成果和影响。</a:t>
            </a:r>
            <a:endParaRPr altLang="en-US" dirty="0" sz="1200" lang="zh-CN" spc="150">
              <a:solidFill>
                <a:schemeClr val="tx1">
                  <a:lumMod val="85000"/>
                  <a:lumOff val="15000"/>
                </a:schemeClr>
              </a:solidFill>
              <a:latin typeface="+mn-ea"/>
              <a:sym typeface="+mn-ea"/>
            </a:endParaRPr>
          </a:p>
        </p:txBody>
      </p:sp>
      <p:sp>
        <p:nvSpPr>
          <p:cNvPr id="104970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8" name="标题 1"/>
          <p:cNvSpPr>
            <a:spLocks noGrp="1"/>
          </p:cNvSpPr>
          <p:nvPr>
            <p:ph type="title" idx="3"/>
          </p:nvPr>
        </p:nvSpPr>
        <p:spPr/>
        <p:txBody>
          <a:bodyPr/>
          <a:p>
            <a:r>
              <a:rPr altLang="en-US" lang="zh-CN"/>
              <a:t>启发式教育与现代教育技术的结合和应用</a:t>
            </a:r>
            <a:endParaRPr altLang="en-US" lang="zh-CN"/>
          </a:p>
        </p:txBody>
      </p:sp>
      <p:sp>
        <p:nvSpPr>
          <p:cNvPr id="104974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结合方式：利用信息技术手段，如多媒体、网络等，实现启发式教育的有效实施</a:t>
            </a:r>
            <a:endParaRPr altLang="en-US" dirty="0" sz="1200" lang="zh-CN" spc="150">
              <a:solidFill>
                <a:schemeClr val="tx1">
                  <a:lumMod val="65000"/>
                  <a:lumOff val="35000"/>
                </a:schemeClr>
              </a:solidFill>
              <a:latin typeface="+mn-ea"/>
              <a:sym typeface="+mn-ea"/>
            </a:endParaRPr>
          </a:p>
        </p:txBody>
      </p:sp>
      <p:sp>
        <p:nvSpPr>
          <p:cNvPr id="104974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应用场景：在课堂教学中，利用现代教育技术手段，引导学生主动思考、探索问题</a:t>
            </a:r>
            <a:endParaRPr altLang="en-US" dirty="0" sz="1200" lang="zh-CN" spc="150">
              <a:solidFill>
                <a:schemeClr val="tx1">
                  <a:lumMod val="65000"/>
                  <a:lumOff val="35000"/>
                </a:schemeClr>
              </a:solidFill>
              <a:latin typeface="+mn-ea"/>
              <a:sym typeface="+mn-ea"/>
            </a:endParaRPr>
          </a:p>
        </p:txBody>
      </p:sp>
      <p:sp>
        <p:nvSpPr>
          <p:cNvPr id="104974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优势：通过现代教育技术，可以更好地激发学生的学习兴趣，提高学习效果</a:t>
            </a:r>
            <a:endParaRPr altLang="en-US" dirty="0" sz="1200" lang="zh-CN" spc="150">
              <a:solidFill>
                <a:schemeClr val="tx1">
                  <a:lumMod val="65000"/>
                  <a:lumOff val="35000"/>
                </a:schemeClr>
              </a:solidFill>
              <a:latin typeface="+mn-ea"/>
              <a:sym typeface="+mn-ea"/>
            </a:endParaRPr>
          </a:p>
        </p:txBody>
      </p:sp>
      <p:sp>
        <p:nvSpPr>
          <p:cNvPr id="104974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未来发展：随着技术的不断进步，启发式教育与现代教育技术的结合将更加紧密，为教育带来更多可能性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0" name="标题 1"/>
          <p:cNvSpPr>
            <a:spLocks noGrp="1"/>
          </p:cNvSpPr>
          <p:nvPr>
            <p:ph type="title" idx="4"/>
            <p:custDataLst>
              <p:tags r:id="rId1"/>
            </p:custDataLst>
          </p:nvPr>
        </p:nvSpPr>
        <p:spPr/>
        <p:txBody>
          <a:bodyPr>
            <a:normAutofit fontScale="90000"/>
          </a:bodyPr>
          <a:p>
            <a:r>
              <a:rPr altLang="en-US" lang="zh-CN"/>
              <a:t>启发式教育在初中阶段的实践经验和启示</a:t>
            </a:r>
            <a:endParaRPr altLang="en-US" lang="zh-CN"/>
          </a:p>
        </p:txBody>
      </p:sp>
      <p:sp>
        <p:nvSpPr>
          <p:cNvPr id="104978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784"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26" name="标题 1"/>
          <p:cNvSpPr>
            <a:spLocks noGrp="1"/>
          </p:cNvSpPr>
          <p:nvPr>
            <p:ph type="title" idx="3"/>
          </p:nvPr>
        </p:nvSpPr>
        <p:spPr/>
        <p:txBody>
          <a:bodyPr/>
          <a:p>
            <a:r>
              <a:rPr altLang="en-US" lang="zh-CN"/>
              <a:t>初中阶段实施启发式教育的成功经验总结</a:t>
            </a:r>
            <a:endParaRPr altLang="en-US" lang="zh-CN"/>
          </a:p>
        </p:txBody>
      </p:sp>
      <p:sp>
        <p:nvSpPr>
          <p:cNvPr id="104982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激发学生兴趣：通过启发式教育，初中学生能够更好地发现自己的兴趣点，从而更加积极主动地学习。</a:t>
            </a:r>
            <a:endParaRPr altLang="en-US" dirty="0" lang="zh-CN" spc="150">
              <a:solidFill>
                <a:schemeClr val="tx1">
                  <a:lumMod val="75000"/>
                  <a:lumOff val="25000"/>
                </a:schemeClr>
              </a:solidFill>
              <a:latin typeface="+mn-ea"/>
              <a:sym typeface="+mn-ea"/>
            </a:endParaRPr>
          </a:p>
        </p:txBody>
      </p:sp>
      <p:sp>
        <p:nvSpPr>
          <p:cNvPr id="104983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培养创新思维：启发式教育注重培养学生的创新思维和解决问题的能力，有助于学生在未来的学习和工作中更好地应对挑战。</a:t>
            </a:r>
            <a:endParaRPr altLang="en-US" dirty="0" sz="2000" lang="zh-CN" spc="150">
              <a:solidFill>
                <a:schemeClr val="tx1">
                  <a:lumMod val="75000"/>
                  <a:lumOff val="25000"/>
                </a:schemeClr>
              </a:solidFill>
              <a:latin typeface="+mn-ea"/>
              <a:sym typeface="+mn-ea"/>
            </a:endParaRPr>
          </a:p>
        </p:txBody>
      </p:sp>
      <p:sp>
        <p:nvSpPr>
          <p:cNvPr id="104983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提高自主学习能力：通过启发式教育，学生逐渐养成自主学习的习惯，能够更好地掌握学习方法和技巧，提高学习效率。</a:t>
            </a:r>
            <a:endParaRPr altLang="en-US" dirty="0" sz="2000" lang="zh-CN" spc="150">
              <a:solidFill>
                <a:schemeClr val="tx1">
                  <a:lumMod val="75000"/>
                  <a:lumOff val="25000"/>
                </a:schemeClr>
              </a:solidFill>
              <a:latin typeface="+mn-ea"/>
              <a:sym typeface="+mn-ea"/>
            </a:endParaRPr>
          </a:p>
        </p:txBody>
      </p:sp>
      <p:sp>
        <p:nvSpPr>
          <p:cNvPr id="104984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促进教师与学生互动：启发式教育要求教师更多地与学生互动，了解学生的需求和问题，从而更好地指导学生的学习和发展。</a:t>
            </a:r>
            <a:endParaRPr altLang="en-US" dirty="0" sz="2000" lang="zh-CN" spc="150">
              <a:solidFill>
                <a:schemeClr val="tx1">
                  <a:lumMod val="75000"/>
                  <a:lumOff val="25000"/>
                </a:schemeClr>
              </a:solidFill>
              <a:latin typeface="+mn-ea"/>
              <a:sym typeface="+mn-ea"/>
            </a:endParaRPr>
          </a:p>
        </p:txBody>
      </p:sp>
      <p:sp>
        <p:nvSpPr>
          <p:cNvPr id="104985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84" name="标题 1"/>
          <p:cNvSpPr>
            <a:spLocks noGrp="1"/>
          </p:cNvSpPr>
          <p:nvPr>
            <p:ph type="title" idx="3"/>
          </p:nvPr>
        </p:nvSpPr>
        <p:spPr/>
        <p:txBody>
          <a:bodyPr/>
          <a:p>
            <a:r>
              <a:rPr altLang="en-US" lang="zh-CN"/>
              <a:t>初中阶段实施启发式教育的教训和不足之处</a:t>
            </a:r>
            <a:endParaRPr altLang="en-US" lang="zh-CN"/>
          </a:p>
        </p:txBody>
      </p:sp>
      <p:sp>
        <p:nvSpPr>
          <p:cNvPr id="104988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缺乏系统的教学计划和教材：初中阶段的启发式教育往往缺乏系统的教学计划和教材，导致教学效果不佳。</a:t>
            </a:r>
            <a:endParaRPr altLang="en-US" dirty="0" sz="1200" lang="zh-CN" spc="150">
              <a:solidFill>
                <a:schemeClr val="tx1">
                  <a:lumMod val="85000"/>
                  <a:lumOff val="15000"/>
                </a:schemeClr>
              </a:solidFill>
              <a:latin typeface="+mn-ea"/>
              <a:sym typeface="+mn-ea"/>
            </a:endParaRPr>
          </a:p>
        </p:txBody>
      </p:sp>
      <p:sp>
        <p:nvSpPr>
          <p:cNvPr id="104988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教师素质参差不齐：实施启发式教育需要教师具备较高的专业素养和教育理念，但部分教师的素质难以满足要求。</a:t>
            </a:r>
            <a:endParaRPr altLang="en-US" dirty="0" sz="1200" lang="zh-CN" spc="150">
              <a:solidFill>
                <a:schemeClr val="tx1">
                  <a:lumMod val="85000"/>
                  <a:lumOff val="15000"/>
                </a:schemeClr>
              </a:solidFill>
              <a:latin typeface="+mn-ea"/>
              <a:sym typeface="+mn-ea"/>
            </a:endParaRPr>
          </a:p>
        </p:txBody>
      </p:sp>
      <p:sp>
        <p:nvSpPr>
          <p:cNvPr id="104989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学生适应能力有限：初中生处于身心发展阶段，对于启发式教育的适应能力有限，需要更多的引导和帮助。</a:t>
            </a:r>
            <a:endParaRPr altLang="en-US" dirty="0" sz="1200" lang="zh-CN" spc="150">
              <a:solidFill>
                <a:schemeClr val="tx1">
                  <a:lumMod val="85000"/>
                  <a:lumOff val="15000"/>
                </a:schemeClr>
              </a:solidFill>
              <a:latin typeface="+mn-ea"/>
              <a:sym typeface="+mn-ea"/>
            </a:endParaRPr>
          </a:p>
        </p:txBody>
      </p:sp>
      <p:sp>
        <p:nvSpPr>
          <p:cNvPr id="104990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传统教育观念的束缚：部分教师和家长对启发式教育的理念和方式不够了解和认同，影响了其实施效果。</a:t>
            </a:r>
            <a:endParaRPr altLang="en-US" dirty="0" sz="1200" lang="zh-CN" spc="150">
              <a:solidFill>
                <a:schemeClr val="tx1">
                  <a:lumMod val="85000"/>
                  <a:lumOff val="15000"/>
                </a:schemeClr>
              </a:solidFill>
              <a:latin typeface="+mn-ea"/>
              <a:sym typeface="+mn-ea"/>
            </a:endParaRPr>
          </a:p>
        </p:txBody>
      </p:sp>
      <p:sp>
        <p:nvSpPr>
          <p:cNvPr id="104990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2" name="标题 1"/>
          <p:cNvSpPr>
            <a:spLocks noGrp="1"/>
          </p:cNvSpPr>
          <p:nvPr>
            <p:ph type="title" idx="3"/>
          </p:nvPr>
        </p:nvSpPr>
        <p:spPr/>
        <p:txBody>
          <a:bodyPr/>
          <a:p>
            <a:r>
              <a:rPr altLang="en-US" lang="zh-CN"/>
              <a:t>对未来实施启发式教育的建议和展望</a:t>
            </a:r>
            <a:endParaRPr altLang="en-US" lang="zh-CN"/>
          </a:p>
        </p:txBody>
      </p:sp>
      <p:sp>
        <p:nvSpPr>
          <p:cNvPr id="104994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持续推进启发式教育理念，让其在初中教育中得到更广泛的应用。</a:t>
            </a:r>
            <a:endParaRPr altLang="en-US" dirty="0" sz="1200" lang="zh-CN" spc="150">
              <a:solidFill>
                <a:schemeClr val="tx1">
                  <a:lumMod val="65000"/>
                  <a:lumOff val="35000"/>
                </a:schemeClr>
              </a:solidFill>
              <a:latin typeface="+mn-ea"/>
              <a:sym typeface="+mn-ea"/>
            </a:endParaRPr>
          </a:p>
        </p:txBody>
      </p:sp>
      <p:sp>
        <p:nvSpPr>
          <p:cNvPr id="104994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加强教师培训，提高教师实施启发式教育的能力和水平。</a:t>
            </a:r>
            <a:endParaRPr altLang="en-US" dirty="0" sz="1200" lang="zh-CN" spc="150">
              <a:solidFill>
                <a:schemeClr val="tx1">
                  <a:lumMod val="65000"/>
                  <a:lumOff val="35000"/>
                </a:schemeClr>
              </a:solidFill>
              <a:latin typeface="+mn-ea"/>
              <a:sym typeface="+mn-ea"/>
            </a:endParaRPr>
          </a:p>
        </p:txBody>
      </p:sp>
      <p:sp>
        <p:nvSpPr>
          <p:cNvPr id="104994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鼓励学校开展启发式教育的实践探索，不断总结经验，完善教育方法。</a:t>
            </a:r>
            <a:endParaRPr altLang="en-US" dirty="0" sz="1200" lang="zh-CN" spc="150">
              <a:solidFill>
                <a:schemeClr val="tx1">
                  <a:lumMod val="65000"/>
                  <a:lumOff val="35000"/>
                </a:schemeClr>
              </a:solidFill>
              <a:latin typeface="+mn-ea"/>
              <a:sym typeface="+mn-ea"/>
            </a:endParaRPr>
          </a:p>
        </p:txBody>
      </p:sp>
      <p:sp>
        <p:nvSpPr>
          <p:cNvPr id="104995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加强启发式教育的研究和交流，推动教育理论的创新与发展。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xxx</a:t>
            </a:r>
            <a:endParaRPr altLang="en-US" lang="zh-CN"/>
          </a:p>
        </p:txBody>
      </p:sp>
      <p:sp>
        <p:nvSpPr>
          <p:cNvPr id="104998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5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5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9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19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53.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55.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8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28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18.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2023-12-31T17:44:40Z</dcterms:created>
  <dcterms:modified xsi:type="dcterms:W3CDTF">2023-12-31T17:44:40Z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10503bdd22914cd3a040b3e60fcdf68c_21</vt:lpwstr>
  </property>
</Properties>
</file>