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675" r:id="rId1"/>
    <p:sldMasterId id="2147501712" r:id="rId2"/>
  </p:sldMasterIdLst>
  <p:notesMasterIdLst>
    <p:notesMasterId r:id="rId3"/>
  </p:notesMasterIdLst>
  <p:sldIdLst>
    <p:sldId id="8949" r:id="rId4"/>
    <p:sldId id="8952" r:id="rId5"/>
    <p:sldId id="8955" r:id="rId6"/>
    <p:sldId id="8958" r:id="rId7"/>
    <p:sldId id="8964" r:id="rId9"/>
    <p:sldId id="8967" r:id="rId10"/>
    <p:sldId id="8970" r:id="rId11"/>
    <p:sldId id="8973" r:id="rId12"/>
    <p:sldId id="8979" r:id="rId14"/>
    <p:sldId id="8982" r:id="rId15"/>
    <p:sldId id="8985" r:id="rId16"/>
    <p:sldId id="8988" r:id="rId17"/>
    <p:sldId id="8994" r:id="rId19"/>
    <p:sldId id="8997" r:id="rId20"/>
    <p:sldId id="9000" r:id="rId21"/>
    <p:sldId id="9003" r:id="rId22"/>
    <p:sldId id="9006" r:id="rId23"/>
    <p:sldId id="9012" r:id="rId25"/>
    <p:sldId id="9015" r:id="rId26"/>
    <p:sldId id="9018" r:id="rId27"/>
    <p:sldId id="9021" r:id="rId28"/>
    <p:sldId id="9027" r:id="rId30"/>
    <p:sldId id="9030" r:id="rId31"/>
    <p:sldId id="9033" r:id="rId32"/>
    <p:sldId id="9036" r:id="rId33"/>
    <p:sldId id="9042" r:id="rId35"/>
    <p:sldId id="9045" r:id="rId36"/>
    <p:sldId id="9048" r:id="rId37"/>
    <p:sldId id="9051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676" r:id="rId1"/>
    <p:sldLayoutId id="2147501677" r:id="rId2"/>
    <p:sldLayoutId id="2147501678" r:id="rId3"/>
    <p:sldLayoutId id="2147501679" r:id="rId4"/>
    <p:sldLayoutId id="2147501680" r:id="rId5"/>
    <p:sldLayoutId id="2147501681" r:id="rId6"/>
    <p:sldLayoutId id="2147501682" r:id="rId7"/>
    <p:sldLayoutId id="2147501683" r:id="rId8"/>
    <p:sldLayoutId id="2147501684" r:id="rId9"/>
    <p:sldLayoutId id="2147501685" r:id="rId10"/>
    <p:sldLayoutId id="214750168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713" r:id="rId1"/>
    <p:sldLayoutId id="2147501714" r:id="rId2"/>
    <p:sldLayoutId id="2147501715" r:id="rId3"/>
    <p:sldLayoutId id="2147501716" r:id="rId4"/>
    <p:sldLayoutId id="2147501717" r:id="rId5"/>
    <p:sldLayoutId id="2147501718" r:id="rId6"/>
    <p:sldLayoutId id="2147501719" r:id="rId7"/>
    <p:sldLayoutId id="2147501720" r:id="rId8"/>
    <p:sldLayoutId id="2147501721" r:id="rId9"/>
    <p:sldLayoutId id="2147501722" r:id="rId10"/>
    <p:sldLayoutId id="214750172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tags" Target="../tags/tag218.xml"/><Relationship Id="rId22" Type="http://schemas.openxmlformats.org/officeDocument/2006/relationships/tags" Target="../tags/tag219.xml"/><Relationship Id="rId23" Type="http://schemas.openxmlformats.org/officeDocument/2006/relationships/tags" Target="../tags/tag220.xml"/><Relationship Id="rId24" Type="http://schemas.openxmlformats.org/officeDocument/2006/relationships/tags" Target="../tags/tag221.xml"/><Relationship Id="rId25" Type="http://schemas.openxmlformats.org/officeDocument/2006/relationships/tags" Target="../tags/tag222.xml"/><Relationship Id="rId26" Type="http://schemas.openxmlformats.org/officeDocument/2006/relationships/tags" Target="../tags/tag223.xml"/><Relationship Id="rId27" Type="http://schemas.openxmlformats.org/officeDocument/2006/relationships/tags" Target="../tags/tag224.xml"/><Relationship Id="rId28" Type="http://schemas.openxmlformats.org/officeDocument/2006/relationships/tags" Target="../tags/tag225.xml"/><Relationship Id="rId29" Type="http://schemas.openxmlformats.org/officeDocument/2006/relationships/tags" Target="../tags/tag226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tags" Target="../tags/tag356.xml"/><Relationship Id="rId18" Type="http://schemas.openxmlformats.org/officeDocument/2006/relationships/tags" Target="../tags/tag357.xml"/><Relationship Id="rId19" Type="http://schemas.openxmlformats.org/officeDocument/2006/relationships/tags" Target="../tags/tag358.xml"/><Relationship Id="rId20" Type="http://schemas.openxmlformats.org/officeDocument/2006/relationships/tags" Target="../tags/tag359.xml"/><Relationship Id="rId21" Type="http://schemas.openxmlformats.org/officeDocument/2006/relationships/tags" Target="../tags/tag360.xml"/><Relationship Id="rId22" Type="http://schemas.openxmlformats.org/officeDocument/2006/relationships/tags" Target="../tags/tag361.xml"/><Relationship Id="rId23" Type="http://schemas.openxmlformats.org/officeDocument/2006/relationships/tags" Target="../tags/tag362.xml"/><Relationship Id="rId24" Type="http://schemas.openxmlformats.org/officeDocument/2006/relationships/tags" Target="../tags/tag363.xml"/><Relationship Id="rId25" Type="http://schemas.openxmlformats.org/officeDocument/2006/relationships/tags" Target="../tags/tag364.xml"/><Relationship Id="rId26" Type="http://schemas.openxmlformats.org/officeDocument/2006/relationships/tags" Target="../tags/tag365.xml"/><Relationship Id="rId27" Type="http://schemas.openxmlformats.org/officeDocument/2006/relationships/tags" Target="../tags/tag366.xml"/><Relationship Id="rId28" Type="http://schemas.openxmlformats.org/officeDocument/2006/relationships/tags" Target="../tags/tag367.xml"/><Relationship Id="rId29" Type="http://schemas.openxmlformats.org/officeDocument/2006/relationships/tags" Target="../tags/tag368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tags" Target="../tags/tag396.xml"/><Relationship Id="rId14" Type="http://schemas.openxmlformats.org/officeDocument/2006/relationships/tags" Target="../tags/tag397.xml"/><Relationship Id="rId15" Type="http://schemas.openxmlformats.org/officeDocument/2006/relationships/tags" Target="../tags/tag398.xml"/><Relationship Id="rId16" Type="http://schemas.openxmlformats.org/officeDocument/2006/relationships/tags" Target="../tags/tag399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企业管理中的财务决策与成本控制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财务决策的主要内容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财务决策的重要性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成本控制的方法和策略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财务决策与成本控制的关联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实际案例分析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财务决策的重要性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财务决策对企业战略的影响</a:t>
            </a:r>
            <a:endParaRPr altLang="en-US" lang="zh-CN"/>
          </a:p>
        </p:txBody>
      </p:sp>
      <p:sp>
        <p:nvSpPr>
          <p:cNvPr id="10491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财务决策是企业战略的重要组成部分，它直接关系到企业的生存和发展。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正确的财务决策可以帮助企业实现战略目标，提高市场竞争力。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错误的财务决策可能导致企业陷入困境，甚至破产。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因此，企业需要重视财务决策的制定和实施，确保其与企业战略相一致。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财务决策对企业运营的指导作用</a:t>
            </a:r>
            <a:endParaRPr altLang="en-US" lang="zh-CN"/>
          </a:p>
        </p:txBody>
      </p:sp>
      <p:sp>
        <p:nvSpPr>
          <p:cNvPr id="10491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制定预算和计划：财务决策有助于企业制定预算和计划，确保资源的合理分配和有效利用。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决策支持：财务决策为企业提供决策支持，帮助企业做出更明智、更符合经济效益的决策。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风险管理：财务决策有助于企业识别和管理风险，降低经营风险，提高企业稳健性。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业绩评估：财务决策有助于企业评估业绩，通过财务分析了解经营状况，为改进运营提供依据。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财务决策对企业绩效的评估作用</a:t>
            </a:r>
            <a:endParaRPr altLang="en-US" lang="zh-CN"/>
          </a:p>
        </p:txBody>
      </p:sp>
      <p:sp>
        <p:nvSpPr>
          <p:cNvPr id="104923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财务决策对企业绩效的评估作用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3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财务决策对企业战略的影响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4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财务决策对企业投资的影响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5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财务决策对企业融资的影响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财务决策的主要内容</a:t>
            </a:r>
            <a:endParaRPr altLang="en-US" dirty="0" lang="zh-CN"/>
          </a:p>
        </p:txBody>
      </p:sp>
      <p:sp>
        <p:nvSpPr>
          <p:cNvPr id="10492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投资决策</a:t>
            </a:r>
            <a:endParaRPr altLang="en-US" lang="zh-CN"/>
          </a:p>
        </p:txBody>
      </p:sp>
      <p:sp>
        <p:nvSpPr>
          <p:cNvPr id="10493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投资决策的定义和重要性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投资决策的风险和收益评估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投资决策的实际应用和案例分析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投资决策的流程和方法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筹资决策</a:t>
            </a:r>
            <a:endParaRPr altLang="en-US" lang="zh-CN"/>
          </a:p>
        </p:txBody>
      </p:sp>
      <p:sp>
        <p:nvSpPr>
          <p:cNvPr id="104946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筹资目的：满足企业生产经营和投资的需要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筹资结构：合理安排债务和权益资本的比例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筹资成本：考虑不同筹资方式的成本和风险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筹资方式：发行股票、发行债券、银行借款等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分配决策</a:t>
            </a:r>
            <a:endParaRPr altLang="en-US" lang="zh-CN"/>
          </a:p>
        </p:txBody>
      </p:sp>
      <p:sp>
        <p:nvSpPr>
          <p:cNvPr id="104954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确定分配对象：根据企业战略和目标，确定需要分配的资源对象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制定分配计划：根据企业实际情况和市场需求，制定合理的分配计划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分配比例确定：根据产品或服务的性质、市场需求、竞争状况等因素，确定合理的分配比例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分配效果评估：对分配计划的实际执行效果进行评估，及时调整和优化分配方案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成本控制的方法和策略</a:t>
            </a:r>
            <a:endParaRPr altLang="en-US" dirty="0" lang="zh-CN"/>
          </a:p>
        </p:txBody>
      </p:sp>
      <p:sp>
        <p:nvSpPr>
          <p:cNvPr id="10495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成本预测方法</a:t>
            </a:r>
            <a:endParaRPr altLang="en-US" lang="zh-CN"/>
          </a:p>
        </p:txBody>
      </p:sp>
      <p:sp>
        <p:nvSpPr>
          <p:cNvPr id="10496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历史成本分析法：基于历史数据，通过回归分析等方法预测未来成本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未来趋势预测法：根据未来市场环境、技术进步等因素，预测未来成本趋势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目标成本法：设定目标成本，通过倒推法确定产品设计、生产过程中的成本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弹性预算法：根据业务量变化，制定可调整的预算方案，以应对市场变化带来的成本波动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成本计划制定</a:t>
            </a:r>
            <a:endParaRPr altLang="en-US" lang="zh-CN"/>
          </a:p>
        </p:txBody>
      </p:sp>
      <p:sp>
        <p:nvSpPr>
          <p:cNvPr id="104973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确定目标成本：根据企业战略和市场环境，制定合理的目标成本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分析成本构成：对各项成本进行分类，找出可控成本和不可控成本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制定成本计划：根据目标成本和成本构成，制定详细的成本计划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实施成本控制：通过预算、核算、分析等手段，对成本进行实时监控和调整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成本控制实施</a:t>
            </a:r>
            <a:endParaRPr altLang="en-US" lang="zh-CN"/>
          </a:p>
        </p:txBody>
      </p:sp>
      <p:sp>
        <p:nvSpPr>
          <p:cNvPr id="10497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制定明确的成本控制目标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建立完善的成本控制体系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实施有效的成本控制措施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定期进行成本分析和评估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成本核算与分析</a:t>
            </a:r>
            <a:endParaRPr altLang="en-US" lang="zh-CN"/>
          </a:p>
        </p:txBody>
      </p:sp>
      <p:sp>
        <p:nvSpPr>
          <p:cNvPr id="10498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成本核算方法：直接法、间接法、作业成本法等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成本分析方法：对比分析法、趋势分析法、结构分析法等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成本核算与分析的意义：提高企业决策水平、加强成本控制、提高经济效益等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成本核算与分析的实践应用：企业战略决策、产品定价、生产成本控制等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财务决策与成本控制的关联</a:t>
            </a:r>
            <a:endParaRPr altLang="en-US" dirty="0" lang="zh-CN"/>
          </a:p>
        </p:txBody>
      </p:sp>
      <p:sp>
        <p:nvSpPr>
          <p:cNvPr id="10499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财务决策对成本控制的影响</a:t>
            </a:r>
            <a:endParaRPr altLang="en-US" lang="zh-CN"/>
          </a:p>
        </p:txBody>
      </p:sp>
      <p:sp>
        <p:nvSpPr>
          <p:cNvPr id="104999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投资决策：影响企业未来的现金流和资本结构，进而影响企业的成本控制。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筹资决策：影响企业的资本成本和财务风险，进而影响企业的成本控制。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营运资本管理：影响企业的流动性和偿债能力，进而影响企业的成本控制。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收益分配决策：影响企业的利润分配和股东权益，进而影响企业的成本控制。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成本控制对财务决策的反馈作用</a:t>
            </a:r>
            <a:endParaRPr altLang="en-US" lang="zh-CN"/>
          </a:p>
        </p:txBody>
      </p:sp>
      <p:sp>
        <p:nvSpPr>
          <p:cNvPr id="1050036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38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40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42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44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46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48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50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52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成本控制对财务决策的影响：成本控制是企业财务决策的重要因素之一，通过对成本的合理控制，可以为企业带来更多的利润和竞争优势。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54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56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成本控制对财务决策的反馈作用：通过有效的成本控制，企业可以及时了解经营状况，为财务决策提供准确的数据支持。同时，成本控制也可以帮助企业发现潜在的风险和问题，及时调整财务决策，确保企业的稳定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58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0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成本控制与财务决策的相互关系：财务决策和成本控制是相互关联、相互影响的。财务决策需要考虑成本因素，而成本控制也需要根据财务决策的要求进行。只有将两者紧密结合，才能实现企业的长期发展目标。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2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4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成本控制对财务决策的启示：企业应该重视成本控制工作，通过合理的成本控制措施，提高企业的盈利能力和竞争力。同时，企业也应该将成本控制与财务决策紧密结合，确保财务决策的科学性和有效性。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6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财务决策与成本控制的协同作用</a:t>
            </a:r>
            <a:endParaRPr altLang="en-US" lang="zh-CN"/>
          </a:p>
        </p:txBody>
      </p:sp>
      <p:sp>
        <p:nvSpPr>
          <p:cNvPr id="10501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财务决策对成本控制的影响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财务决策与成本控制相互关联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成本控制对财务决策的优化作用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协同作用下的企业价值最大化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实际案例分析</a:t>
            </a:r>
            <a:endParaRPr altLang="en-US" dirty="0" lang="zh-CN"/>
          </a:p>
        </p:txBody>
      </p:sp>
      <p:sp>
        <p:nvSpPr>
          <p:cNvPr id="10501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成功企业的财务决策与成本控制案例</a:t>
            </a:r>
            <a:endParaRPr altLang="en-US" lang="zh-CN"/>
          </a:p>
        </p:txBody>
      </p:sp>
      <p:sp>
        <p:nvSpPr>
          <p:cNvPr id="1050248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成本控制：详细描述企业在成本控制方面的措施，如采购、生产、销售等环节的成本控制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案例背景：介绍企业名称、行业、规模等基本信息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财务决策：详细描述企业在财务管理方面的决策，如投资、筹资、资金管理等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实施效果：介绍企业实施财务决策与成本控制后的效果，如盈利能力、市场份额等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经验总结：总结企业在财务决策与成本控制方面的成功经验，并提出可借鉴之处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失败企业的财务决策与成本控制教训</a:t>
            </a:r>
            <a:endParaRPr altLang="en-US" lang="zh-CN"/>
          </a:p>
        </p:txBody>
      </p:sp>
      <p:sp>
        <p:nvSpPr>
          <p:cNvPr id="10503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案例选择：选择具有代表性的失败企业案例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财务决策问题：分析企业在财务决策方面存在的问题，如投资决策失误、资金管理不善等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成本控制问题：探讨企业在成本控制方面存在的不足，如成本过高、浪费严重等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教训总结：总结失败企业在财务决策与成本控制方面的教训，提出改进建议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行业内的最佳实践探讨</a:t>
            </a:r>
            <a:endParaRPr altLang="en-US" lang="zh-CN"/>
          </a:p>
        </p:txBody>
      </p:sp>
      <p:sp>
        <p:nvSpPr>
          <p:cNvPr id="105038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8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8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9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9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9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9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0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0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0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0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0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1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1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1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案例选择：选择具有代表性的企业或行业案例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实际应用推广：探讨如何将最佳实践应用到其他企业或行业中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最佳实践总结：总结案例中的最佳实践，提炼经验教训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案例分析：分析案例中的财务决策与成本控制策略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未来趋势与挑战</a:t>
            </a:r>
            <a:endParaRPr altLang="en-US" dirty="0" lang="zh-CN"/>
          </a:p>
        </p:txBody>
      </p:sp>
      <p:sp>
        <p:nvSpPr>
          <p:cNvPr id="10504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财务决策与成本控制的发展趋势</a:t>
            </a:r>
            <a:endParaRPr altLang="en-US" lang="zh-CN"/>
          </a:p>
        </p:txBody>
      </p:sp>
      <p:sp>
        <p:nvSpPr>
          <p:cNvPr id="10505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数字化转型：利用大数据、人工智能等技术提高决策效率和准确性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精细化成本管理：通过精细化管理降低成本，提高企业竞争力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可持续发展：关注环保、社会责任等方面，实现可持续发展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全球化趋势：适应全球化趋势，加强跨国合作与交流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新技术对财务决策与成本控制的影响</a:t>
            </a:r>
            <a:endParaRPr altLang="en-US" lang="zh-CN"/>
          </a:p>
        </p:txBody>
      </p:sp>
      <p:sp>
        <p:nvSpPr>
          <p:cNvPr id="10506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区块链技术：实现财务信息的透明化和可追溯性，降低信息不对称和风险。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云计算与大数据技术：提高数据处理和分析能力，为财务决策提供更准确的数据支持。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人工智能技术：应用于财务预测和成本控制，提高预测准确性和成本控制效果。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物联网技术：实时监测生产过程和设备运行状态，提高生产效率和成本控制水平。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企业如何应对未来挑战</a:t>
            </a:r>
            <a:endParaRPr altLang="en-US" lang="zh-CN"/>
          </a:p>
        </p:txBody>
      </p:sp>
      <p:sp>
        <p:nvSpPr>
          <p:cNvPr id="105068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加强企业风险管理能力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69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培养高素质的财务人才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建立完善的财务决策与成本控制体系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0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增强财务决策与成本控制意识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74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7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0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7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16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2023-12-19T08:27:41Z</dcterms:created>
  <dcterms:modified xsi:type="dcterms:W3CDTF">2023-12-19T08:27:41Z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5f5dce6aa98144fe890b6ce398b041b4_21</vt:lpwstr>
  </property>
</Properties>
</file>