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988" r:id="rId1"/>
    <p:sldMasterId id="2147511025" r:id="rId2"/>
  </p:sldMasterIdLst>
  <p:notesMasterIdLst>
    <p:notesMasterId r:id="rId3"/>
  </p:notesMasterIdLst>
  <p:sldIdLst>
    <p:sldId id="12456" r:id="rId4"/>
    <p:sldId id="12461" r:id="rId5"/>
    <p:sldId id="12465" r:id="rId6"/>
    <p:sldId id="12468" r:id="rId7"/>
    <p:sldId id="12471" r:id="rId8"/>
    <p:sldId id="12474" r:id="rId9"/>
    <p:sldId id="12477" r:id="rId10"/>
    <p:sldId id="12480" r:id="rId11"/>
    <p:sldId id="12483" r:id="rId12"/>
    <p:sldId id="12486" r:id="rId13"/>
    <p:sldId id="12489" r:id="rId14"/>
    <p:sldId id="12492" r:id="rId15"/>
    <p:sldId id="12495" r:id="rId16"/>
    <p:sldId id="12498" r:id="rId17"/>
    <p:sldId id="12501" r:id="rId18"/>
    <p:sldId id="12504" r:id="rId19"/>
    <p:sldId id="12507" r:id="rId20"/>
    <p:sldId id="12510" r:id="rId21"/>
    <p:sldId id="12513" r:id="rId22"/>
    <p:sldId id="12516" r:id="rId23"/>
    <p:sldId id="12519" r:id="rId24"/>
    <p:sldId id="12522" r:id="rId25"/>
    <p:sldId id="12525" r:id="rId26"/>
    <p:sldId id="12528" r:id="rId27"/>
    <p:sldId id="12531" r:id="rId28"/>
    <p:sldId id="12534" r:id="rId29"/>
    <p:sldId id="12537" r:id="rId30"/>
    <p:sldId id="1254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989" r:id="rId1"/>
    <p:sldLayoutId id="2147510990" r:id="rId2"/>
    <p:sldLayoutId id="2147510991" r:id="rId3"/>
    <p:sldLayoutId id="2147510992" r:id="rId4"/>
    <p:sldLayoutId id="2147510993" r:id="rId5"/>
    <p:sldLayoutId id="2147510994" r:id="rId6"/>
    <p:sldLayoutId id="2147510995" r:id="rId7"/>
    <p:sldLayoutId id="2147510996" r:id="rId8"/>
    <p:sldLayoutId id="2147510997" r:id="rId9"/>
    <p:sldLayoutId id="2147510998" r:id="rId10"/>
    <p:sldLayoutId id="21475109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1026" r:id="rId1"/>
    <p:sldLayoutId id="2147511027" r:id="rId2"/>
    <p:sldLayoutId id="2147511028" r:id="rId3"/>
    <p:sldLayoutId id="2147511029" r:id="rId4"/>
    <p:sldLayoutId id="2147511030" r:id="rId5"/>
    <p:sldLayoutId id="2147511031" r:id="rId6"/>
    <p:sldLayoutId id="2147511032" r:id="rId7"/>
    <p:sldLayoutId id="2147511033" r:id="rId8"/>
    <p:sldLayoutId id="2147511034" r:id="rId9"/>
    <p:sldLayoutId id="2147511035" r:id="rId10"/>
    <p:sldLayoutId id="214751103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tags" Target="../tags/tag332.xml"/><Relationship Id="rId22" Type="http://schemas.openxmlformats.org/officeDocument/2006/relationships/tags" Target="../tags/tag333.xml"/><Relationship Id="rId23" Type="http://schemas.openxmlformats.org/officeDocument/2006/relationships/tags" Target="../tags/tag334.xml"/><Relationship Id="rId24" Type="http://schemas.openxmlformats.org/officeDocument/2006/relationships/tags" Target="../tags/tag335.xml"/><Relationship Id="rId25" Type="http://schemas.openxmlformats.org/officeDocument/2006/relationships/tags" Target="../tags/tag336.xml"/><Relationship Id="rId26" Type="http://schemas.openxmlformats.org/officeDocument/2006/relationships/tags" Target="../tags/tag337.xml"/><Relationship Id="rId27" Type="http://schemas.openxmlformats.org/officeDocument/2006/relationships/tags" Target="../tags/tag338.xml"/><Relationship Id="rId28" Type="http://schemas.openxmlformats.org/officeDocument/2006/relationships/tags" Target="../tags/tag339.xml"/><Relationship Id="rId29" Type="http://schemas.openxmlformats.org/officeDocument/2006/relationships/tags" Target="../tags/tag340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2024初中教育在毕业生职业发展中的作用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初中教育对毕业生职业发展的影响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初中教育与毕业生就业市场的对接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初中教育在职业教育中的定位与作用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初中教育如何适应未来职业发展的需求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初中教育在提升国家竞争力中的作用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初中教育对毕业生职业发展的影响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培养基础职业技能</a:t>
            </a:r>
            <a:endParaRPr altLang="en-US" lang="zh-CN"/>
          </a:p>
        </p:txBody>
      </p:sp>
      <p:sp>
        <p:nvSpPr>
          <p:cNvPr id="1048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初中教育是培养学生基础职业技能的重要阶段，包括基本沟通、协作、解决问题和创新能力等。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初中教育通过科学、技术、工程和数学等课程，为学生提供未来职业发展所需的基础知识和技能。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初中教育注重实践和体验，通过各种活动和项目，帮助学生积累实际工作经验，提高职业技能水平。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初中教育还引导学生发现自己的兴趣和特长，为未来的职业规划和发展奠定基础。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树立职业观念和职业规划意识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初中教育应该注重培养学生的实践能力和动手能力，让学生通过实践了解各种职业的要求和特点，从而更好地规划自己的职业发展。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初中教育是培养学生职业观念和规划意识的重要阶段，通过课程和活动引导学生认识各种职业，了解自己的兴趣和优势，初步形成职业规划和目标。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初中教育应该提供多元化的课程和活动，让学生了解不同领域的知识和技能，开拓视野，增加职业发展的机会和选择。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初中教育应该注重培养学生的创新精神和创业意识，鼓励学生尝试新的职业领域和创业机会，从而更好地适应未来的职业发展变化。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提升综合素质和竞争力</a:t>
            </a:r>
            <a:endParaRPr altLang="en-US" lang="zh-CN"/>
          </a:p>
        </p:txBody>
      </p:sp>
      <p:sp>
        <p:nvSpPr>
          <p:cNvPr id="10490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初中教育注重培养学生的基础知识和技能，提高学生的综合素质。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初中教育通过多样化的课程和活动，培养学生的兴趣和特长，增强学生的自信心和创造力。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初中教育通过团队合作、社会实践等活动，培养学生的沟通能力和协作精神，提高学生的社会适应能力。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初中教育为学生提供了更多的学习机会和资源，帮助学生发掘自己的潜力和优势，提高学生的竞争力。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为后续学习和职业生涯打下基础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掌握基础知识和技能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培养学习习惯和思维能力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建立正确的学习态度和价值观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为高中教育和高等教育打下坚实基础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初中教育与毕业生就业市场的对接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了解市场需求和就业趋势</a:t>
            </a:r>
            <a:endParaRPr altLang="en-US" lang="zh-CN"/>
          </a:p>
        </p:txBody>
      </p:sp>
      <p:sp>
        <p:nvSpPr>
          <p:cNvPr id="10491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初中教育应关注市场需求，调整课程设置，培养学生具备就业所需的技能和素质。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学校应加强与企业的合作，了解行业发展趋势和人才需求，为学生提供更多的实践机会。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毕业生应关注就业市场动态，了解行业趋势和职业发展前景，制定合理的职业规划。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政府应加强对就业市场的监管，提高信息透明度，为毕业生提供更多的就业信息和指导。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提升毕业生就业竞争力</a:t>
            </a:r>
            <a:endParaRPr altLang="en-US" lang="zh-CN"/>
          </a:p>
        </p:txBody>
      </p:sp>
      <p:sp>
        <p:nvSpPr>
          <p:cNvPr id="10492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初中教育应注重培养学生的实际操作能力和综合素质，以提升毕业生的就业竞争力。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初中教育应关注市场需求，调整课程设置，使学生的专业知识和技能更符合企业需求，提高就业竞争力。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学校可以开展职业规划指导，帮助学生了解自身的兴趣、优势和职业发展方向，提高就业竞争力。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学校可以与企业合作，提供实习机会，让学生提前了解和适应职场环境，提高就业竞争力。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促进学校与企业的合作与交流</a:t>
            </a:r>
            <a:endParaRPr altLang="en-US" lang="zh-CN"/>
          </a:p>
        </p:txBody>
      </p:sp>
      <p:sp>
        <p:nvSpPr>
          <p:cNvPr id="10492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学校与企业共同制定人才培养方案，以满足市场需求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学校与企业合作开展科研项目，推动技术创新和成果转化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学校与企业共同参与课程设置和教材编写，使教学内容更加贴近实际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学校与企业合作开展实践教学，提高学生实际操作能力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完善就业服务体系</a:t>
            </a:r>
            <a:endParaRPr altLang="en-US" lang="zh-CN"/>
          </a:p>
        </p:txBody>
      </p:sp>
      <p:sp>
        <p:nvSpPr>
          <p:cNvPr id="10493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建立完善的就业信息平台，提供及时的就业信息和职业咨询。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加强与企业的合作，建立有效的校企合作机制，提高毕业生就业率。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开展职业培训和技能提升课程，提高毕业生的职业技能和就业竞争力。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鼓励和引导毕业生到基层、农村及边远地区就业，为这些地区提供人才支持。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初中教育在职业教育中的定位与作用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衔接小学与高中的教育阶段</a:t>
            </a:r>
            <a:endParaRPr altLang="en-US" lang="zh-CN"/>
          </a:p>
        </p:txBody>
      </p:sp>
      <p:sp>
        <p:nvSpPr>
          <p:cNvPr id="10494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初中教育是小学与高中教育的衔接阶段，承担着承上启下的作用。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初中教育在职业教育中定位为基础性教育，为学生未来的职业发展奠定基础。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初中教育在职业教育中的作用包括培养学生的基本职业技能、职业素养和职业道德。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初中教育通过与职业教育的结合，能够帮助学生更好地了解和选择适合自己的职业发展方向。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培养职业意识和职业技能</a:t>
            </a:r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初中教育是培养学生职业意识的关键阶段，通过课程和活动引导学生认识不同的职业领域，激发他们的职业兴趣和梦想。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6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8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初中教育还需要与职业教育机构和企业合作，共同推进职业教育的发展，为学生提供更多的实践机会和就业指导，帮助他们顺利融入社会。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初中教育在职业技能培养方面也扮演着重要角色，通过实践课程和技能培训，帮助学生掌握一定的职业技能，为未来的职业发展打下基础。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4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36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初中教育应该注重学生的个性化发展，根据学生的兴趣和特长，提供多样化的课程和培训项目，培养学生的综合素质和创造力。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为职业教育提供基础和支撑</a:t>
            </a:r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初中教育是职业教育的基础阶段，为学生提供必要的文化知识和技能储备。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初中教育注重培养学生的综合素质和通用能力，这些能力在未来的职业发展中至关重要。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初中教育通过引导学生发现和了解自己的兴趣和优势，为他们在职业教育中做出明智的选择提供支持。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初中教育与职业教育相互衔接，共同为学生未来的职业发展提供全面而有效的支持。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促进职业教育的普及和发展</a:t>
            </a:r>
            <a:endParaRPr altLang="en-US" lang="zh-CN"/>
          </a:p>
        </p:txBody>
      </p:sp>
      <p:sp>
        <p:nvSpPr>
          <p:cNvPr id="10496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初中教育是职业教育的基础阶段，为学生提供职业技能和知识，促进职业意识的觉醒。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初中教育通过与职业教育机构的合作，提供实践机会，帮助学生了解和选择适合自己的职业方向。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初中教育注重培养学生的综合素质和实际能力，为职业教育输送优秀人才，提高职业教育质量。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初中教育通过开展职业教育课程和活动，引导学生发现自己的兴趣和优势，为未来的职业发展打下坚实基础。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初中教育如何适应未来职业发展的需求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加强实践教学和技能训练</a:t>
            </a:r>
            <a:endParaRPr altLang="en-US" lang="zh-CN"/>
          </a:p>
        </p:txBody>
      </p:sp>
      <p:sp>
        <p:nvSpPr>
          <p:cNvPr id="10497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增加实践课程比重，提高学生的实际操作能力。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加强校企合作，为学生提供更多的实习机会。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引入现代学徒制等教学模式，让学生在实践中学习技能。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鼓励学生参加技能竞赛，提高其技能水平和社会竞争力。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注重创新能力和创业精神的培养</a:t>
            </a:r>
            <a:endParaRPr altLang="en-US" lang="zh-CN"/>
          </a:p>
        </p:txBody>
      </p:sp>
      <p:sp>
        <p:nvSpPr>
          <p:cNvPr id="10497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初中教育应注重培养学生的创新思维和创新能力，鼓励学生尝试新事物和探索未知领域。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学校应该提供创业教育，帮助学生了解创业知识和技能，培养创业意识和精神。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初中教育应该注重实践教学，让学生通过实践来培养创新能力和创业精神，提高解决实际问题的能力。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学校应该与企业和行业合作，为学生提供实践和实习机会，让学生了解职业发展和市场需求，提高适应未来职业发展的能力。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推进课程内容和教学模式的改革</a:t>
            </a:r>
            <a:endParaRPr altLang="en-US" lang="zh-CN"/>
          </a:p>
        </p:txBody>
      </p:sp>
      <p:sp>
        <p:nvSpPr>
          <p:cNvPr id="10498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加强信息技术教育，适应数字化时代的需求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增加实践课程，提高学生动手能力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引入项目式学习，培养学生团队协作和解决问题的能力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注重培养学生的创新思维和批判性思维，提升其综合素质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加强与国际职业教育界的交流与合作</a:t>
            </a:r>
            <a:endParaRPr altLang="en-US" lang="zh-CN"/>
          </a:p>
        </p:txBody>
      </p:sp>
      <p:sp>
        <p:nvSpPr>
          <p:cNvPr id="10498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引入国际先进的教育理念和教学方法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提高我国职业教育的国际影响力，推动全球职业教育的发展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借鉴国际职业教育的发展经验，完善我国职业教育体系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开展跨国合作项目，共同培养具有国际竞争力的职业人才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初中教育在提升国家竞争力中的作用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提高国民素质和人才培养质量</a:t>
            </a:r>
            <a:endParaRPr altLang="en-US" lang="zh-CN"/>
          </a:p>
        </p:txBody>
      </p:sp>
      <p:sp>
        <p:nvSpPr>
          <p:cNvPr id="1050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初中教育是培养国民基本素质的重要阶段，能够提高学生的文化素养和综合能力。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初中教育通过为学生提供多样化的课程和活动，发掘和培养学生的兴趣和特长，为国家培养更多优秀的人才。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初中教育注重培养学生的创新能力和实践能力，有助于提升国家的创新力和竞争力。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初中教育通过科学、技术、工程和数学等学科的教育，为国家培养了大量的科技人才，推动了国家科技的发展和创新。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推动经济发展和社会进步</a:t>
            </a:r>
            <a:endParaRPr altLang="en-US" lang="zh-CN"/>
          </a:p>
        </p:txBody>
      </p:sp>
      <p:sp>
        <p:nvSpPr>
          <p:cNvPr id="1050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初中教育提供大量高素质劳动力，促进国家经济发展。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初中教育培养学生创新能力和批判性思维，推动社会进步。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初中教育普及科学知识和文化素养，提升国民综合素质。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初中教育促进社会公平和减少贫困，维护社会稳定。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增强国家软实力和国际竞争力</a:t>
            </a:r>
            <a:endParaRPr altLang="en-US" lang="zh-CN"/>
          </a:p>
        </p:txBody>
      </p:sp>
      <p:sp>
        <p:nvSpPr>
          <p:cNvPr id="10501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初中教育是培养国家未来人才的重要阶段，能够为国家提供高素质的人才资源，从而提升国家的软实力。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初中教育注重培养学生的创新思维和创造力，有助于推动国家的科技创新和产业升级，增强国际竞争力。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初中教育通过传承和弘扬民族文化，有助于提升国家的文化软实力，增强国际影响力。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初中教育通过提高国民素质和培养公民意识，有助于提升国家的道德水准和社会文明程度，增强国际社会对国家的认同感和尊重。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为实现中国梦提供人才保障和智力支持</a:t>
            </a:r>
            <a:endParaRPr altLang="en-US" lang="zh-CN"/>
          </a:p>
        </p:txBody>
      </p:sp>
      <p:sp>
        <p:nvSpPr>
          <p:cNvPr id="10501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初中教育是培养国家未来建设者和接班人的重要阶段，通过提升教育质量，可以为国家输送更多高素质人才。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初中教育在培养学生基础知识和技能的同时，也需要注重学生的创新思维和批判性思维的培养，为国家创新发展提供智力支持。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初中教育需要关注学生的个性化发展，培养学生的兴趣爱好和特长，为国家的文化多样性和创造力提供支持。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初中教育需要加强学生的社会责任感和公民意识的培养，引导学生关注国家和社会的发展，积极参与社会公益事业，为国家的发展贡献力量。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2024-01-01T09:15:14Z</dcterms:created>
  <dcterms:modified xsi:type="dcterms:W3CDTF">2024-01-01T09:15:14Z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847aa13930534dd38ee0b6a37dca0924_21</vt:lpwstr>
  </property>
</Properties>
</file>