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245" r:id="rId1"/>
    <p:sldMasterId id="2147496282" r:id="rId2"/>
  </p:sldMasterIdLst>
  <p:notesMasterIdLst>
    <p:notesMasterId r:id="rId3"/>
  </p:notesMasterIdLst>
  <p:sldIdLst>
    <p:sldId id="5892" r:id="rId4"/>
    <p:sldId id="5897" r:id="rId5"/>
    <p:sldId id="5902" r:id="rId6"/>
    <p:sldId id="5906" r:id="rId7"/>
    <p:sldId id="5909" r:id="rId8"/>
    <p:sldId id="5912" r:id="rId9"/>
    <p:sldId id="5916" r:id="rId10"/>
    <p:sldId id="5920" r:id="rId11"/>
    <p:sldId id="5923" r:id="rId12"/>
    <p:sldId id="5926" r:id="rId13"/>
    <p:sldId id="5929" r:id="rId14"/>
    <p:sldId id="5933" r:id="rId15"/>
    <p:sldId id="5937" r:id="rId16"/>
    <p:sldId id="5940" r:id="rId17"/>
    <p:sldId id="5943" r:id="rId18"/>
    <p:sldId id="5946" r:id="rId19"/>
    <p:sldId id="5950" r:id="rId20"/>
    <p:sldId id="5954" r:id="rId21"/>
    <p:sldId id="5957" r:id="rId22"/>
    <p:sldId id="5960" r:id="rId23"/>
    <p:sldId id="5963" r:id="rId24"/>
    <p:sldId id="5967" r:id="rId25"/>
    <p:sldId id="5971" r:id="rId26"/>
    <p:sldId id="5974" r:id="rId27"/>
    <p:sldId id="5977" r:id="rId28"/>
    <p:sldId id="5980" r:id="rId29"/>
    <p:sldId id="5984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246" r:id="rId1"/>
    <p:sldLayoutId id="2147496247" r:id="rId2"/>
    <p:sldLayoutId id="2147496248" r:id="rId3"/>
    <p:sldLayoutId id="2147496249" r:id="rId4"/>
    <p:sldLayoutId id="2147496250" r:id="rId5"/>
    <p:sldLayoutId id="2147496251" r:id="rId6"/>
    <p:sldLayoutId id="2147496252" r:id="rId7"/>
    <p:sldLayoutId id="2147496253" r:id="rId8"/>
    <p:sldLayoutId id="2147496254" r:id="rId9"/>
    <p:sldLayoutId id="2147496255" r:id="rId10"/>
    <p:sldLayoutId id="214749625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283" r:id="rId1"/>
    <p:sldLayoutId id="2147496284" r:id="rId2"/>
    <p:sldLayoutId id="2147496285" r:id="rId3"/>
    <p:sldLayoutId id="2147496286" r:id="rId4"/>
    <p:sldLayoutId id="2147496287" r:id="rId5"/>
    <p:sldLayoutId id="2147496288" r:id="rId6"/>
    <p:sldLayoutId id="2147496289" r:id="rId7"/>
    <p:sldLayoutId id="2147496290" r:id="rId8"/>
    <p:sldLayoutId id="2147496291" r:id="rId9"/>
    <p:sldLayoutId id="2147496292" r:id="rId10"/>
    <p:sldLayoutId id="2147496293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tags" Target="../tags/tag305.xml"/><Relationship Id="rId14" Type="http://schemas.openxmlformats.org/officeDocument/2006/relationships/tags" Target="../tags/tag306.xml"/><Relationship Id="rId15" Type="http://schemas.openxmlformats.org/officeDocument/2006/relationships/tags" Target="../tags/tag307.xml"/><Relationship Id="rId16" Type="http://schemas.openxmlformats.org/officeDocument/2006/relationships/tags" Target="../tags/tag308.xml"/><Relationship Id="rId17" Type="http://schemas.openxmlformats.org/officeDocument/2006/relationships/tags" Target="../tags/tag309.xml"/><Relationship Id="rId18" Type="http://schemas.openxmlformats.org/officeDocument/2006/relationships/tags" Target="../tags/tag310.xml"/><Relationship Id="rId19" Type="http://schemas.openxmlformats.org/officeDocument/2006/relationships/tags" Target="../tags/tag311.xml"/><Relationship Id="rId20" Type="http://schemas.openxmlformats.org/officeDocument/2006/relationships/tags" Target="../tags/tag312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tags" Target="../tags/tag329.xml"/><Relationship Id="rId18" Type="http://schemas.openxmlformats.org/officeDocument/2006/relationships/tags" Target="../tags/tag330.xml"/><Relationship Id="rId19" Type="http://schemas.openxmlformats.org/officeDocument/2006/relationships/tags" Target="../tags/tag331.xml"/><Relationship Id="rId20" Type="http://schemas.openxmlformats.org/officeDocument/2006/relationships/tags" Target="../tags/tag332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tags" Target="../tags/tag345.xml"/><Relationship Id="rId14" Type="http://schemas.openxmlformats.org/officeDocument/2006/relationships/tags" Target="../tags/tag346.xml"/><Relationship Id="rId15" Type="http://schemas.openxmlformats.org/officeDocument/2006/relationships/tags" Target="../tags/tag347.xml"/><Relationship Id="rId16" Type="http://schemas.openxmlformats.org/officeDocument/2006/relationships/tags" Target="../tags/tag348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3704"/>
          </a:bodyPr>
          <a:p>
            <a:r>
              <a:rPr altLang="en-US" dirty="0" lang="zh-CN"/>
              <a:t>初中学业与兴趣特长的平衡发展策略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了解学业与兴趣特长的关系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制定平衡发展的策略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平衡发展的实践方法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平衡发展的案例分析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平衡发展的长期效益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了解学业与兴趣特长的关系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明确学业与兴趣特长的联系</a:t>
            </a:r>
            <a:endParaRPr altLang="en-US" lang="zh-CN"/>
          </a:p>
        </p:txBody>
      </p:sp>
      <p:sp>
        <p:nvSpPr>
          <p:cNvPr id="1048918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学业与兴趣特长相互促进，共同发展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6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8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学业为主，兴趣特长为辅，合理安排时间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2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4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兴趣特长有助于提高学习效率，增强学习动力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8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0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正确认识学业与兴趣特长的关系，避免偏废一方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分析学业与兴趣特长的发展阶段</a:t>
            </a:r>
            <a:endParaRPr altLang="en-US" lang="zh-CN"/>
          </a:p>
        </p:txBody>
      </p:sp>
      <p:sp>
        <p:nvSpPr>
          <p:cNvPr id="1048976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基础阶段：学业为主，兴趣特长为辅，为未来发展奠定基础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发展阶段：学业与兴趣特长相互促进，共同发展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提升阶段：在学业和兴趣特长上寻求更高层次的发展，注重综合素质的提升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平衡阶段：在学业和兴趣特长之间找到平衡点，实现全面发展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探讨学业与兴趣特长的平衡发展</a:t>
            </a:r>
            <a:endParaRPr altLang="en-US" lang="zh-CN"/>
          </a:p>
        </p:txBody>
      </p:sp>
      <p:sp>
        <p:nvSpPr>
          <p:cNvPr id="1049018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0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2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4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兴趣特长有助于提高学习动力和效率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学业与兴趣特长相互促进，共同发展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学业压力大时，适当调整兴趣特长发展策略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平衡发展有助于个人综合素质的提升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制定平衡发展的策略</a:t>
            </a:r>
            <a:endParaRPr altLang="en-US" dirty="0" lang="zh-CN"/>
          </a:p>
        </p:txBody>
      </p:sp>
      <p:sp>
        <p:nvSpPr>
          <p:cNvPr id="104906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制定学习计划，合理安排时间</a:t>
            </a:r>
            <a:endParaRPr altLang="en-US" lang="zh-CN"/>
          </a:p>
        </p:txBody>
      </p:sp>
      <p:sp>
        <p:nvSpPr>
          <p:cNvPr id="1049116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制定详细的学习计划，明确每天的学习任务和时间安排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22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优先完成学校作业和重要科目，再安排时间发展兴趣特长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28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0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学会合理分配时间，保证学习和兴趣特长的平衡发展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34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6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定期评估学习计划，根据实际情况进行调整和优化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发掘兴趣特长，制定特长发展计划</a:t>
            </a:r>
            <a:endParaRPr altLang="en-US" lang="zh-CN"/>
          </a:p>
        </p:txBody>
      </p:sp>
      <p:sp>
        <p:nvSpPr>
          <p:cNvPr id="1049174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了解自己的兴趣和特长，通过尝试和体验发现自己的优势领域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制定特长发展计划，明确目标和时间安排，确保学业与兴趣特长的平衡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发掘和培养自己的兴趣特长，积极参与相关活动和比赛，提升自己的技能和能力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4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寻求家长、老师和专家的支持和指导，为自己的特长发展提供更好的资源和机会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培养自主学习能力，提高学习效率</a:t>
            </a:r>
            <a:endParaRPr altLang="en-US" lang="zh-CN"/>
          </a:p>
        </p:txBody>
      </p:sp>
      <p:sp>
        <p:nvSpPr>
          <p:cNvPr id="104923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掌握有效的学习方法，如记忆技巧、做题技巧等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积极参与学习活动，提高学习积极性与主动性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制定合理的学习计划，科学安排时间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培养良好的学习习惯，如定时复习、整理笔记等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寻求家长、老师和同学的帮助和支持</a:t>
            </a:r>
            <a:endParaRPr altLang="en-US" lang="zh-CN"/>
          </a:p>
        </p:txBody>
      </p:sp>
      <p:sp>
        <p:nvSpPr>
          <p:cNvPr id="104929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寻求同学的帮助：与同学交流，分享彼此的经验和心得，共同探讨如何更好地平衡学业和兴趣。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建立支持系统：建立一个支持你的团队，包括家长、老师、同学和朋友等，让他们在你平衡发展的过程中给予你支持和鼓励。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寻求家长的支持：与家长沟通，让他们了解你的兴趣和特长，争取他们的理解和支持。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寻求老师的指导：向老师请教，寻求他们的建议和指导，帮助你更好地平衡学业和兴趣。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平衡发展的实践方法</a:t>
            </a:r>
            <a:endParaRPr altLang="en-US" dirty="0" lang="zh-CN"/>
          </a:p>
        </p:txBody>
      </p:sp>
      <p:sp>
        <p:nvSpPr>
          <p:cNvPr id="104934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制定短期和长期目标，明确发展方向</a:t>
            </a:r>
            <a:endParaRPr altLang="en-US" lang="zh-CN"/>
          </a:p>
        </p:txBody>
      </p:sp>
      <p:sp>
        <p:nvSpPr>
          <p:cNvPr id="1049396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短期目标：在初中学业和兴趣特长之间找到平衡，确保学业不受影响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长期目标：明确个人发展方向，为未来的职业规划打下基础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8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制定目标的方法：根据个人实际情况和兴趣特长，制定可实现的目标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明确发展方向：了解自己的优势和劣势，确定未来发展的方向和重点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结合兴趣特长，选择合适的学科和活动</a:t>
            </a:r>
            <a:endParaRPr altLang="en-US" lang="zh-CN"/>
          </a:p>
        </p:txBody>
      </p:sp>
      <p:sp>
        <p:nvSpPr>
          <p:cNvPr id="1049454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8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了解自己的兴趣和特长，选择适合自己的学科和活动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参加兴趣小组或社团，发掘自己的潜力和特长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制定学习计划，合理安排时间，兼顾学业和兴趣特长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寻求老师和家长的帮助和支持，共同促进个人全面发展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积极参加课外活动和社会实践，拓展视野</a:t>
            </a:r>
            <a:endParaRPr altLang="en-US" lang="zh-CN"/>
          </a:p>
        </p:txBody>
      </p:sp>
      <p:sp>
        <p:nvSpPr>
          <p:cNvPr id="10495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4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参加课外活动：丰富课余生活，培养兴趣爱好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0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参与社会实践：锻炼实践能力，增强社会责任感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26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拓展视野：了解社会，增长见识，拓宽知识面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8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32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平衡发展：在学业和兴趣特长之间找到平衡点，实现全面发展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学会调整心态，保持积极向上的态度</a:t>
            </a:r>
            <a:endParaRPr altLang="en-US" lang="zh-CN"/>
          </a:p>
        </p:txBody>
      </p:sp>
      <p:sp>
        <p:nvSpPr>
          <p:cNvPr id="104957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遇到困难时，保持乐观的心态，积极寻找解决问题的方法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培养自己的兴趣爱好，增强自信心和自我调节能力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认识到学业和兴趣特长同等重要，不要过分偏重一方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学会合理安排时间，分配好学习和兴趣活动的时间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平衡发展的案例分析</a:t>
            </a:r>
            <a:endParaRPr altLang="en-US" dirty="0" lang="zh-CN"/>
          </a:p>
        </p:txBody>
      </p:sp>
      <p:sp>
        <p:nvSpPr>
          <p:cNvPr id="104962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分析成功案例，总结经验教训</a:t>
            </a:r>
            <a:endParaRPr altLang="en-US" lang="zh-CN"/>
          </a:p>
        </p:txBody>
      </p:sp>
      <p:sp>
        <p:nvSpPr>
          <p:cNvPr id="1049676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8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80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案例一：小明在学业和兴趣方面取得了平衡发展，通过合理安排时间，既保证了学习成绩，又发展了自己的特长。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4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86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案例二：小红在面对学业和兴趣的冲突时，通过与家长和老师的沟通，找到了平衡发展的方法。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0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92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案例三：小华在追求兴趣特长的过程中，不断尝试和调整，最终实现了与学业的平衡发展。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6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98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案例四：小丽在面临学业压力时，通过调整心态和策略，既保证了学业成绩，又保持了对兴趣特长的热情。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了解不同行业的人才成长经历，拓展视野</a:t>
            </a:r>
            <a:endParaRPr altLang="en-US" lang="zh-CN"/>
          </a:p>
        </p:txBody>
      </p:sp>
      <p:sp>
        <p:nvSpPr>
          <p:cNvPr id="1049734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6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8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0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案例二：埃隆·马斯克，特斯拉汽车公司和SpaceX公司CEO，通过不断学习和探索，将个人兴趣与事业发展相结合，取得了巨大成功。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4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案例一：乔布斯，苹果公司创始人，通过个人兴趣与学业结合，最终实现个人价值与社会价值的统一。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案例三：马克·扎克伯格，Facebook创始人，从中学时期开始对编程产生浓厚兴趣，通过不懈努力，最终成为全球科技领袖之一。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案例四：约翰·列侬和小野洋子，音乐界的夫妻档，通过共同的兴趣和努力，在音乐领域取得了卓越成就。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学习优秀人物的事迹，激发学习动力</a:t>
            </a:r>
            <a:endParaRPr altLang="en-US" lang="zh-CN"/>
          </a:p>
        </p:txBody>
      </p:sp>
      <p:sp>
        <p:nvSpPr>
          <p:cNvPr id="1049784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73333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介绍一位在学业和兴趣特长方面取得平衡发展的学生，分享他的学习心得和感悟，让听众了解平衡发展的意义和价值。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84444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介绍一位学习成绩优异的学生，通过分享他的学习方法和策略，让听众了解如何平衡学业和兴趣特长。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67778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介绍一位在学业和兴趣特长方面都有所成就的优秀人物，分享他的成长经历和成功经验，激励听众努力追求自己的梦想。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73333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介绍一位在学业和兴趣特长方面都有所成就的名人，通过分析他的成功因素，让听众了解如何平衡发展并取得成功。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分析失败案例，吸取教训</a:t>
            </a:r>
            <a:endParaRPr altLang="en-US" lang="zh-CN"/>
          </a:p>
        </p:txBody>
      </p:sp>
      <p:sp>
        <p:nvSpPr>
          <p:cNvPr id="1049850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2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4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6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案例二：小红在追求学业过程中忽略了兴趣特长的培养，失去了个人特色和优势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0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案例一：小明因过度追求兴趣特长而忽视了学业，导致成绩下滑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教训：平衡发展是关键，要避免偏废其一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应对策略：制定合理的发展计划，合理分配时间和精力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平衡发展的长期效益</a:t>
            </a:r>
            <a:endParaRPr altLang="en-US" dirty="0" lang="zh-CN"/>
          </a:p>
        </p:txBody>
      </p:sp>
      <p:sp>
        <p:nvSpPr>
          <p:cNvPr id="104990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提高综合素质，增强竞争力</a:t>
            </a:r>
            <a:endParaRPr altLang="en-US" lang="zh-CN"/>
          </a:p>
        </p:txBody>
      </p:sp>
      <p:sp>
        <p:nvSpPr>
          <p:cNvPr id="10499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平衡发展有助于培养综合素质，提高个人能力。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平衡发展有助于发掘个人兴趣和特长，激发创新精神。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平衡发展有助于培养自主学习和终身学习的习惯，不断更新知识和技能。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平衡发展能够增强个人竞争力，为未来的职业发展打下基础。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培养创新能力和实践能力，为未来发展奠定基础</a:t>
            </a:r>
            <a:endParaRPr altLang="en-US" lang="zh-CN"/>
          </a:p>
        </p:txBody>
      </p:sp>
      <p:sp>
        <p:nvSpPr>
          <p:cNvPr id="1050022" name="文本框 10"/>
          <p:cNvSpPr txBox="1"/>
          <p:nvPr>
            <p:custDataLst>
              <p:tags r:id="rId1"/>
            </p:custDataLst>
          </p:nvPr>
        </p:nvSpPr>
        <p:spPr>
          <a:xfrm>
            <a:off x="811610" y="4681883"/>
            <a:ext cx="3324022" cy="1395761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培养创新思维：平衡发展有助于开拓学生的创新思维，为未来的科技、文化、经济等领域的发展提供源源不断的创新动力。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24" name="矩形 11"/>
          <p:cNvSpPr/>
          <p:nvPr>
            <p:custDataLst>
              <p:tags r:id="rId2"/>
            </p:custDataLst>
          </p:nvPr>
        </p:nvSpPr>
        <p:spPr>
          <a:xfrm>
            <a:off x="811610" y="4505946"/>
            <a:ext cx="3324022" cy="1741378"/>
          </a:xfrm>
          <a:prstGeom prst="rect"/>
          <a:noFill/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026" name="文本框 17"/>
          <p:cNvSpPr txBox="1"/>
          <p:nvPr>
            <p:custDataLst>
              <p:tags r:id="rId3"/>
            </p:custDataLst>
          </p:nvPr>
        </p:nvSpPr>
        <p:spPr>
          <a:xfrm>
            <a:off x="3199651" y="1464986"/>
            <a:ext cx="3324022" cy="1395761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增强实践能力：通过平衡发展，学生可以获得更多的实践机会，提高动手能力和解决问题的能力，为未来的职业发展做好准备。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28" name="矩形 18"/>
          <p:cNvSpPr/>
          <p:nvPr>
            <p:custDataLst>
              <p:tags r:id="rId4"/>
            </p:custDataLst>
          </p:nvPr>
        </p:nvSpPr>
        <p:spPr>
          <a:xfrm>
            <a:off x="3199651" y="1289050"/>
            <a:ext cx="3324022" cy="1741378"/>
          </a:xfrm>
          <a:prstGeom prst="rect"/>
          <a:noFill/>
          <a:ln w="19050" cmpd="sng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030" name="燕尾形 3"/>
          <p:cNvSpPr/>
          <p:nvPr>
            <p:custDataLst>
              <p:tags r:id="rId5"/>
            </p:custDataLst>
          </p:nvPr>
        </p:nvSpPr>
        <p:spPr>
          <a:xfrm>
            <a:off x="1165828" y="3397939"/>
            <a:ext cx="2540519" cy="738932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32" name="文本框 13"/>
          <p:cNvSpPr txBox="1"/>
          <p:nvPr>
            <p:custDataLst>
              <p:tags r:id="rId6"/>
            </p:custDataLst>
          </p:nvPr>
        </p:nvSpPr>
        <p:spPr>
          <a:xfrm>
            <a:off x="1433251" y="3521485"/>
            <a:ext cx="2079957" cy="491058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34" name="燕尾形 25"/>
          <p:cNvSpPr/>
          <p:nvPr>
            <p:custDataLst>
              <p:tags r:id="rId7"/>
            </p:custDataLst>
          </p:nvPr>
        </p:nvSpPr>
        <p:spPr>
          <a:xfrm>
            <a:off x="1232293" y="3443292"/>
            <a:ext cx="2424792" cy="64822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36" name="燕尾形 29"/>
          <p:cNvSpPr/>
          <p:nvPr>
            <p:custDataLst>
              <p:tags r:id="rId8"/>
            </p:custDataLst>
          </p:nvPr>
        </p:nvSpPr>
        <p:spPr>
          <a:xfrm>
            <a:off x="3591403" y="3399503"/>
            <a:ext cx="2540519" cy="738932"/>
          </a:xfrm>
          <a:prstGeom prst="chevron">
            <a:avLst>
              <a:gd name="adj" fmla="val 32014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38" name="文本框 30"/>
          <p:cNvSpPr txBox="1"/>
          <p:nvPr>
            <p:custDataLst>
              <p:tags r:id="rId9"/>
            </p:custDataLst>
          </p:nvPr>
        </p:nvSpPr>
        <p:spPr>
          <a:xfrm>
            <a:off x="3858826" y="3523049"/>
            <a:ext cx="2079957" cy="491058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40" name="燕尾形 31"/>
          <p:cNvSpPr/>
          <p:nvPr>
            <p:custDataLst>
              <p:tags r:id="rId10"/>
            </p:custDataLst>
          </p:nvPr>
        </p:nvSpPr>
        <p:spPr>
          <a:xfrm>
            <a:off x="3657868" y="3444855"/>
            <a:ext cx="2424792" cy="64822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42" name="燕尾形 33"/>
          <p:cNvSpPr/>
          <p:nvPr>
            <p:custDataLst>
              <p:tags r:id="rId11"/>
            </p:custDataLst>
          </p:nvPr>
        </p:nvSpPr>
        <p:spPr>
          <a:xfrm>
            <a:off x="6016977" y="3401067"/>
            <a:ext cx="2540519" cy="738932"/>
          </a:xfrm>
          <a:prstGeom prst="chevron">
            <a:avLst>
              <a:gd name="adj" fmla="val 3201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44" name="文本框 34"/>
          <p:cNvSpPr txBox="1"/>
          <p:nvPr>
            <p:custDataLst>
              <p:tags r:id="rId12"/>
            </p:custDataLst>
          </p:nvPr>
        </p:nvSpPr>
        <p:spPr>
          <a:xfrm>
            <a:off x="6284400" y="3524613"/>
            <a:ext cx="2079957" cy="491058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46" name="燕尾形 35"/>
          <p:cNvSpPr/>
          <p:nvPr>
            <p:custDataLst>
              <p:tags r:id="rId13"/>
            </p:custDataLst>
          </p:nvPr>
        </p:nvSpPr>
        <p:spPr>
          <a:xfrm>
            <a:off x="6083442" y="3446419"/>
            <a:ext cx="2424792" cy="64822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48" name="燕尾形 37"/>
          <p:cNvSpPr/>
          <p:nvPr>
            <p:custDataLst>
              <p:tags r:id="rId14"/>
            </p:custDataLst>
          </p:nvPr>
        </p:nvSpPr>
        <p:spPr>
          <a:xfrm>
            <a:off x="8442551" y="3402631"/>
            <a:ext cx="2540519" cy="738932"/>
          </a:xfrm>
          <a:prstGeom prst="chevron">
            <a:avLst>
              <a:gd name="adj" fmla="val 3201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50" name="文本框 38"/>
          <p:cNvSpPr txBox="1"/>
          <p:nvPr>
            <p:custDataLst>
              <p:tags r:id="rId15"/>
            </p:custDataLst>
          </p:nvPr>
        </p:nvSpPr>
        <p:spPr>
          <a:xfrm>
            <a:off x="8709974" y="3514448"/>
            <a:ext cx="2079957" cy="491058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52" name="燕尾形 39"/>
          <p:cNvSpPr/>
          <p:nvPr>
            <p:custDataLst>
              <p:tags r:id="rId16"/>
            </p:custDataLst>
          </p:nvPr>
        </p:nvSpPr>
        <p:spPr>
          <a:xfrm>
            <a:off x="8509016" y="3447983"/>
            <a:ext cx="2424792" cy="64822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ln>
                <a:solidFill>
                  <a:schemeClr val="accent1"/>
                </a:solidFill>
              </a:ln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54" name="文本框 53"/>
          <p:cNvSpPr txBox="1"/>
          <p:nvPr>
            <p:custDataLst>
              <p:tags r:id="rId17"/>
            </p:custDataLst>
          </p:nvPr>
        </p:nvSpPr>
        <p:spPr>
          <a:xfrm>
            <a:off x="8050800" y="1467332"/>
            <a:ext cx="3324022" cy="1395761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促进未来发展：平衡发展策略能够帮助学生更好地适应未来社会的发展变化，提高职业竞争力，实现个人价值。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56" name="矩形 54"/>
          <p:cNvSpPr/>
          <p:nvPr>
            <p:custDataLst>
              <p:tags r:id="rId18"/>
            </p:custDataLst>
          </p:nvPr>
        </p:nvSpPr>
        <p:spPr>
          <a:xfrm>
            <a:off x="8050800" y="1291396"/>
            <a:ext cx="3324022" cy="1741378"/>
          </a:xfrm>
          <a:prstGeom prst="rect"/>
          <a:noFill/>
          <a:ln w="19050" cmpd="sng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058" name="文本框 63"/>
          <p:cNvSpPr txBox="1"/>
          <p:nvPr>
            <p:custDataLst>
              <p:tags r:id="rId19"/>
            </p:custDataLst>
          </p:nvPr>
        </p:nvSpPr>
        <p:spPr>
          <a:xfrm>
            <a:off x="5625226" y="4685010"/>
            <a:ext cx="3324022" cy="1395761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提升综合素质：平衡发展注重学生的综合素质培养，有助于提高学生的领导力、团队合作能力和沟通能力，增强个人魅力。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60" name="矩形 64"/>
          <p:cNvSpPr/>
          <p:nvPr>
            <p:custDataLst>
              <p:tags r:id="rId20"/>
            </p:custDataLst>
          </p:nvPr>
        </p:nvSpPr>
        <p:spPr>
          <a:xfrm>
            <a:off x="5625226" y="4509074"/>
            <a:ext cx="3324022" cy="1741378"/>
          </a:xfrm>
          <a:prstGeom prst="rect"/>
          <a:noFill/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增强自信心和自我管理能力，更好地适应社会</a:t>
            </a:r>
            <a:endParaRPr altLang="en-US" lang="zh-CN"/>
          </a:p>
        </p:txBody>
      </p:sp>
      <p:sp>
        <p:nvSpPr>
          <p:cNvPr id="1050096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8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平衡发展的学生能够更好地适应社会，因为他们既注重学业成绩，也注重个人兴趣和特长的培养。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平衡发展有助于培养学生的自信心，让他们更加自信地面对学习和生活中的挑战。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在平衡发展的过程中，学生可以学会更好地管理自己的时间和精力，提高自我管理能力。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4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8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平衡发展的学生能够更好地应对压力和挫折，因为他们拥有更强的心理承受能力和自我调节能力。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提高学业成绩和兴趣特长水平，实现个人价值</a:t>
            </a:r>
            <a:endParaRPr altLang="en-US" lang="zh-CN"/>
          </a:p>
        </p:txBody>
      </p:sp>
      <p:sp>
        <p:nvSpPr>
          <p:cNvPr id="1050162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4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6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8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平衡发展能够促进兴趣特长的发挥，提升个人综合素质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平衡发展有助于提高学业成绩，培养全面发展的人才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平衡发展有助于个人价值的实现，为社会做出更多贡献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平衡发展能够促进身心健康，提高生活质量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5021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43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9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9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45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9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92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7_4*l_h_f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7_4*l_h_i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7_4*l_h_f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7_4*l_h_i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87_4*l_h_i*1_1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487_4*l_h_a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87_4*l_h_i*1_1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87_4*l_h_i*1_2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487_4*l_h_a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87_4*l_h_i*1_2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87_4*l_h_i*1_3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487_4*l_h_a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87_4*l_h_i*1_3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87_4*l_h_i*1_4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487_4*l_h_a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87_4*l_h_i*1_4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7_4*l_h_f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7_4*l_h_i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7_4*l_h_f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7_4*l_h_i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59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2023-12-31T14:38:27Z</dcterms:created>
  <dcterms:modified xsi:type="dcterms:W3CDTF">2023-12-31T14:38:27Z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044eb4f0f3fe4fa9b86ded18c1c51384_21</vt:lpwstr>
  </property>
</Properties>
</file>