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67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image" Target="../media/image2.png" /><Relationship Id="rId8" Type="http://schemas.openxmlformats.org/officeDocument/2006/relationships/tags" Target="../tags/tag68.xml" /><Relationship Id="rId9" Type="http://schemas.openxmlformats.org/officeDocument/2006/relationships/image" Target="../media/image3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image" Target="../media/image4.png" /><Relationship Id="rId5" Type="http://schemas.openxmlformats.org/officeDocument/2006/relationships/tags" Target="../tags/tag129.xml" /><Relationship Id="rId6" Type="http://schemas.openxmlformats.org/officeDocument/2006/relationships/image" Target="../media/image5.png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8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8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8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C:\Users\wps\Desktop\演示文稿4.jpg演示文稿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0" y="0"/>
            <a:ext cx="93726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MiSans Normal" panose="00000500000000000000" charset="-122"/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4"/>
            </p:custDataLst>
          </p:nvPr>
        </p:nvSpPr>
        <p:spPr>
          <a:xfrm>
            <a:off x="594360" y="5372100"/>
            <a:ext cx="720090" cy="72009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7" name="等腰三角形 16"/>
          <p:cNvSpPr/>
          <p:nvPr>
            <p:custDataLst>
              <p:tags r:id="rId5"/>
            </p:custDataLst>
          </p:nvPr>
        </p:nvSpPr>
        <p:spPr>
          <a:xfrm rot="5400000">
            <a:off x="890905" y="5675630"/>
            <a:ext cx="201930" cy="97155"/>
          </a:xfrm>
          <a:prstGeom prst="triangl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120" name="直接连接符 119"/>
          <p:cNvCxnSpPr/>
          <p:nvPr>
            <p:custDataLst>
              <p:tags r:id="rId6"/>
            </p:custDataLst>
          </p:nvPr>
        </p:nvCxnSpPr>
        <p:spPr>
          <a:xfrm>
            <a:off x="1501337" y="3889219"/>
            <a:ext cx="215153" cy="0"/>
          </a:xfrm>
          <a:prstGeom prst="line">
            <a:avLst/>
          </a:prstGeom>
          <a:ln w="38100" cap="rnd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图片 56" descr="箭头 右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91005" y="570865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423035" y="570865"/>
            <a:ext cx="153670" cy="153670"/>
          </a:xfrm>
          <a:prstGeom prst="rect">
            <a:avLst/>
          </a:prstGeom>
        </p:spPr>
      </p:pic>
      <p:sp>
        <p:nvSpPr>
          <p:cNvPr id="9" name="副标题"/>
          <p:cNvSpPr txBox="1"/>
          <p:nvPr>
            <p:ph type="body" idx="3" hasCustomPrompt="1"/>
            <p:custDataLst>
              <p:tags r:id="rId11"/>
            </p:custDataLst>
          </p:nvPr>
        </p:nvSpPr>
        <p:spPr>
          <a:xfrm>
            <a:off x="1322299" y="3123962"/>
            <a:ext cx="6587987" cy="46037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1" i="0" u="none" strike="noStrike" kern="1200" cap="none" spc="300" normalizeH="0" baseline="0" noProof="1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2"/>
            </p:custDataLst>
          </p:nvPr>
        </p:nvSpPr>
        <p:spPr>
          <a:xfrm>
            <a:off x="1322299" y="1132114"/>
            <a:ext cx="6587987" cy="199429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3"/>
            </p:custDataLst>
          </p:nvPr>
        </p:nvSpPr>
        <p:spPr>
          <a:xfrm>
            <a:off x="1322299" y="4258521"/>
            <a:ext cx="1872000" cy="396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123108"/>
            <a:ext cx="10969200" cy="512649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第五级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2880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C:\Users\wps\Desktop\演示文稿4.jpg演示文稿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93726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2017486" y="3397279"/>
            <a:ext cx="5660570" cy="2568092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节编号"/>
          <p:cNvSpPr txBox="1"/>
          <p:nvPr>
            <p:ph type="body" idx="1" hasCustomPrompt="1"/>
            <p:custDataLst>
              <p:tags r:id="rId5"/>
            </p:custDataLst>
          </p:nvPr>
        </p:nvSpPr>
        <p:spPr>
          <a:xfrm>
            <a:off x="2017485" y="2282945"/>
            <a:ext cx="5660571" cy="9220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400805" y="1123101"/>
            <a:ext cx="5176800" cy="512649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400" y="1123101"/>
            <a:ext cx="5176800" cy="512649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2880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标题"/>
          <p:cNvSpPr txBox="1"/>
          <p:nvPr>
            <p:ph type="title" idx="5"/>
            <p:custDataLst>
              <p:tags r:id="rId1"/>
            </p:custDataLst>
          </p:nvPr>
        </p:nvSpPr>
        <p:spPr>
          <a:xfrm>
            <a:off x="608400" y="2880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2"/>
            </p:custDataLst>
          </p:nvPr>
        </p:nvSpPr>
        <p:spPr>
          <a:xfrm>
            <a:off x="6235200" y="1685112"/>
            <a:ext cx="5342400" cy="4564488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235200" y="1123101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685112"/>
            <a:ext cx="5342400" cy="4564488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1123101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C:\Users\wps\Desktop\演示文稿4.jpg演示文稿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599361" y="2771775"/>
            <a:ext cx="10993279" cy="3550562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4772660" y="1605280"/>
            <a:ext cx="6856095" cy="977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400" b="1" i="0" u="none" strike="noStrike" kern="1200" cap="none" spc="30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4772660" y="535940"/>
            <a:ext cx="6856095" cy="10693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255600"/>
            <a:ext cx="10968990" cy="600105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C:\Users\wps\Desktop\演示文稿4.jpg演示文稿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0" y="0"/>
            <a:ext cx="93726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91005" y="570865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1423035" y="570865"/>
            <a:ext cx="153670" cy="153670"/>
          </a:xfrm>
          <a:prstGeom prst="rect">
            <a:avLst/>
          </a:prstGeom>
        </p:spPr>
      </p:pic>
      <p:sp>
        <p:nvSpPr>
          <p:cNvPr id="10" name="椭圆 9"/>
          <p:cNvSpPr/>
          <p:nvPr>
            <p:custDataLst>
              <p:tags r:id="rId8"/>
            </p:custDataLst>
          </p:nvPr>
        </p:nvSpPr>
        <p:spPr>
          <a:xfrm>
            <a:off x="594360" y="5372100"/>
            <a:ext cx="720090" cy="72009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等腰三角形 8"/>
          <p:cNvSpPr/>
          <p:nvPr>
            <p:custDataLst>
              <p:tags r:id="rId9"/>
            </p:custDataLst>
          </p:nvPr>
        </p:nvSpPr>
        <p:spPr>
          <a:xfrm rot="5400000">
            <a:off x="890905" y="5675630"/>
            <a:ext cx="201930" cy="97155"/>
          </a:xfrm>
          <a:prstGeom prst="triangl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1322299" y="1602332"/>
            <a:ext cx="6587987" cy="199429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1322299" y="4258521"/>
            <a:ext cx="1872000" cy="396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8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5.xml" /><Relationship Id="rId21" Type="http://schemas.openxmlformats.org/officeDocument/2006/relationships/tags" Target="../tags/tag186.xml" /><Relationship Id="rId22" Type="http://schemas.openxmlformats.org/officeDocument/2006/relationships/tags" Target="../tags/tag187.xml" /><Relationship Id="rId23" Type="http://schemas.openxmlformats.org/officeDocument/2006/relationships/tags" Target="../tags/tag188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16" Type="http://schemas.openxmlformats.org/officeDocument/2006/relationships/tags" Target="../tags/tag220.xml" /><Relationship Id="rId17" Type="http://schemas.openxmlformats.org/officeDocument/2006/relationships/tags" Target="../tags/tag221.xml" /><Relationship Id="rId18" Type="http://schemas.openxmlformats.org/officeDocument/2006/relationships/tags" Target="../tags/tag222.xml" /><Relationship Id="rId19" Type="http://schemas.openxmlformats.org/officeDocument/2006/relationships/tags" Target="../tags/tag223.xml" /><Relationship Id="rId2" Type="http://schemas.openxmlformats.org/officeDocument/2006/relationships/tags" Target="../tags/tag207.xml" /><Relationship Id="rId20" Type="http://schemas.openxmlformats.org/officeDocument/2006/relationships/tags" Target="../tags/tag224.xml" /><Relationship Id="rId21" Type="http://schemas.openxmlformats.org/officeDocument/2006/relationships/tags" Target="../tags/tag225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image" Target="../media/image6.jpeg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16" Type="http://schemas.openxmlformats.org/officeDocument/2006/relationships/tags" Target="../tags/tag240.xml" /><Relationship Id="rId17" Type="http://schemas.openxmlformats.org/officeDocument/2006/relationships/tags" Target="../tags/tag241.xml" /><Relationship Id="rId18" Type="http://schemas.openxmlformats.org/officeDocument/2006/relationships/tags" Target="../tags/tag242.xml" /><Relationship Id="rId19" Type="http://schemas.openxmlformats.org/officeDocument/2006/relationships/tags" Target="../tags/tag243.xml" /><Relationship Id="rId2" Type="http://schemas.openxmlformats.org/officeDocument/2006/relationships/tags" Target="../tags/tag226.xml" /><Relationship Id="rId20" Type="http://schemas.openxmlformats.org/officeDocument/2006/relationships/tags" Target="../tags/tag244.xml" /><Relationship Id="rId21" Type="http://schemas.openxmlformats.org/officeDocument/2006/relationships/tags" Target="../tags/tag245.xml" /><Relationship Id="rId22" Type="http://schemas.openxmlformats.org/officeDocument/2006/relationships/tags" Target="../tags/tag246.xml" /><Relationship Id="rId23" Type="http://schemas.openxmlformats.org/officeDocument/2006/relationships/tags" Target="../tags/tag247.xml" /><Relationship Id="rId24" Type="http://schemas.openxmlformats.org/officeDocument/2006/relationships/tags" Target="../tags/tag248.xml" /><Relationship Id="rId25" Type="http://schemas.openxmlformats.org/officeDocument/2006/relationships/tags" Target="../tags/tag249.xml" /><Relationship Id="rId26" Type="http://schemas.openxmlformats.org/officeDocument/2006/relationships/tags" Target="../tags/tag250.xml" /><Relationship Id="rId27" Type="http://schemas.openxmlformats.org/officeDocument/2006/relationships/tags" Target="../tags/tag251.xml" /><Relationship Id="rId28" Type="http://schemas.openxmlformats.org/officeDocument/2006/relationships/tags" Target="../tags/tag252.xml" /><Relationship Id="rId29" Type="http://schemas.openxmlformats.org/officeDocument/2006/relationships/tags" Target="../tags/tag253.xml" /><Relationship Id="rId3" Type="http://schemas.openxmlformats.org/officeDocument/2006/relationships/tags" Target="../tags/tag227.xml" /><Relationship Id="rId30" Type="http://schemas.openxmlformats.org/officeDocument/2006/relationships/tags" Target="../tags/tag254.xml" /><Relationship Id="rId31" Type="http://schemas.openxmlformats.org/officeDocument/2006/relationships/image" Target="../media/image7.png" /><Relationship Id="rId32" Type="http://schemas.openxmlformats.org/officeDocument/2006/relationships/tags" Target="../tags/tag255.xml" /><Relationship Id="rId33" Type="http://schemas.openxmlformats.org/officeDocument/2006/relationships/tags" Target="../tags/tag256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14" Type="http://schemas.openxmlformats.org/officeDocument/2006/relationships/tags" Target="../tags/tag269.xml" /><Relationship Id="rId15" Type="http://schemas.openxmlformats.org/officeDocument/2006/relationships/tags" Target="../tags/tag270.xml" /><Relationship Id="rId16" Type="http://schemas.openxmlformats.org/officeDocument/2006/relationships/tags" Target="../tags/tag271.xml" /><Relationship Id="rId17" Type="http://schemas.openxmlformats.org/officeDocument/2006/relationships/tags" Target="../tags/tag272.xml" /><Relationship Id="rId18" Type="http://schemas.openxmlformats.org/officeDocument/2006/relationships/tags" Target="../tags/tag273.xml" /><Relationship Id="rId19" Type="http://schemas.openxmlformats.org/officeDocument/2006/relationships/tags" Target="../tags/tag274.xml" /><Relationship Id="rId2" Type="http://schemas.openxmlformats.org/officeDocument/2006/relationships/tags" Target="../tags/tag257.xml" /><Relationship Id="rId20" Type="http://schemas.openxmlformats.org/officeDocument/2006/relationships/tags" Target="../tags/tag275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76.xml" /><Relationship Id="rId4" Type="http://schemas.openxmlformats.org/officeDocument/2006/relationships/tags" Target="../tags/tag277.xml" /><Relationship Id="rId5" Type="http://schemas.openxmlformats.org/officeDocument/2006/relationships/tags" Target="../tags/tag27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7.xml" /><Relationship Id="rId11" Type="http://schemas.openxmlformats.org/officeDocument/2006/relationships/tags" Target="../tags/tag288.xml" /><Relationship Id="rId12" Type="http://schemas.openxmlformats.org/officeDocument/2006/relationships/tags" Target="../tags/tag289.xml" /><Relationship Id="rId13" Type="http://schemas.openxmlformats.org/officeDocument/2006/relationships/tags" Target="../tags/tag290.xml" /><Relationship Id="rId14" Type="http://schemas.openxmlformats.org/officeDocument/2006/relationships/tags" Target="../tags/tag291.xml" /><Relationship Id="rId15" Type="http://schemas.openxmlformats.org/officeDocument/2006/relationships/tags" Target="../tags/tag292.xml" /><Relationship Id="rId16" Type="http://schemas.openxmlformats.org/officeDocument/2006/relationships/tags" Target="../tags/tag293.xml" /><Relationship Id="rId17" Type="http://schemas.openxmlformats.org/officeDocument/2006/relationships/tags" Target="../tags/tag294.xml" /><Relationship Id="rId18" Type="http://schemas.openxmlformats.org/officeDocument/2006/relationships/tags" Target="../tags/tag295.xml" /><Relationship Id="rId19" Type="http://schemas.openxmlformats.org/officeDocument/2006/relationships/tags" Target="../tags/tag296.xml" /><Relationship Id="rId2" Type="http://schemas.openxmlformats.org/officeDocument/2006/relationships/tags" Target="../tags/tag279.xml" /><Relationship Id="rId20" Type="http://schemas.openxmlformats.org/officeDocument/2006/relationships/tags" Target="../tags/tag297.xml" /><Relationship Id="rId21" Type="http://schemas.openxmlformats.org/officeDocument/2006/relationships/tags" Target="../tags/tag298.xml" /><Relationship Id="rId22" Type="http://schemas.openxmlformats.org/officeDocument/2006/relationships/tags" Target="../tags/tag299.xml" /><Relationship Id="rId23" Type="http://schemas.openxmlformats.org/officeDocument/2006/relationships/tags" Target="../tags/tag300.xml" /><Relationship Id="rId3" Type="http://schemas.openxmlformats.org/officeDocument/2006/relationships/tags" Target="../tags/tag280.xml" /><Relationship Id="rId4" Type="http://schemas.openxmlformats.org/officeDocument/2006/relationships/tags" Target="../tags/tag281.xml" /><Relationship Id="rId5" Type="http://schemas.openxmlformats.org/officeDocument/2006/relationships/tags" Target="../tags/tag282.xml" /><Relationship Id="rId6" Type="http://schemas.openxmlformats.org/officeDocument/2006/relationships/tags" Target="../tags/tag283.xml" /><Relationship Id="rId7" Type="http://schemas.openxmlformats.org/officeDocument/2006/relationships/tags" Target="../tags/tag284.xml" /><Relationship Id="rId8" Type="http://schemas.openxmlformats.org/officeDocument/2006/relationships/tags" Target="../tags/tag285.xml" /><Relationship Id="rId9" Type="http://schemas.openxmlformats.org/officeDocument/2006/relationships/tags" Target="../tags/tag28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9.xml" /><Relationship Id="rId11" Type="http://schemas.openxmlformats.org/officeDocument/2006/relationships/tags" Target="../tags/tag310.xml" /><Relationship Id="rId12" Type="http://schemas.openxmlformats.org/officeDocument/2006/relationships/tags" Target="../tags/tag311.xml" /><Relationship Id="rId13" Type="http://schemas.openxmlformats.org/officeDocument/2006/relationships/tags" Target="../tags/tag312.xml" /><Relationship Id="rId14" Type="http://schemas.openxmlformats.org/officeDocument/2006/relationships/tags" Target="../tags/tag313.xml" /><Relationship Id="rId15" Type="http://schemas.openxmlformats.org/officeDocument/2006/relationships/tags" Target="../tags/tag314.xml" /><Relationship Id="rId16" Type="http://schemas.openxmlformats.org/officeDocument/2006/relationships/tags" Target="../tags/tag315.xml" /><Relationship Id="rId17" Type="http://schemas.openxmlformats.org/officeDocument/2006/relationships/tags" Target="../tags/tag316.xml" /><Relationship Id="rId18" Type="http://schemas.openxmlformats.org/officeDocument/2006/relationships/tags" Target="../tags/tag317.xml" /><Relationship Id="rId19" Type="http://schemas.openxmlformats.org/officeDocument/2006/relationships/tags" Target="../tags/tag318.xml" /><Relationship Id="rId2" Type="http://schemas.openxmlformats.org/officeDocument/2006/relationships/tags" Target="../tags/tag301.xml" /><Relationship Id="rId20" Type="http://schemas.openxmlformats.org/officeDocument/2006/relationships/tags" Target="../tags/tag319.xml" /><Relationship Id="rId3" Type="http://schemas.openxmlformats.org/officeDocument/2006/relationships/tags" Target="../tags/tag302.xml" /><Relationship Id="rId4" Type="http://schemas.openxmlformats.org/officeDocument/2006/relationships/tags" Target="../tags/tag303.xml" /><Relationship Id="rId5" Type="http://schemas.openxmlformats.org/officeDocument/2006/relationships/tags" Target="../tags/tag304.xml" /><Relationship Id="rId6" Type="http://schemas.openxmlformats.org/officeDocument/2006/relationships/tags" Target="../tags/tag305.xml" /><Relationship Id="rId7" Type="http://schemas.openxmlformats.org/officeDocument/2006/relationships/tags" Target="../tags/tag306.xml" /><Relationship Id="rId8" Type="http://schemas.openxmlformats.org/officeDocument/2006/relationships/tags" Target="../tags/tag307.xml" /><Relationship Id="rId9" Type="http://schemas.openxmlformats.org/officeDocument/2006/relationships/tags" Target="../tags/tag30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8.xml" /><Relationship Id="rId11" Type="http://schemas.openxmlformats.org/officeDocument/2006/relationships/tags" Target="../tags/tag329.xml" /><Relationship Id="rId12" Type="http://schemas.openxmlformats.org/officeDocument/2006/relationships/tags" Target="../tags/tag330.xml" /><Relationship Id="rId13" Type="http://schemas.openxmlformats.org/officeDocument/2006/relationships/tags" Target="../tags/tag331.xml" /><Relationship Id="rId14" Type="http://schemas.openxmlformats.org/officeDocument/2006/relationships/tags" Target="../tags/tag332.xml" /><Relationship Id="rId15" Type="http://schemas.openxmlformats.org/officeDocument/2006/relationships/tags" Target="../tags/tag333.xml" /><Relationship Id="rId16" Type="http://schemas.openxmlformats.org/officeDocument/2006/relationships/tags" Target="../tags/tag334.xml" /><Relationship Id="rId17" Type="http://schemas.openxmlformats.org/officeDocument/2006/relationships/tags" Target="../tags/tag335.xml" /><Relationship Id="rId18" Type="http://schemas.openxmlformats.org/officeDocument/2006/relationships/tags" Target="../tags/tag336.xml" /><Relationship Id="rId19" Type="http://schemas.openxmlformats.org/officeDocument/2006/relationships/tags" Target="../tags/tag337.xml" /><Relationship Id="rId2" Type="http://schemas.openxmlformats.org/officeDocument/2006/relationships/tags" Target="../tags/tag320.xml" /><Relationship Id="rId20" Type="http://schemas.openxmlformats.org/officeDocument/2006/relationships/tags" Target="../tags/tag338.xml" /><Relationship Id="rId21" Type="http://schemas.openxmlformats.org/officeDocument/2006/relationships/tags" Target="../tags/tag339.xml" /><Relationship Id="rId22" Type="http://schemas.openxmlformats.org/officeDocument/2006/relationships/tags" Target="../tags/tag340.xml" /><Relationship Id="rId3" Type="http://schemas.openxmlformats.org/officeDocument/2006/relationships/tags" Target="../tags/tag321.xml" /><Relationship Id="rId4" Type="http://schemas.openxmlformats.org/officeDocument/2006/relationships/tags" Target="../tags/tag322.xml" /><Relationship Id="rId5" Type="http://schemas.openxmlformats.org/officeDocument/2006/relationships/tags" Target="../tags/tag323.xml" /><Relationship Id="rId6" Type="http://schemas.openxmlformats.org/officeDocument/2006/relationships/tags" Target="../tags/tag324.xml" /><Relationship Id="rId7" Type="http://schemas.openxmlformats.org/officeDocument/2006/relationships/tags" Target="../tags/tag325.xml" /><Relationship Id="rId8" Type="http://schemas.openxmlformats.org/officeDocument/2006/relationships/tags" Target="../tags/tag326.xml" /><Relationship Id="rId9" Type="http://schemas.openxmlformats.org/officeDocument/2006/relationships/tags" Target="../tags/tag32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341.xml" /><Relationship Id="rId4" Type="http://schemas.openxmlformats.org/officeDocument/2006/relationships/tags" Target="../tags/tag342.xml" /><Relationship Id="rId5" Type="http://schemas.openxmlformats.org/officeDocument/2006/relationships/tags" Target="../tags/tag34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2.xml" /><Relationship Id="rId11" Type="http://schemas.openxmlformats.org/officeDocument/2006/relationships/tags" Target="../tags/tag353.xml" /><Relationship Id="rId12" Type="http://schemas.openxmlformats.org/officeDocument/2006/relationships/tags" Target="../tags/tag354.xml" /><Relationship Id="rId13" Type="http://schemas.openxmlformats.org/officeDocument/2006/relationships/tags" Target="../tags/tag355.xml" /><Relationship Id="rId14" Type="http://schemas.openxmlformats.org/officeDocument/2006/relationships/tags" Target="../tags/tag356.xml" /><Relationship Id="rId15" Type="http://schemas.openxmlformats.org/officeDocument/2006/relationships/tags" Target="../tags/tag357.xml" /><Relationship Id="rId16" Type="http://schemas.openxmlformats.org/officeDocument/2006/relationships/tags" Target="../tags/tag358.xml" /><Relationship Id="rId2" Type="http://schemas.openxmlformats.org/officeDocument/2006/relationships/tags" Target="../tags/tag344.xml" /><Relationship Id="rId3" Type="http://schemas.openxmlformats.org/officeDocument/2006/relationships/tags" Target="../tags/tag345.xml" /><Relationship Id="rId4" Type="http://schemas.openxmlformats.org/officeDocument/2006/relationships/tags" Target="../tags/tag346.xml" /><Relationship Id="rId5" Type="http://schemas.openxmlformats.org/officeDocument/2006/relationships/tags" Target="../tags/tag347.xml" /><Relationship Id="rId6" Type="http://schemas.openxmlformats.org/officeDocument/2006/relationships/tags" Target="../tags/tag348.xml" /><Relationship Id="rId7" Type="http://schemas.openxmlformats.org/officeDocument/2006/relationships/tags" Target="../tags/tag349.xml" /><Relationship Id="rId8" Type="http://schemas.openxmlformats.org/officeDocument/2006/relationships/tags" Target="../tags/tag350.xml" /><Relationship Id="rId9" Type="http://schemas.openxmlformats.org/officeDocument/2006/relationships/tags" Target="../tags/tag35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7.xml" /><Relationship Id="rId11" Type="http://schemas.openxmlformats.org/officeDocument/2006/relationships/tags" Target="../tags/tag368.xml" /><Relationship Id="rId12" Type="http://schemas.openxmlformats.org/officeDocument/2006/relationships/tags" Target="../tags/tag369.xml" /><Relationship Id="rId13" Type="http://schemas.openxmlformats.org/officeDocument/2006/relationships/tags" Target="../tags/tag370.xml" /><Relationship Id="rId14" Type="http://schemas.openxmlformats.org/officeDocument/2006/relationships/tags" Target="../tags/tag371.xml" /><Relationship Id="rId15" Type="http://schemas.openxmlformats.org/officeDocument/2006/relationships/tags" Target="../tags/tag372.xml" /><Relationship Id="rId16" Type="http://schemas.openxmlformats.org/officeDocument/2006/relationships/tags" Target="../tags/tag373.xml" /><Relationship Id="rId17" Type="http://schemas.openxmlformats.org/officeDocument/2006/relationships/tags" Target="../tags/tag374.xml" /><Relationship Id="rId18" Type="http://schemas.openxmlformats.org/officeDocument/2006/relationships/tags" Target="../tags/tag375.xml" /><Relationship Id="rId19" Type="http://schemas.openxmlformats.org/officeDocument/2006/relationships/tags" Target="../tags/tag376.xml" /><Relationship Id="rId2" Type="http://schemas.openxmlformats.org/officeDocument/2006/relationships/tags" Target="../tags/tag359.xml" /><Relationship Id="rId20" Type="http://schemas.openxmlformats.org/officeDocument/2006/relationships/tags" Target="../tags/tag377.xml" /><Relationship Id="rId21" Type="http://schemas.openxmlformats.org/officeDocument/2006/relationships/tags" Target="../tags/tag378.xml" /><Relationship Id="rId22" Type="http://schemas.openxmlformats.org/officeDocument/2006/relationships/tags" Target="../tags/tag379.xml" /><Relationship Id="rId23" Type="http://schemas.openxmlformats.org/officeDocument/2006/relationships/tags" Target="../tags/tag380.xml" /><Relationship Id="rId24" Type="http://schemas.openxmlformats.org/officeDocument/2006/relationships/tags" Target="../tags/tag381.xml" /><Relationship Id="rId3" Type="http://schemas.openxmlformats.org/officeDocument/2006/relationships/tags" Target="../tags/tag360.xml" /><Relationship Id="rId4" Type="http://schemas.openxmlformats.org/officeDocument/2006/relationships/tags" Target="../tags/tag361.xml" /><Relationship Id="rId5" Type="http://schemas.openxmlformats.org/officeDocument/2006/relationships/tags" Target="../tags/tag362.xml" /><Relationship Id="rId6" Type="http://schemas.openxmlformats.org/officeDocument/2006/relationships/tags" Target="../tags/tag363.xml" /><Relationship Id="rId7" Type="http://schemas.openxmlformats.org/officeDocument/2006/relationships/tags" Target="../tags/tag364.xml" /><Relationship Id="rId8" Type="http://schemas.openxmlformats.org/officeDocument/2006/relationships/tags" Target="../tags/tag365.xml" /><Relationship Id="rId9" Type="http://schemas.openxmlformats.org/officeDocument/2006/relationships/tags" Target="../tags/tag36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0.xml" /><Relationship Id="rId11" Type="http://schemas.openxmlformats.org/officeDocument/2006/relationships/tags" Target="../tags/tag391.xml" /><Relationship Id="rId12" Type="http://schemas.openxmlformats.org/officeDocument/2006/relationships/tags" Target="../tags/tag392.xml" /><Relationship Id="rId13" Type="http://schemas.openxmlformats.org/officeDocument/2006/relationships/tags" Target="../tags/tag393.xml" /><Relationship Id="rId14" Type="http://schemas.openxmlformats.org/officeDocument/2006/relationships/tags" Target="../tags/tag394.xml" /><Relationship Id="rId15" Type="http://schemas.openxmlformats.org/officeDocument/2006/relationships/tags" Target="../tags/tag395.xml" /><Relationship Id="rId16" Type="http://schemas.openxmlformats.org/officeDocument/2006/relationships/tags" Target="../tags/tag396.xml" /><Relationship Id="rId2" Type="http://schemas.openxmlformats.org/officeDocument/2006/relationships/tags" Target="../tags/tag382.xml" /><Relationship Id="rId3" Type="http://schemas.openxmlformats.org/officeDocument/2006/relationships/tags" Target="../tags/tag383.xml" /><Relationship Id="rId4" Type="http://schemas.openxmlformats.org/officeDocument/2006/relationships/tags" Target="../tags/tag384.xml" /><Relationship Id="rId5" Type="http://schemas.openxmlformats.org/officeDocument/2006/relationships/tags" Target="../tags/tag385.xml" /><Relationship Id="rId6" Type="http://schemas.openxmlformats.org/officeDocument/2006/relationships/tags" Target="../tags/tag386.xml" /><Relationship Id="rId7" Type="http://schemas.openxmlformats.org/officeDocument/2006/relationships/tags" Target="../tags/tag387.xml" /><Relationship Id="rId8" Type="http://schemas.openxmlformats.org/officeDocument/2006/relationships/tags" Target="../tags/tag388.xml" /><Relationship Id="rId9" Type="http://schemas.openxmlformats.org/officeDocument/2006/relationships/tags" Target="../tags/tag38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397.xml" /><Relationship Id="rId4" Type="http://schemas.openxmlformats.org/officeDocument/2006/relationships/tags" Target="../tags/tag398.xml" /><Relationship Id="rId5" Type="http://schemas.openxmlformats.org/officeDocument/2006/relationships/tags" Target="../tags/tag39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8.xml" /><Relationship Id="rId11" Type="http://schemas.openxmlformats.org/officeDocument/2006/relationships/tags" Target="../tags/tag409.xml" /><Relationship Id="rId12" Type="http://schemas.openxmlformats.org/officeDocument/2006/relationships/tags" Target="../tags/tag410.xml" /><Relationship Id="rId13" Type="http://schemas.openxmlformats.org/officeDocument/2006/relationships/tags" Target="../tags/tag411.xml" /><Relationship Id="rId14" Type="http://schemas.openxmlformats.org/officeDocument/2006/relationships/tags" Target="../tags/tag412.xml" /><Relationship Id="rId15" Type="http://schemas.openxmlformats.org/officeDocument/2006/relationships/tags" Target="../tags/tag413.xml" /><Relationship Id="rId16" Type="http://schemas.openxmlformats.org/officeDocument/2006/relationships/tags" Target="../tags/tag414.xml" /><Relationship Id="rId17" Type="http://schemas.openxmlformats.org/officeDocument/2006/relationships/tags" Target="../tags/tag415.xml" /><Relationship Id="rId18" Type="http://schemas.openxmlformats.org/officeDocument/2006/relationships/tags" Target="../tags/tag416.xml" /><Relationship Id="rId19" Type="http://schemas.openxmlformats.org/officeDocument/2006/relationships/tags" Target="../tags/tag417.xml" /><Relationship Id="rId2" Type="http://schemas.openxmlformats.org/officeDocument/2006/relationships/tags" Target="../tags/tag400.xml" /><Relationship Id="rId20" Type="http://schemas.openxmlformats.org/officeDocument/2006/relationships/tags" Target="../tags/tag418.xml" /><Relationship Id="rId3" Type="http://schemas.openxmlformats.org/officeDocument/2006/relationships/tags" Target="../tags/tag401.xml" /><Relationship Id="rId4" Type="http://schemas.openxmlformats.org/officeDocument/2006/relationships/tags" Target="../tags/tag402.xml" /><Relationship Id="rId5" Type="http://schemas.openxmlformats.org/officeDocument/2006/relationships/tags" Target="../tags/tag403.xml" /><Relationship Id="rId6" Type="http://schemas.openxmlformats.org/officeDocument/2006/relationships/tags" Target="../tags/tag404.xml" /><Relationship Id="rId7" Type="http://schemas.openxmlformats.org/officeDocument/2006/relationships/tags" Target="../tags/tag405.xml" /><Relationship Id="rId8" Type="http://schemas.openxmlformats.org/officeDocument/2006/relationships/tags" Target="../tags/tag406.xml" /><Relationship Id="rId9" Type="http://schemas.openxmlformats.org/officeDocument/2006/relationships/tags" Target="../tags/tag40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7.xml" /><Relationship Id="rId11" Type="http://schemas.openxmlformats.org/officeDocument/2006/relationships/tags" Target="../tags/tag428.xml" /><Relationship Id="rId12" Type="http://schemas.openxmlformats.org/officeDocument/2006/relationships/tags" Target="../tags/tag429.xml" /><Relationship Id="rId13" Type="http://schemas.openxmlformats.org/officeDocument/2006/relationships/tags" Target="../tags/tag430.xml" /><Relationship Id="rId14" Type="http://schemas.openxmlformats.org/officeDocument/2006/relationships/tags" Target="../tags/tag431.xml" /><Relationship Id="rId15" Type="http://schemas.openxmlformats.org/officeDocument/2006/relationships/tags" Target="../tags/tag432.xml" /><Relationship Id="rId16" Type="http://schemas.openxmlformats.org/officeDocument/2006/relationships/tags" Target="../tags/tag433.xml" /><Relationship Id="rId17" Type="http://schemas.openxmlformats.org/officeDocument/2006/relationships/tags" Target="../tags/tag434.xml" /><Relationship Id="rId18" Type="http://schemas.openxmlformats.org/officeDocument/2006/relationships/tags" Target="../tags/tag435.xml" /><Relationship Id="rId19" Type="http://schemas.openxmlformats.org/officeDocument/2006/relationships/tags" Target="../tags/tag436.xml" /><Relationship Id="rId2" Type="http://schemas.openxmlformats.org/officeDocument/2006/relationships/tags" Target="../tags/tag419.xml" /><Relationship Id="rId20" Type="http://schemas.openxmlformats.org/officeDocument/2006/relationships/tags" Target="../tags/tag437.xml" /><Relationship Id="rId3" Type="http://schemas.openxmlformats.org/officeDocument/2006/relationships/tags" Target="../tags/tag420.xml" /><Relationship Id="rId4" Type="http://schemas.openxmlformats.org/officeDocument/2006/relationships/tags" Target="../tags/tag421.xml" /><Relationship Id="rId5" Type="http://schemas.openxmlformats.org/officeDocument/2006/relationships/tags" Target="../tags/tag422.xml" /><Relationship Id="rId6" Type="http://schemas.openxmlformats.org/officeDocument/2006/relationships/tags" Target="../tags/tag423.xml" /><Relationship Id="rId7" Type="http://schemas.openxmlformats.org/officeDocument/2006/relationships/tags" Target="../tags/tag424.xml" /><Relationship Id="rId8" Type="http://schemas.openxmlformats.org/officeDocument/2006/relationships/tags" Target="../tags/tag425.xml" /><Relationship Id="rId9" Type="http://schemas.openxmlformats.org/officeDocument/2006/relationships/tags" Target="../tags/tag42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6.xml" /><Relationship Id="rId11" Type="http://schemas.openxmlformats.org/officeDocument/2006/relationships/tags" Target="../tags/tag447.xml" /><Relationship Id="rId12" Type="http://schemas.openxmlformats.org/officeDocument/2006/relationships/tags" Target="../tags/tag448.xml" /><Relationship Id="rId13" Type="http://schemas.openxmlformats.org/officeDocument/2006/relationships/tags" Target="../tags/tag449.xml" /><Relationship Id="rId14" Type="http://schemas.openxmlformats.org/officeDocument/2006/relationships/tags" Target="../tags/tag450.xml" /><Relationship Id="rId15" Type="http://schemas.openxmlformats.org/officeDocument/2006/relationships/tags" Target="../tags/tag451.xml" /><Relationship Id="rId16" Type="http://schemas.openxmlformats.org/officeDocument/2006/relationships/tags" Target="../tags/tag452.xml" /><Relationship Id="rId17" Type="http://schemas.openxmlformats.org/officeDocument/2006/relationships/tags" Target="../tags/tag453.xml" /><Relationship Id="rId18" Type="http://schemas.openxmlformats.org/officeDocument/2006/relationships/tags" Target="../tags/tag454.xml" /><Relationship Id="rId19" Type="http://schemas.openxmlformats.org/officeDocument/2006/relationships/tags" Target="../tags/tag455.xml" /><Relationship Id="rId2" Type="http://schemas.openxmlformats.org/officeDocument/2006/relationships/tags" Target="../tags/tag438.xml" /><Relationship Id="rId20" Type="http://schemas.openxmlformats.org/officeDocument/2006/relationships/tags" Target="../tags/tag456.xml" /><Relationship Id="rId21" Type="http://schemas.openxmlformats.org/officeDocument/2006/relationships/tags" Target="../tags/tag457.xml" /><Relationship Id="rId22" Type="http://schemas.openxmlformats.org/officeDocument/2006/relationships/tags" Target="../tags/tag458.xml" /><Relationship Id="rId23" Type="http://schemas.openxmlformats.org/officeDocument/2006/relationships/tags" Target="../tags/tag459.xml" /><Relationship Id="rId24" Type="http://schemas.openxmlformats.org/officeDocument/2006/relationships/tags" Target="../tags/tag460.xml" /><Relationship Id="rId25" Type="http://schemas.openxmlformats.org/officeDocument/2006/relationships/tags" Target="../tags/tag461.xml" /><Relationship Id="rId26" Type="http://schemas.openxmlformats.org/officeDocument/2006/relationships/tags" Target="../tags/tag462.xml" /><Relationship Id="rId27" Type="http://schemas.openxmlformats.org/officeDocument/2006/relationships/tags" Target="../tags/tag463.xml" /><Relationship Id="rId28" Type="http://schemas.openxmlformats.org/officeDocument/2006/relationships/tags" Target="../tags/tag464.xml" /><Relationship Id="rId3" Type="http://schemas.openxmlformats.org/officeDocument/2006/relationships/tags" Target="../tags/tag439.xml" /><Relationship Id="rId4" Type="http://schemas.openxmlformats.org/officeDocument/2006/relationships/tags" Target="../tags/tag440.xml" /><Relationship Id="rId5" Type="http://schemas.openxmlformats.org/officeDocument/2006/relationships/tags" Target="../tags/tag441.xml" /><Relationship Id="rId6" Type="http://schemas.openxmlformats.org/officeDocument/2006/relationships/tags" Target="../tags/tag442.xml" /><Relationship Id="rId7" Type="http://schemas.openxmlformats.org/officeDocument/2006/relationships/tags" Target="../tags/tag443.xml" /><Relationship Id="rId8" Type="http://schemas.openxmlformats.org/officeDocument/2006/relationships/tags" Target="../tags/tag444.xml" /><Relationship Id="rId9" Type="http://schemas.openxmlformats.org/officeDocument/2006/relationships/tags" Target="../tags/tag445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465.xml" /><Relationship Id="rId4" Type="http://schemas.openxmlformats.org/officeDocument/2006/relationships/tags" Target="../tags/tag46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公路施工现代安全管理实务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zh-CN" altLang="en-US" sz="17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安全管理的重要性</a:t>
            </a: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安全管理的措施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安全管理的技术手段</a:t>
            </a: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安全管理的实践案例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安全管理的重要性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1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保障施工安全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任意多边形 54"/>
          <p:cNvSpPr/>
          <p:nvPr>
            <p:custDataLst>
              <p:tags r:id="rId4"/>
            </p:custDataLst>
          </p:nvPr>
        </p:nvSpPr>
        <p:spPr>
          <a:xfrm>
            <a:off x="1412118" y="1488521"/>
            <a:ext cx="3806105" cy="3349542"/>
          </a:xfrm>
          <a:custGeom>
            <a:gdLst>
              <a:gd name="connsiteX0" fmla="*/ 0 w 4400550"/>
              <a:gd name="connsiteY0" fmla="*/ 0 h 3872680"/>
              <a:gd name="connsiteX1" fmla="*/ 4400550 w 4400550"/>
              <a:gd name="connsiteY1" fmla="*/ 0 h 3872680"/>
              <a:gd name="connsiteX2" fmla="*/ 4400550 w 4400550"/>
              <a:gd name="connsiteY2" fmla="*/ 1176652 h 3872680"/>
              <a:gd name="connsiteX3" fmla="*/ 2879107 w 4400550"/>
              <a:gd name="connsiteY3" fmla="*/ 1176652 h 3872680"/>
              <a:gd name="connsiteX4" fmla="*/ 2879107 w 4400550"/>
              <a:gd name="connsiteY4" fmla="*/ 2524666 h 3872680"/>
              <a:gd name="connsiteX5" fmla="*/ 1357664 w 4400550"/>
              <a:gd name="connsiteY5" fmla="*/ 2524666 h 3872680"/>
              <a:gd name="connsiteX6" fmla="*/ 1357664 w 4400550"/>
              <a:gd name="connsiteY6" fmla="*/ 3872680 h 3872680"/>
              <a:gd name="connsiteX7" fmla="*/ 0 w 4400550"/>
              <a:gd name="connsiteY7" fmla="*/ 3872680 h 3872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0550" h="3872680">
                <a:moveTo>
                  <a:pt x="0" y="0"/>
                </a:moveTo>
                <a:lnTo>
                  <a:pt x="4400550" y="0"/>
                </a:lnTo>
                <a:lnTo>
                  <a:pt x="4400550" y="1176652"/>
                </a:lnTo>
                <a:lnTo>
                  <a:pt x="2879107" y="1176652"/>
                </a:lnTo>
                <a:lnTo>
                  <a:pt x="2879107" y="2524666"/>
                </a:lnTo>
                <a:lnTo>
                  <a:pt x="1357664" y="2524666"/>
                </a:lnTo>
                <a:lnTo>
                  <a:pt x="1357664" y="3872680"/>
                </a:lnTo>
                <a:lnTo>
                  <a:pt x="0" y="387268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TextBox 27"/>
          <p:cNvSpPr/>
          <p:nvPr>
            <p:custDataLst>
              <p:tags r:id="rId6"/>
            </p:custDataLst>
          </p:nvPr>
        </p:nvSpPr>
        <p:spPr>
          <a:xfrm>
            <a:off x="1412118" y="4975724"/>
            <a:ext cx="2631841" cy="1153364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TextBox 32"/>
          <p:cNvSpPr/>
          <p:nvPr>
            <p:custDataLst>
              <p:tags r:id="rId7"/>
            </p:custDataLst>
          </p:nvPr>
        </p:nvSpPr>
        <p:spPr>
          <a:xfrm>
            <a:off x="2728038" y="3809805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TextBox 33"/>
          <p:cNvSpPr/>
          <p:nvPr>
            <p:custDataLst>
              <p:tags r:id="rId8"/>
            </p:custDataLst>
          </p:nvPr>
        </p:nvSpPr>
        <p:spPr>
          <a:xfrm>
            <a:off x="4043958" y="2643886"/>
            <a:ext cx="2631841" cy="1165919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TextBox 34"/>
          <p:cNvSpPr/>
          <p:nvPr>
            <p:custDataLst>
              <p:tags r:id="rId9"/>
            </p:custDataLst>
          </p:nvPr>
        </p:nvSpPr>
        <p:spPr>
          <a:xfrm>
            <a:off x="5359878" y="1478224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4043958" y="4975724"/>
            <a:ext cx="276554" cy="11533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>
            <p:custDataLst>
              <p:tags r:id="rId11"/>
            </p:custDataLst>
          </p:nvPr>
        </p:nvSpPr>
        <p:spPr>
          <a:xfrm>
            <a:off x="5359878" y="3809746"/>
            <a:ext cx="276554" cy="116572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>
            <p:custDataLst>
              <p:tags r:id="rId12"/>
            </p:custDataLst>
          </p:nvPr>
        </p:nvSpPr>
        <p:spPr>
          <a:xfrm>
            <a:off x="6676110" y="2643455"/>
            <a:ext cx="276554" cy="11664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13"/>
            </p:custDataLst>
          </p:nvPr>
        </p:nvSpPr>
        <p:spPr>
          <a:xfrm>
            <a:off x="4501295" y="4975096"/>
            <a:ext cx="2794379" cy="116654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2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确保施工人员的人身安全</a:t>
            </a:r>
          </a:p>
        </p:txBody>
      </p:sp>
      <p:sp>
        <p:nvSpPr>
          <p:cNvPr id="60" name="文本框 59"/>
          <p:cNvSpPr txBox="1"/>
          <p:nvPr>
            <p:custDataLst>
              <p:tags r:id="rId14"/>
            </p:custDataLst>
          </p:nvPr>
        </p:nvSpPr>
        <p:spPr>
          <a:xfrm>
            <a:off x="5745827" y="3819586"/>
            <a:ext cx="2794379" cy="11331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降低施工过程中的事故发生率</a:t>
            </a:r>
          </a:p>
        </p:txBody>
      </p:sp>
      <p:sp>
        <p:nvSpPr>
          <p:cNvPr id="62" name="文本框 61"/>
          <p:cNvSpPr txBox="1"/>
          <p:nvPr>
            <p:custDataLst>
              <p:tags r:id="rId15"/>
            </p:custDataLst>
          </p:nvPr>
        </p:nvSpPr>
        <p:spPr>
          <a:xfrm>
            <a:off x="6990360" y="2665845"/>
            <a:ext cx="2794379" cy="113135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2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提高施工质量和效率</a:t>
            </a:r>
          </a:p>
        </p:txBody>
      </p:sp>
      <p:sp>
        <p:nvSpPr>
          <p:cNvPr id="64" name="文本框 63"/>
          <p:cNvSpPr txBox="1"/>
          <p:nvPr>
            <p:custDataLst>
              <p:tags r:id="rId16"/>
            </p:custDataLst>
          </p:nvPr>
        </p:nvSpPr>
        <p:spPr>
          <a:xfrm>
            <a:off x="7991718" y="1481568"/>
            <a:ext cx="2794379" cy="11618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2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维护企业的形象和声誉</a:t>
            </a:r>
          </a:p>
        </p:txBody>
      </p:sp>
      <p:sp>
        <p:nvSpPr>
          <p:cNvPr id="29" name="文本框 28"/>
          <p:cNvSpPr txBox="1"/>
          <p:nvPr>
            <p:custDataLst>
              <p:tags r:id="rId17"/>
            </p:custDataLst>
          </p:nvPr>
        </p:nvSpPr>
        <p:spPr>
          <a:xfrm>
            <a:off x="2146937" y="4996319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0" name="文本框 29"/>
          <p:cNvSpPr txBox="1"/>
          <p:nvPr>
            <p:custDataLst>
              <p:tags r:id="rId18"/>
            </p:custDataLst>
          </p:nvPr>
        </p:nvSpPr>
        <p:spPr>
          <a:xfrm>
            <a:off x="4778777" y="2668876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3462857" y="3832598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2" name="文本框 31"/>
          <p:cNvSpPr txBox="1"/>
          <p:nvPr>
            <p:custDataLst>
              <p:tags r:id="rId20"/>
            </p:custDataLst>
          </p:nvPr>
        </p:nvSpPr>
        <p:spPr>
          <a:xfrm>
            <a:off x="6094697" y="1505155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降低事故风险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4"/>
            </p:custDataLst>
          </p:nvPr>
        </p:nvCxnSpPr>
        <p:spPr>
          <a:xfrm flipH="1">
            <a:off x="7684853" y="3200331"/>
            <a:ext cx="537413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>
            <p:custDataLst>
              <p:tags r:id="rId5"/>
            </p:custDataLst>
          </p:nvPr>
        </p:nvSpPr>
        <p:spPr>
          <a:xfrm>
            <a:off x="8374471" y="2776852"/>
            <a:ext cx="2436199" cy="896334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完善安全制度，规范施工流程</a:t>
            </a:r>
          </a:p>
        </p:txBody>
      </p:sp>
      <p:cxnSp>
        <p:nvCxnSpPr>
          <p:cNvPr id="38" name="直接连接符 37"/>
          <p:cNvCxnSpPr/>
          <p:nvPr>
            <p:custDataLst>
              <p:tags r:id="rId6"/>
            </p:custDataLst>
          </p:nvPr>
        </p:nvCxnSpPr>
        <p:spPr>
          <a:xfrm flipH="1">
            <a:off x="7684853" y="4403245"/>
            <a:ext cx="537413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>
            <p:custDataLst>
              <p:tags r:id="rId7"/>
            </p:custDataLst>
          </p:nvPr>
        </p:nvSpPr>
        <p:spPr>
          <a:xfrm>
            <a:off x="8374472" y="4009221"/>
            <a:ext cx="2436198" cy="896334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加强安全培训，提高员工安全技能</a:t>
            </a:r>
          </a:p>
        </p:txBody>
      </p:sp>
      <p:sp>
        <p:nvSpPr>
          <p:cNvPr id="43" name="文本框 42"/>
          <p:cNvSpPr txBox="1"/>
          <p:nvPr>
            <p:custDataLst>
              <p:tags r:id="rId8"/>
            </p:custDataLst>
          </p:nvPr>
        </p:nvSpPr>
        <p:spPr>
          <a:xfrm>
            <a:off x="7815426" y="5245429"/>
            <a:ext cx="2436198" cy="896334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定期进行安全检查，及时发现并消除安全隐患</a:t>
            </a:r>
          </a:p>
        </p:txBody>
      </p:sp>
      <p:cxnSp>
        <p:nvCxnSpPr>
          <p:cNvPr id="44" name="直接连接符 43"/>
          <p:cNvCxnSpPr/>
          <p:nvPr>
            <p:custDataLst>
              <p:tags r:id="rId9"/>
            </p:custDataLst>
          </p:nvPr>
        </p:nvCxnSpPr>
        <p:spPr>
          <a:xfrm flipH="1">
            <a:off x="3779558" y="4404638"/>
            <a:ext cx="537413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>
            <p:custDataLst>
              <p:tags r:id="rId10"/>
            </p:custDataLst>
          </p:nvPr>
        </p:nvSpPr>
        <p:spPr>
          <a:xfrm>
            <a:off x="1397086" y="4042460"/>
            <a:ext cx="2342912" cy="89355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加强安全设施建设，提高安全防护水平</a:t>
            </a:r>
          </a:p>
        </p:txBody>
      </p:sp>
      <p:cxnSp>
        <p:nvCxnSpPr>
          <p:cNvPr id="46" name="直接连接符 45"/>
          <p:cNvCxnSpPr/>
          <p:nvPr>
            <p:custDataLst>
              <p:tags r:id="rId11"/>
            </p:custDataLst>
          </p:nvPr>
        </p:nvCxnSpPr>
        <p:spPr>
          <a:xfrm flipH="1">
            <a:off x="3779558" y="3200331"/>
            <a:ext cx="537413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>
            <p:custDataLst>
              <p:tags r:id="rId12"/>
            </p:custDataLst>
          </p:nvPr>
        </p:nvSpPr>
        <p:spPr>
          <a:xfrm>
            <a:off x="1388350" y="2858855"/>
            <a:ext cx="2376327" cy="89355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加强安全信息管理，及时报告和处理安全事故</a:t>
            </a:r>
          </a:p>
        </p:txBody>
      </p:sp>
      <p:sp>
        <p:nvSpPr>
          <p:cNvPr id="51" name="文本框 50"/>
          <p:cNvSpPr txBox="1"/>
          <p:nvPr>
            <p:custDataLst>
              <p:tags r:id="rId13"/>
            </p:custDataLst>
          </p:nvPr>
        </p:nvSpPr>
        <p:spPr>
          <a:xfrm>
            <a:off x="1887649" y="1478238"/>
            <a:ext cx="2376327" cy="89355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加强安全管理，提高安全意识</a:t>
            </a:r>
          </a:p>
        </p:txBody>
      </p:sp>
      <p:sp>
        <p:nvSpPr>
          <p:cNvPr id="52" name="六边形 51"/>
          <p:cNvSpPr/>
          <p:nvPr>
            <p:custDataLst>
              <p:tags r:id="rId14"/>
            </p:custDataLst>
          </p:nvPr>
        </p:nvSpPr>
        <p:spPr>
          <a:xfrm>
            <a:off x="6629518" y="2738099"/>
            <a:ext cx="1055335" cy="92307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3" name="文本框 27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878373" y="2923600"/>
            <a:ext cx="557625" cy="55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  <a:endParaRPr lang="en-US" altLang="zh-CN" sz="2400" b="1" baseline="-30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六边形 53"/>
          <p:cNvSpPr/>
          <p:nvPr>
            <p:custDataLst>
              <p:tags r:id="rId16"/>
            </p:custDataLst>
          </p:nvPr>
        </p:nvSpPr>
        <p:spPr>
          <a:xfrm>
            <a:off x="5473941" y="2073990"/>
            <a:ext cx="1056728" cy="921677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5" name="文本框 30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723492" y="2258795"/>
            <a:ext cx="557625" cy="55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6" name="六边形 55"/>
          <p:cNvSpPr/>
          <p:nvPr>
            <p:custDataLst>
              <p:tags r:id="rId18"/>
            </p:custDataLst>
          </p:nvPr>
        </p:nvSpPr>
        <p:spPr>
          <a:xfrm>
            <a:off x="6629518" y="3941014"/>
            <a:ext cx="1055335" cy="923070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文本框 33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878373" y="4126515"/>
            <a:ext cx="557625" cy="55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8" name="六边形 57"/>
          <p:cNvSpPr/>
          <p:nvPr>
            <p:custDataLst>
              <p:tags r:id="rId20"/>
            </p:custDataLst>
          </p:nvPr>
        </p:nvSpPr>
        <p:spPr>
          <a:xfrm>
            <a:off x="4316972" y="3941014"/>
            <a:ext cx="1055335" cy="923070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文本框 36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565827" y="4126515"/>
            <a:ext cx="557625" cy="55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0" name="六边形 59"/>
          <p:cNvSpPr/>
          <p:nvPr>
            <p:custDataLst>
              <p:tags r:id="rId22"/>
            </p:custDataLst>
          </p:nvPr>
        </p:nvSpPr>
        <p:spPr>
          <a:xfrm>
            <a:off x="4316972" y="2738099"/>
            <a:ext cx="1055335" cy="92307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文本框 39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4565827" y="2923600"/>
            <a:ext cx="557625" cy="55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62" name="六边形 61"/>
          <p:cNvSpPr/>
          <p:nvPr>
            <p:custDataLst>
              <p:tags r:id="rId24"/>
            </p:custDataLst>
          </p:nvPr>
        </p:nvSpPr>
        <p:spPr>
          <a:xfrm>
            <a:off x="5473941" y="4532726"/>
            <a:ext cx="1056728" cy="92306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3" name="文本框 42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723492" y="4718226"/>
            <a:ext cx="557625" cy="55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64" name="六边形 63"/>
          <p:cNvSpPr/>
          <p:nvPr>
            <p:custDataLst>
              <p:tags r:id="rId26"/>
            </p:custDataLst>
          </p:nvPr>
        </p:nvSpPr>
        <p:spPr>
          <a:xfrm>
            <a:off x="5174605" y="3079204"/>
            <a:ext cx="1655399" cy="139643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35" name="Straight Connector 31@|9FFC:0|FBC:0|LFC:6905428|LBC:16777215"/>
          <p:cNvCxnSpPr/>
          <p:nvPr>
            <p:custDataLst>
              <p:tags r:id="rId27"/>
            </p:custDataLst>
          </p:nvPr>
        </p:nvCxnSpPr>
        <p:spPr bwMode="auto">
          <a:xfrm>
            <a:off x="6300944" y="5455795"/>
            <a:ext cx="307690" cy="229723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2@|9FFC:0|FBC:0|LFC:6905428|LBC:16777215"/>
          <p:cNvCxnSpPr/>
          <p:nvPr>
            <p:custDataLst>
              <p:tags r:id="rId28"/>
            </p:custDataLst>
          </p:nvPr>
        </p:nvCxnSpPr>
        <p:spPr bwMode="auto">
          <a:xfrm flipV="1">
            <a:off x="6605850" y="5684125"/>
            <a:ext cx="1016351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39@|9FFC:0|FBC:0|LFC:6905428|LBC:16777215"/>
          <p:cNvCxnSpPr/>
          <p:nvPr>
            <p:custDataLst>
              <p:tags r:id="rId29"/>
            </p:custDataLst>
          </p:nvPr>
        </p:nvCxnSpPr>
        <p:spPr bwMode="auto">
          <a:xfrm flipH="1" flipV="1">
            <a:off x="5372307" y="1842875"/>
            <a:ext cx="307689" cy="231115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0@|9FFC:0|FBC:0|LFC:6905428|LBC:16777215"/>
          <p:cNvCxnSpPr/>
          <p:nvPr>
            <p:custDataLst>
              <p:tags r:id="rId30"/>
            </p:custDataLst>
          </p:nvPr>
        </p:nvCxnSpPr>
        <p:spPr bwMode="auto">
          <a:xfrm flipH="1">
            <a:off x="4360131" y="1845660"/>
            <a:ext cx="1014960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形 3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5518218" y="3293337"/>
            <a:ext cx="968176" cy="968174"/>
          </a:xfrm>
          <a:prstGeom prst="rect">
            <a:avLst/>
          </a:prstGeom>
        </p:spPr>
      </p:pic>
    </p:spTree>
    <p:custDataLst>
      <p:tags r:id="rId33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提高施工效率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: 形状 22"/>
          <p:cNvSpPr/>
          <p:nvPr>
            <p:custDataLst>
              <p:tags r:id="rId4"/>
            </p:custDataLst>
          </p:nvPr>
        </p:nvSpPr>
        <p:spPr>
          <a:xfrm>
            <a:off x="2917881" y="1966590"/>
            <a:ext cx="1053706" cy="907871"/>
          </a:xfrm>
          <a:custGeom>
            <a:gdLst>
              <a:gd name="connsiteX0" fmla="*/ 580252 w 1160504"/>
              <a:gd name="connsiteY0" fmla="*/ 0 h 1000435"/>
              <a:gd name="connsiteX1" fmla="*/ 1160504 w 1160504"/>
              <a:gd name="connsiteY1" fmla="*/ 1000435 h 1000435"/>
              <a:gd name="connsiteX2" fmla="*/ 0 w 1160504"/>
              <a:gd name="connsiteY2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0504" h="1000435">
                <a:moveTo>
                  <a:pt x="580252" y="0"/>
                </a:moveTo>
                <a:lnTo>
                  <a:pt x="116050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任意多边形: 形状 26"/>
          <p:cNvSpPr/>
          <p:nvPr>
            <p:custDataLst>
              <p:tags r:id="rId5"/>
            </p:custDataLst>
          </p:nvPr>
        </p:nvSpPr>
        <p:spPr>
          <a:xfrm>
            <a:off x="2380653" y="2892907"/>
            <a:ext cx="2128164" cy="907871"/>
          </a:xfrm>
          <a:custGeom>
            <a:gdLst>
              <a:gd name="connsiteX0" fmla="*/ 580252 w 2344218"/>
              <a:gd name="connsiteY0" fmla="*/ 0 h 1000435"/>
              <a:gd name="connsiteX1" fmla="*/ 1763966 w 2344218"/>
              <a:gd name="connsiteY1" fmla="*/ 0 h 1000435"/>
              <a:gd name="connsiteX2" fmla="*/ 2344218 w 2344218"/>
              <a:gd name="connsiteY2" fmla="*/ 1000435 h 1000435"/>
              <a:gd name="connsiteX3" fmla="*/ 0 w 2344218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4218" h="1000435">
                <a:moveTo>
                  <a:pt x="580252" y="0"/>
                </a:moveTo>
                <a:lnTo>
                  <a:pt x="1763966" y="0"/>
                </a:lnTo>
                <a:lnTo>
                  <a:pt x="2344218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29"/>
          <p:cNvSpPr/>
          <p:nvPr>
            <p:custDataLst>
              <p:tags r:id="rId6"/>
            </p:custDataLst>
          </p:nvPr>
        </p:nvSpPr>
        <p:spPr>
          <a:xfrm>
            <a:off x="1843424" y="3819223"/>
            <a:ext cx="3202621" cy="907871"/>
          </a:xfrm>
          <a:custGeom>
            <a:gdLst>
              <a:gd name="connsiteX0" fmla="*/ 580253 w 3527934"/>
              <a:gd name="connsiteY0" fmla="*/ 0 h 1000435"/>
              <a:gd name="connsiteX1" fmla="*/ 2947681 w 3527934"/>
              <a:gd name="connsiteY1" fmla="*/ 0 h 1000435"/>
              <a:gd name="connsiteX2" fmla="*/ 3527934 w 3527934"/>
              <a:gd name="connsiteY2" fmla="*/ 1000435 h 1000435"/>
              <a:gd name="connsiteX3" fmla="*/ 0 w 3527934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7934" h="1000435">
                <a:moveTo>
                  <a:pt x="580253" y="0"/>
                </a:moveTo>
                <a:lnTo>
                  <a:pt x="2947681" y="0"/>
                </a:lnTo>
                <a:lnTo>
                  <a:pt x="352793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任意多边形: 形状 35"/>
          <p:cNvSpPr/>
          <p:nvPr>
            <p:custDataLst>
              <p:tags r:id="rId7"/>
            </p:custDataLst>
          </p:nvPr>
        </p:nvSpPr>
        <p:spPr>
          <a:xfrm>
            <a:off x="1306195" y="4745539"/>
            <a:ext cx="4277079" cy="907871"/>
          </a:xfrm>
          <a:custGeom>
            <a:gdLst>
              <a:gd name="connsiteX0" fmla="*/ 580253 w 4711647"/>
              <a:gd name="connsiteY0" fmla="*/ 0 h 1000435"/>
              <a:gd name="connsiteX1" fmla="*/ 4131395 w 4711647"/>
              <a:gd name="connsiteY1" fmla="*/ 0 h 1000435"/>
              <a:gd name="connsiteX2" fmla="*/ 4711647 w 4711647"/>
              <a:gd name="connsiteY2" fmla="*/ 1000435 h 1000435"/>
              <a:gd name="connsiteX3" fmla="*/ 0 w 4711647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1647" h="1000435">
                <a:moveTo>
                  <a:pt x="580253" y="0"/>
                </a:moveTo>
                <a:lnTo>
                  <a:pt x="4131395" y="0"/>
                </a:lnTo>
                <a:lnTo>
                  <a:pt x="4711647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" name="直接连接符 7"/>
          <p:cNvCxnSpPr/>
          <p:nvPr>
            <p:custDataLst>
              <p:tags r:id="rId8"/>
            </p:custDataLst>
          </p:nvPr>
        </p:nvCxnSpPr>
        <p:spPr>
          <a:xfrm>
            <a:off x="4105318" y="2874461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105318" y="226806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安全管理可以保障施工人员的安全，提高施工效率</a:t>
            </a:r>
          </a:p>
        </p:txBody>
      </p:sp>
      <p:cxnSp>
        <p:nvCxnSpPr>
          <p:cNvPr id="31" name="直接连接符 30"/>
          <p:cNvCxnSpPr/>
          <p:nvPr>
            <p:custDataLst>
              <p:tags r:id="rId10"/>
            </p:custDataLst>
          </p:nvPr>
        </p:nvCxnSpPr>
        <p:spPr>
          <a:xfrm>
            <a:off x="4642547" y="3800777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Text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642547" y="319380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安全管理可以提高施工质量，提高施工效率</a:t>
            </a:r>
          </a:p>
        </p:txBody>
      </p:sp>
      <p:cxnSp>
        <p:nvCxnSpPr>
          <p:cNvPr id="34" name="直接连接符 33"/>
          <p:cNvCxnSpPr/>
          <p:nvPr>
            <p:custDataLst>
              <p:tags r:id="rId12"/>
            </p:custDataLst>
          </p:nvPr>
        </p:nvCxnSpPr>
        <p:spPr>
          <a:xfrm>
            <a:off x="5184964" y="4727093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Text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184964" y="4131069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安全管理可以降低施工成本，提高施工效率</a:t>
            </a:r>
          </a:p>
        </p:txBody>
      </p:sp>
      <p:cxnSp>
        <p:nvCxnSpPr>
          <p:cNvPr id="37" name="直接连接符 36"/>
          <p:cNvCxnSpPr/>
          <p:nvPr>
            <p:custDataLst>
              <p:tags r:id="rId14"/>
            </p:custDataLst>
          </p:nvPr>
        </p:nvCxnSpPr>
        <p:spPr>
          <a:xfrm>
            <a:off x="5717005" y="5653410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Text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717005" y="504355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安全管理可以减少事故发生，提高施工效率</a:t>
            </a:r>
          </a:p>
        </p:txBody>
      </p:sp>
      <p:sp>
        <p:nvSpPr>
          <p:cNvPr id="22" name="AutoShape 4"/>
          <p:cNvSpPr/>
          <p:nvPr>
            <p:custDataLst>
              <p:tags r:id="rId16"/>
            </p:custDataLst>
          </p:nvPr>
        </p:nvSpPr>
        <p:spPr bwMode="auto">
          <a:xfrm>
            <a:off x="2848710" y="3061799"/>
            <a:ext cx="1175909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C</a:t>
            </a:r>
          </a:p>
        </p:txBody>
      </p:sp>
      <p:sp>
        <p:nvSpPr>
          <p:cNvPr id="24" name="AutoShape 5"/>
          <p:cNvSpPr/>
          <p:nvPr>
            <p:custDataLst>
              <p:tags r:id="rId17"/>
            </p:custDataLst>
          </p:nvPr>
        </p:nvSpPr>
        <p:spPr bwMode="auto">
          <a:xfrm>
            <a:off x="2552427" y="3989845"/>
            <a:ext cx="1767898" cy="566626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007 w 21600"/>
              <a:gd name="T5" fmla="*/ 0 h 21600"/>
              <a:gd name="T6" fmla="*/ 3593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007" y="0"/>
                </a:lnTo>
                <a:lnTo>
                  <a:pt x="3593" y="0"/>
                </a:lnTo>
                <a:cubicBezTo>
                  <a:pt x="3593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B</a:t>
            </a:r>
          </a:p>
        </p:txBody>
      </p:sp>
      <p:sp>
        <p:nvSpPr>
          <p:cNvPr id="25" name="AutoShape 6"/>
          <p:cNvSpPr/>
          <p:nvPr>
            <p:custDataLst>
              <p:tags r:id="rId18"/>
            </p:custDataLst>
          </p:nvPr>
        </p:nvSpPr>
        <p:spPr bwMode="auto">
          <a:xfrm>
            <a:off x="2252110" y="4914432"/>
            <a:ext cx="2368533" cy="570661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901 w 21600"/>
              <a:gd name="T5" fmla="*/ 0 h 21600"/>
              <a:gd name="T6" fmla="*/ 2699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901" y="0"/>
                </a:lnTo>
                <a:lnTo>
                  <a:pt x="2699" y="0"/>
                </a:lnTo>
                <a:cubicBezTo>
                  <a:pt x="2699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A</a:t>
            </a:r>
          </a:p>
        </p:txBody>
      </p:sp>
      <p:sp>
        <p:nvSpPr>
          <p:cNvPr id="28" name="AutoShape 4"/>
          <p:cNvSpPr/>
          <p:nvPr>
            <p:custDataLst>
              <p:tags r:id="rId19"/>
            </p:custDataLst>
          </p:nvPr>
        </p:nvSpPr>
        <p:spPr bwMode="auto">
          <a:xfrm>
            <a:off x="3170356" y="2304952"/>
            <a:ext cx="548181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D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安全管理的措施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2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建立健全安全管理制度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>
            <p:custDataLst>
              <p:tags r:id="rId4"/>
            </p:custDataLst>
          </p:nvPr>
        </p:nvSpPr>
        <p:spPr>
          <a:xfrm>
            <a:off x="446496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41" name="任意多边形 40"/>
          <p:cNvSpPr/>
          <p:nvPr>
            <p:custDataLst>
              <p:tags r:id="rId5"/>
            </p:custDataLst>
          </p:nvPr>
        </p:nvSpPr>
        <p:spPr>
          <a:xfrm>
            <a:off x="413945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6"/>
            </p:custDataLst>
          </p:nvPr>
        </p:nvSpPr>
        <p:spPr bwMode="auto">
          <a:xfrm>
            <a:off x="4582446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7"/>
            </p:custDataLst>
          </p:nvPr>
        </p:nvSpPr>
        <p:spPr>
          <a:xfrm>
            <a:off x="205700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8" name="任意多边形 47"/>
          <p:cNvSpPr/>
          <p:nvPr>
            <p:custDataLst>
              <p:tags r:id="rId8"/>
            </p:custDataLst>
          </p:nvPr>
        </p:nvSpPr>
        <p:spPr>
          <a:xfrm>
            <a:off x="1731491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9"/>
            </p:custDataLst>
          </p:nvPr>
        </p:nvSpPr>
        <p:spPr bwMode="auto">
          <a:xfrm>
            <a:off x="2171417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10"/>
            </p:custDataLst>
          </p:nvPr>
        </p:nvSpPr>
        <p:spPr bwMode="auto">
          <a:xfrm>
            <a:off x="130619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制定安全管理制度：明确安全管理的目标、责任和要求</a:t>
            </a:r>
          </a:p>
        </p:txBody>
      </p:sp>
      <p:sp>
        <p:nvSpPr>
          <p:cNvPr id="54" name="矩形 53"/>
          <p:cNvSpPr/>
          <p:nvPr>
            <p:custDataLst>
              <p:tags r:id="rId11"/>
            </p:custDataLst>
          </p:nvPr>
        </p:nvSpPr>
        <p:spPr bwMode="auto">
          <a:xfrm>
            <a:off x="612211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建立安全管理档案：记录安全管理的实施情况和效果</a:t>
            </a:r>
          </a:p>
        </p:txBody>
      </p:sp>
      <p:sp>
        <p:nvSpPr>
          <p:cNvPr id="57" name="矩形 56"/>
          <p:cNvSpPr/>
          <p:nvPr>
            <p:custDataLst>
              <p:tags r:id="rId12"/>
            </p:custDataLst>
          </p:nvPr>
        </p:nvSpPr>
        <p:spPr bwMode="auto">
          <a:xfrm>
            <a:off x="371415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建立安全管理组织机构：明确安全管理的职责和权限</a:t>
            </a:r>
          </a:p>
        </p:txBody>
      </p:sp>
      <p:sp>
        <p:nvSpPr>
          <p:cNvPr id="60" name="矩形 59"/>
          <p:cNvSpPr/>
          <p:nvPr>
            <p:custDataLst>
              <p:tags r:id="rId13"/>
            </p:custDataLst>
          </p:nvPr>
        </p:nvSpPr>
        <p:spPr bwMode="auto">
          <a:xfrm>
            <a:off x="853007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制定安全管理计划：明确安全管理的措施和步骤</a:t>
            </a:r>
          </a:p>
        </p:txBody>
      </p:sp>
      <p:cxnSp>
        <p:nvCxnSpPr>
          <p:cNvPr id="65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3691216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15"/>
            </p:custDataLst>
          </p:nvPr>
        </p:nvCxnSpPr>
        <p:spPr>
          <a:xfrm flipH="1">
            <a:off x="609917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>
            <p:custDataLst>
              <p:tags r:id="rId16"/>
            </p:custDataLst>
          </p:nvPr>
        </p:nvCxnSpPr>
        <p:spPr>
          <a:xfrm flipH="1">
            <a:off x="850713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 69"/>
          <p:cNvSpPr/>
          <p:nvPr>
            <p:custDataLst>
              <p:tags r:id="rId17"/>
            </p:custDataLst>
          </p:nvPr>
        </p:nvSpPr>
        <p:spPr>
          <a:xfrm>
            <a:off x="9280886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71" name="任意多边形 70"/>
          <p:cNvSpPr/>
          <p:nvPr>
            <p:custDataLst>
              <p:tags r:id="rId18"/>
            </p:custDataLst>
          </p:nvPr>
        </p:nvSpPr>
        <p:spPr>
          <a:xfrm>
            <a:off x="8955368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>
            <p:custDataLst>
              <p:tags r:id="rId19"/>
            </p:custDataLst>
          </p:nvPr>
        </p:nvSpPr>
        <p:spPr bwMode="auto">
          <a:xfrm>
            <a:off x="9398364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任意多边形 73"/>
          <p:cNvSpPr/>
          <p:nvPr>
            <p:custDataLst>
              <p:tags r:id="rId20"/>
            </p:custDataLst>
          </p:nvPr>
        </p:nvSpPr>
        <p:spPr>
          <a:xfrm>
            <a:off x="6872927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75" name="任意多边形 74"/>
          <p:cNvSpPr/>
          <p:nvPr>
            <p:custDataLst>
              <p:tags r:id="rId21"/>
            </p:custDataLst>
          </p:nvPr>
        </p:nvSpPr>
        <p:spPr>
          <a:xfrm>
            <a:off x="654741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任意多边形 75"/>
          <p:cNvSpPr/>
          <p:nvPr>
            <p:custDataLst>
              <p:tags r:id="rId22"/>
            </p:custDataLst>
          </p:nvPr>
        </p:nvSpPr>
        <p:spPr bwMode="auto">
          <a:xfrm>
            <a:off x="6987335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加强安全培训和教育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16"/>
          <p:cNvSpPr txBox="1"/>
          <p:nvPr>
            <p:custDataLst>
              <p:tags r:id="rId4"/>
            </p:custDataLst>
          </p:nvPr>
        </p:nvSpPr>
        <p:spPr>
          <a:xfrm>
            <a:off x="7255751" y="157823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定期组织安全培训，提高员工的安全意识和技能</a:t>
            </a:r>
          </a:p>
        </p:txBody>
      </p:sp>
      <p:sp>
        <p:nvSpPr>
          <p:cNvPr id="117" name="01"/>
          <p:cNvSpPr txBox="1"/>
          <p:nvPr>
            <p:custDataLst>
              <p:tags r:id="rId5"/>
            </p:custDataLst>
          </p:nvPr>
        </p:nvSpPr>
        <p:spPr>
          <a:xfrm>
            <a:off x="6256483" y="169547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7" name="圆角矩形 16"/>
          <p:cNvSpPr/>
          <p:nvPr>
            <p:custDataLst>
              <p:tags r:id="rId6"/>
            </p:custDataLst>
          </p:nvPr>
        </p:nvSpPr>
        <p:spPr>
          <a:xfrm>
            <a:off x="2057208" y="2726808"/>
            <a:ext cx="2299881" cy="95789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>
            <p:custDataLst>
              <p:tags r:id="rId7"/>
            </p:custDataLst>
          </p:nvPr>
        </p:nvSpPr>
        <p:spPr>
          <a:xfrm>
            <a:off x="1682482" y="3935300"/>
            <a:ext cx="3049333" cy="95789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>
            <p:custDataLst>
              <p:tags r:id="rId8"/>
            </p:custDataLst>
          </p:nvPr>
        </p:nvSpPr>
        <p:spPr>
          <a:xfrm>
            <a:off x="1306195" y="5141449"/>
            <a:ext cx="3801908" cy="95789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>
            <p:custDataLst>
              <p:tags r:id="rId9"/>
            </p:custDataLst>
          </p:nvPr>
        </p:nvSpPr>
        <p:spPr>
          <a:xfrm>
            <a:off x="2386655" y="1520659"/>
            <a:ext cx="1640988" cy="9578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5" name="01"/>
          <p:cNvSpPr txBox="1"/>
          <p:nvPr>
            <p:custDataLst>
              <p:tags r:id="rId10"/>
            </p:custDataLst>
          </p:nvPr>
        </p:nvSpPr>
        <p:spPr>
          <a:xfrm>
            <a:off x="2778166" y="165421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01"/>
          <p:cNvSpPr txBox="1"/>
          <p:nvPr>
            <p:custDataLst>
              <p:tags r:id="rId11"/>
            </p:custDataLst>
          </p:nvPr>
        </p:nvSpPr>
        <p:spPr>
          <a:xfrm>
            <a:off x="2778166" y="286036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01"/>
          <p:cNvSpPr txBox="1"/>
          <p:nvPr>
            <p:custDataLst>
              <p:tags r:id="rId12"/>
            </p:custDataLst>
          </p:nvPr>
        </p:nvSpPr>
        <p:spPr>
          <a:xfrm>
            <a:off x="2778166" y="4068851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6" name="01"/>
          <p:cNvSpPr txBox="1"/>
          <p:nvPr>
            <p:custDataLst>
              <p:tags r:id="rId13"/>
            </p:custDataLst>
          </p:nvPr>
        </p:nvSpPr>
        <p:spPr>
          <a:xfrm>
            <a:off x="2778166" y="527500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0" name="文本框 16"/>
          <p:cNvSpPr txBox="1"/>
          <p:nvPr>
            <p:custDataLst>
              <p:tags r:id="rId14"/>
            </p:custDataLst>
          </p:nvPr>
        </p:nvSpPr>
        <p:spPr>
          <a:xfrm>
            <a:off x="7255751" y="2784383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制定安全培训计划，确保培训内容的针对性和实用性</a:t>
            </a:r>
          </a:p>
        </p:txBody>
      </p:sp>
      <p:sp>
        <p:nvSpPr>
          <p:cNvPr id="31" name="文本框 16"/>
          <p:cNvSpPr txBox="1"/>
          <p:nvPr>
            <p:custDataLst>
              <p:tags r:id="rId15"/>
            </p:custDataLst>
          </p:nvPr>
        </p:nvSpPr>
        <p:spPr>
          <a:xfrm>
            <a:off x="7255751" y="399287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建立安全培训档案，记录员工的培训情况和效果</a:t>
            </a:r>
          </a:p>
        </p:txBody>
      </p:sp>
      <p:sp>
        <p:nvSpPr>
          <p:cNvPr id="32" name="文本框 16"/>
          <p:cNvSpPr txBox="1"/>
          <p:nvPr>
            <p:custDataLst>
              <p:tags r:id="rId16"/>
            </p:custDataLst>
          </p:nvPr>
        </p:nvSpPr>
        <p:spPr>
          <a:xfrm>
            <a:off x="7255751" y="519902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鼓励员工参与安全知识竞赛等活动，提高员工的安全意识和参与度</a:t>
            </a:r>
          </a:p>
        </p:txBody>
      </p:sp>
      <p:sp>
        <p:nvSpPr>
          <p:cNvPr id="36" name="01"/>
          <p:cNvSpPr txBox="1"/>
          <p:nvPr>
            <p:custDataLst>
              <p:tags r:id="rId17"/>
            </p:custDataLst>
          </p:nvPr>
        </p:nvSpPr>
        <p:spPr>
          <a:xfrm>
            <a:off x="6256483" y="2901627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7" name="01"/>
          <p:cNvSpPr txBox="1"/>
          <p:nvPr>
            <p:custDataLst>
              <p:tags r:id="rId18"/>
            </p:custDataLst>
          </p:nvPr>
        </p:nvSpPr>
        <p:spPr>
          <a:xfrm>
            <a:off x="6256483" y="4110119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3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3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8" name="01"/>
          <p:cNvSpPr txBox="1"/>
          <p:nvPr>
            <p:custDataLst>
              <p:tags r:id="rId19"/>
            </p:custDataLst>
          </p:nvPr>
        </p:nvSpPr>
        <p:spPr>
          <a:xfrm>
            <a:off x="6256483" y="531626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落实安全检查和整改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>
            <a:off x="2728251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5"/>
            </p:custDataLst>
          </p:nvPr>
        </p:nvSpPr>
        <p:spPr>
          <a:xfrm rot="5400000">
            <a:off x="93080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338000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定期进行安全检查，确保施工现场安全</a:t>
            </a:r>
          </a:p>
        </p:txBody>
      </p:sp>
      <p:sp>
        <p:nvSpPr>
          <p:cNvPr id="57" name="对角圆角矩形 56"/>
          <p:cNvSpPr/>
          <p:nvPr>
            <p:custDataLst>
              <p:tags r:id="rId7"/>
            </p:custDataLst>
          </p:nvPr>
        </p:nvSpPr>
        <p:spPr>
          <a:xfrm>
            <a:off x="3498011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8"/>
            </p:custDataLst>
          </p:nvPr>
        </p:nvCxnSpPr>
        <p:spPr>
          <a:xfrm flipH="1">
            <a:off x="3498011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9"/>
            </p:custDataLst>
          </p:nvPr>
        </p:nvSpPr>
        <p:spPr>
          <a:xfrm>
            <a:off x="3531839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706476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对检查中发现的问题及时整改，消除安全隐患</a:t>
            </a:r>
          </a:p>
        </p:txBody>
      </p:sp>
      <p:sp>
        <p:nvSpPr>
          <p:cNvPr id="70" name="对角圆角矩形 69"/>
          <p:cNvSpPr/>
          <p:nvPr>
            <p:custDataLst>
              <p:tags r:id="rId11"/>
            </p:custDataLst>
          </p:nvPr>
        </p:nvSpPr>
        <p:spPr>
          <a:xfrm flipV="1">
            <a:off x="4822118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2"/>
            </p:custDataLst>
          </p:nvPr>
        </p:nvCxnSpPr>
        <p:spPr>
          <a:xfrm flipH="1" flipV="1">
            <a:off x="4822118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3"/>
            </p:custDataLst>
          </p:nvPr>
        </p:nvSpPr>
        <p:spPr>
          <a:xfrm>
            <a:off x="4855945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5899746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建立安全检查和整改记录，便于追踪和监督</a:t>
            </a:r>
          </a:p>
        </p:txBody>
      </p:sp>
      <p:sp>
        <p:nvSpPr>
          <p:cNvPr id="80" name="对角圆角矩形 79"/>
          <p:cNvSpPr/>
          <p:nvPr>
            <p:custDataLst>
              <p:tags r:id="rId15"/>
            </p:custDataLst>
          </p:nvPr>
        </p:nvSpPr>
        <p:spPr>
          <a:xfrm>
            <a:off x="6035055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6"/>
            </p:custDataLst>
          </p:nvPr>
        </p:nvCxnSpPr>
        <p:spPr>
          <a:xfrm flipH="1">
            <a:off x="6035055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7"/>
            </p:custDataLst>
          </p:nvPr>
        </p:nvSpPr>
        <p:spPr>
          <a:xfrm>
            <a:off x="6068882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718137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加强安全培训和教育，提高施工人员的安全意识和技能</a:t>
            </a:r>
          </a:p>
        </p:txBody>
      </p:sp>
      <p:sp>
        <p:nvSpPr>
          <p:cNvPr id="85" name="对角圆角矩形 84"/>
          <p:cNvSpPr/>
          <p:nvPr>
            <p:custDataLst>
              <p:tags r:id="rId19"/>
            </p:custDataLst>
          </p:nvPr>
        </p:nvSpPr>
        <p:spPr>
          <a:xfrm flipV="1">
            <a:off x="731432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0"/>
            </p:custDataLst>
          </p:nvPr>
        </p:nvCxnSpPr>
        <p:spPr>
          <a:xfrm flipH="1" flipV="1">
            <a:off x="731432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1"/>
            </p:custDataLst>
          </p:nvPr>
        </p:nvSpPr>
        <p:spPr>
          <a:xfrm>
            <a:off x="734814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安全管理的技术手段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3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应用现代科技手段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4"/>
            </p:custDataLst>
          </p:nvPr>
        </p:nvSpPr>
        <p:spPr>
          <a:xfrm>
            <a:off x="1306519" y="3636676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5"/>
            </p:custDataLst>
          </p:nvPr>
        </p:nvSpPr>
        <p:spPr>
          <a:xfrm>
            <a:off x="1561058" y="3232368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利用无人机进行施工现场监控</a:t>
            </a:r>
          </a:p>
        </p:txBody>
      </p:sp>
      <p:sp>
        <p:nvSpPr>
          <p:cNvPr id="14" name="矩形: 圆角 13"/>
          <p:cNvSpPr/>
          <p:nvPr>
            <p:custDataLst>
              <p:tags r:id="rId6"/>
            </p:custDataLst>
          </p:nvPr>
        </p:nvSpPr>
        <p:spPr>
          <a:xfrm>
            <a:off x="1446445" y="3126896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7"/>
            </p:custDataLst>
          </p:nvPr>
        </p:nvSpPr>
        <p:spPr>
          <a:xfrm>
            <a:off x="3802464" y="3636676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8"/>
            </p:custDataLst>
          </p:nvPr>
        </p:nvSpPr>
        <p:spPr>
          <a:xfrm>
            <a:off x="4057002" y="3232368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利用GPS定位系统进行车辆和人员定位</a:t>
            </a:r>
          </a:p>
        </p:txBody>
      </p:sp>
      <p:sp>
        <p:nvSpPr>
          <p:cNvPr id="5" name="矩形: 圆角 13"/>
          <p:cNvSpPr/>
          <p:nvPr>
            <p:custDataLst>
              <p:tags r:id="rId9"/>
            </p:custDataLst>
          </p:nvPr>
        </p:nvSpPr>
        <p:spPr>
          <a:xfrm>
            <a:off x="3942390" y="3126896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0"/>
            </p:custDataLst>
          </p:nvPr>
        </p:nvSpPr>
        <p:spPr>
          <a:xfrm>
            <a:off x="6298409" y="3636676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1"/>
            </p:custDataLst>
          </p:nvPr>
        </p:nvSpPr>
        <p:spPr>
          <a:xfrm>
            <a:off x="6552947" y="3232368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利用大数据技术进行安全风险分析和预测</a:t>
            </a:r>
          </a:p>
        </p:txBody>
      </p:sp>
      <p:sp>
        <p:nvSpPr>
          <p:cNvPr id="8" name="矩形: 圆角 13"/>
          <p:cNvSpPr/>
          <p:nvPr>
            <p:custDataLst>
              <p:tags r:id="rId12"/>
            </p:custDataLst>
          </p:nvPr>
        </p:nvSpPr>
        <p:spPr>
          <a:xfrm>
            <a:off x="6438334" y="3126896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3"/>
            </p:custDataLst>
          </p:nvPr>
        </p:nvSpPr>
        <p:spPr>
          <a:xfrm>
            <a:off x="8794352" y="3636676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4"/>
            </p:custDataLst>
          </p:nvPr>
        </p:nvSpPr>
        <p:spPr>
          <a:xfrm>
            <a:off x="9048891" y="3232368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利用物联网技术进行设备管理和监控</a:t>
            </a:r>
          </a:p>
        </p:txBody>
      </p:sp>
      <p:sp>
        <p:nvSpPr>
          <p:cNvPr id="11" name="矩形: 圆角 13"/>
          <p:cNvSpPr/>
          <p:nvPr>
            <p:custDataLst>
              <p:tags r:id="rId15"/>
            </p:custDataLst>
          </p:nvPr>
        </p:nvSpPr>
        <p:spPr>
          <a:xfrm>
            <a:off x="8934278" y="3126896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引入智能监控系统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4"/>
            </p:custDataLst>
          </p:nvPr>
        </p:nvSpPr>
        <p:spPr>
          <a:xfrm>
            <a:off x="2181084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5"/>
            </p:custDataLst>
          </p:nvPr>
        </p:nvSpPr>
        <p:spPr>
          <a:xfrm>
            <a:off x="227592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智能监控系统的作用：实时监控施工现场，及时发现安全隐患</a:t>
            </a:r>
          </a:p>
        </p:txBody>
      </p:sp>
      <p:sp>
        <p:nvSpPr>
          <p:cNvPr id="58" name="椭圆 57"/>
          <p:cNvSpPr/>
          <p:nvPr>
            <p:custDataLst>
              <p:tags r:id="rId6"/>
            </p:custDataLst>
          </p:nvPr>
        </p:nvSpPr>
        <p:spPr>
          <a:xfrm>
            <a:off x="289272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285609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8"/>
            </p:custDataLst>
          </p:nvPr>
        </p:nvSpPr>
        <p:spPr>
          <a:xfrm>
            <a:off x="2721353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9"/>
            </p:custDataLst>
          </p:nvPr>
        </p:nvSpPr>
        <p:spPr>
          <a:xfrm>
            <a:off x="4257236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0"/>
            </p:custDataLst>
          </p:nvPr>
        </p:nvSpPr>
        <p:spPr>
          <a:xfrm>
            <a:off x="4352078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智能监控系统的特点：自动化、智能化、实时性</a:t>
            </a:r>
          </a:p>
        </p:txBody>
      </p:sp>
      <p:sp>
        <p:nvSpPr>
          <p:cNvPr id="63" name="椭圆 62"/>
          <p:cNvSpPr/>
          <p:nvPr>
            <p:custDataLst>
              <p:tags r:id="rId11"/>
            </p:custDataLst>
          </p:nvPr>
        </p:nvSpPr>
        <p:spPr>
          <a:xfrm>
            <a:off x="4968873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2"/>
            </p:custDataLst>
          </p:nvPr>
        </p:nvSpPr>
        <p:spPr>
          <a:xfrm>
            <a:off x="4932245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3"/>
            </p:custDataLst>
          </p:nvPr>
        </p:nvSpPr>
        <p:spPr>
          <a:xfrm>
            <a:off x="4797505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14"/>
            </p:custDataLst>
          </p:nvPr>
        </p:nvSpPr>
        <p:spPr>
          <a:xfrm>
            <a:off x="6333389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5"/>
            </p:custDataLst>
          </p:nvPr>
        </p:nvSpPr>
        <p:spPr>
          <a:xfrm>
            <a:off x="6428231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智能监控系统的应用：应用于施工现场的各个区域，如道路、桥梁、隧道等</a:t>
            </a:r>
          </a:p>
        </p:txBody>
      </p:sp>
      <p:sp>
        <p:nvSpPr>
          <p:cNvPr id="68" name="椭圆 67"/>
          <p:cNvSpPr/>
          <p:nvPr>
            <p:custDataLst>
              <p:tags r:id="rId16"/>
            </p:custDataLst>
          </p:nvPr>
        </p:nvSpPr>
        <p:spPr>
          <a:xfrm>
            <a:off x="7045026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17"/>
            </p:custDataLst>
          </p:nvPr>
        </p:nvSpPr>
        <p:spPr>
          <a:xfrm>
            <a:off x="7008398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18"/>
            </p:custDataLst>
          </p:nvPr>
        </p:nvSpPr>
        <p:spPr>
          <a:xfrm>
            <a:off x="6873657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19"/>
            </p:custDataLst>
          </p:nvPr>
        </p:nvSpPr>
        <p:spPr>
          <a:xfrm>
            <a:off x="8409543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0"/>
            </p:custDataLst>
          </p:nvPr>
        </p:nvSpPr>
        <p:spPr>
          <a:xfrm>
            <a:off x="850438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智能监控系统的优势：提高安全管理效率，降低事故发生率</a:t>
            </a:r>
          </a:p>
        </p:txBody>
      </p:sp>
      <p:sp>
        <p:nvSpPr>
          <p:cNvPr id="73" name="椭圆 72"/>
          <p:cNvSpPr/>
          <p:nvPr>
            <p:custDataLst>
              <p:tags r:id="rId21"/>
            </p:custDataLst>
          </p:nvPr>
        </p:nvSpPr>
        <p:spPr>
          <a:xfrm>
            <a:off x="912118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2"/>
            </p:custDataLst>
          </p:nvPr>
        </p:nvSpPr>
        <p:spPr>
          <a:xfrm>
            <a:off x="908455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3"/>
            </p:custDataLst>
          </p:nvPr>
        </p:nvSpPr>
        <p:spPr>
          <a:xfrm>
            <a:off x="8949811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提高安全预警能力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"/>
          <p:cNvSpPr/>
          <p:nvPr>
            <p:custDataLst>
              <p:tags r:id="rId4"/>
            </p:custDataLst>
          </p:nvPr>
        </p:nvSpPr>
        <p:spPr bwMode="auto">
          <a:xfrm>
            <a:off x="3307334" y="1722995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"/>
          <p:cNvSpPr/>
          <p:nvPr>
            <p:custDataLst>
              <p:tags r:id="rId5"/>
            </p:custDataLst>
          </p:nvPr>
        </p:nvSpPr>
        <p:spPr bwMode="auto">
          <a:xfrm>
            <a:off x="3081777" y="172546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TextBox"/>
          <p:cNvSpPr txBox="1"/>
          <p:nvPr>
            <p:custDataLst>
              <p:tags r:id="rId6"/>
            </p:custDataLst>
          </p:nvPr>
        </p:nvSpPr>
        <p:spPr>
          <a:xfrm>
            <a:off x="3647317" y="147850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建立安全预警系统：实时监测施工现场的安全状况，及时发现安全隐患</a:t>
            </a:r>
          </a:p>
        </p:txBody>
      </p:sp>
      <p:sp>
        <p:nvSpPr>
          <p:cNvPr id="2" name="Freeform"/>
          <p:cNvSpPr/>
          <p:nvPr>
            <p:custDataLst>
              <p:tags r:id="rId7"/>
            </p:custDataLst>
          </p:nvPr>
        </p:nvSpPr>
        <p:spPr bwMode="auto">
          <a:xfrm>
            <a:off x="3307334" y="302103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"/>
          <p:cNvSpPr/>
          <p:nvPr>
            <p:custDataLst>
              <p:tags r:id="rId8"/>
            </p:custDataLst>
          </p:nvPr>
        </p:nvSpPr>
        <p:spPr bwMode="auto">
          <a:xfrm>
            <a:off x="3081777" y="302350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TextBox"/>
          <p:cNvSpPr txBox="1"/>
          <p:nvPr>
            <p:custDataLst>
              <p:tags r:id="rId9"/>
            </p:custDataLst>
          </p:nvPr>
        </p:nvSpPr>
        <p:spPr>
          <a:xfrm>
            <a:off x="3647317" y="277654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利用大数据技术：分析历史数据，预测可能出现的安全问题</a:t>
            </a:r>
          </a:p>
        </p:txBody>
      </p:sp>
      <p:sp>
        <p:nvSpPr>
          <p:cNvPr id="9" name="Freeform"/>
          <p:cNvSpPr/>
          <p:nvPr>
            <p:custDataLst>
              <p:tags r:id="rId10"/>
            </p:custDataLst>
          </p:nvPr>
        </p:nvSpPr>
        <p:spPr bwMode="auto">
          <a:xfrm>
            <a:off x="3307334" y="4319077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"/>
          <p:cNvSpPr/>
          <p:nvPr>
            <p:custDataLst>
              <p:tags r:id="rId11"/>
            </p:custDataLst>
          </p:nvPr>
        </p:nvSpPr>
        <p:spPr bwMode="auto">
          <a:xfrm>
            <a:off x="3081777" y="432154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"/>
          <p:cNvSpPr txBox="1"/>
          <p:nvPr>
            <p:custDataLst>
              <p:tags r:id="rId12"/>
            </p:custDataLst>
          </p:nvPr>
        </p:nvSpPr>
        <p:spPr>
          <a:xfrm>
            <a:off x="3647317" y="407458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引入智能监控设备：对施工现场进行实时监控，提高安全预警能力</a:t>
            </a:r>
          </a:p>
        </p:txBody>
      </p:sp>
      <p:sp>
        <p:nvSpPr>
          <p:cNvPr id="12" name="Freeform"/>
          <p:cNvSpPr/>
          <p:nvPr>
            <p:custDataLst>
              <p:tags r:id="rId13"/>
            </p:custDataLst>
          </p:nvPr>
        </p:nvSpPr>
        <p:spPr bwMode="auto">
          <a:xfrm>
            <a:off x="3307334" y="561711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"/>
          <p:cNvSpPr/>
          <p:nvPr>
            <p:custDataLst>
              <p:tags r:id="rId14"/>
            </p:custDataLst>
          </p:nvPr>
        </p:nvSpPr>
        <p:spPr bwMode="auto">
          <a:xfrm>
            <a:off x="3081777" y="561958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TextBox"/>
          <p:cNvSpPr txBox="1"/>
          <p:nvPr>
            <p:custDataLst>
              <p:tags r:id="rId15"/>
            </p:custDataLst>
          </p:nvPr>
        </p:nvSpPr>
        <p:spPr>
          <a:xfrm>
            <a:off x="3647317" y="537262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加强安全培训：提高施工人员的安全意识和应对能力，降低安全事故发生的概率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安全管理的实践案例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4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成功案例分析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4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案例一：某高速公路施工项目，通过严格的安全管理措施，实现了零事故的目标。</a:t>
            </a:r>
          </a:p>
        </p:txBody>
      </p:sp>
      <p:sp>
        <p:nvSpPr>
          <p:cNvPr id="138" name="文本框 137"/>
          <p:cNvSpPr txBox="1"/>
          <p:nvPr>
            <p:custDataLst>
              <p:tags r:id="rId5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案例三：某隧道施工项目，通过采用先进的安全技术和设备，提高了施工的安全性。</a:t>
            </a:r>
          </a:p>
        </p:txBody>
      </p:sp>
      <p:sp>
        <p:nvSpPr>
          <p:cNvPr id="144" name="文本框 143"/>
          <p:cNvSpPr txBox="1"/>
          <p:nvPr>
            <p:custDataLst>
              <p:tags r:id="rId6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案例二：某桥梁施工项目，通过实施安全培训和现场巡查，有效降低了安全事故的发生率。</a:t>
            </a:r>
          </a:p>
        </p:txBody>
      </p:sp>
      <p:sp>
        <p:nvSpPr>
          <p:cNvPr id="148" name="文本框 147"/>
          <p:cNvSpPr txBox="1"/>
          <p:nvPr>
            <p:custDataLst>
              <p:tags r:id="rId7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案例四：某城市道路施工项目，通过加强与当地居民的沟通和协调，减少了施工对周边环境的影响。</a:t>
            </a:r>
          </a:p>
        </p:txBody>
      </p:sp>
      <p:grpSp>
        <p:nvGrpSpPr>
          <p:cNvPr id="4" name="组合 3"/>
          <p:cNvGrpSpPr/>
          <p:nvPr>
            <p:custDataLst>
              <p:tags r:id="rId8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9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0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1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2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13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4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15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16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7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18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19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0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失败案例分析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4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5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6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7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9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0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案例一：某高速公路施工过程中，因安全措施不到位，导致坍塌事故，造成人员伤亡和财产损失。</a:t>
            </a:r>
          </a:p>
        </p:txBody>
      </p:sp>
      <p:sp>
        <p:nvSpPr>
          <p:cNvPr id="37" name="圆角矩形 36"/>
          <p:cNvSpPr/>
          <p:nvPr>
            <p:custDataLst>
              <p:tags r:id="rId11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2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3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案例二：某桥梁施工过程中，因安全监管不力，导致高空坠落事故，造成人员伤亡。</a:t>
            </a:r>
          </a:p>
        </p:txBody>
      </p:sp>
      <p:sp>
        <p:nvSpPr>
          <p:cNvPr id="40" name="圆角矩形 39"/>
          <p:cNvSpPr/>
          <p:nvPr>
            <p:custDataLst>
              <p:tags r:id="rId14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5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6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案例三：某隧道施工过程中，因安全培训不足，导致瓦斯爆炸事故，造成人员伤亡和财产损失。</a:t>
            </a:r>
          </a:p>
        </p:txBody>
      </p:sp>
      <p:sp>
        <p:nvSpPr>
          <p:cNvPr id="44" name="圆角矩形 43"/>
          <p:cNvSpPr/>
          <p:nvPr>
            <p:custDataLst>
              <p:tags r:id="rId17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18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19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案例四：某公路施工过程中，因安全防护措施不足，导致交通事故，造成人员伤亡和财产损失。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经验教训总结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4"/>
            </p:custDataLst>
          </p:nvPr>
        </p:nvSpPr>
        <p:spPr>
          <a:xfrm flipH="1">
            <a:off x="1306086" y="1957398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箭头: 五边形 15"/>
          <p:cNvSpPr/>
          <p:nvPr>
            <p:custDataLst>
              <p:tags r:id="rId5"/>
            </p:custDataLst>
          </p:nvPr>
        </p:nvSpPr>
        <p:spPr>
          <a:xfrm>
            <a:off x="2592573" y="1957398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58"/>
          <p:cNvSpPr txBox="1"/>
          <p:nvPr>
            <p:custDataLst>
              <p:tags r:id="rId6"/>
            </p:custDataLst>
          </p:nvPr>
        </p:nvSpPr>
        <p:spPr>
          <a:xfrm>
            <a:off x="1671591" y="217776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7"/>
            </p:custDataLst>
          </p:nvPr>
        </p:nvSpPr>
        <p:spPr>
          <a:xfrm>
            <a:off x="2763547" y="207366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加强安全培训，提高安全意识</a:t>
            </a:r>
          </a:p>
        </p:txBody>
      </p:sp>
      <p:sp>
        <p:nvSpPr>
          <p:cNvPr id="27" name="箭头: 五边形 26"/>
          <p:cNvSpPr/>
          <p:nvPr>
            <p:custDataLst>
              <p:tags r:id="rId8"/>
            </p:custDataLst>
          </p:nvPr>
        </p:nvSpPr>
        <p:spPr>
          <a:xfrm flipH="1">
            <a:off x="6429454" y="1957398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箭头: 五边形 27"/>
          <p:cNvSpPr/>
          <p:nvPr>
            <p:custDataLst>
              <p:tags r:id="rId9"/>
            </p:custDataLst>
          </p:nvPr>
        </p:nvSpPr>
        <p:spPr>
          <a:xfrm>
            <a:off x="7715941" y="1957398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58"/>
          <p:cNvSpPr txBox="1"/>
          <p:nvPr>
            <p:custDataLst>
              <p:tags r:id="rId10"/>
            </p:custDataLst>
          </p:nvPr>
        </p:nvSpPr>
        <p:spPr>
          <a:xfrm>
            <a:off x="6794959" y="217776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11"/>
            </p:custDataLst>
          </p:nvPr>
        </p:nvSpPr>
        <p:spPr>
          <a:xfrm>
            <a:off x="7886915" y="207366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完善安全管理制度，明确安全责任</a:t>
            </a:r>
          </a:p>
        </p:txBody>
      </p:sp>
      <p:sp>
        <p:nvSpPr>
          <p:cNvPr id="39" name="箭头: 五边形 38"/>
          <p:cNvSpPr/>
          <p:nvPr>
            <p:custDataLst>
              <p:tags r:id="rId12"/>
            </p:custDataLst>
          </p:nvPr>
        </p:nvSpPr>
        <p:spPr>
          <a:xfrm flipH="1">
            <a:off x="1306086" y="3279600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箭头: 五边形 39"/>
          <p:cNvSpPr/>
          <p:nvPr>
            <p:custDataLst>
              <p:tags r:id="rId13"/>
            </p:custDataLst>
          </p:nvPr>
        </p:nvSpPr>
        <p:spPr>
          <a:xfrm>
            <a:off x="2592573" y="3279600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58"/>
          <p:cNvSpPr txBox="1"/>
          <p:nvPr>
            <p:custDataLst>
              <p:tags r:id="rId14"/>
            </p:custDataLst>
          </p:nvPr>
        </p:nvSpPr>
        <p:spPr>
          <a:xfrm>
            <a:off x="1671591" y="3499967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15"/>
            </p:custDataLst>
          </p:nvPr>
        </p:nvSpPr>
        <p:spPr>
          <a:xfrm>
            <a:off x="2763547" y="3395862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加强安全检查，及时发现和消除安全隐患</a:t>
            </a:r>
          </a:p>
        </p:txBody>
      </p:sp>
      <p:sp>
        <p:nvSpPr>
          <p:cNvPr id="35" name="箭头: 五边形 34"/>
          <p:cNvSpPr/>
          <p:nvPr>
            <p:custDataLst>
              <p:tags r:id="rId16"/>
            </p:custDataLst>
          </p:nvPr>
        </p:nvSpPr>
        <p:spPr>
          <a:xfrm flipH="1">
            <a:off x="6429454" y="3279600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箭头: 五边形 35"/>
          <p:cNvSpPr/>
          <p:nvPr>
            <p:custDataLst>
              <p:tags r:id="rId17"/>
            </p:custDataLst>
          </p:nvPr>
        </p:nvSpPr>
        <p:spPr>
          <a:xfrm>
            <a:off x="7715941" y="3279600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58"/>
          <p:cNvSpPr txBox="1"/>
          <p:nvPr>
            <p:custDataLst>
              <p:tags r:id="rId18"/>
            </p:custDataLst>
          </p:nvPr>
        </p:nvSpPr>
        <p:spPr>
          <a:xfrm>
            <a:off x="6794959" y="3499967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19"/>
            </p:custDataLst>
          </p:nvPr>
        </p:nvSpPr>
        <p:spPr>
          <a:xfrm>
            <a:off x="7886915" y="3395862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加强安全设施建设，提高安全保障能力</a:t>
            </a:r>
          </a:p>
        </p:txBody>
      </p:sp>
      <p:sp>
        <p:nvSpPr>
          <p:cNvPr id="50" name="箭头: 五边形 49"/>
          <p:cNvSpPr/>
          <p:nvPr>
            <p:custDataLst>
              <p:tags r:id="rId20"/>
            </p:custDataLst>
          </p:nvPr>
        </p:nvSpPr>
        <p:spPr>
          <a:xfrm flipH="1">
            <a:off x="1306086" y="4601801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箭头: 五边形 50"/>
          <p:cNvSpPr/>
          <p:nvPr>
            <p:custDataLst>
              <p:tags r:id="rId21"/>
            </p:custDataLst>
          </p:nvPr>
        </p:nvSpPr>
        <p:spPr>
          <a:xfrm>
            <a:off x="2592573" y="4601801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8"/>
          <p:cNvSpPr txBox="1"/>
          <p:nvPr>
            <p:custDataLst>
              <p:tags r:id="rId22"/>
            </p:custDataLst>
          </p:nvPr>
        </p:nvSpPr>
        <p:spPr>
          <a:xfrm>
            <a:off x="1671591" y="4822168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53" name="文本框 61"/>
          <p:cNvSpPr txBox="1"/>
          <p:nvPr>
            <p:custDataLst>
              <p:tags r:id="rId23"/>
            </p:custDataLst>
          </p:nvPr>
        </p:nvSpPr>
        <p:spPr>
          <a:xfrm>
            <a:off x="2763547" y="4718064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加强安全信息管理，及时报告和处理安全事故</a:t>
            </a:r>
          </a:p>
        </p:txBody>
      </p:sp>
      <p:sp>
        <p:nvSpPr>
          <p:cNvPr id="46" name="箭头: 五边形 45"/>
          <p:cNvSpPr/>
          <p:nvPr>
            <p:custDataLst>
              <p:tags r:id="rId24"/>
            </p:custDataLst>
          </p:nvPr>
        </p:nvSpPr>
        <p:spPr>
          <a:xfrm flipH="1">
            <a:off x="6429454" y="4601801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箭头: 五边形 46"/>
          <p:cNvSpPr/>
          <p:nvPr>
            <p:custDataLst>
              <p:tags r:id="rId25"/>
            </p:custDataLst>
          </p:nvPr>
        </p:nvSpPr>
        <p:spPr>
          <a:xfrm>
            <a:off x="7715941" y="4601801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文本框 58"/>
          <p:cNvSpPr txBox="1"/>
          <p:nvPr>
            <p:custDataLst>
              <p:tags r:id="rId26"/>
            </p:custDataLst>
          </p:nvPr>
        </p:nvSpPr>
        <p:spPr>
          <a:xfrm>
            <a:off x="6794959" y="4822168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49" name="文本框 61"/>
          <p:cNvSpPr txBox="1"/>
          <p:nvPr>
            <p:custDataLst>
              <p:tags r:id="rId27"/>
            </p:custDataLst>
          </p:nvPr>
        </p:nvSpPr>
        <p:spPr>
          <a:xfrm>
            <a:off x="7886915" y="4718064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加强安全文化建设，营造良好的安全氛围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5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29"/>
  <p:tag name="KSO_WM_TEMPLATE_THUMBS_INDEX" val="1、1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309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SLIDE_CONTENT_AREA" val="{&quot;left&quot;:&quot;97.3&quot;,&quot;top&quot;:&quot;83.85&quot;,&quot;width&quot;:&quot;538.4&quot;,&quot;height&quot;:&quot;312.95&quot;}"/>
  <p:tag name="KSO_WM_SLIDE_ID" val="custom2023030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  <p:tag name="KSO_WM_TEMPLATE_THUMBS_INDEX" val="1、11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309"/>
  <p:tag name="KSO_WM_TEMPLATE_MASTER_TYPE" val="1"/>
  <p:tag name="KSO_WM_TEMPLATE_SUBCATEGORY" val="17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206.xml><?xml version="1.0" encoding="utf-8"?>
<p:tagLst xmlns:p="http://schemas.openxmlformats.org/presentationml/2006/main">
  <p:tag name="KSO_WM_BEAUTIFY_FLAG" val="#wm#"/>
  <p:tag name="KSO_WM_SLIDE_CONTENT_AREA" val="{&quot;left&quot;:&quot;97.3&quot;,&quot;top&quot;:&quot;156.75&quot;,&quot;width&quot;:&quot;538.4&quot;,&quot;height&quot;:&quot;312.95&quot;}"/>
  <p:tag name="KSO_WM_SLIDE_ID" val="custom20230309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i*1_1"/>
  <p:tag name="KSO_WM_UNIT_INDEX" val="1_1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14:36&quot;,&quot;maxSize&quot;:{&quot;size1&quot;:22.2},&quot;minSize&quot;:{&quot;size1&quot;:13.5},&quot;normalSize&quot;:{&quot;size1&quot;:13.5},&quot;subLayout&quot;:[{&quot;id&quot;:&quot;2023-09-09T19:14:36&quot;,&quot;margin&quot;:{&quot;bottom&quot;:0.025999998673796654,&quot;left&quot;:2.117000102996826,&quot;right&quot;:1.2699999809265137,&quot;top&quot;:0.4230000376701355},&quot;type&quot;:0},{&quot;id&quot;:&quot;2023-09-09T19:14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0"/>
  <p:tag name="KSO_WM_UNIT_VALUE" val="24"/>
</p:tagLst>
</file>

<file path=ppt/tags/tag2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0"/>
  <p:tag name="KSO_WM_UNIT_VALUE" val="24"/>
</p:tagLst>
</file>

<file path=ppt/tags/tag23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0"/>
  <p:tag name="KSO_WM_UNIT_VALUE" val="24"/>
</p:tagLst>
</file>

<file path=ppt/tags/tag23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f*1_5_1"/>
  <p:tag name="KSO_WM_UNIT_INDEX" val="1_5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0"/>
  <p:tag name="KSO_WM_UNIT_VALUE" val="24"/>
</p:tagLst>
</file>

<file path=ppt/tags/tag23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6_1"/>
  <p:tag name="KSO_WM_UNIT_INDEX" val="1_6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f*1_6_1"/>
  <p:tag name="KSO_WM_UNIT_INDEX" val="1_6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0"/>
  <p:tag name="KSO_WM_UNIT_VALUE" val="24"/>
</p:tagLst>
</file>

<file path=ppt/tags/tag23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0"/>
  <p:tag name="KSO_WM_UNIT_VALUE" val="20"/>
</p:tagLst>
</file>

<file path=ppt/tags/tag23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8893_5*q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8893_5*q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8893_5*q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8893_5*q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8893_5*q_h_i*1_6_3"/>
  <p:tag name="KSO_WM_UNIT_INDEX" val="1_6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8893_5*q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8893_5*q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4_3"/>
  <p:tag name="KSO_WM_UNIT_INDEX" val="1_4_3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4_4"/>
  <p:tag name="KSO_WM_UNIT_INDEX" val="1_4_4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1_3"/>
  <p:tag name="KSO_WM_UNIT_INDEX" val="1_1_3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h_i*1_1_4"/>
  <p:tag name="KSO_WM_UNIT_INDEX" val="1_1_4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5*q_x*1_1"/>
  <p:tag name="KSO_WM_UNIT_INDEX" val="1_1"/>
  <p:tag name="KSO_WM_UNIT_LAYERLEVEL" val="1_1"/>
  <p:tag name="KSO_WM_UNIT_TYPE" val="q_x"/>
  <p:tag name="KSO_WM_UNIT_USESOURCEFORMAT_APPLY" val="0"/>
  <p:tag name="KSO_WM_UNIT_VALUE" val="254*254"/>
</p:tagLst>
</file>

<file path=ppt/tags/tag25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14:38&quot;,&quot;maxSize&quot;:{&quot;size1&quot;:22.2},&quot;minSize&quot;:{&quot;size1&quot;:13.5},&quot;normalSize&quot;:{&quot;size1&quot;:13.5},&quot;subLayout&quot;:[{&quot;id&quot;:&quot;2023-09-09T19:14:38&quot;,&quot;margin&quot;:{&quot;bottom&quot;:0.025999998673796654,&quot;left&quot;:2.117000102996826,&quot;right&quot;:1.2699999809265137,&quot;top&quot;:0.4230000376701355},&quot;type&quot;:0},{&quot;id&quot;:&quot;2023-09-09T19:14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1211_3*o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1211_3*o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1211_3*o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1211_3*o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6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6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6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7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1"/>
  <p:tag name="KSO_WM_UNIT_INDEX" val="1_3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1"/>
  <p:tag name="KSO_WM_UNIT_INDEX" val="1_2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1"/>
  <p:tag name="KSO_WM_UNIT_INDEX" val="1_1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1"/>
  <p:tag name="KSO_WM_UNIT_INDEX" val="1_4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14:38&quot;,&quot;maxSize&quot;:{&quot;size1&quot;:22.2},&quot;minSize&quot;:{&quot;size1&quot;:13.5},&quot;normalSize&quot;:{&quot;size1&quot;:13.5},&quot;subLayout&quot;:[{&quot;id&quot;:&quot;2023-09-09T19:14:38&quot;,&quot;margin&quot;:{&quot;bottom&quot;:0.025999998673796654,&quot;left&quot;:2.117000102996826,&quot;right&quot;:1.2699999809265137,&quot;top&quot;:0.4230000376701355},&quot;type&quot;:0},{&quot;id&quot;:&quot;2023-09-09T19:14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278.xml><?xml version="1.0" encoding="utf-8"?>
<p:tagLst xmlns:p="http://schemas.openxmlformats.org/presentationml/2006/main">
  <p:tag name="KSO_WM_BEAUTIFY_FLAG" val="#wm#"/>
  <p:tag name="KSO_WM_SLIDE_CONTENT_AREA" val="{&quot;left&quot;:&quot;97.3&quot;,&quot;top&quot;:&quot;156.75&quot;,&quot;width&quot;:&quot;538.4&quot;,&quot;height&quot;:&quot;312.95&quot;}"/>
  <p:tag name="KSO_WM_SLIDE_ID" val="custom20230309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1_1"/>
  <p:tag name="KSO_WM_UNIT_INDEX" val="1_1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2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4_1"/>
  <p:tag name="KSO_WM_UNIT_INDEX" val="1_4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2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2_1"/>
  <p:tag name="KSO_WM_UNIT_INDEX" val="1_2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2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3_1"/>
  <p:tag name="KSO_WM_UNIT_INDEX" val="1_3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2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14:39&quot;,&quot;maxSize&quot;:{&quot;size1&quot;:22.2},&quot;minSize&quot;:{&quot;size1&quot;:13.5},&quot;normalSize&quot;:{&quot;size1&quot;:13.5},&quot;subLayout&quot;:[{&quot;id&quot;:&quot;2023-09-09T19:14:39&quot;,&quot;margin&quot;:{&quot;bottom&quot;:0.025999998673796654,&quot;left&quot;:2.117000102996826,&quot;right&quot;:1.2699999809265137,&quot;top&quot;:0.4230000376701355},&quot;type&quot;:0},{&quot;id&quot;:&quot;2023-09-09T19:14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30"/>
</p:tagLst>
</file>

<file path=ppt/tags/tag30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928_3*o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928_3*o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928_3*o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928_3*o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14:38&quot;,&quot;maxSize&quot;:{&quot;size1&quot;:22.2},&quot;minSize&quot;:{&quot;size1&quot;:13.5},&quot;normalSize&quot;:{&quot;size1&quot;:13.5},&quot;subLayout&quot;:[{&quot;id&quot;:&quot;2023-09-09T19:14:38&quot;,&quot;margin&quot;:{&quot;bottom&quot;:0.025999998673796654,&quot;left&quot;:2.117000102996826,&quot;right&quot;:1.2699999809265137,&quot;top&quot;:0.4230000376701355},&quot;type&quot;:0},{&quot;id&quot;:&quot;2023-09-09T19:14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14:38&quot;,&quot;maxSize&quot;:{&quot;size1&quot;:22.2},&quot;minSize&quot;:{&quot;size1&quot;:13.5},&quot;normalSize&quot;:{&quot;size1&quot;:13.5},&quot;subLayout&quot;:[{&quot;id&quot;:&quot;2023-09-09T19:14:38&quot;,&quot;margin&quot;:{&quot;bottom&quot;:0.025999998673796654,&quot;left&quot;:2.117000102996826,&quot;right&quot;:1.2699999809265137,&quot;top&quot;:0.4230000376701355},&quot;type&quot;:0},{&quot;id&quot;:&quot;2023-09-09T19:14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343.xml><?xml version="1.0" encoding="utf-8"?>
<p:tagLst xmlns:p="http://schemas.openxmlformats.org/presentationml/2006/main">
  <p:tag name="KSO_WM_BEAUTIFY_FLAG" val="#wm#"/>
  <p:tag name="KSO_WM_SLIDE_CONTENT_AREA" val="{&quot;left&quot;:&quot;97.3&quot;,&quot;top&quot;:&quot;156.75&quot;,&quot;width&quot;:&quot;538.4&quot;,&quot;height&quot;:&quot;312.95&quot;}"/>
  <p:tag name="KSO_WM_SLIDE_ID" val="custom20230309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6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47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48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49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50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51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52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53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54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55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56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57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5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14:38&quot;,&quot;maxSize&quot;:{&quot;size1&quot;:22.2},&quot;minSize&quot;:{&quot;size1&quot;:13.5},&quot;normalSize&quot;:{&quot;size1&quot;:13.5},&quot;subLayout&quot;:[{&quot;id&quot;:&quot;2023-09-09T19:14:38&quot;,&quot;margin&quot;:{&quot;bottom&quot;:0.025999998673796654,&quot;left&quot;:2.117000102996826,&quot;right&quot;:1.2699999809265137,&quot;top&quot;:0.4230000376701355},&quot;type&quot;:0},{&quot;id&quot;:&quot;2023-09-09T19:14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14:39&quot;,&quot;maxSize&quot;:{&quot;size1&quot;:22.2},&quot;minSize&quot;:{&quot;size1&quot;:13.5},&quot;normalSize&quot;:{&quot;size1&quot;:13.5},&quot;subLayout&quot;:[{&quot;id&quot;:&quot;2023-09-09T19:14:39&quot;,&quot;margin&quot;:{&quot;bottom&quot;:0.025999998673796654,&quot;left&quot;:2.117000102996826,&quot;right&quot;:1.2699999809265137,&quot;top&quot;:0.4230000376701355},&quot;type&quot;:0},{&quot;id&quot;:&quot;2023-09-09T19:14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4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5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6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387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8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9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390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1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2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393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4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5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3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14:39&quot;,&quot;maxSize&quot;:{&quot;size1&quot;:22.2},&quot;minSize&quot;:{&quot;size1&quot;:13.5},&quot;normalSize&quot;:{&quot;size1&quot;:13.5},&quot;subLayout&quot;:[{&quot;id&quot;:&quot;2023-09-09T19:14:39&quot;,&quot;margin&quot;:{&quot;bottom&quot;:0.025999998673796654,&quot;left&quot;:2.117000102996826,&quot;right&quot;:1.2699999809265137,&quot;top&quot;:0.4230000376701355},&quot;type&quot;:0},{&quot;id&quot;:&quot;2023-09-09T19:14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399.xml><?xml version="1.0" encoding="utf-8"?>
<p:tagLst xmlns:p="http://schemas.openxmlformats.org/presentationml/2006/main">
  <p:tag name="KSO_WM_BEAUTIFY_FLAG" val="#wm#"/>
  <p:tag name="KSO_WM_SLIDE_CONTENT_AREA" val="{&quot;left&quot;:&quot;97.3&quot;,&quot;top&quot;:&quot;156.75&quot;,&quot;width&quot;:&quot;538.4&quot;,&quot;height&quot;:&quot;312.95&quot;}"/>
  <p:tag name="KSO_WM_SLIDE_ID" val="custom20230309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14:40&quot;,&quot;maxSize&quot;:{&quot;size1&quot;:22.2},&quot;minSize&quot;:{&quot;size1&quot;:13.5},&quot;normalSize&quot;:{&quot;size1&quot;:13.5},&quot;subLayout&quot;:[{&quot;id&quot;:&quot;2023-09-09T19:14:40&quot;,&quot;margin&quot;:{&quot;bottom&quot;:0.025999998673796654,&quot;left&quot;:2.117000102996826,&quot;right&quot;:1.2699999809265137,&quot;top&quot;:0.4230000376701355},&quot;type&quot;:0},{&quot;id&quot;:&quot;2023-09-09T19:14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14:41&quot;,&quot;maxSize&quot;:{&quot;size1&quot;:22.2},&quot;minSize&quot;:{&quot;size1&quot;:13.5},&quot;normalSize&quot;:{&quot;size1&quot;:13.5},&quot;subLayout&quot;:[{&quot;id&quot;:&quot;2023-09-09T19:14:41&quot;,&quot;margin&quot;:{&quot;bottom&quot;:0.025999998673796654,&quot;left&quot;:2.117000102996826,&quot;right&quot;:1.2699999809265137,&quot;top&quot;:0.4230000376701355},&quot;type&quot;:0},{&quot;id&quot;:&quot;2023-09-09T19:14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5_1"/>
  <p:tag name="KSO_WM_UNIT_INDEX" val="1_5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6_1"/>
  <p:tag name="KSO_WM_UNIT_INDEX" val="1_6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14:39&quot;,&quot;maxSize&quot;:{&quot;size1&quot;:22.2},&quot;minSize&quot;:{&quot;size1&quot;:13.5},&quot;normalSize&quot;:{&quot;size1&quot;:13.5},&quot;subLayout&quot;:[{&quot;id&quot;:&quot;2023-09-09T19:14:39&quot;,&quot;margin&quot;:{&quot;bottom&quot;:0.025999998673796654,&quot;left&quot;:2.117000102996826,&quot;right&quot;:1.2699999809265137,&quot;top&quot;:0.4230000376701355},&quot;type&quot;:0},{&quot;id&quot;:&quot;2023-09-09T19:14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466.xml><?xml version="1.0" encoding="utf-8"?>
<p:tagLst xmlns:p="http://schemas.openxmlformats.org/presentationml/2006/main">
  <p:tag name="KSO_WM_BEAUTIFY_FLAG" val="#wm#"/>
  <p:tag name="KSO_WM_SLIDE_CONTENT_AREA" val="{&quot;left&quot;:&quot;94.25&quot;,&quot;top&quot;:&quot;83.55&quot;,&quot;width&quot;:&quot;538.4&quot;,&quot;height&quot;:&quot;312.95&quot;}"/>
  <p:tag name="KSO_WM_SLIDE_ID" val="custom20230309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46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59">
      <a:dk1>
        <a:srgbClr val="000000"/>
      </a:dk1>
      <a:lt1>
        <a:srgbClr val="FFFFFF"/>
      </a:lt1>
      <a:dk2>
        <a:srgbClr val="7DCAFF"/>
      </a:dk2>
      <a:lt2>
        <a:srgbClr val="CCEAFF"/>
      </a:lt2>
      <a:accent1>
        <a:srgbClr val="005EF6"/>
      </a:accent1>
      <a:accent2>
        <a:srgbClr val="0874E8"/>
      </a:accent2>
      <a:accent3>
        <a:srgbClr val="108ADA"/>
      </a:accent3>
      <a:accent4>
        <a:srgbClr val="179FCC"/>
      </a:accent4>
      <a:accent5>
        <a:srgbClr val="1FB5BE"/>
      </a:accent5>
      <a:accent6>
        <a:srgbClr val="27CBB0"/>
      </a:accent6>
      <a:hlink>
        <a:srgbClr val="0563C1"/>
      </a:hlink>
      <a:folHlink>
        <a:srgbClr val="954F72"/>
      </a:folHlink>
    </a:clrScheme>
    <a:fontScheme name="自定义 122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  <a:effectLst>
          <a:outerShdw blurRad="203200" dist="101600" dir="8100000" algn="tr" rotWithShape="0">
            <a:schemeClr val="accent2">
              <a:alpha val="10000"/>
            </a:scheme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124</Paragraphs>
  <Slides>19</Slides>
  <Notes>7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公路施工现代安全管理实务</vt:lpstr>
      <vt:lpstr>Slide 2</vt:lpstr>
      <vt:lpstr>安全管理的重要性</vt:lpstr>
      <vt:lpstr>Slide 4</vt:lpstr>
      <vt:lpstr>Slide 5</vt:lpstr>
      <vt:lpstr>Slide 6</vt:lpstr>
      <vt:lpstr>安全管理的措施</vt:lpstr>
      <vt:lpstr>Slide 8</vt:lpstr>
      <vt:lpstr>Slide 9</vt:lpstr>
      <vt:lpstr>Slide 10</vt:lpstr>
      <vt:lpstr>安全管理的技术手段</vt:lpstr>
      <vt:lpstr>Slide 12</vt:lpstr>
      <vt:lpstr>Slide 13</vt:lpstr>
      <vt:lpstr>Slide 14</vt:lpstr>
      <vt:lpstr>安全管理的实践案例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2023-09-11T04:23:12Z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9E6B719B517E46F5B5DBB75BDE6DA076_11</vt:lpwstr>
  </property>
  <property fmtid="{D5CDD505-2E9C-101B-9397-08002B2CF9AE}" pid="3" name="KSOProductBuildVer">
    <vt:lpwstr>2052-12.1.0.15374</vt:lpwstr>
  </property>
</Properties>
</file>