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06" r:id="rId1"/>
    <p:sldMasterId id="2147484343" r:id="rId2"/>
  </p:sldMasterIdLst>
  <p:notesMasterIdLst>
    <p:notesMasterId r:id="rId3"/>
  </p:notesMasterIdLst>
  <p:sldIdLst>
    <p:sldId id="553" r:id="rId4"/>
    <p:sldId id="556" r:id="rId5"/>
    <p:sldId id="559" r:id="rId6"/>
    <p:sldId id="562" r:id="rId7"/>
    <p:sldId id="568" r:id="rId9"/>
    <p:sldId id="571" r:id="rId10"/>
    <p:sldId id="574" r:id="rId11"/>
    <p:sldId id="577" r:id="rId12"/>
    <p:sldId id="583" r:id="rId14"/>
    <p:sldId id="586" r:id="rId15"/>
    <p:sldId id="589" r:id="rId16"/>
    <p:sldId id="592" r:id="rId17"/>
    <p:sldId id="595" r:id="rId18"/>
    <p:sldId id="601" r:id="rId20"/>
    <p:sldId id="604" r:id="rId21"/>
    <p:sldId id="607" r:id="rId22"/>
    <p:sldId id="610" r:id="rId23"/>
    <p:sldId id="616" r:id="rId25"/>
    <p:sldId id="619" r:id="rId26"/>
    <p:sldId id="622" r:id="rId27"/>
    <p:sldId id="625" r:id="rId28"/>
    <p:sldId id="631" r:id="rId30"/>
    <p:sldId id="634" r:id="rId31"/>
    <p:sldId id="637" r:id="rId32"/>
    <p:sldId id="640" r:id="rId33"/>
    <p:sldId id="646" r:id="rId35"/>
    <p:sldId id="649" r:id="rId36"/>
    <p:sldId id="65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2024年全球智能工厂的数字化转型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数字化转型的背景和意义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数字化转型的关键技术和应用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数字化转型的实践和案例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数字化转型的未来展望和发展趋势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数字化转型的策略和建议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数字化转型的背景和意义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全球智能工厂的发展趋势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数字化转型能够实现更精准的预测和决策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数字化转型是智能工厂发展的必然趋势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数字化转型能够提高生产效率、降低成本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数字化转型能够提高产品质量和客户满意度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数字化转型的必要性和紧迫性</a:t>
            </a:r>
            <a:endParaRPr altLang="en-US" lang="zh-CN"/>
          </a:p>
        </p:txBody>
      </p:sp>
      <p:sp>
        <p:nvSpPr>
          <p:cNvPr id="1049126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8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0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市场竞争压力：数字化转型是企业提高竞争力、适应市场变化的必要手段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4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6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技术发展推动：新一代信息技术的发展为数字化转型提供了有力支持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0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2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客户需求变化：客户对个性化、定制化产品的需求增加，数字化转型有助于更好地满足客户需求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8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环保和可持续发展：数字化转型有助于降低企业能耗和排放，提高资源利用效率，实现绿色发展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数字化转型对智能工厂的影响</a:t>
            </a:r>
            <a:endParaRPr altLang="en-US" lang="zh-CN"/>
          </a:p>
        </p:txBody>
      </p:sp>
      <p:sp>
        <p:nvSpPr>
          <p:cNvPr id="10491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提高生产效率：数字化转型通过自动化、智能化技术，提高生产效率，减少人工干预，降低成本。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优化供应链管理：数字化转型可以实现供应链的实时监控和预测，提高供应链的透明度和响应速度。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提升产品质量：数字化转型可以通过数据分析和预测，优化生产过程，提高产品质量和稳定性。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增强企业竞争力：数字化转型可以提高企业的生产效率、产品质量和服务水平，增强企业的市场竞争力。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数字化转型的关键技术和应用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云计算和大数据技术</a:t>
            </a:r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云计算技术：提供基础设施、平台和软件三种模式，实现数据集中管理和分析，提高生产效率和降低成本。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大数据技术：对海量数据进行实时处理和分析，挖掘数据中的价值，优化生产流程和提高产品质量。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工业互联网平台：基于云计算和大数据技术的工业互联网平台，实现设备连接、数据采集、数据分析、远程监控等功能，提高生产效率和降低运营成本。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人工智能技术：结合云计算和大数据技术，实现智能预测、智能决策、智能控制等功能，提高生产效率和产品质量。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物联网和传感器技术</a:t>
            </a:r>
            <a:endParaRPr altLang="en-US" lang="zh-CN"/>
          </a:p>
        </p:txBody>
      </p:sp>
      <p:sp>
        <p:nvSpPr>
          <p:cNvPr id="1049372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6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8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2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6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物联网技术：实现设备之间的互联互通，提高生产效率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5G技术：提供高速、低时延的数据传输，支持实时监控和控制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工业互联网平台：汇聚数据，实现信息共享和协同工作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传感器技术：监测设备状态，确保生产安全和产品质量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人工智能和机器学习技术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人工智能技术：包括机器学习、深度学习等技术，用于提高生产效率、降低成本、优化产品质量等方面。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机器学习技术：通过训练模型来识别数据中的模式，并做出预测和决策，应用于智能工厂中的生产过程控制、故障预测等方面。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自动化和智能化：人工智能和机器学习技术可以自动化生产流程，提高生产效率，同时也可以实现智能化决策，提高产品质量和降低成本。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应用场景：智能工厂中的生产过程控制、质量检测、物流管理、能源管理等都可以应用人工智能和机器学习技术。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5G通信技术</a:t>
            </a:r>
            <a:endParaRPr altLang="en-US" lang="zh-CN"/>
          </a:p>
        </p:txBody>
      </p:sp>
      <p:sp>
        <p:nvSpPr>
          <p:cNvPr id="10495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5G技术概述：定义、发展历程及特点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5G在智能工厂中的应用场景：数据传输、设备连接、远程控制等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5G通信技术对数字化转型的推动作用：提高生产效率、降低成本、优化管理等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5G通信技术的挑战与解决方案：网络覆盖、设备兼容、安全问题等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数字化转型的实践和案例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国内外智能工厂的数字化转型实践</a:t>
            </a:r>
            <a:endParaRPr altLang="en-US" lang="zh-CN"/>
          </a:p>
        </p:txBody>
      </p:sp>
      <p:sp>
        <p:nvSpPr>
          <p:cNvPr id="10496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/>
          </a:bodyPr>
          <a:p>
            <a:r>
              <a:rPr altLang="en-US" lang="zh-CN"/>
              <a:t>国内智能工厂数字化转型实践： a. 某汽车制造企业：通过数字化技术实现生产流程自动化、智能化，提高生产效率和产品质量。 b. 某电子制造企业：采用数字化技术对生产线进行改造，实现设备互联互通，提高生产效率和灵活性。</a:t>
            </a:r>
            <a:endParaRPr altLang="en-US" lang="zh-CN"/>
          </a:p>
          <a:p>
            <a:pPr lvl="1"/>
            <a:r>
              <a:rPr altLang="en-US" lang="zh-CN"/>
              <a:t>a. 某汽车制造企业：通过数字化技术实现生产流程自动化、智能化，提高生产效率和产品质量。</a:t>
            </a:r>
            <a:endParaRPr altLang="en-US" lang="zh-CN"/>
          </a:p>
          <a:p>
            <a:pPr lvl="1"/>
            <a:r>
              <a:rPr altLang="en-US" lang="zh-CN"/>
              <a:t>b. 某电子制造企业：采用数字化技术对生产线进行改造，实现设备互联互通，提高生产效率和灵活性。</a:t>
            </a:r>
            <a:endParaRPr altLang="en-US" lang="zh-CN"/>
          </a:p>
          <a:p>
            <a:r>
              <a:rPr altLang="en-US" lang="zh-CN"/>
              <a:t>国外智能工厂数字化转型实践： a. 某跨国汽车制造商：在全球范围内推广数字化工厂，通过数据分析和预测来优化生产流程，提高产品质量和客户满意度。 b. 某欧洲电子制造商：采用先进的机器人技术和自动化设备，实现生产流程的全面数字化，提高生产效率和降低成本。</a:t>
            </a:r>
            <a:endParaRPr altLang="en-US" lang="zh-CN"/>
          </a:p>
          <a:p>
            <a:pPr lvl="1"/>
            <a:r>
              <a:rPr altLang="en-US" lang="zh-CN"/>
              <a:t>a. 某跨国汽车制造商：在全球范围内推广数字化工厂，通过数据分析和预测来优化生产流程，提高产品质量和客户满意度。</a:t>
            </a:r>
            <a:endParaRPr altLang="en-US" lang="zh-CN"/>
          </a:p>
          <a:p>
            <a:pPr lvl="1"/>
            <a:r>
              <a:rPr altLang="en-US" lang="zh-CN"/>
              <a:t>b. 某欧洲电子制造商：采用先进的机器人技术和自动化设备，实现生产流程的全面数字化，提高生产效率和降低成本。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数字化转型成功案例分析</a:t>
            </a:r>
            <a:endParaRPr altLang="en-US" lang="zh-CN"/>
          </a:p>
        </p:txBody>
      </p:sp>
      <p:sp>
        <p:nvSpPr>
          <p:cNvPr id="10496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案例名称：某汽车制造企业数字化转型</a:t>
            </a:r>
            <a:endParaRPr altLang="en-US" lang="zh-CN"/>
          </a:p>
          <a:p>
            <a:r>
              <a:rPr altLang="en-US" lang="zh-CN"/>
              <a:t>案例背景：该企业面临市场竞争加剧、生产效率低下等问题，决定进行数字化转型</a:t>
            </a:r>
            <a:endParaRPr altLang="en-US" lang="zh-CN"/>
          </a:p>
          <a:p>
            <a:r>
              <a:rPr altLang="en-US" lang="zh-CN"/>
              <a:t>转型措施：采用先进的工业互联网技术，建立数字化生产线，实现生产过程的可视化、可控制和智能化</a:t>
            </a:r>
            <a:endParaRPr altLang="en-US" lang="zh-CN"/>
          </a:p>
          <a:p>
            <a:r>
              <a:rPr altLang="en-US" lang="zh-CN"/>
              <a:t>转型成果：生产效率提高30%，质量缺陷率降低20%，能源消耗降低15%  数字化转型成功案例分析</a:t>
            </a:r>
            <a:endParaRPr altLang="en-US" lang="zh-CN"/>
          </a:p>
          <a:p>
            <a:pPr lvl="1"/>
            <a:r>
              <a:rPr altLang="en-US" lang="zh-CN"/>
              <a:t>数字化转型成功案例分析</a:t>
            </a:r>
            <a:endParaRPr altLang="en-US" lang="zh-CN"/>
          </a:p>
          <a:p>
            <a:r>
              <a:rPr altLang="en-US" lang="zh-CN"/>
              <a:t>案例名称：某钢铁企业数字化转型</a:t>
            </a:r>
            <a:endParaRPr altLang="en-US" lang="zh-CN"/>
          </a:p>
          <a:p>
            <a:r>
              <a:rPr altLang="en-US" lang="zh-CN"/>
              <a:t>案例背景：该企业面临产能过剩、成本上升等问题，决定进行数字化转型</a:t>
            </a:r>
            <a:endParaRPr altLang="en-US" lang="zh-CN"/>
          </a:p>
          <a:p>
            <a:r>
              <a:rPr altLang="en-US" lang="zh-CN"/>
              <a:t>转型措施：采用大数据技术，对生产过程进行实时监控和预测性维护，提高设备运行效率和产品质量</a:t>
            </a:r>
            <a:endParaRPr altLang="en-US" lang="zh-CN"/>
          </a:p>
          <a:p>
            <a:r>
              <a:rPr altLang="en-US" lang="zh-CN"/>
              <a:t>转型成果：产能提升15%，成本降低10%，产品不良率降低5%  数字化转型成功案例分析</a:t>
            </a:r>
            <a:endParaRPr altLang="en-US" lang="zh-CN"/>
          </a:p>
          <a:p>
            <a:pPr lvl="1"/>
            <a:r>
              <a:rPr altLang="en-US" lang="zh-CN"/>
              <a:t>数字化转型成功案例分析</a:t>
            </a:r>
            <a:endParaRPr altLang="en-US" lang="zh-CN"/>
          </a:p>
          <a:p>
            <a:r>
              <a:rPr altLang="en-US" lang="zh-CN"/>
              <a:t>案例名称：某电子产品制造企业数字化转型</a:t>
            </a:r>
            <a:endParaRPr altLang="en-US" lang="zh-CN"/>
          </a:p>
          <a:p>
            <a:r>
              <a:rPr altLang="en-US" lang="zh-CN"/>
              <a:t>案例背景：该企业面临个性化需求增加、产品更新换代快等问题，决定进行数字化转型</a:t>
            </a:r>
            <a:endParaRPr altLang="en-US" lang="zh-CN"/>
          </a:p>
          <a:p>
            <a:r>
              <a:rPr altLang="en-US" lang="zh-CN"/>
              <a:t>转型措施：采用人工智能技术，实现产品设计和生产的自动化和智能化，提高生产效率和产品质量</a:t>
            </a:r>
            <a:endParaRPr altLang="en-US" lang="zh-CN"/>
          </a:p>
          <a:p>
            <a:r>
              <a:rPr altLang="en-US" lang="zh-CN"/>
              <a:t>转型成果：产品研发周期缩短20%，生产效率提高30%，产品不良率降低10%  数字化转型成功案例分析</a:t>
            </a:r>
            <a:endParaRPr altLang="en-US" lang="zh-CN"/>
          </a:p>
          <a:p>
            <a:pPr lvl="1"/>
            <a:r>
              <a:rPr altLang="en-US" lang="zh-CN"/>
              <a:t>数字化转型成功案例分析</a:t>
            </a:r>
            <a:endParaRPr altLang="en-US" lang="zh-CN"/>
          </a:p>
          <a:p>
            <a:r>
              <a:rPr altLang="en-US" lang="zh-CN"/>
              <a:t>案例名称：某能源企业数字化转型</a:t>
            </a:r>
            <a:endParaRPr altLang="en-US" lang="zh-CN"/>
          </a:p>
          <a:p>
            <a:r>
              <a:rPr altLang="en-US" lang="zh-CN"/>
              <a:t>案例背景：该企业面临能源供应不稳定、环境污染等问题，决定进行数字化转型</a:t>
            </a:r>
            <a:endParaRPr altLang="en-US" lang="zh-CN"/>
          </a:p>
          <a:p>
            <a:r>
              <a:rPr altLang="en-US" lang="zh-CN"/>
              <a:t>转型措施：采用物联网技术，实现能源设备的远程监控和智能调度，提高能源利用效率和减少环境污染</a:t>
            </a:r>
            <a:endParaRPr altLang="en-US" lang="zh-CN"/>
          </a:p>
          <a:p>
            <a:r>
              <a:rPr altLang="en-US" lang="zh-CN"/>
              <a:t>转型成果：能源供应稳定性提高20%，能源消耗降低15%，环境污染减少10%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数字化转型的挑战和解决方案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数字化转型面临的挑战：技术、人才、数据安全等方面的难题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解决方案：采用先进的技术和工具，培养数字化人才，加强数据安全保护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实践案例：介绍一些企业或组织在数字化转型方面的成功经验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总结：强调数字化转型的重要性和必要性，提出未来发展的展望和建议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数字化转型的未来展望和发展趋势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数字化转型的未来发展方向</a:t>
            </a:r>
            <a:endParaRPr altLang="en-US" lang="zh-CN"/>
          </a:p>
        </p:txBody>
      </p:sp>
      <p:sp>
        <p:nvSpPr>
          <p:cNvPr id="1049872" name="矩形: 圆角 44"/>
          <p:cNvSpPr/>
          <p:nvPr>
            <p:custDataLst>
              <p:tags r:id="rId1"/>
            </p:custDataLst>
          </p:nvPr>
        </p:nvSpPr>
        <p:spPr>
          <a:xfrm>
            <a:off x="551935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7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777026" y="2516358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74" name="标题"/>
          <p:cNvSpPr txBox="1"/>
          <p:nvPr>
            <p:custDataLst>
              <p:tags r:id="rId3"/>
            </p:custDataLst>
          </p:nvPr>
        </p:nvSpPr>
        <p:spPr>
          <a:xfrm>
            <a:off x="683631" y="2327487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6" name="正文"/>
          <p:cNvSpPr txBox="1"/>
          <p:nvPr>
            <p:custDataLst>
              <p:tags r:id="rId4"/>
            </p:custDataLst>
          </p:nvPr>
        </p:nvSpPr>
        <p:spPr>
          <a:xfrm>
            <a:off x="1858613" y="2315281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工业互联网的普及：实现设备与设备、设备与系统之间的互联互通，提高生产效率和降低成本。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78" name="矩形: 圆角 48"/>
          <p:cNvSpPr/>
          <p:nvPr>
            <p:custDataLst>
              <p:tags r:id="rId5"/>
            </p:custDataLst>
          </p:nvPr>
        </p:nvSpPr>
        <p:spPr>
          <a:xfrm>
            <a:off x="6242471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9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67562" y="2516358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80" name="标题"/>
          <p:cNvSpPr txBox="1"/>
          <p:nvPr>
            <p:custDataLst>
              <p:tags r:id="rId7"/>
            </p:custDataLst>
          </p:nvPr>
        </p:nvSpPr>
        <p:spPr>
          <a:xfrm>
            <a:off x="6374167" y="2327487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82" name="正文"/>
          <p:cNvSpPr txBox="1"/>
          <p:nvPr>
            <p:custDataLst>
              <p:tags r:id="rId8"/>
            </p:custDataLst>
          </p:nvPr>
        </p:nvSpPr>
        <p:spPr>
          <a:xfrm>
            <a:off x="7548507" y="2315281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人工智能的应用：通过机器学习和深度学习等技术，提高生产过程的自动化和智能化水平，提高产品质量和生产效率。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4" name="矩形: 圆角 53"/>
          <p:cNvSpPr/>
          <p:nvPr>
            <p:custDataLst>
              <p:tags r:id="rId9"/>
            </p:custDataLst>
          </p:nvPr>
        </p:nvSpPr>
        <p:spPr>
          <a:xfrm>
            <a:off x="551935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1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777026" y="4187929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86" name="标题"/>
          <p:cNvSpPr txBox="1"/>
          <p:nvPr>
            <p:custDataLst>
              <p:tags r:id="rId11"/>
            </p:custDataLst>
          </p:nvPr>
        </p:nvSpPr>
        <p:spPr>
          <a:xfrm>
            <a:off x="683631" y="3998416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88" name="正文"/>
          <p:cNvSpPr txBox="1"/>
          <p:nvPr>
            <p:custDataLst>
              <p:tags r:id="rId12"/>
            </p:custDataLst>
          </p:nvPr>
        </p:nvSpPr>
        <p:spPr>
          <a:xfrm>
            <a:off x="1858613" y="3986852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5G技术的推广：5G技术的应用将为智能工厂提供更快速、更稳定的数据传输和通信支持，提高生产过程的实时性和灵活性。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0" name="矩形: 圆角 57"/>
          <p:cNvSpPr/>
          <p:nvPr>
            <p:custDataLst>
              <p:tags r:id="rId13"/>
            </p:custDataLst>
          </p:nvPr>
        </p:nvSpPr>
        <p:spPr>
          <a:xfrm>
            <a:off x="6242471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3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67562" y="4187929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92" name="标题"/>
          <p:cNvSpPr txBox="1"/>
          <p:nvPr>
            <p:custDataLst>
              <p:tags r:id="rId15"/>
            </p:custDataLst>
          </p:nvPr>
        </p:nvSpPr>
        <p:spPr>
          <a:xfrm>
            <a:off x="6374167" y="3998416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94" name="正文"/>
          <p:cNvSpPr txBox="1"/>
          <p:nvPr>
            <p:custDataLst>
              <p:tags r:id="rId16"/>
            </p:custDataLst>
          </p:nvPr>
        </p:nvSpPr>
        <p:spPr>
          <a:xfrm>
            <a:off x="7548507" y="3986852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云计算的普及：云计算将为智能工厂提供更高效、更灵活的数据存储和处理能力，提高生产过程的可靠性和安全性。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数字化转型的趋势预测和前景展望</a:t>
            </a:r>
            <a:endParaRPr altLang="en-US" lang="zh-CN"/>
          </a:p>
        </p:txBody>
      </p:sp>
      <p:sp>
        <p:nvSpPr>
          <p:cNvPr id="1049934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数字化转型的未来展望：随着技术的不断进步，数字化转型将在未来几年内继续加速，推动工业4.0的发展，实现更高效、更智能的生产方式。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数字化转型的发展趋势：未来数字化转型将更加注重数据驱动、人工智能的应用，实现更精准、更个性化的生产和服务。同时，数字化转型也将促进企业组织架构的变革，推动企业向更加灵活、高效的方向发展。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数字化转型的挑战与机遇：数字化转型过程中将面临技术、人才、数据安全等方面的挑战，但同时也将带来更多的机遇，如提高生产效率、降低成本、增强市场竞争力等。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数字化转型的成功案例：介绍一些企业在数字化转型方面的成功案例，如通过数字化转型实现生产效率的提升、降低成本、提高产品质量等，为其他企业提供借鉴和参考。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数字化转型的机遇和挑战并存</a:t>
            </a:r>
            <a:endParaRPr altLang="en-US" lang="zh-CN"/>
          </a:p>
        </p:txBody>
      </p:sp>
      <p:sp>
        <p:nvSpPr>
          <p:cNvPr id="104998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机遇：提高生产效率，降低成本，增强企业竞争力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挑战：技术更新迅速，需要不断投入研发，提高技术水平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应对策略：加强人才培养，推动技术创新，加强与合作伙伴的合作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未来展望：数字化转型将成为制造业的重要趋势，企业需要积极应对挑战，把握机遇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数字化转型的策略和建议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企业数字化转型的策略制定</a:t>
            </a:r>
            <a:endParaRPr altLang="en-US" lang="zh-CN"/>
          </a:p>
        </p:txBody>
      </p:sp>
      <p:sp>
        <p:nvSpPr>
          <p:cNvPr id="1050118" name="圆角矩形 3"/>
          <p:cNvSpPr/>
          <p:nvPr>
            <p:custDataLst>
              <p:tags r:id="rId1"/>
            </p:custDataLst>
          </p:nvPr>
        </p:nvSpPr>
        <p:spPr>
          <a:xfrm rot="16200000">
            <a:off x="2676650" y="1083018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4"/>
          <p:cNvSpPr/>
          <p:nvPr>
            <p:custDataLst>
              <p:tags r:id="rId2"/>
            </p:custDataLst>
          </p:nvPr>
        </p:nvSpPr>
        <p:spPr>
          <a:xfrm rot="16200000">
            <a:off x="2676650" y="-336716"/>
            <a:ext cx="1134733" cy="53827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1"/>
          <p:cNvSpPr/>
          <p:nvPr>
            <p:custDataLst>
              <p:tags r:id="rId3"/>
            </p:custDataLst>
          </p:nvPr>
        </p:nvSpPr>
        <p:spPr>
          <a:xfrm rot="16200000">
            <a:off x="8380997" y="-339974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10"/>
          <p:cNvSpPr/>
          <p:nvPr>
            <p:custDataLst>
              <p:tags r:id="rId4"/>
            </p:custDataLst>
          </p:nvPr>
        </p:nvSpPr>
        <p:spPr>
          <a:xfrm rot="16200000">
            <a:off x="2676650" y="2498843"/>
            <a:ext cx="1134733" cy="53827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31"/>
          <p:cNvSpPr/>
          <p:nvPr>
            <p:custDataLst>
              <p:tags r:id="rId5"/>
            </p:custDataLst>
          </p:nvPr>
        </p:nvSpPr>
        <p:spPr>
          <a:xfrm rot="16200000">
            <a:off x="8380997" y="1078457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34"/>
          <p:cNvSpPr/>
          <p:nvPr>
            <p:custDataLst>
              <p:tags r:id="rId6"/>
            </p:custDataLst>
          </p:nvPr>
        </p:nvSpPr>
        <p:spPr>
          <a:xfrm rot="16200000">
            <a:off x="8380997" y="2496888"/>
            <a:ext cx="1134733" cy="53831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文本框 5"/>
          <p:cNvSpPr txBox="1"/>
          <p:nvPr>
            <p:custDataLst>
              <p:tags r:id="rId7"/>
            </p:custDataLst>
          </p:nvPr>
        </p:nvSpPr>
        <p:spPr>
          <a:xfrm>
            <a:off x="6453051" y="4622254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建立数字化转型的评估和持续改进机制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2" name="文本框 6"/>
          <p:cNvSpPr txBox="1"/>
          <p:nvPr>
            <p:custDataLst>
              <p:tags r:id="rId8"/>
            </p:custDataLst>
          </p:nvPr>
        </p:nvSpPr>
        <p:spPr>
          <a:xfrm>
            <a:off x="6453051" y="3203823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加强数字化人才队伍建设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4" name="文本框 13"/>
          <p:cNvSpPr txBox="1"/>
          <p:nvPr>
            <p:custDataLst>
              <p:tags r:id="rId9"/>
            </p:custDataLst>
          </p:nvPr>
        </p:nvSpPr>
        <p:spPr>
          <a:xfrm>
            <a:off x="748704" y="4622906"/>
            <a:ext cx="5156690" cy="113473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制定数字化转型计划和时间表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6" name="文本框 14"/>
          <p:cNvSpPr txBox="1"/>
          <p:nvPr>
            <p:custDataLst>
              <p:tags r:id="rId10"/>
            </p:custDataLst>
          </p:nvPr>
        </p:nvSpPr>
        <p:spPr>
          <a:xfrm>
            <a:off x="6453051" y="1785392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确定数字化转型的重点领域和措施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8" name="文本框 15"/>
          <p:cNvSpPr txBox="1"/>
          <p:nvPr>
            <p:custDataLst>
              <p:tags r:id="rId11"/>
            </p:custDataLst>
          </p:nvPr>
        </p:nvSpPr>
        <p:spPr>
          <a:xfrm>
            <a:off x="748704" y="1787347"/>
            <a:ext cx="5156690" cy="113473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明确数字化转型的目标和战略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40" name="文本框 16"/>
          <p:cNvSpPr txBox="1"/>
          <p:nvPr>
            <p:custDataLst>
              <p:tags r:id="rId12"/>
            </p:custDataLst>
          </p:nvPr>
        </p:nvSpPr>
        <p:spPr>
          <a:xfrm>
            <a:off x="748704" y="3208384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评估现有数字化水平和能力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42" name="圆角矩形 7"/>
          <p:cNvSpPr/>
          <p:nvPr>
            <p:custDataLst>
              <p:tags r:id="rId13"/>
            </p:custDataLst>
          </p:nvPr>
        </p:nvSpPr>
        <p:spPr>
          <a:xfrm rot="16200000">
            <a:off x="45027" y="3714641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圆角矩形 8"/>
          <p:cNvSpPr/>
          <p:nvPr>
            <p:custDataLst>
              <p:tags r:id="rId14"/>
            </p:custDataLst>
          </p:nvPr>
        </p:nvSpPr>
        <p:spPr>
          <a:xfrm rot="16200000">
            <a:off x="45027" y="2294906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6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374" y="2292300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圆角矩形 27"/>
          <p:cNvSpPr/>
          <p:nvPr>
            <p:custDataLst>
              <p:tags r:id="rId16"/>
            </p:custDataLst>
          </p:nvPr>
        </p:nvSpPr>
        <p:spPr>
          <a:xfrm rot="16200000">
            <a:off x="45027" y="5129814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0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374" y="3710731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374" y="5129162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数字化转型过程中的风险防控</a:t>
            </a:r>
            <a:endParaRPr altLang="en-US" lang="zh-CN"/>
          </a:p>
        </p:txBody>
      </p:sp>
      <p:sp>
        <p:nvSpPr>
          <p:cNvPr id="105019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业务中断风险：制定应急预案，确保数字化转型过程中业务能够正常进行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网络安全风险：加强网络安全防护，确保数字化转型过程中的数据安全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人员技能风险：加强员工培训，提高员工数字化技能水平，确保数字化转型顺利进行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法律法规风险：遵守相关法律法规，确保数字化转型过程中合法合规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提升数字化转型成功率的建议</a:t>
            </a:r>
            <a:endParaRPr altLang="en-US" lang="zh-CN"/>
          </a:p>
        </p:txBody>
      </p:sp>
      <p:sp>
        <p:nvSpPr>
          <p:cNvPr id="1050246" name="圆角矩形 3"/>
          <p:cNvSpPr/>
          <p:nvPr>
            <p:custDataLst>
              <p:tags r:id="rId1"/>
            </p:custDataLst>
          </p:nvPr>
        </p:nvSpPr>
        <p:spPr>
          <a:xfrm rot="16200000">
            <a:off x="2676650" y="1083018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4"/>
          <p:cNvSpPr/>
          <p:nvPr>
            <p:custDataLst>
              <p:tags r:id="rId2"/>
            </p:custDataLst>
          </p:nvPr>
        </p:nvSpPr>
        <p:spPr>
          <a:xfrm rot="16200000">
            <a:off x="2676650" y="-336716"/>
            <a:ext cx="1134733" cy="53827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11"/>
          <p:cNvSpPr/>
          <p:nvPr>
            <p:custDataLst>
              <p:tags r:id="rId3"/>
            </p:custDataLst>
          </p:nvPr>
        </p:nvSpPr>
        <p:spPr>
          <a:xfrm rot="16200000">
            <a:off x="8380997" y="-339974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10"/>
          <p:cNvSpPr/>
          <p:nvPr>
            <p:custDataLst>
              <p:tags r:id="rId4"/>
            </p:custDataLst>
          </p:nvPr>
        </p:nvSpPr>
        <p:spPr>
          <a:xfrm rot="16200000">
            <a:off x="2676650" y="2498843"/>
            <a:ext cx="1134733" cy="53827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31"/>
          <p:cNvSpPr/>
          <p:nvPr>
            <p:custDataLst>
              <p:tags r:id="rId5"/>
            </p:custDataLst>
          </p:nvPr>
        </p:nvSpPr>
        <p:spPr>
          <a:xfrm rot="16200000">
            <a:off x="8380997" y="1078457"/>
            <a:ext cx="1134733" cy="53831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34"/>
          <p:cNvSpPr/>
          <p:nvPr>
            <p:custDataLst>
              <p:tags r:id="rId6"/>
            </p:custDataLst>
          </p:nvPr>
        </p:nvSpPr>
        <p:spPr>
          <a:xfrm rot="16200000">
            <a:off x="8380997" y="2496888"/>
            <a:ext cx="1134733" cy="53831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文本框 5"/>
          <p:cNvSpPr txBox="1"/>
          <p:nvPr>
            <p:custDataLst>
              <p:tags r:id="rId7"/>
            </p:custDataLst>
          </p:nvPr>
        </p:nvSpPr>
        <p:spPr>
          <a:xfrm>
            <a:off x="6453051" y="4622254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加强与供应商和客户的合作，共同推动数字化转型的进程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0" name="文本框 6"/>
          <p:cNvSpPr txBox="1"/>
          <p:nvPr>
            <p:custDataLst>
              <p:tags r:id="rId8"/>
            </p:custDataLst>
          </p:nvPr>
        </p:nvSpPr>
        <p:spPr>
          <a:xfrm>
            <a:off x="6453051" y="3203823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建立数字化转型的评估和反馈机制，及时调整和优化转型策略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2" name="文本框 13"/>
          <p:cNvSpPr txBox="1"/>
          <p:nvPr>
            <p:custDataLst>
              <p:tags r:id="rId9"/>
            </p:custDataLst>
          </p:nvPr>
        </p:nvSpPr>
        <p:spPr>
          <a:xfrm>
            <a:off x="748704" y="4622906"/>
            <a:ext cx="5156690" cy="113473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引入先进的数字化技术和工具，提高生产效率和质量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4" name="文本框 14"/>
          <p:cNvSpPr txBox="1"/>
          <p:nvPr>
            <p:custDataLst>
              <p:tags r:id="rId10"/>
            </p:custDataLst>
          </p:nvPr>
        </p:nvSpPr>
        <p:spPr>
          <a:xfrm>
            <a:off x="6453051" y="1785392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加强员工培训和技能提升，提高数字化转型的意识和能力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6" name="文本框 15"/>
          <p:cNvSpPr txBox="1"/>
          <p:nvPr>
            <p:custDataLst>
              <p:tags r:id="rId11"/>
            </p:custDataLst>
          </p:nvPr>
        </p:nvSpPr>
        <p:spPr>
          <a:xfrm>
            <a:off x="748704" y="1787347"/>
            <a:ext cx="5156690" cy="113473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制定明确的数字化转型战略和计划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8" name="文本框 16"/>
          <p:cNvSpPr txBox="1"/>
          <p:nvPr>
            <p:custDataLst>
              <p:tags r:id="rId12"/>
            </p:custDataLst>
          </p:nvPr>
        </p:nvSpPr>
        <p:spPr>
          <a:xfrm>
            <a:off x="748704" y="3208384"/>
            <a:ext cx="5156690" cy="113379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建立数字化转型团队，明确职责和目标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70" name="圆角矩形 7"/>
          <p:cNvSpPr/>
          <p:nvPr>
            <p:custDataLst>
              <p:tags r:id="rId13"/>
            </p:custDataLst>
          </p:nvPr>
        </p:nvSpPr>
        <p:spPr>
          <a:xfrm rot="16200000">
            <a:off x="45027" y="3714641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圆角矩形 8"/>
          <p:cNvSpPr/>
          <p:nvPr>
            <p:custDataLst>
              <p:tags r:id="rId14"/>
            </p:custDataLst>
          </p:nvPr>
        </p:nvSpPr>
        <p:spPr>
          <a:xfrm rot="16200000">
            <a:off x="45027" y="2294906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4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374" y="2292300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圆角矩形 27"/>
          <p:cNvSpPr/>
          <p:nvPr>
            <p:custDataLst>
              <p:tags r:id="rId16"/>
            </p:custDataLst>
          </p:nvPr>
        </p:nvSpPr>
        <p:spPr>
          <a:xfrm rot="16200000">
            <a:off x="45027" y="5129814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8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374" y="3710731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374" y="5129162"/>
            <a:ext cx="1132865" cy="11858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总结与思考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对全球智能工厂数字化转型的总结</a:t>
            </a:r>
            <a:endParaRPr altLang="en-US" lang="zh-CN"/>
          </a:p>
        </p:txBody>
      </p:sp>
      <p:sp>
        <p:nvSpPr>
          <p:cNvPr id="10503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数字化转型是全球智能工厂发展的必然趋势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数字化转型将带来生产效率、产品质量和可持续性的提升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数字化转型需要跨部门、跨领域的协作和配合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数字化转型需要不断的技术创新和人才培养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对未来智能工厂发展的思考与展望</a:t>
            </a:r>
            <a:endParaRPr altLang="en-US" lang="zh-CN"/>
          </a:p>
        </p:txBody>
      </p:sp>
      <p:sp>
        <p:nvSpPr>
          <p:cNvPr id="10504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数字化转型是未来智能工厂发展的必然趋势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未来智能工厂将更加注重数据驱动和智能化生产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未来智能工厂将更加注重绿色环保和可持续发展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未来智能工厂将更加注重人才培养和团队建设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2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2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2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6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2023-12-16T22:29:33Z</dcterms:created>
  <dcterms:modified xsi:type="dcterms:W3CDTF">2023-12-16T22:29:33Z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51139d2f23ab49a6bdaee7b17171087c_21</vt:lpwstr>
  </property>
</Properties>
</file>