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83" r:id="rId1"/>
    <p:sldMasterId id="2147504220" r:id="rId2"/>
  </p:sldMasterIdLst>
  <p:notesMasterIdLst>
    <p:notesMasterId r:id="rId3"/>
  </p:notesMasterIdLst>
  <p:sldIdLst>
    <p:sldId id="9873" r:id="rId4"/>
    <p:sldId id="9877" r:id="rId5"/>
    <p:sldId id="9880" r:id="rId6"/>
    <p:sldId id="9883" r:id="rId7"/>
    <p:sldId id="9889" r:id="rId9"/>
    <p:sldId id="9892" r:id="rId10"/>
    <p:sldId id="9895" r:id="rId11"/>
    <p:sldId id="9898" r:id="rId12"/>
    <p:sldId id="9901" r:id="rId13"/>
    <p:sldId id="9907" r:id="rId15"/>
    <p:sldId id="9910" r:id="rId16"/>
    <p:sldId id="9913" r:id="rId17"/>
    <p:sldId id="9916" r:id="rId18"/>
    <p:sldId id="9919" r:id="rId19"/>
    <p:sldId id="9925" r:id="rId21"/>
    <p:sldId id="9928" r:id="rId22"/>
    <p:sldId id="9931" r:id="rId23"/>
    <p:sldId id="9934" r:id="rId24"/>
    <p:sldId id="9937" r:id="rId25"/>
    <p:sldId id="9943" r:id="rId27"/>
    <p:sldId id="9946" r:id="rId28"/>
    <p:sldId id="9949" r:id="rId29"/>
    <p:sldId id="9952" r:id="rId30"/>
    <p:sldId id="9955" r:id="rId31"/>
    <p:sldId id="9961" r:id="rId33"/>
    <p:sldId id="9964" r:id="rId34"/>
    <p:sldId id="9967" r:id="rId35"/>
    <p:sldId id="9970" r:id="rId36"/>
    <p:sldId id="997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84" r:id="rId1"/>
    <p:sldLayoutId id="2147504185" r:id="rId2"/>
    <p:sldLayoutId id="2147504186" r:id="rId3"/>
    <p:sldLayoutId id="2147504187" r:id="rId4"/>
    <p:sldLayoutId id="2147504188" r:id="rId5"/>
    <p:sldLayoutId id="2147504189" r:id="rId6"/>
    <p:sldLayoutId id="2147504190" r:id="rId7"/>
    <p:sldLayoutId id="2147504191" r:id="rId8"/>
    <p:sldLayoutId id="2147504192" r:id="rId9"/>
    <p:sldLayoutId id="2147504193" r:id="rId10"/>
    <p:sldLayoutId id="21475041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221" r:id="rId1"/>
    <p:sldLayoutId id="2147504222" r:id="rId2"/>
    <p:sldLayoutId id="2147504223" r:id="rId3"/>
    <p:sldLayoutId id="2147504224" r:id="rId4"/>
    <p:sldLayoutId id="2147504225" r:id="rId5"/>
    <p:sldLayoutId id="2147504226" r:id="rId6"/>
    <p:sldLayoutId id="2147504227" r:id="rId7"/>
    <p:sldLayoutId id="2147504228" r:id="rId8"/>
    <p:sldLayoutId id="2147504229" r:id="rId9"/>
    <p:sldLayoutId id="2147504230" r:id="rId10"/>
    <p:sldLayoutId id="21475042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tags" Target="../tags/tag430.xml"/><Relationship Id="rId14" Type="http://schemas.openxmlformats.org/officeDocument/2006/relationships/tags" Target="../tags/tag431.xml"/><Relationship Id="rId15" Type="http://schemas.openxmlformats.org/officeDocument/2006/relationships/tags" Target="../tags/tag432.xml"/><Relationship Id="rId16" Type="http://schemas.openxmlformats.org/officeDocument/2006/relationships/tags" Target="../tags/tag433.xml"/><Relationship Id="rId17" Type="http://schemas.openxmlformats.org/officeDocument/2006/relationships/tags" Target="../tags/tag434.xml"/><Relationship Id="rId18" Type="http://schemas.openxmlformats.org/officeDocument/2006/relationships/tags" Target="../tags/tag435.xml"/><Relationship Id="rId19" Type="http://schemas.openxmlformats.org/officeDocument/2006/relationships/tags" Target="../tags/tag436.xml"/><Relationship Id="rId20" Type="http://schemas.openxmlformats.org/officeDocument/2006/relationships/tags" Target="../tags/tag437.xml"/><Relationship Id="rId21" Type="http://schemas.openxmlformats.org/officeDocument/2006/relationships/tags" Target="../tags/tag438.xml"/><Relationship Id="rId22" Type="http://schemas.openxmlformats.org/officeDocument/2006/relationships/tags" Target="../tags/tag439.xml"/><Relationship Id="rId23" Type="http://schemas.openxmlformats.org/officeDocument/2006/relationships/tags" Target="../tags/tag440.xml"/><Relationship Id="rId24" Type="http://schemas.openxmlformats.org/officeDocument/2006/relationships/tags" Target="../tags/tag441.xml"/><Relationship Id="rId25" Type="http://schemas.openxmlformats.org/officeDocument/2006/relationships/tags" Target="../tags/tag442.xml"/><Relationship Id="rId26" Type="http://schemas.openxmlformats.org/officeDocument/2006/relationships/tags" Target="../tags/tag443.xml"/><Relationship Id="rId27" Type="http://schemas.openxmlformats.org/officeDocument/2006/relationships/tags" Target="../tags/tag444.xml"/><Relationship Id="rId28" Type="http://schemas.openxmlformats.org/officeDocument/2006/relationships/tags" Target="../tags/tag445.xml"/><Relationship Id="rId29" Type="http://schemas.openxmlformats.org/officeDocument/2006/relationships/tags" Target="../tags/tag446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2024年人工智能行业工作总结及展望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2024年人工智能行业工作总结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2024年人工智能行业的技术创新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2024年人工智能行业的市场趋势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2024年人工智能行业的政策环境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2024年人工智能行业的展望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2024年人工智能行业工作总结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人工智能行业的发展历程</a:t>
            </a:r>
            <a:endParaRPr altLang="en-US" lang="zh-CN"/>
          </a:p>
        </p:txBody>
      </p:sp>
      <p:sp>
        <p:nvSpPr>
          <p:cNvPr id="10490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人工智能技术的起源和发展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人工智能行业的未来发展趋势和挑战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人工智能技术在各领域的应用和影响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2024年人工智能行业的主要成就和突破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2024年人工智能行业的主要成就</a:t>
            </a:r>
            <a:endParaRPr altLang="en-US" lang="zh-CN"/>
          </a:p>
        </p:txBody>
      </p:sp>
      <p:sp>
        <p:nvSpPr>
          <p:cNvPr id="104917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深度学习技术的突破和应用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自然语言处理和语音识别技术的进步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计算机视觉技术的广泛应用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人工智能在医疗、金融、交通等领域的应用拓展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人工智能产业链的完善和发展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人工智能与各行业的融合与创新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人工智能技术在各领域的应用</a:t>
            </a:r>
            <a:endParaRPr altLang="en-US" lang="zh-CN"/>
          </a:p>
        </p:txBody>
      </p:sp>
      <p:sp>
        <p:nvSpPr>
          <p:cNvPr id="1049248" name="矩形: 圆角 23"/>
          <p:cNvSpPr/>
          <p:nvPr>
            <p:custDataLst>
              <p:tags r:id="rId1"/>
            </p:custDataLst>
          </p:nvPr>
        </p:nvSpPr>
        <p:spPr>
          <a:xfrm>
            <a:off x="838200" y="1501742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50" name="矩形: 圆角 24"/>
          <p:cNvSpPr/>
          <p:nvPr>
            <p:custDataLst>
              <p:tags r:id="rId2"/>
            </p:custDataLst>
          </p:nvPr>
        </p:nvSpPr>
        <p:spPr>
          <a:xfrm>
            <a:off x="966654" y="1630805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3"/>
            </p:custDataLst>
          </p:nvPr>
        </p:nvSpPr>
        <p:spPr>
          <a:xfrm>
            <a:off x="966654" y="2037475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医疗保健领域：人工智能技术可以协助医生进行诊断和治疗，提高医疗水平和效率。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54" name="矩形: 圆角 31"/>
          <p:cNvSpPr/>
          <p:nvPr>
            <p:custDataLst>
              <p:tags r:id="rId4"/>
            </p:custDataLst>
          </p:nvPr>
        </p:nvSpPr>
        <p:spPr>
          <a:xfrm>
            <a:off x="838200" y="3048064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56" name="矩形: 圆角 32"/>
          <p:cNvSpPr/>
          <p:nvPr>
            <p:custDataLst>
              <p:tags r:id="rId5"/>
            </p:custDataLst>
          </p:nvPr>
        </p:nvSpPr>
        <p:spPr>
          <a:xfrm>
            <a:off x="966654" y="3177127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6"/>
            </p:custDataLst>
          </p:nvPr>
        </p:nvSpPr>
        <p:spPr>
          <a:xfrm>
            <a:off x="966654" y="3583798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交通领域：人工智能技术可以用于智能驾驶、交通流量管理和优化等方面，提高交通效率和安全性。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0" name="矩形: 圆角 35"/>
          <p:cNvSpPr/>
          <p:nvPr>
            <p:custDataLst>
              <p:tags r:id="rId7"/>
            </p:custDataLst>
          </p:nvPr>
        </p:nvSpPr>
        <p:spPr>
          <a:xfrm>
            <a:off x="838200" y="4594995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62" name="矩形: 圆角 36"/>
          <p:cNvSpPr/>
          <p:nvPr>
            <p:custDataLst>
              <p:tags r:id="rId8"/>
            </p:custDataLst>
          </p:nvPr>
        </p:nvSpPr>
        <p:spPr>
          <a:xfrm>
            <a:off x="966654" y="4724058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9"/>
            </p:custDataLst>
          </p:nvPr>
        </p:nvSpPr>
        <p:spPr>
          <a:xfrm>
            <a:off x="966654" y="5130729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 fontScale="937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制造业领域：人工智能技术可以用于智能制造、质量控制和生产自动化等方面，提高制造业的效率和竞争力。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66" name="矩形: 圆角 48"/>
          <p:cNvSpPr/>
          <p:nvPr>
            <p:custDataLst>
              <p:tags r:id="rId10"/>
            </p:custDataLst>
          </p:nvPr>
        </p:nvSpPr>
        <p:spPr>
          <a:xfrm>
            <a:off x="6188231" y="1501742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68" name="矩形: 圆角 49"/>
          <p:cNvSpPr/>
          <p:nvPr>
            <p:custDataLst>
              <p:tags r:id="rId11"/>
            </p:custDataLst>
          </p:nvPr>
        </p:nvSpPr>
        <p:spPr>
          <a:xfrm>
            <a:off x="6316686" y="1630805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12"/>
            </p:custDataLst>
          </p:nvPr>
        </p:nvSpPr>
        <p:spPr>
          <a:xfrm>
            <a:off x="6316686" y="2037475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金融领域：人工智能技术可以用于风险评估、投资决策和客户服务等方面，提高金融行业的智能化水平。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72" name="矩形: 圆角 45"/>
          <p:cNvSpPr/>
          <p:nvPr>
            <p:custDataLst>
              <p:tags r:id="rId13"/>
            </p:custDataLst>
          </p:nvPr>
        </p:nvSpPr>
        <p:spPr>
          <a:xfrm>
            <a:off x="6188231" y="3048064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274" name="矩形: 圆角 46"/>
          <p:cNvSpPr/>
          <p:nvPr>
            <p:custDataLst>
              <p:tags r:id="rId14"/>
            </p:custDataLst>
          </p:nvPr>
        </p:nvSpPr>
        <p:spPr>
          <a:xfrm>
            <a:off x="6316686" y="3177127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15"/>
            </p:custDataLst>
          </p:nvPr>
        </p:nvSpPr>
        <p:spPr>
          <a:xfrm>
            <a:off x="6316686" y="3583798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教育领域：人工智能技术可以用于个性化教学、智能评估和在线学习等方面，提高教育质量和效率。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人工智能行业面临的主要挑战</a:t>
            </a:r>
            <a:endParaRPr altLang="en-US" lang="zh-CN"/>
          </a:p>
        </p:txBody>
      </p:sp>
      <p:sp>
        <p:nvSpPr>
          <p:cNvPr id="10493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人才短缺：人工智能领域的人才需求量大，但供给不足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技术瓶颈：人工智能算法和模型的可解释性和可靠性仍需提高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数据隐私和安全：随着人工智能应用的普及，数据隐私和安全问题日益突出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伦理和社会责任：人工智能的发展和应用需要遵循伦理和社会责任原则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2024年人工智能行业的技术创新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深度学习技术的突破</a:t>
            </a:r>
            <a:endParaRPr altLang="en-US" lang="zh-CN"/>
          </a:p>
        </p:txBody>
      </p:sp>
      <p:sp>
        <p:nvSpPr>
          <p:cNvPr id="10494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计算机视觉技术的突破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自然语言处理技术的突破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深度学习算法的优化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神经网络的改进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自然语言处理技术的进步</a:t>
            </a:r>
            <a:endParaRPr altLang="en-US" lang="zh-CN"/>
          </a:p>
        </p:txBody>
      </p:sp>
      <p:sp>
        <p:nvSpPr>
          <p:cNvPr id="1049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深度学习技术的广泛应用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语音识别和自然语言理解技术的提升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机器翻译和文本生成技术的改进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情感分析、问答系统等应用的拓展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计算机视觉技术的广泛应用</a:t>
            </a:r>
            <a:endParaRPr altLang="en-US" lang="zh-CN"/>
          </a:p>
        </p:txBody>
      </p:sp>
      <p:sp>
        <p:nvSpPr>
          <p:cNvPr id="10496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医疗诊断：计算机视觉技术用于辅助医生进行疾病诊断和治疗，提高诊断准确性和效率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自动驾驶汽车：计算机视觉技术用于识别路况、车辆和行人，提高驾驶安全性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智能家居：计算机视觉技术用于识别家庭成员和物品，实现智能控制和优化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工业自动化：计算机视觉技术用于检测产品质量、生产线自动化和机器人导航等，提高生产效率和降低成本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人工智能技术的未来发展方向</a:t>
            </a:r>
            <a:endParaRPr altLang="en-US" lang="zh-CN"/>
          </a:p>
        </p:txBody>
      </p:sp>
      <p:sp>
        <p:nvSpPr>
          <p:cNvPr id="104968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8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深度学习技术的持续发展：随着深度学习技术的不断进步，人工智能在语音识别、图像识别、自然语言处理等领域的应用将更加广泛。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9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9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9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9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强化学习技术的广泛应用：强化学习技术是人工智能领域的一个重要研究方向，未来将有更多的应用场景需要强化学习技术的支持。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9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0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0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0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边缘计算技术的普及：随着物联网、5G等技术的不断发展，边缘计算技术将在人工智能领域发挥越来越重要的作用，提高数据处理效率和响应速度。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0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70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71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5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1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可解释性和透明度：未来的人工智能技术将更加注重可解释性和透明度，以更好地理解和信任人工智能的决策过程。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71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5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2024年人工智能行业的市场趋势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人工智能市场规模的增长</a:t>
            </a:r>
            <a:endParaRPr altLang="en-US" lang="zh-CN"/>
          </a:p>
        </p:txBody>
      </p:sp>
      <p:sp>
        <p:nvSpPr>
          <p:cNvPr id="10498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机器学习、深度学习等技术发展，为人工智能市场规模增长提供动力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2024年全球人工智能市场规模预计达到XX亿美元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人工智能在各行业的应用不断拓展，推动市场规模增长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人工智能在医疗、金融、教育等领域的应用，将进一步推动市场规模增长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人工智能技术在各领域的应用前景</a:t>
            </a:r>
            <a:endParaRPr altLang="en-US" lang="zh-CN"/>
          </a:p>
        </p:txBody>
      </p:sp>
      <p:sp>
        <p:nvSpPr>
          <p:cNvPr id="1049922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零售领域：智能推荐、虚拟试衣间和无人商店，提高购物体验和效率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工业领域：智能制造、自动化生产线和质量控制，提高生产效率和产品质量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38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金融领域：智能投顾、风险评估和欺诈检测，提高金融服务的智能化水平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0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教育领域：个性化教学、智能评估和在线学习，提高教育质量和效率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2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医疗保健领域：辅助医生诊断、治疗和手术，提高医疗水平和效率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4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交通领域：自动驾驶汽车、智能交通信号控制，改善交通状况和安全性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46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人工智能行业的竞争格局</a:t>
            </a:r>
            <a:endParaRPr altLang="en-US" lang="zh-CN"/>
          </a:p>
        </p:txBody>
      </p:sp>
      <p:sp>
        <p:nvSpPr>
          <p:cNvPr id="10499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行业主要参与者：介绍全球范围内人工智能行业的龙头企业及其业务范围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市场份额：分析各企业在人工智能市场的份额及增长趋势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竞争格局：分析人工智能行业的竞争格局，包括技术、人才、资金等方面的竞争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未来趋势：预测人工智能行业的未来发展趋势，包括技术、市场、政策等方面的变化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人工智能行业的未来发展趋势</a:t>
            </a:r>
            <a:endParaRPr altLang="en-US" lang="zh-CN"/>
          </a:p>
        </p:txBody>
      </p:sp>
      <p:sp>
        <p:nvSpPr>
          <p:cNvPr id="10500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跨界融合：人工智能将与各个领域进行跨界融合，包括医疗、教育、金融等，为各个领域提供更加智能化、高效化的解决方案。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深度学习技术的持续发展：随着深度学习技术的不断进步，人工智能的应用场景将更加广泛，包括自然语言处理、计算机视觉、语音识别等领域。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硬件技术的提升：随着硬件技术的不断提升，人工智能的计算能力和处理速度将得到大幅提升，为人工智能的发展提供更好的支持。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伦理和隐私问题的解决：随着人工智能的广泛应用，伦理和隐私等问题也将受到更多的关注。未来，需要更加注重人工智能的伦理和隐私保护，确保人工智能的发展符合人类的价值观和道德标准。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2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2024年人工智能行业的政策环境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各国政府对人工智能行业的政策支持</a:t>
            </a:r>
            <a:endParaRPr altLang="en-US" lang="zh-CN"/>
          </a:p>
        </p:txBody>
      </p:sp>
      <p:sp>
        <p:nvSpPr>
          <p:cNvPr id="10502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各国政府加大对人工智能行业的资金投入，支持相关企业和研究机构的发展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各国政府对人工智能行业的重视程度不断提高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各国政府出台了一系列政策措施，推动人工智能行业的发展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各国政府加强人工智能行业的监管，保障行业健康有序发展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人工智能行业的法规和标准</a:t>
            </a:r>
            <a:endParaRPr altLang="en-US" lang="zh-CN"/>
          </a:p>
        </p:txBody>
      </p:sp>
      <p:sp>
        <p:nvSpPr>
          <p:cNvPr id="10502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人工智能行业法规概述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人工智能行业标准发展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人工智能行业法规与标准的关联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未来人工智能行业法规和标准的展望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人工智能行业的伦理和隐私问题</a:t>
            </a:r>
            <a:endParaRPr altLang="en-US" lang="zh-CN"/>
          </a:p>
        </p:txBody>
      </p:sp>
      <p:sp>
        <p:nvSpPr>
          <p:cNvPr id="1050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人工智能技术发展带来的伦理问题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人工智能技术应用中的隐私保护挑战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政策环境对人工智能伦理和隐私问题的关注和推动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企业和政府在解决人工智能伦理和隐私问题中的角色和责任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人工智能行业的国际合作与交流</a:t>
            </a:r>
            <a:endParaRPr altLang="en-US" lang="zh-CN"/>
          </a:p>
        </p:txBody>
      </p:sp>
      <p:sp>
        <p:nvSpPr>
          <p:cNvPr id="10503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人工智能行业的国际合作与交流面临的挑战和机遇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国际合作与交流的背景和意义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2024年人工智能行业的国际合作与交流现状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未来人工智能行业的国际合作与交流的发展趋势和展望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2024年人工智能行业的展望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人工智能技术在未来的应用前景</a:t>
            </a:r>
            <a:endParaRPr altLang="en-US" lang="zh-CN"/>
          </a:p>
        </p:txBody>
      </p:sp>
      <p:sp>
        <p:nvSpPr>
          <p:cNvPr id="10505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人工智能技术将在未来继续发展，并应用于更多领域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人工智能技术将与物联网、大数据等技术融合，形成更加智能化的解决方案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人工智能技术将为医疗、教育、交通等领域带来更多创新和变革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人工智能技术将促进人机交互的发展，提高人机交互的效率和体验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人工智能技术的未来发展方向</a:t>
            </a:r>
            <a:endParaRPr altLang="en-US" lang="zh-CN"/>
          </a:p>
        </p:txBody>
      </p:sp>
      <p:sp>
        <p:nvSpPr>
          <p:cNvPr id="10506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深度学习技术的持续发展：随着深度学习技术的不断进步，人工智能将更加智能化，能够更好地理解和处理复杂的数据和任务。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自然语言处理技术的广泛应用：自然语言处理技术将更加成熟，能够实现更加自然、准确的人机交互，提高人工智能的应用范围和效率。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计算机视觉技术的拓展：计算机视觉技术将在更多领域得到应用，如自动驾驶、智能安防等，提高人工智能的感知和决策能力。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人工智能与物联网的融合：物联网技术的发展将促进人工智能的应用，实现更加智能化、自动化的生产和生活的各个方面。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人工智能行业的未来市场规模预测</a:t>
            </a:r>
            <a:endParaRPr altLang="en-US" lang="zh-CN"/>
          </a:p>
        </p:txBody>
      </p:sp>
      <p:sp>
        <p:nvSpPr>
          <p:cNvPr id="10506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市场规模将不断扩大，预计未来几年将保持高速增长。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人工智能技术将在各个领域得到更广泛的应用，如医疗、金融、教育等。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人工智能技术将与物联网、区块链等其他技术相结合，形成更加智能化的解决方案。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人工智能行业将面临更多的挑战和机遇，需要不断创新和进步。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人工智能行业的未来挑战与机遇</a:t>
            </a:r>
            <a:endParaRPr altLang="en-US" lang="zh-CN"/>
          </a:p>
        </p:txBody>
      </p:sp>
      <p:sp>
        <p:nvSpPr>
          <p:cNvPr id="10507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挑战：技术发展、数据安全、伦理道德等问题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应对策略：加强技术研发、提高数据安全意识、关注伦理道德问题等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未来发展趋势：AI与各行业融合、AI赋能千行百业、AI技术不断创新等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机遇：新应用场景、新商业模式、新产业链等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2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2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4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4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4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4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6_4*l_h_a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6_4*l_h_f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4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4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4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4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50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2023-12-17T10:57:25Z</dcterms:created>
  <dcterms:modified xsi:type="dcterms:W3CDTF">2023-12-17T10:57:25Z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60fd7477b8524535829cc694b6a769a4_21</vt:lpwstr>
  </property>
</Properties>
</file>