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1715" r:id="rId1"/>
    <p:sldMasterId id="2147491752" r:id="rId2"/>
  </p:sldMasterIdLst>
  <p:notesMasterIdLst>
    <p:notesMasterId r:id="rId3"/>
  </p:notesMasterIdLst>
  <p:sldIdLst>
    <p:sldId id="4008" r:id="rId4"/>
    <p:sldId id="4011" r:id="rId5"/>
    <p:sldId id="4014" r:id="rId6"/>
    <p:sldId id="4017" r:id="rId7"/>
    <p:sldId id="4023" r:id="rId9"/>
    <p:sldId id="4026" r:id="rId10"/>
    <p:sldId id="4029" r:id="rId11"/>
    <p:sldId id="4032" r:id="rId12"/>
    <p:sldId id="4038" r:id="rId14"/>
    <p:sldId id="4041" r:id="rId15"/>
    <p:sldId id="4044" r:id="rId16"/>
    <p:sldId id="4047" r:id="rId17"/>
    <p:sldId id="4050" r:id="rId18"/>
    <p:sldId id="4056" r:id="rId20"/>
    <p:sldId id="4059" r:id="rId21"/>
    <p:sldId id="4062" r:id="rId22"/>
    <p:sldId id="4065" r:id="rId23"/>
    <p:sldId id="4068" r:id="rId24"/>
    <p:sldId id="4074" r:id="rId26"/>
    <p:sldId id="4077" r:id="rId27"/>
    <p:sldId id="4080" r:id="rId28"/>
    <p:sldId id="4083" r:id="rId29"/>
    <p:sldId id="4086" r:id="rId30"/>
    <p:sldId id="4092" r:id="rId32"/>
    <p:sldId id="4095" r:id="rId33"/>
    <p:sldId id="4098" r:id="rId34"/>
    <p:sldId id="4101" r:id="rId35"/>
    <p:sldId id="4104"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1716" r:id="rId1"/>
    <p:sldLayoutId id="2147491717" r:id="rId2"/>
    <p:sldLayoutId id="2147491718" r:id="rId3"/>
    <p:sldLayoutId id="2147491719" r:id="rId4"/>
    <p:sldLayoutId id="2147491720" r:id="rId5"/>
    <p:sldLayoutId id="2147491721" r:id="rId6"/>
    <p:sldLayoutId id="2147491722" r:id="rId7"/>
    <p:sldLayoutId id="2147491723" r:id="rId8"/>
    <p:sldLayoutId id="2147491724" r:id="rId9"/>
    <p:sldLayoutId id="2147491725" r:id="rId10"/>
    <p:sldLayoutId id="214749172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1753" r:id="rId1"/>
    <p:sldLayoutId id="2147491754" r:id="rId2"/>
    <p:sldLayoutId id="2147491755" r:id="rId3"/>
    <p:sldLayoutId id="2147491756" r:id="rId4"/>
    <p:sldLayoutId id="2147491757" r:id="rId5"/>
    <p:sldLayoutId id="2147491758" r:id="rId6"/>
    <p:sldLayoutId id="2147491759" r:id="rId7"/>
    <p:sldLayoutId id="2147491760" r:id="rId8"/>
    <p:sldLayoutId id="2147491761" r:id="rId9"/>
    <p:sldLayoutId id="2147491762" r:id="rId10"/>
    <p:sldLayoutId id="214749176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tags" Target="../tags/tag149.xml"/><Relationship Id="rId14" Type="http://schemas.openxmlformats.org/officeDocument/2006/relationships/tags" Target="../tags/tag150.xml"/><Relationship Id="rId15" Type="http://schemas.openxmlformats.org/officeDocument/2006/relationships/tags" Target="../tags/tag151.xml"/><Relationship Id="rId16" Type="http://schemas.openxmlformats.org/officeDocument/2006/relationships/tags" Target="../tags/tag152.xml"/><Relationship Id="rId17" Type="http://schemas.openxmlformats.org/officeDocument/2006/relationships/tags" Target="../tags/tag153.xml"/><Relationship Id="rId18" Type="http://schemas.openxmlformats.org/officeDocument/2006/relationships/tags" Target="../tags/tag154.xml"/><Relationship Id="rId19" Type="http://schemas.openxmlformats.org/officeDocument/2006/relationships/tags" Target="../tags/tag155.xml"/><Relationship Id="rId20" Type="http://schemas.openxmlformats.org/officeDocument/2006/relationships/tags" Target="../tags/tag156.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tags" Target="../tags/tag173.xml"/><Relationship Id="rId6" Type="http://schemas.openxmlformats.org/officeDocument/2006/relationships/tags" Target="../tags/tag174.xml"/><Relationship Id="rId7" Type="http://schemas.openxmlformats.org/officeDocument/2006/relationships/tags" Target="../tags/tag175.xml"/><Relationship Id="rId8" Type="http://schemas.openxmlformats.org/officeDocument/2006/relationships/tags" Target="../tags/tag176.xml"/><Relationship Id="rId9" Type="http://schemas.openxmlformats.org/officeDocument/2006/relationships/tags" Target="../tags/tag177.xml"/><Relationship Id="rId10" Type="http://schemas.openxmlformats.org/officeDocument/2006/relationships/tags" Target="../tags/tag178.xml"/><Relationship Id="rId11" Type="http://schemas.openxmlformats.org/officeDocument/2006/relationships/tags" Target="../tags/tag179.xml"/><Relationship Id="rId12" Type="http://schemas.openxmlformats.org/officeDocument/2006/relationships/tags" Target="../tags/tag180.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tags" Target="../tags/tag216.xml"/><Relationship Id="rId14" Type="http://schemas.openxmlformats.org/officeDocument/2006/relationships/tags" Target="../tags/tag217.xml"/><Relationship Id="rId15" Type="http://schemas.openxmlformats.org/officeDocument/2006/relationships/tags" Target="../tags/tag218.xml"/><Relationship Id="rId16" Type="http://schemas.openxmlformats.org/officeDocument/2006/relationships/tags" Target="../tags/tag219.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tags" Target="../tags/tag259.xml"/><Relationship Id="rId14" Type="http://schemas.openxmlformats.org/officeDocument/2006/relationships/tags" Target="../tags/tag260.xml"/><Relationship Id="rId15" Type="http://schemas.openxmlformats.org/officeDocument/2006/relationships/tags" Target="../tags/tag261.xml"/><Relationship Id="rId16" Type="http://schemas.openxmlformats.org/officeDocument/2006/relationships/tags" Target="../tags/tag262.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tags" Target="../tags/tag275.xml"/><Relationship Id="rId14" Type="http://schemas.openxmlformats.org/officeDocument/2006/relationships/tags" Target="../tags/tag276.xml"/><Relationship Id="rId15" Type="http://schemas.openxmlformats.org/officeDocument/2006/relationships/tags" Target="../tags/tag277.xml"/><Relationship Id="rId16" Type="http://schemas.openxmlformats.org/officeDocument/2006/relationships/tags" Target="../tags/tag278.xml"/><Relationship Id="rId17" Type="http://schemas.openxmlformats.org/officeDocument/2006/relationships/tags" Target="../tags/tag279.xml"/><Relationship Id="rId18" Type="http://schemas.openxmlformats.org/officeDocument/2006/relationships/tags" Target="../tags/tag280.xml"/><Relationship Id="rId19" Type="http://schemas.openxmlformats.org/officeDocument/2006/relationships/tags" Target="../tags/tag281.xml"/><Relationship Id="rId20" Type="http://schemas.openxmlformats.org/officeDocument/2006/relationships/tags" Target="../tags/tag282.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tags" Target="../tags/tag353.xml"/><Relationship Id="rId14" Type="http://schemas.openxmlformats.org/officeDocument/2006/relationships/tags" Target="../tags/tag354.xml"/><Relationship Id="rId1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tags" Target="../tags/tag363.xml"/><Relationship Id="rId10" Type="http://schemas.openxmlformats.org/officeDocument/2006/relationships/tags" Target="../tags/tag364.xml"/><Relationship Id="rId11" Type="http://schemas.openxmlformats.org/officeDocument/2006/relationships/tags" Target="../tags/tag365.xml"/><Relationship Id="rId12" Type="http://schemas.openxmlformats.org/officeDocument/2006/relationships/tags" Target="../tags/tag366.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tags" Target="../tags/tag370.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tags" Target="../tags/tag374.xml"/><Relationship Id="rId5" Type="http://schemas.openxmlformats.org/officeDocument/2006/relationships/tags" Target="../tags/tag375.xml"/><Relationship Id="rId6" Type="http://schemas.openxmlformats.org/officeDocument/2006/relationships/tags" Target="../tags/tag376.xml"/><Relationship Id="rId7" Type="http://schemas.openxmlformats.org/officeDocument/2006/relationships/tags" Target="../tags/tag377.xml"/><Relationship Id="rId8" Type="http://schemas.openxmlformats.org/officeDocument/2006/relationships/tags" Target="../tags/tag378.xml"/><Relationship Id="rId9" Type="http://schemas.openxmlformats.org/officeDocument/2006/relationships/tags" Target="../tags/tag379.xml"/><Relationship Id="rId10" Type="http://schemas.openxmlformats.org/officeDocument/2006/relationships/tags" Target="../tags/tag380.xml"/><Relationship Id="rId11" Type="http://schemas.openxmlformats.org/officeDocument/2006/relationships/tags" Target="../tags/tag381.xml"/><Relationship Id="rId12" Type="http://schemas.openxmlformats.org/officeDocument/2006/relationships/tags" Target="../tags/tag382.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3.xml"/><Relationship Id="rId2" Type="http://schemas.openxmlformats.org/officeDocument/2006/relationships/tags" Target="../tags/tag384.xml"/><Relationship Id="rId3" Type="http://schemas.openxmlformats.org/officeDocument/2006/relationships/tags" Target="../tags/tag385.xml"/><Relationship Id="rId4" Type="http://schemas.openxmlformats.org/officeDocument/2006/relationships/tags" Target="../tags/tag386.xml"/><Relationship Id="rId5" Type="http://schemas.openxmlformats.org/officeDocument/2006/relationships/tags" Target="../tags/tag387.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p>
            <a:r>
              <a:rPr altLang="en-US" dirty="0" lang="zh-CN">
                <a:solidFill>
                  <a:schemeClr val="lt1">
                    <a:lumMod val="100000"/>
                  </a:schemeClr>
                </a:solidFill>
              </a:rPr>
              <a:t>利用技术提升企业管理的效率</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xxx,a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单击输入目录标题</a:t>
            </a:r>
            <a:endParaRPr altLang="en-US" b="1" dirty="0" sz="14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技术对企业管理的重要性</a:t>
            </a:r>
            <a:endParaRPr altLang="en-US" b="1" dirty="0" sz="14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利用技术提升企业管理效率的方法</a:t>
            </a:r>
            <a:endParaRPr altLang="en-US" b="1" dirty="0" sz="14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技术提升企业管理效率的案例分析</a:t>
            </a:r>
            <a:endParaRPr altLang="en-US" b="1" dirty="0" sz="14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技术提升企业管理效率的挑战与对策</a:t>
            </a:r>
            <a:endParaRPr altLang="en-US" b="1" dirty="0" sz="14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fontScale="53571"/>
          </a:bodyPr>
          <a:p>
            <a:pPr>
              <a:lnSpc>
                <a:spcPct val="100000"/>
              </a:lnSpc>
            </a:pPr>
            <a:r>
              <a:rPr altLang="en-US" b="1" dirty="0" sz="2800" kern="0" lang="zh-CN" spc="100">
                <a:solidFill>
                  <a:schemeClr val="lt1">
                    <a:lumMod val="100000"/>
                  </a:schemeClr>
                </a:solidFill>
                <a:effectLst/>
                <a:latin typeface="+中文标题" charset="0"/>
                <a:ea typeface="+mj-ea"/>
              </a:rPr>
              <a:t>未来技术提升企业管理效率的趋势和展望</a:t>
            </a:r>
            <a:endParaRPr altLang="en-US" b="1" dirty="0" sz="28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技术对企业管理的重要性</a:t>
            </a:r>
            <a:endParaRPr altLang="en-US" dirty="0" lang="zh-CN">
              <a:solidFill>
                <a:schemeClr val="lt1">
                  <a:lumMod val="100000"/>
                </a:schemeClr>
              </a:solidFill>
            </a:endParaRPr>
          </a:p>
        </p:txBody>
      </p:sp>
      <p:sp>
        <p:nvSpPr>
          <p:cNvPr id="104898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技术的定义和分类</a:t>
            </a:r>
            <a:endParaRPr altLang="en-US" lang="zh-CN"/>
          </a:p>
        </p:txBody>
      </p:sp>
      <p:sp>
        <p:nvSpPr>
          <p:cNvPr id="1049056" name="任意多边形 35"/>
          <p:cNvSpPr/>
          <p:nvPr>
            <p:custDataLst>
              <p:tags r:id="rId1"/>
            </p:custDataLst>
          </p:nvPr>
        </p:nvSpPr>
        <p:spPr>
          <a:xfrm>
            <a:off x="551935" y="1366902"/>
            <a:ext cx="11088772" cy="10556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58" name="任意多边形 39"/>
          <p:cNvSpPr/>
          <p:nvPr>
            <p:custDataLst>
              <p:tags r:id="rId2"/>
            </p:custDataLst>
          </p:nvPr>
        </p:nvSpPr>
        <p:spPr>
          <a:xfrm>
            <a:off x="636053" y="1458083"/>
            <a:ext cx="10921179" cy="87392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53" name="直接连接符 40"/>
          <p:cNvCxnSpPr>
            <a:cxnSpLocks/>
          </p:cNvCxnSpPr>
          <p:nvPr>
            <p:custDataLst>
              <p:tags r:id="rId3"/>
            </p:custDataLst>
          </p:nvPr>
        </p:nvCxnSpPr>
        <p:spPr>
          <a:xfrm>
            <a:off x="1955610" y="1684110"/>
            <a:ext cx="0" cy="436642"/>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060" name="正文"/>
          <p:cNvSpPr txBox="1"/>
          <p:nvPr>
            <p:custDataLst>
              <p:tags r:id="rId4"/>
            </p:custDataLst>
          </p:nvPr>
        </p:nvSpPr>
        <p:spPr>
          <a:xfrm>
            <a:off x="2222089" y="1443315"/>
            <a:ext cx="9107832" cy="888694"/>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技术的定义：技术是指人类为了满足生产和生活需要而创造和应用的技能、方法、手段和工具的总和。</a:t>
            </a:r>
            <a:endParaRPr altLang="en-US" dirty="0" lang="zh-CN">
              <a:solidFill>
                <a:schemeClr val="tx1">
                  <a:lumMod val="65000"/>
                  <a:lumOff val="35000"/>
                </a:schemeClr>
              </a:solidFill>
              <a:latin typeface="+中文正文" charset="0"/>
            </a:endParaRPr>
          </a:p>
        </p:txBody>
      </p:sp>
      <p:sp>
        <p:nvSpPr>
          <p:cNvPr id="1049062" name="矩形 42"/>
          <p:cNvSpPr>
            <a:spLocks noChangeAspect="1"/>
          </p:cNvSpPr>
          <p:nvPr>
            <p:custDataLst>
              <p:tags r:id="rId5"/>
            </p:custDataLst>
          </p:nvPr>
        </p:nvSpPr>
        <p:spPr>
          <a:xfrm flipH="1">
            <a:off x="867858" y="1439462"/>
            <a:ext cx="909884" cy="910526"/>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064" name="任意多边形 45"/>
          <p:cNvSpPr/>
          <p:nvPr>
            <p:custDataLst>
              <p:tags r:id="rId6"/>
            </p:custDataLst>
          </p:nvPr>
        </p:nvSpPr>
        <p:spPr>
          <a:xfrm>
            <a:off x="551935" y="2617752"/>
            <a:ext cx="11088772" cy="10556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66" name="任意多边形 46"/>
          <p:cNvSpPr/>
          <p:nvPr>
            <p:custDataLst>
              <p:tags r:id="rId7"/>
            </p:custDataLst>
          </p:nvPr>
        </p:nvSpPr>
        <p:spPr>
          <a:xfrm>
            <a:off x="636053" y="2708933"/>
            <a:ext cx="10921179" cy="87392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55" name="直接连接符 47"/>
          <p:cNvCxnSpPr>
            <a:cxnSpLocks/>
          </p:cNvCxnSpPr>
          <p:nvPr>
            <p:custDataLst>
              <p:tags r:id="rId8"/>
            </p:custDataLst>
          </p:nvPr>
        </p:nvCxnSpPr>
        <p:spPr>
          <a:xfrm>
            <a:off x="1955610" y="2934960"/>
            <a:ext cx="0" cy="436642"/>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068" name="正文"/>
          <p:cNvSpPr txBox="1"/>
          <p:nvPr>
            <p:custDataLst>
              <p:tags r:id="rId9"/>
            </p:custDataLst>
          </p:nvPr>
        </p:nvSpPr>
        <p:spPr>
          <a:xfrm>
            <a:off x="2222089" y="2694165"/>
            <a:ext cx="9107832" cy="888694"/>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技术的分类：根据应用领域和特点，技术可分为生产技术、管理技术、信息技术等。其中，信息技术是现代企业管理中最为重要的一类技术。</a:t>
            </a:r>
            <a:endParaRPr altLang="en-US" dirty="0" lang="zh-CN">
              <a:solidFill>
                <a:schemeClr val="tx1">
                  <a:lumMod val="65000"/>
                  <a:lumOff val="35000"/>
                </a:schemeClr>
              </a:solidFill>
              <a:latin typeface="+中文正文" charset="0"/>
            </a:endParaRPr>
          </a:p>
        </p:txBody>
      </p:sp>
      <p:sp>
        <p:nvSpPr>
          <p:cNvPr id="1049070" name="矩形 49"/>
          <p:cNvSpPr>
            <a:spLocks noChangeAspect="1"/>
          </p:cNvSpPr>
          <p:nvPr>
            <p:custDataLst>
              <p:tags r:id="rId10"/>
            </p:custDataLst>
          </p:nvPr>
        </p:nvSpPr>
        <p:spPr>
          <a:xfrm flipH="1">
            <a:off x="867858" y="2690312"/>
            <a:ext cx="909884" cy="910526"/>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072" name="任意多边形 51"/>
          <p:cNvSpPr/>
          <p:nvPr>
            <p:custDataLst>
              <p:tags r:id="rId11"/>
            </p:custDataLst>
          </p:nvPr>
        </p:nvSpPr>
        <p:spPr>
          <a:xfrm>
            <a:off x="551935" y="3868602"/>
            <a:ext cx="11088772" cy="10556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74" name="任意多边形 52"/>
          <p:cNvSpPr/>
          <p:nvPr>
            <p:custDataLst>
              <p:tags r:id="rId12"/>
            </p:custDataLst>
          </p:nvPr>
        </p:nvSpPr>
        <p:spPr>
          <a:xfrm>
            <a:off x="636053" y="3959783"/>
            <a:ext cx="10921179" cy="87392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57" name="直接连接符 53"/>
          <p:cNvCxnSpPr>
            <a:cxnSpLocks/>
          </p:cNvCxnSpPr>
          <p:nvPr>
            <p:custDataLst>
              <p:tags r:id="rId13"/>
            </p:custDataLst>
          </p:nvPr>
        </p:nvCxnSpPr>
        <p:spPr>
          <a:xfrm>
            <a:off x="1955610" y="4185810"/>
            <a:ext cx="0" cy="436642"/>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076" name="正文"/>
          <p:cNvSpPr txBox="1"/>
          <p:nvPr>
            <p:custDataLst>
              <p:tags r:id="rId14"/>
            </p:custDataLst>
          </p:nvPr>
        </p:nvSpPr>
        <p:spPr>
          <a:xfrm>
            <a:off x="2222089" y="3945015"/>
            <a:ext cx="9107832" cy="888694"/>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信息技术在企业管理中的应用：信息技术可以帮助企业实现信息化管理，提高管理效率和质量，降低成本，增强企业竞争力。</a:t>
            </a:r>
            <a:endParaRPr altLang="en-US" dirty="0" lang="zh-CN">
              <a:solidFill>
                <a:schemeClr val="tx1">
                  <a:lumMod val="65000"/>
                  <a:lumOff val="35000"/>
                </a:schemeClr>
              </a:solidFill>
              <a:latin typeface="+中文正文" charset="0"/>
            </a:endParaRPr>
          </a:p>
        </p:txBody>
      </p:sp>
      <p:sp>
        <p:nvSpPr>
          <p:cNvPr id="1049078" name="矩形 55"/>
          <p:cNvSpPr>
            <a:spLocks noChangeAspect="1"/>
          </p:cNvSpPr>
          <p:nvPr>
            <p:custDataLst>
              <p:tags r:id="rId15"/>
            </p:custDataLst>
          </p:nvPr>
        </p:nvSpPr>
        <p:spPr>
          <a:xfrm flipH="1">
            <a:off x="867858" y="3941162"/>
            <a:ext cx="909884" cy="910526"/>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080" name="任意多边形 57"/>
          <p:cNvSpPr/>
          <p:nvPr>
            <p:custDataLst>
              <p:tags r:id="rId16"/>
            </p:custDataLst>
          </p:nvPr>
        </p:nvSpPr>
        <p:spPr>
          <a:xfrm>
            <a:off x="551935" y="5119452"/>
            <a:ext cx="11088772" cy="10556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82" name="任意多边形 58"/>
          <p:cNvSpPr/>
          <p:nvPr>
            <p:custDataLst>
              <p:tags r:id="rId17"/>
            </p:custDataLst>
          </p:nvPr>
        </p:nvSpPr>
        <p:spPr>
          <a:xfrm>
            <a:off x="636053" y="5210633"/>
            <a:ext cx="10921179" cy="87392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59" name="直接连接符 59"/>
          <p:cNvCxnSpPr>
            <a:cxnSpLocks/>
          </p:cNvCxnSpPr>
          <p:nvPr>
            <p:custDataLst>
              <p:tags r:id="rId18"/>
            </p:custDataLst>
          </p:nvPr>
        </p:nvCxnSpPr>
        <p:spPr>
          <a:xfrm>
            <a:off x="1955610" y="5436660"/>
            <a:ext cx="0" cy="436642"/>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084" name="正文"/>
          <p:cNvSpPr txBox="1"/>
          <p:nvPr>
            <p:custDataLst>
              <p:tags r:id="rId19"/>
            </p:custDataLst>
          </p:nvPr>
        </p:nvSpPr>
        <p:spPr>
          <a:xfrm>
            <a:off x="2222089" y="5195864"/>
            <a:ext cx="9107832" cy="888694"/>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信息技术对企业管理的重要性：信息技术已经成为现代企业管理的核心和基础，它可以帮助企业实现数字化、智能化、网络化等转型，提高企业的创新能力和市场竞争力。</a:t>
            </a:r>
            <a:endParaRPr altLang="en-US" dirty="0" lang="zh-CN">
              <a:solidFill>
                <a:schemeClr val="tx1">
                  <a:lumMod val="65000"/>
                  <a:lumOff val="35000"/>
                </a:schemeClr>
              </a:solidFill>
              <a:latin typeface="+中文正文" charset="0"/>
            </a:endParaRPr>
          </a:p>
        </p:txBody>
      </p:sp>
      <p:sp>
        <p:nvSpPr>
          <p:cNvPr id="1049086" name="矩形 61"/>
          <p:cNvSpPr>
            <a:spLocks noChangeAspect="1"/>
          </p:cNvSpPr>
          <p:nvPr>
            <p:custDataLst>
              <p:tags r:id="rId20"/>
            </p:custDataLst>
          </p:nvPr>
        </p:nvSpPr>
        <p:spPr>
          <a:xfrm flipH="1">
            <a:off x="867858" y="5192012"/>
            <a:ext cx="909884" cy="910526"/>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24" name="标题 1"/>
          <p:cNvSpPr>
            <a:spLocks noGrp="1"/>
          </p:cNvSpPr>
          <p:nvPr>
            <p:ph type="title"/>
          </p:nvPr>
        </p:nvSpPr>
        <p:spPr/>
        <p:txBody>
          <a:bodyPr/>
          <a:p>
            <a:r>
              <a:rPr altLang="en-US" lang="zh-CN"/>
              <a:t>企业管理中技术的角色</a:t>
            </a:r>
            <a:endParaRPr altLang="en-US" lang="zh-CN"/>
          </a:p>
        </p:txBody>
      </p:sp>
      <p:sp>
        <p:nvSpPr>
          <p:cNvPr id="1049126"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28"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30"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32"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34"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36"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38"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40"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42"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增强企业创新能力</a:t>
            </a:r>
            <a:endParaRPr altLang="en-US" dirty="0" sz="2400" lang="zh-CN">
              <a:latin typeface="+mn-ea"/>
              <a:ea typeface="+mn-ea"/>
            </a:endParaRPr>
          </a:p>
        </p:txBody>
      </p:sp>
      <p:sp>
        <p:nvSpPr>
          <p:cNvPr id="1049144"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促进企业可持续发展</a:t>
            </a:r>
            <a:endParaRPr altLang="en-US" dirty="0" sz="2400" lang="zh-CN">
              <a:latin typeface="+mn-ea"/>
              <a:ea typeface="+mn-ea"/>
            </a:endParaRPr>
          </a:p>
        </p:txBody>
      </p:sp>
      <p:sp>
        <p:nvSpPr>
          <p:cNvPr id="1049146"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提升企业运营效率</a:t>
            </a:r>
            <a:endParaRPr altLang="en-US" dirty="0" sz="2400" lang="zh-CN">
              <a:latin typeface="+mn-ea"/>
              <a:ea typeface="+mn-ea"/>
            </a:endParaRPr>
          </a:p>
        </p:txBody>
      </p:sp>
      <p:sp>
        <p:nvSpPr>
          <p:cNvPr id="1049148"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优化企业决策过程</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86" name="标题 1"/>
          <p:cNvSpPr>
            <a:spLocks noGrp="1"/>
          </p:cNvSpPr>
          <p:nvPr>
            <p:ph type="title"/>
          </p:nvPr>
        </p:nvSpPr>
        <p:spPr/>
        <p:txBody>
          <a:bodyPr/>
          <a:p>
            <a:r>
              <a:rPr altLang="en-US" lang="zh-CN"/>
              <a:t>技术对企业管理效率的影响</a:t>
            </a:r>
            <a:endParaRPr altLang="en-US" lang="zh-CN"/>
          </a:p>
        </p:txBody>
      </p:sp>
      <p:sp>
        <p:nvSpPr>
          <p:cNvPr id="1049188"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0"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92"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4"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96"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8"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00"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02"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04"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远程协作和沟通：技术可以实现远程协作和沟通，打破地域限制，提高团队协作效率。</a:t>
            </a:r>
            <a:endParaRPr altLang="en-US" dirty="0" sz="2400" lang="zh-CN">
              <a:latin typeface="+mn-ea"/>
              <a:ea typeface="+mn-ea"/>
            </a:endParaRPr>
          </a:p>
        </p:txBody>
      </p:sp>
      <p:sp>
        <p:nvSpPr>
          <p:cNvPr id="1049206"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定制化和个性化：技术可以根据企业的需求定制化和个性化地开发管理工具，满足企业的特殊需求，提高管理效率。</a:t>
            </a:r>
            <a:endParaRPr altLang="en-US" dirty="0" sz="2400" lang="zh-CN">
              <a:latin typeface="+mn-ea"/>
              <a:ea typeface="+mn-ea"/>
            </a:endParaRPr>
          </a:p>
        </p:txBody>
      </p:sp>
      <p:sp>
        <p:nvSpPr>
          <p:cNvPr id="1049208"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自动化和智能化：技术可以自动化和智能化地处理企业日常管理任务，减少人工干预，提高工作效率。</a:t>
            </a:r>
            <a:endParaRPr altLang="en-US" dirty="0" sz="2400" lang="zh-CN">
              <a:latin typeface="+mn-ea"/>
              <a:ea typeface="+mn-ea"/>
            </a:endParaRPr>
          </a:p>
        </p:txBody>
      </p:sp>
      <p:sp>
        <p:nvSpPr>
          <p:cNvPr id="1049210"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数据分析和决策支持：技术可以帮助企业收集、分析和利用数据，为决策提供更准确、更全面的支持，提高决策效率。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48"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利用技术提升企业管理效率的方法</a:t>
            </a:r>
            <a:endParaRPr altLang="en-US" dirty="0" lang="zh-CN">
              <a:solidFill>
                <a:schemeClr val="lt1">
                  <a:lumMod val="100000"/>
                </a:schemeClr>
              </a:solidFill>
            </a:endParaRPr>
          </a:p>
        </p:txBody>
      </p:sp>
      <p:sp>
        <p:nvSpPr>
          <p:cNvPr id="1049250"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24" name="标题 1"/>
          <p:cNvSpPr>
            <a:spLocks noGrp="1"/>
          </p:cNvSpPr>
          <p:nvPr>
            <p:ph type="title"/>
          </p:nvPr>
        </p:nvSpPr>
        <p:spPr/>
        <p:txBody>
          <a:bodyPr/>
          <a:p>
            <a:r>
              <a:rPr altLang="en-US" lang="zh-CN"/>
              <a:t>自动化和智能化技术的应用</a:t>
            </a:r>
            <a:endParaRPr altLang="en-US" lang="zh-CN"/>
          </a:p>
        </p:txBody>
      </p:sp>
      <p:sp>
        <p:nvSpPr>
          <p:cNvPr id="1049326" name="正文"/>
          <p:cNvSpPr txBox="1"/>
          <p:nvPr>
            <p:custDataLst>
              <p:tags r:id="rId1"/>
            </p:custDataLst>
          </p:nvPr>
        </p:nvSpPr>
        <p:spPr>
          <a:xfrm>
            <a:off x="2787010" y="1879857"/>
            <a:ext cx="6617300" cy="603764"/>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自动化技术：通过计算机程序和系统实现企业管理的自动化，提高工作效率和质量。</a:t>
            </a:r>
            <a:endParaRPr altLang="en-US" dirty="0" sz="1400" lang="zh-CN" spc="150">
              <a:solidFill>
                <a:schemeClr val="tx1">
                  <a:lumMod val="65000"/>
                  <a:lumOff val="35000"/>
                </a:schemeClr>
              </a:solidFill>
              <a:latin typeface="+mn-ea"/>
              <a:sym typeface="+mn-ea"/>
            </a:endParaRPr>
          </a:p>
        </p:txBody>
      </p:sp>
      <p:sp>
        <p:nvSpPr>
          <p:cNvPr id="1049328" name="标题"/>
          <p:cNvSpPr txBox="1"/>
          <p:nvPr>
            <p:custDataLst>
              <p:tags r:id="rId2"/>
            </p:custDataLst>
          </p:nvPr>
        </p:nvSpPr>
        <p:spPr>
          <a:xfrm>
            <a:off x="2787690" y="1364400"/>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330" name="标题"/>
          <p:cNvSpPr txBox="1"/>
          <p:nvPr>
            <p:custDataLst>
              <p:tags r:id="rId3"/>
            </p:custDataLst>
          </p:nvPr>
        </p:nvSpPr>
        <p:spPr>
          <a:xfrm>
            <a:off x="2787690" y="5058283"/>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332" name="正文"/>
          <p:cNvSpPr txBox="1"/>
          <p:nvPr>
            <p:custDataLst>
              <p:tags r:id="rId4"/>
            </p:custDataLst>
          </p:nvPr>
        </p:nvSpPr>
        <p:spPr>
          <a:xfrm>
            <a:off x="2787690" y="5573740"/>
            <a:ext cx="6617300" cy="603764"/>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实际应用案例：介绍一些企业如何利用自动化和智能化技术提升企业管理效率的成功案例，为其他企业提供参考和借鉴。</a:t>
            </a:r>
            <a:endParaRPr altLang="en-US" dirty="0" sz="1400" lang="zh-CN" spc="150">
              <a:solidFill>
                <a:schemeClr val="tx1">
                  <a:lumMod val="65000"/>
                  <a:lumOff val="35000"/>
                </a:schemeClr>
              </a:solidFill>
              <a:latin typeface="+mn-ea"/>
              <a:sym typeface="+mn-ea"/>
            </a:endParaRPr>
          </a:p>
        </p:txBody>
      </p:sp>
      <p:sp>
        <p:nvSpPr>
          <p:cNvPr id="1049334" name="正文"/>
          <p:cNvSpPr txBox="1"/>
          <p:nvPr>
            <p:custDataLst>
              <p:tags r:id="rId5"/>
            </p:custDataLst>
          </p:nvPr>
        </p:nvSpPr>
        <p:spPr>
          <a:xfrm>
            <a:off x="2787690" y="3110698"/>
            <a:ext cx="6617300" cy="603764"/>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智能化技术：利用人工智能、机器学习等技术，实现企业管理的智能化，提高决策效率和准确性。</a:t>
            </a:r>
            <a:endParaRPr altLang="en-US" dirty="0" sz="1400" lang="zh-CN" spc="150">
              <a:solidFill>
                <a:schemeClr val="tx1">
                  <a:lumMod val="65000"/>
                  <a:lumOff val="35000"/>
                </a:schemeClr>
              </a:solidFill>
              <a:latin typeface="+mn-ea"/>
              <a:sym typeface="+mn-ea"/>
            </a:endParaRPr>
          </a:p>
        </p:txBody>
      </p:sp>
      <p:sp>
        <p:nvSpPr>
          <p:cNvPr id="1049336" name="标题"/>
          <p:cNvSpPr txBox="1"/>
          <p:nvPr>
            <p:custDataLst>
              <p:tags r:id="rId6"/>
            </p:custDataLst>
          </p:nvPr>
        </p:nvSpPr>
        <p:spPr>
          <a:xfrm>
            <a:off x="2788370" y="2595921"/>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338" name="标题"/>
          <p:cNvSpPr txBox="1"/>
          <p:nvPr>
            <p:custDataLst>
              <p:tags r:id="rId7"/>
            </p:custDataLst>
          </p:nvPr>
        </p:nvSpPr>
        <p:spPr>
          <a:xfrm>
            <a:off x="2788370" y="3826762"/>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340" name="正文"/>
          <p:cNvSpPr txBox="1"/>
          <p:nvPr>
            <p:custDataLst>
              <p:tags r:id="rId8"/>
            </p:custDataLst>
          </p:nvPr>
        </p:nvSpPr>
        <p:spPr>
          <a:xfrm>
            <a:off x="2787690" y="4342219"/>
            <a:ext cx="6617300" cy="603764"/>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自动化和智能化技术的结合：将自动化和智能化技术结合起来，实现企业管理的全面自动化和智能化，提高企业的整体效率和竞争力。</a:t>
            </a:r>
            <a:endParaRPr altLang="en-US" dirty="0" sz="14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378" name="标题 1"/>
          <p:cNvSpPr>
            <a:spLocks noGrp="1"/>
          </p:cNvSpPr>
          <p:nvPr>
            <p:ph type="title"/>
          </p:nvPr>
        </p:nvSpPr>
        <p:spPr/>
        <p:txBody>
          <a:bodyPr/>
          <a:p>
            <a:r>
              <a:rPr altLang="en-US" lang="zh-CN"/>
              <a:t>数据分析与决策支持系统的应用</a:t>
            </a:r>
            <a:endParaRPr altLang="en-US" lang="zh-CN"/>
          </a:p>
        </p:txBody>
      </p:sp>
      <p:sp>
        <p:nvSpPr>
          <p:cNvPr id="1049380"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82"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384"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数据分析技术：利用数据挖掘、数据可视化等技术对海量数据进行处理和分析，帮助企业发现问题、预测趋势和优化决策。</a:t>
            </a:r>
            <a:endParaRPr altLang="en-US" dirty="0" sz="2000" lang="zh-CN" spc="200">
              <a:solidFill>
                <a:schemeClr val="tx1">
                  <a:lumMod val="85000"/>
                  <a:lumOff val="15000"/>
                </a:schemeClr>
              </a:solidFill>
              <a:latin typeface="+mn-ea"/>
              <a:sym typeface="+mn-ea"/>
            </a:endParaRPr>
          </a:p>
        </p:txBody>
      </p:sp>
      <p:sp>
        <p:nvSpPr>
          <p:cNvPr id="1049386"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88"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390"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决策支持系统：通过建立决策模型、提供数据支持和预测分析等功能，为企业提供科学、准确的决策依据，提高决策效率和准确性。</a:t>
            </a:r>
            <a:endParaRPr altLang="en-US" dirty="0" sz="2000" lang="zh-CN" spc="200">
              <a:solidFill>
                <a:schemeClr val="tx1">
                  <a:lumMod val="85000"/>
                  <a:lumOff val="15000"/>
                </a:schemeClr>
              </a:solidFill>
              <a:latin typeface="+mn-ea"/>
              <a:sym typeface="+mn-ea"/>
            </a:endParaRPr>
          </a:p>
        </p:txBody>
      </p:sp>
      <p:sp>
        <p:nvSpPr>
          <p:cNvPr id="1049392"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94"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396"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实际应用案例：介绍一些企业在实际应用中如何利用数据分析与决策支持系统提升企业管理效率的成功案例。</a:t>
            </a:r>
            <a:endParaRPr altLang="en-US" dirty="0" sz="2000" lang="zh-CN" spc="200">
              <a:solidFill>
                <a:schemeClr val="tx1">
                  <a:lumMod val="85000"/>
                  <a:lumOff val="15000"/>
                </a:schemeClr>
              </a:solidFill>
              <a:latin typeface="+mn-ea"/>
              <a:sym typeface="+mn-ea"/>
            </a:endParaRPr>
          </a:p>
        </p:txBody>
      </p:sp>
      <p:sp>
        <p:nvSpPr>
          <p:cNvPr id="1049398"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00"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02"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未来发展趋势：探讨数据分析与决策支持系统在未来企业管理中的发展趋势和应用前景。</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40" name="标题 1"/>
          <p:cNvSpPr>
            <a:spLocks noGrp="1"/>
          </p:cNvSpPr>
          <p:nvPr>
            <p:ph type="title"/>
          </p:nvPr>
        </p:nvSpPr>
        <p:spPr/>
        <p:txBody>
          <a:bodyPr/>
          <a:p>
            <a:r>
              <a:rPr altLang="en-US" lang="zh-CN"/>
              <a:t>云计算和物联网技术的应用</a:t>
            </a:r>
            <a:endParaRPr altLang="en-US" lang="zh-CN"/>
          </a:p>
        </p:txBody>
      </p:sp>
      <p:sp>
        <p:nvSpPr>
          <p:cNvPr id="104944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云计算和物联网技术的结合应用</a:t>
            </a:r>
            <a:endParaRPr altLang="zh-CN" dirty="0" lang="en-US">
              <a:solidFill>
                <a:schemeClr val="dk1">
                  <a:lumMod val="80000"/>
                  <a:lumOff val="20000"/>
                </a:schemeClr>
              </a:solidFill>
              <a:latin typeface="+mn-ea"/>
              <a:sym typeface="+mn-ea"/>
            </a:endParaRPr>
          </a:p>
        </p:txBody>
      </p:sp>
      <p:sp>
        <p:nvSpPr>
          <p:cNvPr id="104945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云计算技术提升企业管理效率</a:t>
            </a:r>
            <a:endParaRPr altLang="en-US" dirty="0" lang="zh-CN">
              <a:solidFill>
                <a:schemeClr val="dk1">
                  <a:lumMod val="80000"/>
                  <a:lumOff val="20000"/>
                </a:schemeClr>
              </a:solidFill>
              <a:latin typeface="+mn-ea"/>
              <a:sym typeface="+mn-ea"/>
            </a:endParaRPr>
          </a:p>
        </p:txBody>
      </p:sp>
      <p:sp>
        <p:nvSpPr>
          <p:cNvPr id="104945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物联网技术提升企业管理效率</a:t>
            </a:r>
            <a:endParaRPr altLang="en-US" dirty="0" lang="zh-CN">
              <a:solidFill>
                <a:schemeClr val="dk1">
                  <a:lumMod val="80000"/>
                  <a:lumOff val="20000"/>
                </a:schemeClr>
              </a:solidFill>
              <a:latin typeface="+mn-ea"/>
              <a:sym typeface="+mn-ea"/>
            </a:endParaRPr>
          </a:p>
        </p:txBody>
      </p:sp>
      <p:sp>
        <p:nvSpPr>
          <p:cNvPr id="104946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实际案例分析</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10" name="标题 1"/>
          <p:cNvSpPr>
            <a:spLocks noGrp="1"/>
          </p:cNvSpPr>
          <p:nvPr>
            <p:ph type="title"/>
          </p:nvPr>
        </p:nvSpPr>
        <p:spPr/>
        <p:txBody>
          <a:bodyPr/>
          <a:p>
            <a:r>
              <a:rPr altLang="en-US" lang="zh-CN"/>
              <a:t>人工智能和机器学习的应用</a:t>
            </a:r>
            <a:endParaRPr altLang="en-US" lang="zh-CN"/>
          </a:p>
        </p:txBody>
      </p:sp>
      <p:sp>
        <p:nvSpPr>
          <p:cNvPr id="104951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人工智能和机器学习的定义与原理</a:t>
            </a:r>
            <a:endParaRPr altLang="en-US" dirty="0" sz="2000" lang="zh-CN" spc="150">
              <a:solidFill>
                <a:schemeClr val="tx1">
                  <a:lumMod val="75000"/>
                  <a:lumOff val="25000"/>
                </a:schemeClr>
              </a:solidFill>
              <a:latin typeface="+mn-ea"/>
              <a:sym typeface="+mn-ea"/>
            </a:endParaRPr>
          </a:p>
        </p:txBody>
      </p:sp>
      <p:sp>
        <p:nvSpPr>
          <p:cNvPr id="104951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1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人工智能和机器学习在企业管理中的应用场景</a:t>
            </a:r>
            <a:endParaRPr altLang="en-US" dirty="0" sz="2000" lang="zh-CN" spc="150">
              <a:solidFill>
                <a:schemeClr val="tx1">
                  <a:lumMod val="75000"/>
                  <a:lumOff val="25000"/>
                </a:schemeClr>
              </a:solidFill>
              <a:latin typeface="+mn-ea"/>
              <a:sym typeface="+mn-ea"/>
            </a:endParaRPr>
          </a:p>
        </p:txBody>
      </p:sp>
      <p:sp>
        <p:nvSpPr>
          <p:cNvPr id="104952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2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人工智能和机器学习如何提升企业管理效率</a:t>
            </a:r>
            <a:endParaRPr altLang="en-US" dirty="0" sz="2000" lang="zh-CN" spc="150">
              <a:solidFill>
                <a:schemeClr val="tx1">
                  <a:lumMod val="75000"/>
                  <a:lumOff val="25000"/>
                </a:schemeClr>
              </a:solidFill>
              <a:latin typeface="+mn-ea"/>
              <a:sym typeface="+mn-ea"/>
            </a:endParaRPr>
          </a:p>
        </p:txBody>
      </p:sp>
      <p:sp>
        <p:nvSpPr>
          <p:cNvPr id="1049528"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人工智能和机器学习的未来发展趋势</a:t>
            </a:r>
            <a:endParaRPr altLang="en-US" dirty="0" sz="2000" lang="zh-CN" spc="150">
              <a:solidFill>
                <a:schemeClr val="tx1">
                  <a:lumMod val="75000"/>
                  <a:lumOff val="25000"/>
                </a:schemeClr>
              </a:solidFill>
              <a:latin typeface="+mn-ea"/>
              <a:sym typeface="+mn-ea"/>
            </a:endParaRPr>
          </a:p>
        </p:txBody>
      </p:sp>
      <p:sp>
        <p:nvSpPr>
          <p:cNvPr id="104953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572"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技术提升企业管理效率的案例分析</a:t>
            </a:r>
            <a:endParaRPr altLang="en-US" dirty="0" lang="zh-CN">
              <a:solidFill>
                <a:schemeClr val="lt1">
                  <a:lumMod val="100000"/>
                </a:schemeClr>
              </a:solidFill>
            </a:endParaRPr>
          </a:p>
        </p:txBody>
      </p:sp>
      <p:sp>
        <p:nvSpPr>
          <p:cNvPr id="1049574"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48" name="标题 1"/>
          <p:cNvSpPr>
            <a:spLocks noGrp="1"/>
          </p:cNvSpPr>
          <p:nvPr>
            <p:ph type="title"/>
          </p:nvPr>
        </p:nvSpPr>
        <p:spPr/>
        <p:txBody>
          <a:bodyPr/>
          <a:p>
            <a:r>
              <a:rPr altLang="en-US" lang="zh-CN"/>
              <a:t>自动化和智能化技术的应用案例</a:t>
            </a:r>
            <a:endParaRPr altLang="en-US" lang="zh-CN"/>
          </a:p>
        </p:txBody>
      </p:sp>
      <p:sp>
        <p:nvSpPr>
          <p:cNvPr id="104965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自动化技术应用：通过自动化设备、机器人等实现生产流程的自动化，提高生产效率和质量</a:t>
            </a:r>
            <a:endParaRPr altLang="en-US" dirty="0" sz="1200" lang="zh-CN" spc="150">
              <a:solidFill>
                <a:schemeClr val="tx1">
                  <a:lumMod val="85000"/>
                  <a:lumOff val="15000"/>
                </a:schemeClr>
              </a:solidFill>
              <a:latin typeface="+mn-ea"/>
              <a:sym typeface="+mn-ea"/>
            </a:endParaRPr>
          </a:p>
        </p:txBody>
      </p:sp>
      <p:sp>
        <p:nvSpPr>
          <p:cNvPr id="104965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智能化技术应用：利用人工智能、大数据等技术对生产、销售、管理等环节进行智能化分析和决策，提高企业运营效率</a:t>
            </a:r>
            <a:endParaRPr altLang="en-US" dirty="0" sz="1200" lang="zh-CN" spc="150">
              <a:solidFill>
                <a:schemeClr val="tx1">
                  <a:lumMod val="85000"/>
                  <a:lumOff val="15000"/>
                </a:schemeClr>
              </a:solidFill>
              <a:latin typeface="+mn-ea"/>
              <a:sym typeface="+mn-ea"/>
            </a:endParaRPr>
          </a:p>
        </p:txBody>
      </p:sp>
      <p:sp>
        <p:nvSpPr>
          <p:cNvPr id="104965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案例分析：介绍某企业如何利用自动化和智能化技术提升企业管理效率的具体案例，包括实施过程、效果评估等</a:t>
            </a:r>
            <a:endParaRPr altLang="en-US" dirty="0" sz="1200" lang="zh-CN" spc="150">
              <a:solidFill>
                <a:schemeClr val="tx1">
                  <a:lumMod val="85000"/>
                  <a:lumOff val="15000"/>
                </a:schemeClr>
              </a:solidFill>
              <a:latin typeface="+mn-ea"/>
              <a:sym typeface="+mn-ea"/>
            </a:endParaRPr>
          </a:p>
        </p:txBody>
      </p:sp>
      <p:sp>
        <p:nvSpPr>
          <p:cNvPr id="104966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总结与展望：总结自动化和智能化技术在提升企业管理效率方面的作用和意义，展望未来发展趋势和前景</a:t>
            </a:r>
            <a:endParaRPr altLang="en-US" dirty="0" sz="1200" lang="zh-CN" spc="150">
              <a:solidFill>
                <a:schemeClr val="tx1">
                  <a:lumMod val="85000"/>
                  <a:lumOff val="15000"/>
                </a:schemeClr>
              </a:solidFill>
              <a:latin typeface="+mn-ea"/>
              <a:sym typeface="+mn-ea"/>
            </a:endParaRPr>
          </a:p>
        </p:txBody>
      </p:sp>
      <p:sp>
        <p:nvSpPr>
          <p:cNvPr id="104967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10" name="标题 1"/>
          <p:cNvSpPr>
            <a:spLocks noGrp="1"/>
          </p:cNvSpPr>
          <p:nvPr>
            <p:ph type="title"/>
          </p:nvPr>
        </p:nvSpPr>
        <p:spPr/>
        <p:txBody>
          <a:bodyPr/>
          <a:p>
            <a:r>
              <a:rPr altLang="en-US" lang="zh-CN"/>
              <a:t>数据分析与决策支持系统的应用案例</a:t>
            </a:r>
            <a:endParaRPr altLang="en-US" lang="zh-CN"/>
          </a:p>
        </p:txBody>
      </p:sp>
      <p:sp>
        <p:nvSpPr>
          <p:cNvPr id="1049712" name="矩形 3"/>
          <p:cNvSpPr/>
          <p:nvPr>
            <p:custDataLst>
              <p:tags r:id="rId1"/>
            </p:custDataLst>
          </p:nvPr>
        </p:nvSpPr>
        <p:spPr>
          <a:xfrm>
            <a:off x="2607863" y="5099969"/>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4" name="任意多边形 5"/>
          <p:cNvSpPr/>
          <p:nvPr>
            <p:custDataLst>
              <p:tags r:id="rId2"/>
            </p:custDataLst>
          </p:nvPr>
        </p:nvSpPr>
        <p:spPr>
          <a:xfrm>
            <a:off x="2668418" y="5103876"/>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716" name="正文"/>
          <p:cNvSpPr txBox="1"/>
          <p:nvPr>
            <p:custDataLst>
              <p:tags r:id="rId3"/>
            </p:custDataLst>
          </p:nvPr>
        </p:nvSpPr>
        <p:spPr>
          <a:xfrm>
            <a:off x="3117051" y="5549905"/>
            <a:ext cx="6467738" cy="627552"/>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案例总结：数据分析与决策支持系统的应用对于提升企业管理效率具有重要意义，未来随着技术的不断发展，该系统将在更多领域得到广泛应用。</a:t>
            </a:r>
            <a:endParaRPr altLang="en-US" dirty="0" sz="1400" lang="zh-CN" spc="150">
              <a:solidFill>
                <a:schemeClr val="tx1">
                  <a:lumMod val="65000"/>
                  <a:lumOff val="35000"/>
                </a:schemeClr>
              </a:solidFill>
              <a:latin typeface="+mn-ea"/>
            </a:endParaRPr>
          </a:p>
        </p:txBody>
      </p:sp>
      <p:sp>
        <p:nvSpPr>
          <p:cNvPr id="1049718" name="标题"/>
          <p:cNvSpPr txBox="1"/>
          <p:nvPr>
            <p:custDataLst>
              <p:tags r:id="rId4"/>
            </p:custDataLst>
          </p:nvPr>
        </p:nvSpPr>
        <p:spPr>
          <a:xfrm>
            <a:off x="3074727" y="5099318"/>
            <a:ext cx="2260093"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49720" name="矩形 8"/>
          <p:cNvSpPr/>
          <p:nvPr>
            <p:custDataLst>
              <p:tags r:id="rId5"/>
            </p:custDataLst>
          </p:nvPr>
        </p:nvSpPr>
        <p:spPr>
          <a:xfrm>
            <a:off x="2607863" y="3854997"/>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2" name="任意多边形 5"/>
          <p:cNvSpPr/>
          <p:nvPr>
            <p:custDataLst>
              <p:tags r:id="rId6"/>
            </p:custDataLst>
          </p:nvPr>
        </p:nvSpPr>
        <p:spPr>
          <a:xfrm>
            <a:off x="2668418" y="3858903"/>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724" name="正文"/>
          <p:cNvSpPr txBox="1"/>
          <p:nvPr>
            <p:custDataLst>
              <p:tags r:id="rId7"/>
            </p:custDataLst>
          </p:nvPr>
        </p:nvSpPr>
        <p:spPr>
          <a:xfrm>
            <a:off x="3117051" y="4304932"/>
            <a:ext cx="6467738" cy="627552"/>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应用效果：通过引入该系统，企业实现了生产计划、库存管理、销售预测等方面的优化，管理效率得到显著提升。</a:t>
            </a:r>
            <a:endParaRPr altLang="en-US" dirty="0" sz="1400" lang="zh-CN" spc="150">
              <a:solidFill>
                <a:schemeClr val="tx1">
                  <a:lumMod val="65000"/>
                  <a:lumOff val="35000"/>
                </a:schemeClr>
              </a:solidFill>
              <a:latin typeface="+mn-ea"/>
            </a:endParaRPr>
          </a:p>
        </p:txBody>
      </p:sp>
      <p:sp>
        <p:nvSpPr>
          <p:cNvPr id="1049726" name="标题"/>
          <p:cNvSpPr txBox="1"/>
          <p:nvPr>
            <p:custDataLst>
              <p:tags r:id="rId8"/>
            </p:custDataLst>
          </p:nvPr>
        </p:nvSpPr>
        <p:spPr>
          <a:xfrm>
            <a:off x="3074727" y="3854345"/>
            <a:ext cx="2260093"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49728" name="矩形 23"/>
          <p:cNvSpPr/>
          <p:nvPr>
            <p:custDataLst>
              <p:tags r:id="rId9"/>
            </p:custDataLst>
          </p:nvPr>
        </p:nvSpPr>
        <p:spPr>
          <a:xfrm>
            <a:off x="2607863" y="1365051"/>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0" name="任意多边形 5"/>
          <p:cNvSpPr/>
          <p:nvPr>
            <p:custDataLst>
              <p:tags r:id="rId10"/>
            </p:custDataLst>
          </p:nvPr>
        </p:nvSpPr>
        <p:spPr>
          <a:xfrm>
            <a:off x="2668418" y="1368958"/>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732" name="正文"/>
          <p:cNvSpPr txBox="1"/>
          <p:nvPr>
            <p:custDataLst>
              <p:tags r:id="rId11"/>
            </p:custDataLst>
          </p:nvPr>
        </p:nvSpPr>
        <p:spPr>
          <a:xfrm>
            <a:off x="3117051" y="1814986"/>
            <a:ext cx="6467738" cy="627552"/>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案例背景：某大型制造企业面临管理效率低下的问题，需要引入先进的技术手段提升管理效率。</a:t>
            </a:r>
            <a:endParaRPr altLang="en-US" dirty="0" sz="1400" lang="zh-CN" spc="150">
              <a:solidFill>
                <a:schemeClr val="tx1">
                  <a:lumMod val="65000"/>
                  <a:lumOff val="35000"/>
                </a:schemeClr>
              </a:solidFill>
              <a:latin typeface="+mn-ea"/>
            </a:endParaRPr>
          </a:p>
        </p:txBody>
      </p:sp>
      <p:sp>
        <p:nvSpPr>
          <p:cNvPr id="1049734" name="标题"/>
          <p:cNvSpPr txBox="1"/>
          <p:nvPr>
            <p:custDataLst>
              <p:tags r:id="rId12"/>
            </p:custDataLst>
          </p:nvPr>
        </p:nvSpPr>
        <p:spPr>
          <a:xfrm>
            <a:off x="3117051" y="1364400"/>
            <a:ext cx="2217770"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49736" name="矩形 27"/>
          <p:cNvSpPr/>
          <p:nvPr>
            <p:custDataLst>
              <p:tags r:id="rId13"/>
            </p:custDataLst>
          </p:nvPr>
        </p:nvSpPr>
        <p:spPr>
          <a:xfrm>
            <a:off x="2607863" y="2610024"/>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8" name="任意多边形 5"/>
          <p:cNvSpPr/>
          <p:nvPr>
            <p:custDataLst>
              <p:tags r:id="rId14"/>
            </p:custDataLst>
          </p:nvPr>
        </p:nvSpPr>
        <p:spPr>
          <a:xfrm>
            <a:off x="2668418" y="2613931"/>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740" name="正文"/>
          <p:cNvSpPr txBox="1"/>
          <p:nvPr>
            <p:custDataLst>
              <p:tags r:id="rId15"/>
            </p:custDataLst>
          </p:nvPr>
        </p:nvSpPr>
        <p:spPr>
          <a:xfrm>
            <a:off x="3117051" y="3059959"/>
            <a:ext cx="6467738" cy="627552"/>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数据分析与决策支持系统介绍：该系统通过对企业运营数据进行实时采集、分析和挖掘，为企业管理层提供决策支持，帮助企业实现精细化管理。</a:t>
            </a:r>
            <a:endParaRPr altLang="en-US" dirty="0" sz="1400" lang="zh-CN" spc="150">
              <a:solidFill>
                <a:schemeClr val="tx1">
                  <a:lumMod val="65000"/>
                  <a:lumOff val="35000"/>
                </a:schemeClr>
              </a:solidFill>
              <a:latin typeface="+mn-ea"/>
            </a:endParaRPr>
          </a:p>
        </p:txBody>
      </p:sp>
      <p:sp>
        <p:nvSpPr>
          <p:cNvPr id="1049742" name="标题"/>
          <p:cNvSpPr txBox="1"/>
          <p:nvPr>
            <p:custDataLst>
              <p:tags r:id="rId16"/>
            </p:custDataLst>
          </p:nvPr>
        </p:nvSpPr>
        <p:spPr>
          <a:xfrm>
            <a:off x="3074727" y="2609373"/>
            <a:ext cx="2260093"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80" name="标题 1"/>
          <p:cNvSpPr>
            <a:spLocks noGrp="1"/>
          </p:cNvSpPr>
          <p:nvPr>
            <p:ph type="title"/>
          </p:nvPr>
        </p:nvSpPr>
        <p:spPr/>
        <p:txBody>
          <a:bodyPr/>
          <a:p>
            <a:r>
              <a:rPr altLang="en-US" lang="zh-CN"/>
              <a:t>云计算和物联网技术的应用案例</a:t>
            </a:r>
            <a:endParaRPr altLang="en-US" lang="zh-CN"/>
          </a:p>
        </p:txBody>
      </p:sp>
      <p:sp>
        <p:nvSpPr>
          <p:cNvPr id="1049782"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6"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云计算技术提升企业管理效率的案例</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云计算和物联网技术结合提升企业管理效率的案例</a:t>
            </a:r>
            <a:endParaRPr dirty="0" sz="2000" err="1">
              <a:solidFill>
                <a:schemeClr val="tx1">
                  <a:lumMod val="75000"/>
                  <a:lumOff val="25000"/>
                </a:schemeClr>
              </a:solidFill>
              <a:latin typeface="+mn-ea"/>
              <a:ea typeface="+mn-ea"/>
              <a:cs typeface="+mn-ea"/>
              <a:sym typeface="+mn-lt"/>
            </a:endParaRPr>
          </a:p>
        </p:txBody>
      </p:sp>
      <p:sp>
        <p:nvSpPr>
          <p:cNvPr id="1049802"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4"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6"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08"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6"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未来展望：云计算和物联网技术在企业管理中的应用前景</a:t>
            </a:r>
            <a:endParaRPr dirty="0" sz="2000" err="1">
              <a:solidFill>
                <a:schemeClr val="tx1">
                  <a:lumMod val="75000"/>
                  <a:lumOff val="25000"/>
                </a:schemeClr>
              </a:solidFill>
              <a:latin typeface="+mn-ea"/>
              <a:ea typeface="+mn-ea"/>
              <a:cs typeface="+mn-ea"/>
              <a:sym typeface="+mn-lt"/>
            </a:endParaRPr>
          </a:p>
        </p:txBody>
      </p:sp>
      <p:sp>
        <p:nvSpPr>
          <p:cNvPr id="10498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物联网技术提升企业管理效率的案例</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58" name="标题 1"/>
          <p:cNvSpPr>
            <a:spLocks noGrp="1"/>
          </p:cNvSpPr>
          <p:nvPr>
            <p:ph type="title"/>
          </p:nvPr>
        </p:nvSpPr>
        <p:spPr/>
        <p:txBody>
          <a:bodyPr/>
          <a:p>
            <a:r>
              <a:rPr altLang="en-US" lang="zh-CN"/>
              <a:t>人工智能和机器学习的应用案例</a:t>
            </a:r>
            <a:endParaRPr altLang="en-US" lang="zh-CN"/>
          </a:p>
        </p:txBody>
      </p:sp>
      <p:sp>
        <p:nvSpPr>
          <p:cNvPr id="1049860"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2"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64"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案例一：智能客服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866"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8"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70"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案例二：智能排班</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872"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74"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76"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案例三：智能推荐</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878"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80"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82"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案例四：智能预测</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20"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技术提升企业管理效率的挑战与对策</a:t>
            </a:r>
            <a:endParaRPr altLang="en-US" dirty="0" lang="zh-CN">
              <a:solidFill>
                <a:schemeClr val="lt1">
                  <a:lumMod val="100000"/>
                </a:schemeClr>
              </a:solidFill>
            </a:endParaRPr>
          </a:p>
        </p:txBody>
      </p:sp>
      <p:sp>
        <p:nvSpPr>
          <p:cNvPr id="1049922"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9996" name="标题 1"/>
          <p:cNvSpPr>
            <a:spLocks noGrp="1"/>
          </p:cNvSpPr>
          <p:nvPr>
            <p:ph type="title"/>
          </p:nvPr>
        </p:nvSpPr>
        <p:spPr/>
        <p:txBody>
          <a:bodyPr/>
          <a:p>
            <a:r>
              <a:rPr altLang="en-US" lang="zh-CN"/>
              <a:t>技术应用中的安全性和隐私保护问题</a:t>
            </a:r>
            <a:endParaRPr altLang="en-US" lang="zh-CN"/>
          </a:p>
        </p:txBody>
      </p:sp>
      <p:sp>
        <p:nvSpPr>
          <p:cNvPr id="104999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技术应用中的安全性挑战</a:t>
            </a:r>
            <a:endParaRPr altLang="en-US" dirty="0" sz="1200" lang="zh-CN" spc="150">
              <a:solidFill>
                <a:schemeClr val="tx1">
                  <a:lumMod val="65000"/>
                  <a:lumOff val="35000"/>
                </a:schemeClr>
              </a:solidFill>
              <a:latin typeface="+mn-ea"/>
              <a:sym typeface="+mn-ea"/>
            </a:endParaRPr>
          </a:p>
        </p:txBody>
      </p:sp>
      <p:sp>
        <p:nvSpPr>
          <p:cNvPr id="105000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隐私保护的重要性</a:t>
            </a:r>
            <a:endParaRPr altLang="en-US" dirty="0" sz="1200" lang="zh-CN" spc="150">
              <a:solidFill>
                <a:schemeClr val="tx1">
                  <a:lumMod val="65000"/>
                  <a:lumOff val="35000"/>
                </a:schemeClr>
              </a:solidFill>
              <a:latin typeface="+mn-ea"/>
              <a:sym typeface="+mn-ea"/>
            </a:endParaRPr>
          </a:p>
        </p:txBody>
      </p:sp>
      <p:sp>
        <p:nvSpPr>
          <p:cNvPr id="105000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应对安全性和隐私保护问题的对策</a:t>
            </a:r>
            <a:endParaRPr altLang="en-US" dirty="0" sz="1200" lang="zh-CN" spc="150">
              <a:solidFill>
                <a:schemeClr val="tx1">
                  <a:lumMod val="65000"/>
                  <a:lumOff val="35000"/>
                </a:schemeClr>
              </a:solidFill>
              <a:latin typeface="+mn-ea"/>
              <a:sym typeface="+mn-ea"/>
            </a:endParaRPr>
          </a:p>
        </p:txBody>
      </p:sp>
      <p:sp>
        <p:nvSpPr>
          <p:cNvPr id="105000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建立完善的技术应用管理制度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042" name="标题 1"/>
          <p:cNvSpPr>
            <a:spLocks noGrp="1"/>
          </p:cNvSpPr>
          <p:nvPr>
            <p:ph type="title"/>
          </p:nvPr>
        </p:nvSpPr>
        <p:spPr/>
        <p:txBody>
          <a:bodyPr/>
          <a:p>
            <a:r>
              <a:rPr altLang="en-US" lang="zh-CN"/>
              <a:t>技术应用中的数据质量和准确性问题</a:t>
            </a:r>
            <a:endParaRPr altLang="en-US" lang="zh-CN"/>
          </a:p>
        </p:txBody>
      </p:sp>
      <p:sp>
        <p:nvSpPr>
          <p:cNvPr id="1050044"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6"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48"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数据质量对企业管理决策的重要性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50"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52"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54"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数据准确性对企业管理效率的影响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56"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58"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60"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技术应用中可能出现的常见数据质量问题</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62"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64"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66"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如何提高技术应用中的数据质量和准确性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104" name="标题 1"/>
          <p:cNvSpPr>
            <a:spLocks noGrp="1"/>
          </p:cNvSpPr>
          <p:nvPr>
            <p:ph type="title"/>
          </p:nvPr>
        </p:nvSpPr>
        <p:spPr/>
        <p:txBody>
          <a:bodyPr/>
          <a:p>
            <a:r>
              <a:rPr altLang="en-US" lang="zh-CN"/>
              <a:t>技术应用中的员工培训和技能提升问题</a:t>
            </a:r>
            <a:endParaRPr altLang="en-US" lang="zh-CN"/>
          </a:p>
        </p:txBody>
      </p:sp>
      <p:sp>
        <p:nvSpPr>
          <p:cNvPr id="105010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0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员工培训：针对新技术应用，提供培训和支持，确保员工能够熟练掌握并运用新技术。</a:t>
            </a:r>
            <a:endParaRPr altLang="en-US" dirty="0" sz="2000" lang="zh-CN" spc="150">
              <a:solidFill>
                <a:schemeClr val="tx1">
                  <a:lumMod val="75000"/>
                  <a:lumOff val="25000"/>
                </a:schemeClr>
              </a:solidFill>
              <a:latin typeface="+mn-ea"/>
              <a:sym typeface="+mn-ea"/>
            </a:endParaRPr>
          </a:p>
        </p:txBody>
      </p:sp>
      <p:sp>
        <p:nvSpPr>
          <p:cNvPr id="105011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1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1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技能提升：通过持续的技术培训和学习，提高员工的技能水平，增强企业的竞争力。</a:t>
            </a:r>
            <a:endParaRPr altLang="en-US" dirty="0" sz="2000" lang="zh-CN" spc="150">
              <a:solidFill>
                <a:schemeClr val="tx1">
                  <a:lumMod val="75000"/>
                  <a:lumOff val="25000"/>
                </a:schemeClr>
              </a:solidFill>
              <a:latin typeface="+mn-ea"/>
              <a:sym typeface="+mn-ea"/>
            </a:endParaRPr>
          </a:p>
        </p:txBody>
      </p:sp>
      <p:sp>
        <p:nvSpPr>
          <p:cNvPr id="105011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1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2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培训计划：制定详细的培训计划，包括培训内容、时间、方式等，确保员工能够全面掌握新技术。</a:t>
            </a:r>
            <a:endParaRPr altLang="en-US" dirty="0" sz="2000" lang="zh-CN" spc="150">
              <a:solidFill>
                <a:schemeClr val="tx1">
                  <a:lumMod val="75000"/>
                  <a:lumOff val="25000"/>
                </a:schemeClr>
              </a:solidFill>
              <a:latin typeface="+mn-ea"/>
              <a:sym typeface="+mn-ea"/>
            </a:endParaRPr>
          </a:p>
        </p:txBody>
      </p:sp>
      <p:sp>
        <p:nvSpPr>
          <p:cNvPr id="1050122"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2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2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技能评估：建立技能评估机制，对员工的技能水平进行定期评估，及时发现并解决问题。</a:t>
            </a:r>
            <a:endParaRPr altLang="en-US" dirty="0" sz="2000" lang="zh-CN" spc="150">
              <a:solidFill>
                <a:schemeClr val="tx1">
                  <a:lumMod val="75000"/>
                  <a:lumOff val="25000"/>
                </a:schemeClr>
              </a:solidFill>
              <a:latin typeface="+mn-ea"/>
              <a:sym typeface="+mn-ea"/>
            </a:endParaRPr>
          </a:p>
        </p:txBody>
      </p:sp>
      <p:sp>
        <p:nvSpPr>
          <p:cNvPr id="105012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166" name="标题 1"/>
          <p:cNvSpPr>
            <a:spLocks noGrp="1"/>
          </p:cNvSpPr>
          <p:nvPr>
            <p:ph type="title"/>
          </p:nvPr>
        </p:nvSpPr>
        <p:spPr/>
        <p:txBody>
          <a:bodyPr/>
          <a:p>
            <a:r>
              <a:rPr altLang="en-US" lang="zh-CN"/>
              <a:t>技术应用中的成本和投资回报问题</a:t>
            </a:r>
            <a:endParaRPr altLang="en-US" lang="zh-CN"/>
          </a:p>
        </p:txBody>
      </p:sp>
      <p:sp>
        <p:nvSpPr>
          <p:cNvPr id="1050168"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70"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72"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技术应用成本高昂，需要投入大量资金</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74"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76"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78"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技术更新迅速，需要不断升级和维护</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80"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82"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84"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技术应用可能带来安全风险，需要加强安全措施</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86"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88"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90"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技术应用需要与企业管理相结合，提高管理效率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228"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未来技术提升企业管理效率的趋势和展望</a:t>
            </a:r>
            <a:endParaRPr altLang="en-US" dirty="0" lang="zh-CN">
              <a:solidFill>
                <a:schemeClr val="lt1">
                  <a:lumMod val="100000"/>
                </a:schemeClr>
              </a:solidFill>
            </a:endParaRPr>
          </a:p>
        </p:txBody>
      </p:sp>
      <p:sp>
        <p:nvSpPr>
          <p:cNvPr id="1050230"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304" name="标题 1"/>
          <p:cNvSpPr>
            <a:spLocks noGrp="1"/>
          </p:cNvSpPr>
          <p:nvPr>
            <p:ph type="title"/>
          </p:nvPr>
        </p:nvSpPr>
        <p:spPr/>
        <p:txBody>
          <a:bodyPr/>
          <a:p>
            <a:r>
              <a:rPr altLang="en-US" lang="zh-CN"/>
              <a:t>人工智能和机器学习在企业管理中的应用前景</a:t>
            </a:r>
            <a:endParaRPr altLang="en-US" lang="zh-CN"/>
          </a:p>
        </p:txBody>
      </p:sp>
      <p:sp>
        <p:nvSpPr>
          <p:cNvPr id="1050306" name="弧形 58"/>
          <p:cNvSpPr/>
          <p:nvPr>
            <p:custDataLst>
              <p:tags r:id="rId1"/>
            </p:custDataLst>
          </p:nvPr>
        </p:nvSpPr>
        <p:spPr>
          <a:xfrm>
            <a:off x="8132566" y="2017251"/>
            <a:ext cx="3508310" cy="3508310"/>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308" name="弧形 57"/>
          <p:cNvSpPr/>
          <p:nvPr>
            <p:custDataLst>
              <p:tags r:id="rId2"/>
            </p:custDataLst>
          </p:nvPr>
        </p:nvSpPr>
        <p:spPr>
          <a:xfrm>
            <a:off x="551935" y="2017251"/>
            <a:ext cx="3508310" cy="3508310"/>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310" name="椭圆 22"/>
          <p:cNvSpPr/>
          <p:nvPr>
            <p:custDataLst>
              <p:tags r:id="rId3"/>
            </p:custDataLst>
          </p:nvPr>
        </p:nvSpPr>
        <p:spPr>
          <a:xfrm>
            <a:off x="847744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2" name="椭圆 23"/>
          <p:cNvSpPr/>
          <p:nvPr>
            <p:custDataLst>
              <p:tags r:id="rId4"/>
            </p:custDataLst>
          </p:nvPr>
        </p:nvSpPr>
        <p:spPr>
          <a:xfrm>
            <a:off x="8867796"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4" name="正文"/>
          <p:cNvSpPr txBox="1"/>
          <p:nvPr>
            <p:custDataLst>
              <p:tags r:id="rId5"/>
            </p:custDataLst>
          </p:nvPr>
        </p:nvSpPr>
        <p:spPr>
          <a:xfrm>
            <a:off x="893506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未来技术提升企业管理效率的趋势和展望</a:t>
            </a:r>
            <a:endParaRPr altLang="en-US" dirty="0" sz="1200" lang="zh-CN" spc="150">
              <a:solidFill>
                <a:srgbClr val="FFFFFF"/>
              </a:solidFill>
              <a:latin typeface="+mn-ea"/>
              <a:sym typeface="+mn-ea"/>
            </a:endParaRPr>
          </a:p>
        </p:txBody>
      </p:sp>
      <p:sp>
        <p:nvSpPr>
          <p:cNvPr id="1050316" name="椭圆 24"/>
          <p:cNvSpPr/>
          <p:nvPr>
            <p:custDataLst>
              <p:tags r:id="rId6"/>
            </p:custDataLst>
          </p:nvPr>
        </p:nvSpPr>
        <p:spPr>
          <a:xfrm>
            <a:off x="6018782"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8" name="椭圆 25"/>
          <p:cNvSpPr/>
          <p:nvPr>
            <p:custDataLst>
              <p:tags r:id="rId7"/>
            </p:custDataLst>
          </p:nvPr>
        </p:nvSpPr>
        <p:spPr>
          <a:xfrm>
            <a:off x="640818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0" name="正文"/>
          <p:cNvSpPr txBox="1"/>
          <p:nvPr>
            <p:custDataLst>
              <p:tags r:id="rId8"/>
            </p:custDataLst>
          </p:nvPr>
        </p:nvSpPr>
        <p:spPr>
          <a:xfrm>
            <a:off x="647640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人工智能和机器学习在企业管理中的优势和挑战</a:t>
            </a:r>
            <a:endParaRPr altLang="en-US" dirty="0" sz="1200" lang="zh-CN" spc="150">
              <a:solidFill>
                <a:schemeClr val="tx1">
                  <a:lumMod val="65000"/>
                  <a:lumOff val="35000"/>
                </a:schemeClr>
              </a:solidFill>
              <a:latin typeface="+mn-ea"/>
              <a:sym typeface="+mn-ea"/>
            </a:endParaRPr>
          </a:p>
        </p:txBody>
      </p:sp>
      <p:sp>
        <p:nvSpPr>
          <p:cNvPr id="1050322" name="椭圆 7"/>
          <p:cNvSpPr/>
          <p:nvPr>
            <p:custDataLst>
              <p:tags r:id="rId9"/>
            </p:custDataLst>
          </p:nvPr>
        </p:nvSpPr>
        <p:spPr>
          <a:xfrm>
            <a:off x="356012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4" name="椭圆 9"/>
          <p:cNvSpPr/>
          <p:nvPr>
            <p:custDataLst>
              <p:tags r:id="rId10"/>
            </p:custDataLst>
          </p:nvPr>
        </p:nvSpPr>
        <p:spPr>
          <a:xfrm>
            <a:off x="3949528"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6" name="正文"/>
          <p:cNvSpPr txBox="1"/>
          <p:nvPr>
            <p:custDataLst>
              <p:tags r:id="rId11"/>
            </p:custDataLst>
          </p:nvPr>
        </p:nvSpPr>
        <p:spPr>
          <a:xfrm>
            <a:off x="4017746"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人工智能和机器学习在企业管理中的应用场景</a:t>
            </a:r>
            <a:endParaRPr altLang="en-US" dirty="0" sz="1200" lang="zh-CN" spc="150">
              <a:solidFill>
                <a:srgbClr val="FFFFFF"/>
              </a:solidFill>
              <a:latin typeface="+mn-ea"/>
              <a:sym typeface="+mn-ea"/>
            </a:endParaRPr>
          </a:p>
        </p:txBody>
      </p:sp>
      <p:sp>
        <p:nvSpPr>
          <p:cNvPr id="1050328" name="椭圆 5"/>
          <p:cNvSpPr/>
          <p:nvPr>
            <p:custDataLst>
              <p:tags r:id="rId12"/>
            </p:custDataLst>
          </p:nvPr>
        </p:nvSpPr>
        <p:spPr>
          <a:xfrm>
            <a:off x="821961"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0" name="椭圆 4"/>
          <p:cNvSpPr/>
          <p:nvPr>
            <p:custDataLst>
              <p:tags r:id="rId13"/>
            </p:custDataLst>
          </p:nvPr>
        </p:nvSpPr>
        <p:spPr>
          <a:xfrm>
            <a:off x="121136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2" name="正文"/>
          <p:cNvSpPr txBox="1"/>
          <p:nvPr>
            <p:custDataLst>
              <p:tags r:id="rId14"/>
            </p:custDataLst>
          </p:nvPr>
        </p:nvSpPr>
        <p:spPr>
          <a:xfrm>
            <a:off x="127958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人工智能和机器学习的发展趋势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370" name="标题 1"/>
          <p:cNvSpPr>
            <a:spLocks noGrp="1"/>
          </p:cNvSpPr>
          <p:nvPr>
            <p:ph type="title"/>
          </p:nvPr>
        </p:nvSpPr>
        <p:spPr/>
        <p:txBody>
          <a:bodyPr/>
          <a:p>
            <a:r>
              <a:rPr altLang="en-US" lang="zh-CN"/>
              <a:t>云计算和物联网技术在企业管理中的发展趋势</a:t>
            </a:r>
            <a:endParaRPr altLang="en-US" lang="zh-CN"/>
          </a:p>
        </p:txBody>
      </p:sp>
      <p:sp>
        <p:nvSpPr>
          <p:cNvPr id="1050372"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74"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376" name="文本框 31"/>
          <p:cNvSpPr txBox="1"/>
          <p:nvPr>
            <p:custDataLst>
              <p:tags r:id="rId3"/>
            </p:custDataLst>
          </p:nvPr>
        </p:nvSpPr>
        <p:spPr>
          <a:xfrm>
            <a:off x="708594" y="2174232"/>
            <a:ext cx="2307652" cy="3442095"/>
          </a:xfrm>
          <a:prstGeom prst="rect"/>
          <a:noFill/>
        </p:spPr>
        <p:txBody>
          <a:bodyPr anchor="t" anchorCtr="0" rtlCol="0" wrap="square">
            <a:normAutofit lnSpcReduction="20000"/>
          </a:bodyPr>
          <a:p>
            <a:pPr algn="just" fontAlgn="auto">
              <a:lnSpc>
                <a:spcPct val="120000"/>
              </a:lnSpc>
            </a:pPr>
            <a:r>
              <a:rPr altLang="en-US" dirty="0" sz="2000" lang="zh-CN" spc="200">
                <a:solidFill>
                  <a:schemeClr val="tx1">
                    <a:lumMod val="85000"/>
                    <a:lumOff val="15000"/>
                  </a:schemeClr>
                </a:solidFill>
                <a:latin typeface="+mn-ea"/>
                <a:sym typeface="+mn-ea"/>
              </a:rPr>
              <a:t>云计算技术提升企业管理效率：云计算技术可以实现数据共享、提高数据处理速度、降低企业运营成本等，未来云计算将在企业管理中发挥更加重要的作用。</a:t>
            </a:r>
            <a:endParaRPr altLang="en-US" dirty="0" sz="2000" lang="zh-CN" spc="200">
              <a:solidFill>
                <a:schemeClr val="tx1">
                  <a:lumMod val="85000"/>
                  <a:lumOff val="15000"/>
                </a:schemeClr>
              </a:solidFill>
              <a:latin typeface="+mn-ea"/>
              <a:sym typeface="+mn-ea"/>
            </a:endParaRPr>
          </a:p>
        </p:txBody>
      </p:sp>
      <p:sp>
        <p:nvSpPr>
          <p:cNvPr id="1050378"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80"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82" name="文本框 34"/>
          <p:cNvSpPr txBox="1"/>
          <p:nvPr>
            <p:custDataLst>
              <p:tags r:id="rId6"/>
            </p:custDataLst>
          </p:nvPr>
        </p:nvSpPr>
        <p:spPr>
          <a:xfrm>
            <a:off x="3533595" y="2174232"/>
            <a:ext cx="2304824" cy="3443453"/>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物联网技术提升企业管理效率：物联网技术可以实现设备间的互联互通、实时监测和预警等功能，未来物联网将在企业管理中发挥更加重要的作用。</a:t>
            </a:r>
            <a:endParaRPr altLang="en-US" dirty="0" sz="2000" lang="zh-CN" spc="200">
              <a:solidFill>
                <a:schemeClr val="tx1">
                  <a:lumMod val="85000"/>
                  <a:lumOff val="15000"/>
                </a:schemeClr>
              </a:solidFill>
              <a:latin typeface="+mn-ea"/>
              <a:sym typeface="+mn-ea"/>
            </a:endParaRPr>
          </a:p>
        </p:txBody>
      </p:sp>
      <p:sp>
        <p:nvSpPr>
          <p:cNvPr id="1050384"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86"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88"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云计算和物联网技术的融合应用：未来云计算和物联网技术将进一步融合，为企业提供更加全面、高效的管理解决方案。</a:t>
            </a:r>
            <a:endParaRPr altLang="en-US" dirty="0" sz="2000" lang="zh-CN" spc="200">
              <a:solidFill>
                <a:schemeClr val="tx1">
                  <a:lumMod val="85000"/>
                  <a:lumOff val="15000"/>
                </a:schemeClr>
              </a:solidFill>
              <a:latin typeface="+mn-ea"/>
              <a:sym typeface="+mn-ea"/>
            </a:endParaRPr>
          </a:p>
        </p:txBody>
      </p:sp>
      <p:sp>
        <p:nvSpPr>
          <p:cNvPr id="1050390"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92"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94" name="文本框 10"/>
          <p:cNvSpPr txBox="1"/>
          <p:nvPr>
            <p:custDataLst>
              <p:tags r:id="rId12"/>
            </p:custDataLst>
          </p:nvPr>
        </p:nvSpPr>
        <p:spPr>
          <a:xfrm>
            <a:off x="9177820" y="2174232"/>
            <a:ext cx="2304824" cy="3443453"/>
          </a:xfrm>
          <a:prstGeom prst="rect"/>
          <a:noFill/>
        </p:spPr>
        <p:txBody>
          <a:bodyPr anchor="t" anchorCtr="0" rtlCol="0" wrap="square">
            <a:normAutofit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未来展望：随着技术的不断进步和应用场景的不断拓展，未来云计算和物联网技术将在企业管理中发挥更加重要的作用，推动企业实现数字化转型和升级。</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432" name="标题 1"/>
          <p:cNvSpPr>
            <a:spLocks noGrp="1"/>
          </p:cNvSpPr>
          <p:nvPr>
            <p:ph type="title"/>
          </p:nvPr>
        </p:nvSpPr>
        <p:spPr/>
        <p:txBody>
          <a:bodyPr/>
          <a:p>
            <a:r>
              <a:rPr altLang="en-US" lang="zh-CN"/>
              <a:t>数据分析和决策支持系统在企业管理中的未来展望</a:t>
            </a:r>
            <a:endParaRPr altLang="en-US" lang="zh-CN"/>
          </a:p>
        </p:txBody>
      </p:sp>
      <p:sp>
        <p:nvSpPr>
          <p:cNvPr id="105043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数据驱动决策：利用大数据和人工智能技术，实现更精准、更快速的数据分析和决策支持</a:t>
            </a:r>
            <a:endParaRPr altLang="en-US" dirty="0" sz="1200" lang="zh-CN" spc="150">
              <a:solidFill>
                <a:schemeClr val="tx1">
                  <a:lumMod val="65000"/>
                  <a:lumOff val="35000"/>
                </a:schemeClr>
              </a:solidFill>
              <a:latin typeface="+mn-ea"/>
              <a:sym typeface="+mn-ea"/>
            </a:endParaRPr>
          </a:p>
        </p:txBody>
      </p:sp>
      <p:sp>
        <p:nvSpPr>
          <p:cNvPr id="105043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个性化定制：根据企业特点和需求，定制化开发数据分析和决策支持系统，提高管理效率</a:t>
            </a:r>
            <a:endParaRPr altLang="en-US" dirty="0" sz="1200" lang="zh-CN" spc="150">
              <a:solidFill>
                <a:schemeClr val="tx1">
                  <a:lumMod val="65000"/>
                  <a:lumOff val="35000"/>
                </a:schemeClr>
              </a:solidFill>
              <a:latin typeface="+mn-ea"/>
              <a:sym typeface="+mn-ea"/>
            </a:endParaRPr>
          </a:p>
        </p:txBody>
      </p:sp>
      <p:sp>
        <p:nvSpPr>
          <p:cNvPr id="105043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智能化预测：通过机器学习和深度学习技术，实现对未来市场趋势和企业发展的预测，为决策提供有力支持</a:t>
            </a:r>
            <a:endParaRPr altLang="en-US" dirty="0" sz="1200" lang="zh-CN" spc="150">
              <a:solidFill>
                <a:schemeClr val="tx1">
                  <a:lumMod val="65000"/>
                  <a:lumOff val="35000"/>
                </a:schemeClr>
              </a:solidFill>
              <a:latin typeface="+mn-ea"/>
              <a:sym typeface="+mn-ea"/>
            </a:endParaRPr>
          </a:p>
        </p:txBody>
      </p:sp>
      <p:sp>
        <p:nvSpPr>
          <p:cNvPr id="105044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跨部门协作：打破部门壁垒，实现跨部门、跨层级的数据共享和协作，提高管理协同效率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478" name="标题 1"/>
          <p:cNvSpPr>
            <a:spLocks noGrp="1"/>
          </p:cNvSpPr>
          <p:nvPr>
            <p:ph type="title"/>
          </p:nvPr>
        </p:nvSpPr>
        <p:spPr/>
        <p:txBody>
          <a:bodyPr/>
          <a:p>
            <a:r>
              <a:rPr altLang="en-US" lang="zh-CN"/>
              <a:t>技术创新对企业管理效率提升的推动作用</a:t>
            </a:r>
            <a:endParaRPr altLang="en-US" lang="zh-CN"/>
          </a:p>
        </p:txBody>
      </p:sp>
      <p:sp>
        <p:nvSpPr>
          <p:cNvPr id="1050480"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82"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84"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86"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88"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90"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92"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94"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96"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人工智能技术：自动化处理繁琐任务，提高生产效率和质量</a:t>
            </a:r>
            <a:endParaRPr altLang="en-US" dirty="0" sz="2400" lang="zh-CN">
              <a:latin typeface="+mn-ea"/>
              <a:ea typeface="+mn-ea"/>
            </a:endParaRPr>
          </a:p>
        </p:txBody>
      </p:sp>
      <p:sp>
        <p:nvSpPr>
          <p:cNvPr id="1050498"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物联网技术：实现设备间的互联互通，提高生产效率和降低成本</a:t>
            </a:r>
            <a:endParaRPr altLang="en-US" dirty="0" sz="2400" lang="zh-CN">
              <a:latin typeface="+mn-ea"/>
              <a:ea typeface="+mn-ea"/>
            </a:endParaRPr>
          </a:p>
        </p:txBody>
      </p:sp>
      <p:sp>
        <p:nvSpPr>
          <p:cNvPr id="1050500"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云计算技术：实现数据共享和协同工作，提高工作效率</a:t>
            </a:r>
            <a:endParaRPr altLang="en-US" dirty="0" sz="2400" lang="zh-CN">
              <a:latin typeface="+mn-ea"/>
              <a:ea typeface="+mn-ea"/>
            </a:endParaRPr>
          </a:p>
        </p:txBody>
      </p:sp>
      <p:sp>
        <p:nvSpPr>
          <p:cNvPr id="1050502"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大数据分析：帮助企业更好地了解市场需求和消费者行为，优化决策</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540"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542" name="副标题"/>
          <p:cNvSpPr>
            <a:spLocks noGrp="1"/>
          </p:cNvSpPr>
          <p:nvPr>
            <p:ph type="subTitle" idx="1"/>
            <p:custDataLst>
              <p:tags r:id="rId2"/>
            </p:custDataLst>
          </p:nvPr>
        </p:nvSpPr>
        <p:spPr>
          <a:xfrm>
            <a:off x="556847" y="3822506"/>
            <a:ext cx="10515000" cy="972000"/>
          </a:xfrm>
        </p:spPr>
        <p:txBody>
          <a:bodyPr/>
          <a:p>
            <a:r>
              <a:rPr altLang="zh-CN" dirty="0" lang="en-US" err="1"/>
              <a:t>xxx,a</a:t>
            </a:r>
            <a:r>
              <a:rPr altLang="zh-CN" dirty="0" lang="en-US"/>
              <a:t> click to unlimited possibilities</a:t>
            </a:r>
            <a:endParaRPr altLang="zh-CN" dirty="0" lang="en-US"/>
          </a:p>
        </p:txBody>
      </p:sp>
      <p:sp>
        <p:nvSpPr>
          <p:cNvPr id="1050544"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
        <p:nvSpPr>
          <p:cNvPr id="1050546"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8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8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34.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8_4*l_h_f*1_4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8_4*l_h_a*1_4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8_4*l_h_f*1_3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8_4*l_h_a*1_3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8_4*l_h_f*1_1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8_4*l_h_a*1_1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8_4*l_h_f*1_2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8_4*l_h_a*1_2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9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97.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40.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87.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2023-12-19T08:35:08Z</dcterms:created>
  <dcterms:modified xsi:type="dcterms:W3CDTF">2023-12-19T08:35:08Z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0d94198127ac496b804d3e8b571cf205_21</vt:lpwstr>
  </property>
</Properties>
</file>