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236" r:id="rId1"/>
    <p:sldMasterId id="2147497273" r:id="rId2"/>
  </p:sldMasterIdLst>
  <p:notesMasterIdLst>
    <p:notesMasterId r:id="rId3"/>
  </p:notesMasterIdLst>
  <p:sldIdLst>
    <p:sldId id="6741" r:id="rId4"/>
    <p:sldId id="6746" r:id="rId5"/>
    <p:sldId id="6750" r:id="rId6"/>
    <p:sldId id="6753" r:id="rId7"/>
    <p:sldId id="6759" r:id="rId9"/>
    <p:sldId id="6762" r:id="rId10"/>
    <p:sldId id="6765" r:id="rId11"/>
    <p:sldId id="6768" r:id="rId12"/>
    <p:sldId id="6774" r:id="rId14"/>
    <p:sldId id="6777" r:id="rId15"/>
    <p:sldId id="6780" r:id="rId16"/>
    <p:sldId id="6783" r:id="rId17"/>
    <p:sldId id="6786" r:id="rId18"/>
    <p:sldId id="6792" r:id="rId20"/>
    <p:sldId id="6795" r:id="rId21"/>
    <p:sldId id="6798" r:id="rId22"/>
    <p:sldId id="6801" r:id="rId23"/>
    <p:sldId id="6804" r:id="rId24"/>
    <p:sldId id="6810" r:id="rId26"/>
    <p:sldId id="6813" r:id="rId27"/>
    <p:sldId id="6816" r:id="rId28"/>
    <p:sldId id="6819" r:id="rId29"/>
    <p:sldId id="6822" r:id="rId30"/>
    <p:sldId id="6828" r:id="rId32"/>
    <p:sldId id="6831" r:id="rId33"/>
    <p:sldId id="6834" r:id="rId34"/>
    <p:sldId id="6837" r:id="rId35"/>
    <p:sldId id="6840" r:id="rId36"/>
    <p:sldId id="6846" r:id="rId38"/>
    <p:sldId id="6849" r:id="rId39"/>
    <p:sldId id="6853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237" r:id="rId1"/>
    <p:sldLayoutId id="2147497238" r:id="rId2"/>
    <p:sldLayoutId id="2147497239" r:id="rId3"/>
    <p:sldLayoutId id="2147497240" r:id="rId4"/>
    <p:sldLayoutId id="2147497241" r:id="rId5"/>
    <p:sldLayoutId id="2147497242" r:id="rId6"/>
    <p:sldLayoutId id="2147497243" r:id="rId7"/>
    <p:sldLayoutId id="2147497244" r:id="rId8"/>
    <p:sldLayoutId id="2147497245" r:id="rId9"/>
    <p:sldLayoutId id="2147497246" r:id="rId10"/>
    <p:sldLayoutId id="21474972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274" r:id="rId1"/>
    <p:sldLayoutId id="2147497275" r:id="rId2"/>
    <p:sldLayoutId id="2147497276" r:id="rId3"/>
    <p:sldLayoutId id="2147497277" r:id="rId4"/>
    <p:sldLayoutId id="2147497278" r:id="rId5"/>
    <p:sldLayoutId id="2147497279" r:id="rId6"/>
    <p:sldLayoutId id="2147497280" r:id="rId7"/>
    <p:sldLayoutId id="2147497281" r:id="rId8"/>
    <p:sldLayoutId id="2147497282" r:id="rId9"/>
    <p:sldLayoutId id="2147497283" r:id="rId10"/>
    <p:sldLayoutId id="21474972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tags" Target="../tags/tag375.xml"/><Relationship Id="rId31" Type="http://schemas.openxmlformats.org/officeDocument/2006/relationships/tags" Target="../tags/tag376.xml"/><Relationship Id="rId32" Type="http://schemas.openxmlformats.org/officeDocument/2006/relationships/tags" Target="../tags/tag377.xml"/><Relationship Id="rId3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tags" Target="../tags/tag418.xml"/><Relationship Id="rId18" Type="http://schemas.openxmlformats.org/officeDocument/2006/relationships/tags" Target="../tags/tag419.xml"/><Relationship Id="rId19" Type="http://schemas.openxmlformats.org/officeDocument/2006/relationships/tags" Target="../tags/tag420.xml"/><Relationship Id="rId20" Type="http://schemas.openxmlformats.org/officeDocument/2006/relationships/tags" Target="../tags/tag421.xml"/><Relationship Id="rId21" Type="http://schemas.openxmlformats.org/officeDocument/2006/relationships/tags" Target="../tags/tag422.xml"/><Relationship Id="rId22" Type="http://schemas.openxmlformats.org/officeDocument/2006/relationships/tags" Target="../tags/tag423.xml"/><Relationship Id="rId23" Type="http://schemas.openxmlformats.org/officeDocument/2006/relationships/tags" Target="../tags/tag424.xml"/><Relationship Id="rId24" Type="http://schemas.openxmlformats.org/officeDocument/2006/relationships/tags" Target="../tags/tag425.xml"/><Relationship Id="rId25" Type="http://schemas.openxmlformats.org/officeDocument/2006/relationships/tags" Target="../tags/tag426.xml"/><Relationship Id="rId26" Type="http://schemas.openxmlformats.org/officeDocument/2006/relationships/tags" Target="../tags/tag427.xml"/><Relationship Id="rId27" Type="http://schemas.openxmlformats.org/officeDocument/2006/relationships/tags" Target="../tags/tag428.xml"/><Relationship Id="rId28" Type="http://schemas.openxmlformats.org/officeDocument/2006/relationships/tags" Target="../tags/tag429.xml"/><Relationship Id="rId29" Type="http://schemas.openxmlformats.org/officeDocument/2006/relationships/tags" Target="../tags/tag430.xml"/><Relationship Id="rId30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构建创新的领导者发展模式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领导者发展模式的现状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创新的领导者发展模式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构建创新的领导者发展模式的关键要素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构建创新的领导者发展模式的实施步骤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构建创新的领导者发展模式的挑战与对策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领导者发展模式的现状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当前领导者发展模式的挑战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缺乏系统性和科学性：传统的领导者发展模式往往缺乏科学依据和系统性，难以满足现代组织的需求。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缺乏个性化：传统的领导者发展模式往往采用一刀切的方式，缺乏对个体差异的关注，难以满足不同领导者的个性化需求。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缺乏实践性和应用性：传统的领导者发展模式往往注重理论知识的传授，缺乏实践性和应用性，难以将理论知识转化为实际能力。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缺乏持续性和长期性：传统的领导者发展模式往往只关注短期内的培训和提升，缺乏长期性和持续性的关注和支持，难以实现领导者的可持续发展。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领导者发展模式的常见问题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缺乏系统性和长期性：许多领导者发展计划只是短期培训或课程，缺乏长期、系统的培养计划。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缺乏个性化：传统的领导者发展模式往往采用一刀切的方式，缺乏针对不同领导者的个性化培养方案。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缺乏实践机会：领导者发展计划往往只注重理论学习，缺乏实践机会，导致领导者无法在实际工作中应用所学知识。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缺乏评估和反馈：许多领导者发展计划没有有效的评估和反馈机制，无法了解领导者的实际进步和需要改进的地方。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领导者发展模式的需求与趋势</a:t>
            </a:r>
            <a:endParaRPr altLang="en-US" lang="zh-CN"/>
          </a:p>
        </p:txBody>
      </p:sp>
      <p:sp>
        <p:nvSpPr>
          <p:cNvPr id="10490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领导者发展模式的需求：培养具备创新思维和领导能力的领导者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领导者发展模式的趋势：注重实践、跨界合作、个性化培养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领导者发展模式的挑战：适应快速变化的环境、提高培养效率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领导者发展模式的未来发展方向：拓展国际视野、强化领导力培养的针对性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创新的领导者发展模式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创新领导力模型</a:t>
            </a:r>
            <a:endParaRPr altLang="en-US" lang="zh-CN"/>
          </a:p>
        </p:txBody>
      </p:sp>
      <p:sp>
        <p:nvSpPr>
          <p:cNvPr id="104922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团队协作：能够与团队成员建立良好的合作关系，促进团队协作和沟通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创新思维：具备创新思维和意识，能够不断探索新的方法和策略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学习能力：具备持续学习的能力和意愿，不断更新自己的知识和技能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自我管理：具备自我管理和自我约束的能力，能够保持积极的工作态度和情绪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创新领导力培养方法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团队合作与沟通：强化团队合作，提高沟通效率，促进创新思维的碰撞与融合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创新思维训练：培养领导者的创新思维，激发创新灵感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实践经验积累：通过实践经验，提升领导者的创新能力和应对能力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持续学习与自我提升：不断学习新知识，提升自身素质，适应不断变化的市场需求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创新领导力实践案例</a:t>
            </a:r>
            <a:endParaRPr altLang="en-US" lang="zh-CN"/>
          </a:p>
        </p:txBody>
      </p:sp>
      <p:sp>
        <p:nvSpPr>
          <p:cNvPr id="104935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案例三：华为的领导力模型与培养体系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案例一：阿里巴巴的领导者发展模式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案例二：腾讯的创新领导者培养计划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案例四：亚马逊的领导力原则与实践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创新领导力发展的未来趋势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数字化转型：利用大数据、人工智能等技术提升领导力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持续学习：培养领导者终身学习的习惯和能力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跨界合作：鼓励跨领域、跨行业的领导者交流与合作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多元化发展：关注不同背景、性别、年龄的领导者培养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构建创新的领导者发展模式的关键要素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创新思维与领导力</a:t>
            </a:r>
            <a:endParaRPr altLang="en-US" lang="zh-CN"/>
          </a:p>
        </p:txBody>
      </p:sp>
      <p:sp>
        <p:nvSpPr>
          <p:cNvPr id="1049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创新思维：具备敏锐的洞察力和想象力，能够不断提出新的想法和解决方案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领导力：具备领导才能和组织能力，能够激励团队成员并带领团队实现目标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创新思维与领导力的关系：创新思维是领导力的核心要素之一，能够推动团队不断前进并取得成功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如何培养创新思维与领导力：通过不断学习和实践，培养自己的创新思维和领导力，为构建创新的领导者发展模式做出贡献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创新领导力与团队建设</a:t>
            </a:r>
            <a:endParaRPr altLang="en-US" lang="zh-CN"/>
          </a:p>
        </p:txBody>
      </p:sp>
      <p:sp>
        <p:nvSpPr>
          <p:cNvPr id="104961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团队建设：建立高效、协作、创新的团队，提升团队整体绩效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创新领导力：培养领导者的创新思维和创新能力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创新领导力与团队建设的结合：通过创新领导力引领团队建设，实现共同目标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实践案例：介绍成功的创新领导力与团队建设案例，为构建创新的领导者发展模式提供借鉴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创新领导力与组织文化</a:t>
            </a:r>
            <a:endParaRPr altLang="en-US" lang="zh-CN"/>
          </a:p>
        </p:txBody>
      </p:sp>
      <p:sp>
        <p:nvSpPr>
          <p:cNvPr id="104966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创新领导力与组织文化的相互关系：创新领导力是组织文化的重要组成部分，而组织文化又能够促进创新领导力的发挥。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创新领导力：具备创新思维、勇于尝试、善于学习、善于沟通的领导者能够激发员工的创造力和创新精神，推动组织不断向前发展。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组织文化：组织文化是组织的核心价值观和行为准则，它能够影响员工的思维方式和行为习惯，从而影响组织的创新能力和竞争力。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如何构建创新的领导者发展模式：通过培养领导者的创新思维、沟通技巧、学习能力和团队合作精神，以及塑造开放、包容、创新的组织文化，可以构建创新的领导者发展模式。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创新领导力与战略规划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创新领导力：培养领导者的创新思维和领导能力，激发团队创造力和创新精神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战略规划：制定具有前瞻性和可操作性的战略规划，明确发展目标和路径，实现可持续发展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组织文化：营造开放、包容、创新的文化氛围，鼓励员工敢于尝试、勇于创新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人才培养：建立完善的人才培养机制，提高领导者的素质和能力，为组织发展提供源源不断的人才支持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构建创新的领导者发展模式的实施步骤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制定创新领导力发展计划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22035" y="358409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22035" y="345652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1927860" y="3457160"/>
            <a:ext cx="76159" cy="12693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1960863" y="359361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制定发展计划：根据评估结果，制定个性化的领导力发展计划，包括培训课程、实践项目、导师制度等。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22035" y="161791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22035" y="149034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1927860" y="1490980"/>
            <a:ext cx="76159" cy="12693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1960863" y="1621085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明确领导力发展目标：根据组织战略和业务需求，制定具体的领导力发展目标。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22035" y="260100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22035" y="247343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1927860" y="2474070"/>
            <a:ext cx="76159" cy="12693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1960863" y="261052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评估现有领导力：对现有领导力进行评估，了解他们的优势和不足，为制定发展计划提供依据。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22035" y="456718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22035" y="443961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1927860" y="4440251"/>
            <a:ext cx="76159" cy="12693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1960863" y="457670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实施发展计划：按照计划，逐步推进领导力发展工作，确保计划的顺利实施。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14"/>
          <p:cNvSpPr/>
          <p:nvPr>
            <p:custDataLst>
              <p:tags r:id="rId17"/>
            </p:custDataLst>
          </p:nvPr>
        </p:nvSpPr>
        <p:spPr>
          <a:xfrm>
            <a:off x="1422035" y="555027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8"/>
          <p:cNvSpPr/>
          <p:nvPr>
            <p:custDataLst>
              <p:tags r:id="rId18"/>
            </p:custDataLst>
          </p:nvPr>
        </p:nvSpPr>
        <p:spPr>
          <a:xfrm>
            <a:off x="1422035" y="542270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9"/>
          <p:cNvSpPr/>
          <p:nvPr>
            <p:custDataLst>
              <p:tags r:id="rId19"/>
            </p:custDataLst>
          </p:nvPr>
        </p:nvSpPr>
        <p:spPr>
          <a:xfrm>
            <a:off x="1927860" y="5423341"/>
            <a:ext cx="76159" cy="12693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20"/>
          <p:cNvSpPr txBox="1"/>
          <p:nvPr>
            <p:custDataLst>
              <p:tags r:id="rId20"/>
            </p:custDataLst>
          </p:nvPr>
        </p:nvSpPr>
        <p:spPr>
          <a:xfrm>
            <a:off x="1960863" y="555979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持续评估与调整：定期对领导力发展计划进行评估，根据实际情况进行调整，确保计划的针对性和有效性。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设计创新领导力培训课程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确定培训目标：培养学员具备创新思维、领导力和团队协作能力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课程设置：包括创新思维、领导力、团队协作等方面的课程，采用案例分析、角色扮演等多种教学方法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实践应用：通过实践活动，让学员将所学知识应用到实际工作中，提升领导力水平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制定培训计划：根据学员需求和组织目标，制定个性化的培训计划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实施创新领导力培训项目</a:t>
            </a:r>
            <a:endParaRPr altLang="en-US" lang="zh-CN"/>
          </a:p>
        </p:txBody>
      </p:sp>
      <p:sp>
        <p:nvSpPr>
          <p:cNvPr id="1050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152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确定培训目标：培养领导者的创新思维、决策能力和团队协作能力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2"/>
          <p:cNvSpPr/>
          <p:nvPr>
            <p:custDataLst>
              <p:tags r:id="rId3"/>
            </p:custDataLst>
          </p:nvPr>
        </p:nvSpPr>
        <p:spPr>
          <a:xfrm>
            <a:off x="646541" y="2912514"/>
            <a:ext cx="1607481" cy="11383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60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5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设计培训内容：涵盖创新理论、实践案例、团队建设等多个方面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3"/>
          <p:cNvSpPr/>
          <p:nvPr>
            <p:custDataLst>
              <p:tags r:id="rId6"/>
            </p:custDataLst>
          </p:nvPr>
        </p:nvSpPr>
        <p:spPr>
          <a:xfrm>
            <a:off x="2503576" y="2912514"/>
            <a:ext cx="1607481" cy="11383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858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400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选用培训方法：采用讲座、案例分析、角色扮演等多种形式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4"/>
          <p:cNvSpPr/>
          <p:nvPr>
            <p:custDataLst>
              <p:tags r:id="rId9"/>
            </p:custDataLst>
          </p:nvPr>
        </p:nvSpPr>
        <p:spPr>
          <a:xfrm>
            <a:off x="4360610" y="2912514"/>
            <a:ext cx="1607481" cy="113834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893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435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制定培训计划：根据领导者的需求和时间安排，制定个性化的培训计划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5"/>
          <p:cNvSpPr/>
          <p:nvPr>
            <p:custDataLst>
              <p:tags r:id="rId12"/>
            </p:custDataLst>
          </p:nvPr>
        </p:nvSpPr>
        <p:spPr>
          <a:xfrm>
            <a:off x="6218282" y="2912514"/>
            <a:ext cx="1607481" cy="113834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839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7107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实施培训项目：按照计划开展培训，确保培训效果和质量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6"/>
          <p:cNvSpPr/>
          <p:nvPr>
            <p:custDataLst>
              <p:tags r:id="rId15"/>
            </p:custDataLst>
          </p:nvPr>
        </p:nvSpPr>
        <p:spPr>
          <a:xfrm>
            <a:off x="8075317" y="2912514"/>
            <a:ext cx="1607481" cy="113834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600" y="1650290"/>
            <a:ext cx="1191468" cy="11935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4141" y="3263414"/>
            <a:ext cx="1684750" cy="28265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评估培训效果：通过问卷调查、访谈等方式，对培训效果进行评估和反馈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7"/>
          <p:cNvSpPr/>
          <p:nvPr>
            <p:custDataLst>
              <p:tags r:id="rId18"/>
            </p:custDataLst>
          </p:nvPr>
        </p:nvSpPr>
        <p:spPr>
          <a:xfrm>
            <a:off x="9932989" y="2912514"/>
            <a:ext cx="1607481" cy="113834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评估创新领导力发展效果</a:t>
            </a:r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评估指标：包括领导力发展项目的效果、领导者的创新能力提升、组织绩效改善等方面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评估方法：采用问卷调查、访谈、案例分析等多种评估方法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评估周期：根据领导力发展项目的周期和评估目的，确定合适的评估周期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反馈与改进：根据评估结果，及时反馈并改进领导力发展项目，提高领导者的创新能力和组织绩效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构建创新的领导者发展模式的挑战与对策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创新领导力发展的挑战</a:t>
            </a:r>
            <a:endParaRPr altLang="en-US" lang="zh-CN"/>
          </a:p>
        </p:txBody>
      </p:sp>
      <p:sp>
        <p:nvSpPr>
          <p:cNvPr id="1050180" name="任意多边形 12"/>
          <p:cNvSpPr/>
          <p:nvPr>
            <p:custDataLst>
              <p:tags r:id="rId1"/>
            </p:custDataLst>
          </p:nvPr>
        </p:nvSpPr>
        <p:spPr>
          <a:xfrm rot="2700000">
            <a:off x="4073090" y="154125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182" name="标题"/>
          <p:cNvSpPr txBox="1"/>
          <p:nvPr>
            <p:custDataLst>
              <p:tags r:id="rId2"/>
            </p:custDataLst>
          </p:nvPr>
        </p:nvSpPr>
        <p:spPr>
          <a:xfrm>
            <a:off x="4533634" y="1715462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184" name="文本框 25"/>
          <p:cNvSpPr txBox="1"/>
          <p:nvPr>
            <p:custDataLst>
              <p:tags r:id="rId3"/>
            </p:custDataLst>
          </p:nvPr>
        </p:nvSpPr>
        <p:spPr>
          <a:xfrm>
            <a:off x="4533634" y="2530425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提升领导力技能：通过培训和实践，提高领导者的领导力技能，以应对复杂多变的挑战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86" name="任意多边形 22"/>
          <p:cNvSpPr/>
          <p:nvPr>
            <p:custDataLst>
              <p:tags r:id="rId4"/>
            </p:custDataLst>
          </p:nvPr>
        </p:nvSpPr>
        <p:spPr>
          <a:xfrm rot="2700000">
            <a:off x="1345200" y="154125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188" name="标题"/>
          <p:cNvSpPr txBox="1"/>
          <p:nvPr>
            <p:custDataLst>
              <p:tags r:id="rId5"/>
            </p:custDataLst>
          </p:nvPr>
        </p:nvSpPr>
        <p:spPr>
          <a:xfrm>
            <a:off x="1805745" y="1715462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190" name="文本框 25"/>
          <p:cNvSpPr txBox="1"/>
          <p:nvPr>
            <p:custDataLst>
              <p:tags r:id="rId6"/>
            </p:custDataLst>
          </p:nvPr>
        </p:nvSpPr>
        <p:spPr>
          <a:xfrm>
            <a:off x="1805745" y="2530425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培养创新思维：鼓励领导者具备创新思维，以应对不断变化的市场环境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92" name="任意多边形 27"/>
          <p:cNvSpPr/>
          <p:nvPr>
            <p:custDataLst>
              <p:tags r:id="rId7"/>
            </p:custDataLst>
          </p:nvPr>
        </p:nvSpPr>
        <p:spPr>
          <a:xfrm rot="2700000">
            <a:off x="9528868" y="154125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194" name="标题"/>
          <p:cNvSpPr txBox="1"/>
          <p:nvPr>
            <p:custDataLst>
              <p:tags r:id="rId8"/>
            </p:custDataLst>
          </p:nvPr>
        </p:nvSpPr>
        <p:spPr>
          <a:xfrm>
            <a:off x="9989412" y="1715462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196" name="文本框 25"/>
          <p:cNvSpPr txBox="1"/>
          <p:nvPr>
            <p:custDataLst>
              <p:tags r:id="rId9"/>
            </p:custDataLst>
          </p:nvPr>
        </p:nvSpPr>
        <p:spPr>
          <a:xfrm>
            <a:off x="9989412" y="2530425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创新领导力发展的对策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98" name="任意多边形 32"/>
          <p:cNvSpPr/>
          <p:nvPr>
            <p:custDataLst>
              <p:tags r:id="rId10"/>
            </p:custDataLst>
          </p:nvPr>
        </p:nvSpPr>
        <p:spPr>
          <a:xfrm rot="2700000">
            <a:off x="6800979" y="154125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00" name="标题"/>
          <p:cNvSpPr txBox="1"/>
          <p:nvPr>
            <p:custDataLst>
              <p:tags r:id="rId11"/>
            </p:custDataLst>
          </p:nvPr>
        </p:nvSpPr>
        <p:spPr>
          <a:xfrm>
            <a:off x="7261523" y="1715462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202" name="文本框 36"/>
          <p:cNvSpPr txBox="1"/>
          <p:nvPr>
            <p:custDataLst>
              <p:tags r:id="rId12"/>
            </p:custDataLst>
          </p:nvPr>
        </p:nvSpPr>
        <p:spPr>
          <a:xfrm>
            <a:off x="7261523" y="2530425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建立创新文化：营造鼓励创新、宽容失败的文化氛围，激发领导者的创新精神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04" name="标题"/>
          <p:cNvSpPr txBox="1"/>
          <p:nvPr>
            <p:custDataLst>
              <p:tags r:id="rId13"/>
            </p:custDataLst>
          </p:nvPr>
        </p:nvSpPr>
        <p:spPr>
          <a:xfrm>
            <a:off x="3641246" y="1515893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06" name="标题"/>
          <p:cNvSpPr txBox="1"/>
          <p:nvPr>
            <p:custDataLst>
              <p:tags r:id="rId14"/>
            </p:custDataLst>
          </p:nvPr>
        </p:nvSpPr>
        <p:spPr>
          <a:xfrm>
            <a:off x="913357" y="1515893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08" name="标题"/>
          <p:cNvSpPr txBox="1"/>
          <p:nvPr>
            <p:custDataLst>
              <p:tags r:id="rId15"/>
            </p:custDataLst>
          </p:nvPr>
        </p:nvSpPr>
        <p:spPr>
          <a:xfrm>
            <a:off x="9097024" y="1515893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10" name="标题"/>
          <p:cNvSpPr txBox="1"/>
          <p:nvPr>
            <p:custDataLst>
              <p:tags r:id="rId16"/>
            </p:custDataLst>
          </p:nvPr>
        </p:nvSpPr>
        <p:spPr>
          <a:xfrm>
            <a:off x="6369135" y="1515893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12" name="任意多边形 3"/>
          <p:cNvSpPr/>
          <p:nvPr>
            <p:custDataLst>
              <p:tags r:id="rId17"/>
            </p:custDataLst>
          </p:nvPr>
        </p:nvSpPr>
        <p:spPr>
          <a:xfrm rot="2700000">
            <a:off x="4073090" y="398280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14" name="标题"/>
          <p:cNvSpPr txBox="1"/>
          <p:nvPr>
            <p:custDataLst>
              <p:tags r:id="rId18"/>
            </p:custDataLst>
          </p:nvPr>
        </p:nvSpPr>
        <p:spPr>
          <a:xfrm>
            <a:off x="4533634" y="4157013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216" name="文本框 25"/>
          <p:cNvSpPr txBox="1"/>
          <p:nvPr>
            <p:custDataLst>
              <p:tags r:id="rId19"/>
            </p:custDataLst>
          </p:nvPr>
        </p:nvSpPr>
        <p:spPr>
          <a:xfrm>
            <a:off x="4533634" y="4971976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培养跨界思维：鼓励领导者具备跨界思维，以应对不同领域之间的融合和交叉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18" name="任意多边形 6"/>
          <p:cNvSpPr/>
          <p:nvPr>
            <p:custDataLst>
              <p:tags r:id="rId20"/>
            </p:custDataLst>
          </p:nvPr>
        </p:nvSpPr>
        <p:spPr>
          <a:xfrm rot="2700000">
            <a:off x="1345200" y="398280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20" name="标题"/>
          <p:cNvSpPr txBox="1"/>
          <p:nvPr>
            <p:custDataLst>
              <p:tags r:id="rId21"/>
            </p:custDataLst>
          </p:nvPr>
        </p:nvSpPr>
        <p:spPr>
          <a:xfrm>
            <a:off x="1805745" y="4157013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222" name="文本框 8"/>
          <p:cNvSpPr txBox="1"/>
          <p:nvPr>
            <p:custDataLst>
              <p:tags r:id="rId22"/>
            </p:custDataLst>
          </p:nvPr>
        </p:nvSpPr>
        <p:spPr>
          <a:xfrm>
            <a:off x="1805745" y="4971976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建立创新激励机制：通过奖励和晋升机制，激励领导者积极创新，推动企业发展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24" name="任意多边形 10"/>
          <p:cNvSpPr/>
          <p:nvPr>
            <p:custDataLst>
              <p:tags r:id="rId23"/>
            </p:custDataLst>
          </p:nvPr>
        </p:nvSpPr>
        <p:spPr>
          <a:xfrm rot="2700000">
            <a:off x="9528868" y="398280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26" name="标题"/>
          <p:cNvSpPr txBox="1"/>
          <p:nvPr>
            <p:custDataLst>
              <p:tags r:id="rId24"/>
            </p:custDataLst>
          </p:nvPr>
        </p:nvSpPr>
        <p:spPr>
          <a:xfrm>
            <a:off x="9989412" y="4157013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228" name="文本框 25"/>
          <p:cNvSpPr txBox="1"/>
          <p:nvPr>
            <p:custDataLst>
              <p:tags r:id="rId25"/>
            </p:custDataLst>
          </p:nvPr>
        </p:nvSpPr>
        <p:spPr>
          <a:xfrm>
            <a:off x="9989412" y="4971976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创新领导力发展的挑战与对策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30" name="任意多边形 15"/>
          <p:cNvSpPr/>
          <p:nvPr>
            <p:custDataLst>
              <p:tags r:id="rId26"/>
            </p:custDataLst>
          </p:nvPr>
        </p:nvSpPr>
        <p:spPr>
          <a:xfrm rot="2700000">
            <a:off x="6800979" y="3982807"/>
            <a:ext cx="180213" cy="165462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32" name="标题"/>
          <p:cNvSpPr txBox="1"/>
          <p:nvPr>
            <p:custDataLst>
              <p:tags r:id="rId27"/>
            </p:custDataLst>
          </p:nvPr>
        </p:nvSpPr>
        <p:spPr>
          <a:xfrm>
            <a:off x="7261523" y="4157013"/>
            <a:ext cx="1589211" cy="798944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234" name="文本框 19"/>
          <p:cNvSpPr txBox="1"/>
          <p:nvPr>
            <p:custDataLst>
              <p:tags r:id="rId28"/>
            </p:custDataLst>
          </p:nvPr>
        </p:nvSpPr>
        <p:spPr>
          <a:xfrm>
            <a:off x="7261523" y="4971976"/>
            <a:ext cx="1589211" cy="1252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建立学习型组织：通过不断学习和实践，提高领导者的综合素质和创新能力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36" name="标题"/>
          <p:cNvSpPr txBox="1"/>
          <p:nvPr>
            <p:custDataLst>
              <p:tags r:id="rId29"/>
            </p:custDataLst>
          </p:nvPr>
        </p:nvSpPr>
        <p:spPr>
          <a:xfrm>
            <a:off x="3641246" y="3957444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30"/>
            </p:custDataLst>
          </p:nvPr>
        </p:nvSpPr>
        <p:spPr>
          <a:xfrm>
            <a:off x="913357" y="3957444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标题"/>
          <p:cNvSpPr txBox="1"/>
          <p:nvPr>
            <p:custDataLst>
              <p:tags r:id="rId31"/>
            </p:custDataLst>
          </p:nvPr>
        </p:nvSpPr>
        <p:spPr>
          <a:xfrm>
            <a:off x="9097024" y="3957444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2" name="标题"/>
          <p:cNvSpPr txBox="1"/>
          <p:nvPr>
            <p:custDataLst>
              <p:tags r:id="rId32"/>
            </p:custDataLst>
          </p:nvPr>
        </p:nvSpPr>
        <p:spPr>
          <a:xfrm>
            <a:off x="6369135" y="3957444"/>
            <a:ext cx="863019" cy="16172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创新领导力发展的对策</a:t>
            </a:r>
            <a:endParaRPr altLang="en-US" lang="zh-CN"/>
          </a:p>
        </p:txBody>
      </p:sp>
      <p:sp>
        <p:nvSpPr>
          <p:cNvPr id="105027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培养创新思维：鼓励领导者具备创新思维，关注市场变化和新技术发展，提出新的解决方案。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提升领导力技能：通过培训和实践，提高领导者的领导力技能，包括决策、沟通、团队管理等方面。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建立激励机制：通过设立奖励机制，激励领导者在工作中发挥创新精神，推动企业发展。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营造创新氛围：在企业内部营造鼓励创新、宽容失败的氛围，激发领导者的创新热情。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创新领导力发展的未来趋势</a:t>
            </a:r>
            <a:endParaRPr altLang="en-US" lang="zh-CN"/>
          </a:p>
        </p:txBody>
      </p:sp>
      <p:sp>
        <p:nvSpPr>
          <p:cNvPr id="10503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数字化转型：利用大数据、人工智能等技术提升领导力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跨界合作：跨界合作与交流，拓宽视野与思维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5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自我驱动：激发内在动力，实现自我成长与突破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5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持续学习：不断学习新知识、新技能，适应时代变化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创新领导力发展的实践案例</a:t>
            </a:r>
            <a:endParaRPr altLang="en-US" lang="zh-CN"/>
          </a:p>
        </p:txBody>
      </p:sp>
      <p:sp>
        <p:nvSpPr>
          <p:cNvPr id="105039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案例一：阿里巴巴的领导力发展模式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案例四：亚马逊的领导力发展实践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案例三：华为的领导力发展体系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案例二：腾讯的创新领导力培养计划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结论：构建创新的领导者发展模式的重要性和必要性</a:t>
            </a:r>
            <a:endParaRPr altLang="en-US" lang="zh-CN"/>
          </a:p>
        </p:txBody>
      </p:sp>
      <p:sp>
        <p:nvSpPr>
          <p:cNvPr id="1050536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适应新时代的发展需求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42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提升领导者的素质和能力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48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0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促进组织的可持续发展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54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推动社会的进步和发展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展望：未来领导者发展模式的趋势与展望</a:t>
            </a:r>
            <a:endParaRPr altLang="en-US" lang="zh-CN"/>
          </a:p>
        </p:txBody>
      </p:sp>
      <p:sp>
        <p:nvSpPr>
          <p:cNvPr id="105059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9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未来领导者发展模式将更加注重个性化和多元化，以适应不断变化的社会需求和商业环境。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未来领导者发展模式将更加注重实践性和应用性，以培养具备实际操作能力的领导者。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未来领导者发展模式将更加注重跨界合作和跨领域学习，以拓宽领导者的视野和思维方式。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未来领导者发展模式将更加注重社会责任和可持续发展，以推动企业和社会的共同进步。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65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3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5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60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2023-12-19T10:42:39Z</dcterms:created>
  <dcterms:modified xsi:type="dcterms:W3CDTF">2023-12-19T10:42:39Z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4e078c943fbe4931b3e308aa62aac9ee_21</vt:lpwstr>
  </property>
</Properties>
</file>