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3696" r:id="rId1"/>
    <p:sldMasterId id="2147513733" r:id="rId2"/>
  </p:sldMasterIdLst>
  <p:notesMasterIdLst>
    <p:notesMasterId r:id="rId3"/>
  </p:notesMasterIdLst>
  <p:sldIdLst>
    <p:sldId id="13441" r:id="rId4"/>
    <p:sldId id="13444" r:id="rId5"/>
    <p:sldId id="13447" r:id="rId6"/>
    <p:sldId id="13450" r:id="rId7"/>
    <p:sldId id="13453" r:id="rId8"/>
    <p:sldId id="13456" r:id="rId9"/>
    <p:sldId id="13459" r:id="rId10"/>
    <p:sldId id="13462" r:id="rId11"/>
    <p:sldId id="13465" r:id="rId12"/>
    <p:sldId id="13468" r:id="rId13"/>
    <p:sldId id="13471" r:id="rId14"/>
    <p:sldId id="13474" r:id="rId15"/>
    <p:sldId id="13477" r:id="rId16"/>
    <p:sldId id="13480" r:id="rId17"/>
    <p:sldId id="13483" r:id="rId18"/>
    <p:sldId id="13486" r:id="rId19"/>
    <p:sldId id="13489" r:id="rId20"/>
    <p:sldId id="13492" r:id="rId21"/>
    <p:sldId id="13495" r:id="rId2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3697" r:id="rId1"/>
    <p:sldLayoutId id="2147513698" r:id="rId2"/>
    <p:sldLayoutId id="2147513699" r:id="rId3"/>
    <p:sldLayoutId id="2147513700" r:id="rId4"/>
    <p:sldLayoutId id="2147513701" r:id="rId5"/>
    <p:sldLayoutId id="2147513702" r:id="rId6"/>
    <p:sldLayoutId id="2147513703" r:id="rId7"/>
    <p:sldLayoutId id="2147513704" r:id="rId8"/>
    <p:sldLayoutId id="2147513705" r:id="rId9"/>
    <p:sldLayoutId id="2147513706" r:id="rId10"/>
    <p:sldLayoutId id="214751370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3734" r:id="rId1"/>
    <p:sldLayoutId id="2147513735" r:id="rId2"/>
    <p:sldLayoutId id="2147513736" r:id="rId3"/>
    <p:sldLayoutId id="2147513737" r:id="rId4"/>
    <p:sldLayoutId id="2147513738" r:id="rId5"/>
    <p:sldLayoutId id="2147513739" r:id="rId6"/>
    <p:sldLayoutId id="2147513740" r:id="rId7"/>
    <p:sldLayoutId id="2147513741" r:id="rId8"/>
    <p:sldLayoutId id="2147513742" r:id="rId9"/>
    <p:sldLayoutId id="2147513743" r:id="rId10"/>
    <p:sldLayoutId id="214751374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学校双减促进学生全面发展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75970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75971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双减政策的背景和意义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2493523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729868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729869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双减政策的具体措施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032675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2759723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275971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双减政策实施的效果和影响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493523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7298875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729869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双减政策的未来展望和改进建议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2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32675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双减政策的背景和意义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8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意义：促进学生全面发展、提高教育质量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背景：教育焦虑、学生课业负担过重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目的：减轻学生作业负担、减轻校外培训负担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提出时间：2021年7月24日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896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推进教育公平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双减政策对学生全面发展的影响</a:t>
            </a:r>
            <a:endParaRPr altLang="en-US" lang="zh-CN"/>
          </a:p>
        </p:txBody>
      </p:sp>
      <p:sp>
        <p:nvSpPr>
          <p:cNvPr id="10490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减轻学生课业负担，促进学生身心健康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增加学生课外活动时间，促进兴趣爱好发展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提升学生自主学习能力，培养创新精神和实践能力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强化学校教育主阵地作用，提升教育教学质量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双减政策的具体措施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减轻学生课业负担的措施</a:t>
            </a:r>
            <a:endParaRPr altLang="en-US" lang="zh-CN"/>
          </a:p>
        </p:txBody>
      </p:sp>
      <p:sp>
        <p:nvSpPr>
          <p:cNvPr id="10491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提高课堂教学质量：教师需精心备课，采用多样化的教学方法，提高课堂效率，减少学生的课外学习压力。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控制作业量：学校应合理安排学生的作业时间，避免布置过多、过难的作业。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开展课外活动：学校应组织丰富多彩的课外活动，如体育、艺术、科技等，促进学生全面发展。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建立家校合作机制：加强学校与家长之间的沟通与合作，共同关注学生的成长，合理安排学生的学习和生活。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规范校外培训机构的措施</a:t>
            </a:r>
            <a:endParaRPr altLang="en-US" lang="zh-CN"/>
          </a:p>
        </p:txBody>
      </p:sp>
      <p:sp>
        <p:nvSpPr>
          <p:cNvPr id="104918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规范培训内容：要求培训机构严格按照课程标准和教学计划开展培训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加强监督检查：教育部门将加大对校外培训机构的监督检查力度，确保其合规运营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限制培训时间：规定培训机构不得在节假日和晚上开展学科类培训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严格审核师资：确保培训机构教师具备相应的教师资格和教学能力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保障学生健康成长的措施</a:t>
            </a:r>
            <a:endParaRPr altLang="en-US" lang="zh-CN"/>
          </a:p>
        </p:txBody>
      </p:sp>
      <p:sp>
        <p:nvSpPr>
          <p:cNvPr id="10492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增加学生课外活动时间：鼓励学生参加体育、艺术、科技等课外活动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减少作业负担：控制作业总量和时长，避免机械重复和惩罚性作业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减轻考试压力：降低考试频率，取消不必要的考试，避免过度竞争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加强心理健康教育：提供心理辅导和咨询，帮助学生缓解压力和焦虑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2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双减政策实施的效果和影响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双减政策实施后的学生课业负担变化</a:t>
            </a:r>
            <a:endParaRPr altLang="en-US" lang="zh-CN"/>
          </a:p>
        </p:txBody>
      </p:sp>
      <p:sp>
        <p:nvSpPr>
          <p:cNvPr id="10493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课外活动丰富：学生有更多的时间参加课外活动，发展自己的兴趣爱好和特长。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作业量减少：双减政策实施后，学生的作业量明显减少，减轻了学生的课业负担。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睡眠时间增加：由于作业量的减少，学生的睡眠时间明显增加，有助于学生的身心健康。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学习效率提高：双减政策实施后，学生的学习效率明显提高，因为学生有更多的自主学习时间，可以根据自己的需要进行有针对性的学习。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双减政策对校外培训机构的影响</a:t>
            </a:r>
            <a:endParaRPr altLang="en-US" lang="zh-CN"/>
          </a:p>
        </p:txBody>
      </p:sp>
      <p:sp>
        <p:nvSpPr>
          <p:cNvPr id="104943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校外培训机构数量减少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培训内容规范化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培训价格透明化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减轻学生和家长的经济负担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双减政策实施后学生全面发展的变化</a:t>
            </a:r>
            <a:endParaRPr altLang="en-US" lang="zh-CN"/>
          </a:p>
        </p:txBody>
      </p:sp>
      <p:sp>
        <p:nvSpPr>
          <p:cNvPr id="10494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减轻学业负担，提高学习效率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加强体育锻炼，提高学生身体素质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强化心理健康，培养学生良好心态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丰富课外活动，促进学生兴趣发展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7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双减政策的未来展望和改进建议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双减政策的未来发展方向</a:t>
            </a:r>
            <a:endParaRPr altLang="en-US" lang="zh-CN"/>
          </a:p>
        </p:txBody>
      </p:sp>
      <p:sp>
        <p:nvSpPr>
          <p:cNvPr id="104961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完善政策法规：制定更加科学合理的双减政策，确保其可持续性和公平性。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强化监督机制：建立有效的监督机制，确保双减政策的执行力度和效果。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提升教育质量：加强学校教育质量监管，提高教师素质和教学水平。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促进多元化发展：鼓励学校和家庭注重学生的多元化发展，提供更多元化的教育资源和机会。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针对双减政策的改进建议</a:t>
            </a:r>
            <a:endParaRPr altLang="en-US" lang="zh-CN"/>
          </a:p>
        </p:txBody>
      </p:sp>
      <p:sp>
        <p:nvSpPr>
          <p:cNvPr id="10496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完善教育评价体系，注重学生的综合素质发展。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加强教师培训，提高课堂教学质量。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丰富课后服务内容，满足学生个性化需求。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强化家校合作，共同推进减负工作。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促进学校教育和学生全面发展的措施建议</a:t>
            </a:r>
            <a:endParaRPr altLang="en-US" lang="zh-CN"/>
          </a:p>
        </p:txBody>
      </p:sp>
      <p:sp>
        <p:nvSpPr>
          <p:cNvPr id="10497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优化课程设置，注重学生兴趣和特长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强化教师培训，提高教育教学质量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推进教育信息化，拓宽学生学习渠道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建立多元评价体系，促进学生全面发展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79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4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4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4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4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4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02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26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69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2024-01-05T05:56:33Z</dcterms:created>
  <dcterms:modified xsi:type="dcterms:W3CDTF">2024-01-05T05:56:33Z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22e032c144b6493f8b46d4cdf507836b_21</vt:lpwstr>
  </property>
</Properties>
</file>