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9203" r:id="rId1"/>
    <p:sldMasterId id="2147499240" r:id="rId2"/>
  </p:sldMasterIdLst>
  <p:notesMasterIdLst>
    <p:notesMasterId r:id="rId3"/>
  </p:notesMasterIdLst>
  <p:sldIdLst>
    <p:sldId id="6913" r:id="rId4"/>
    <p:sldId id="6916" r:id="rId5"/>
    <p:sldId id="6919" r:id="rId6"/>
    <p:sldId id="6922" r:id="rId7"/>
    <p:sldId id="6925" r:id="rId8"/>
    <p:sldId id="6928" r:id="rId9"/>
    <p:sldId id="6931" r:id="rId10"/>
    <p:sldId id="6934" r:id="rId11"/>
    <p:sldId id="6937" r:id="rId12"/>
    <p:sldId id="6940" r:id="rId13"/>
    <p:sldId id="6943" r:id="rId14"/>
    <p:sldId id="6946" r:id="rId15"/>
    <p:sldId id="6949" r:id="rId16"/>
    <p:sldId id="6952" r:id="rId17"/>
    <p:sldId id="6955" r:id="rId18"/>
    <p:sldId id="6958" r:id="rId19"/>
    <p:sldId id="6961" r:id="rId20"/>
    <p:sldId id="6964" r:id="rId21"/>
    <p:sldId id="6967" r:id="rId22"/>
    <p:sldId id="6970" r:id="rId23"/>
    <p:sldId id="6973" r:id="rId24"/>
    <p:sldId id="6976" r:id="rId25"/>
    <p:sldId id="6979" r:id="rId26"/>
    <p:sldId id="6982" r:id="rId27"/>
    <p:sldId id="6985" r:id="rId28"/>
    <p:sldId id="6988" r:id="rId29"/>
    <p:sldId id="6991" r:id="rId30"/>
    <p:sldId id="6994" r:id="rId31"/>
    <p:sldId id="6997" r:id="rId32"/>
    <p:sldId id="7000" r:id="rId33"/>
    <p:sldId id="7003" r:id="rId34"/>
    <p:sldId id="7006" r:id="rId35"/>
    <p:sldId id="7009"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9204" r:id="rId1"/>
    <p:sldLayoutId id="2147499205" r:id="rId2"/>
    <p:sldLayoutId id="2147499206" r:id="rId3"/>
    <p:sldLayoutId id="2147499207" r:id="rId4"/>
    <p:sldLayoutId id="2147499208" r:id="rId5"/>
    <p:sldLayoutId id="2147499209" r:id="rId6"/>
    <p:sldLayoutId id="2147499210" r:id="rId7"/>
    <p:sldLayoutId id="2147499211" r:id="rId8"/>
    <p:sldLayoutId id="2147499212" r:id="rId9"/>
    <p:sldLayoutId id="2147499213" r:id="rId10"/>
    <p:sldLayoutId id="214749921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9241" r:id="rId1"/>
    <p:sldLayoutId id="2147499242" r:id="rId2"/>
    <p:sldLayoutId id="2147499243" r:id="rId3"/>
    <p:sldLayoutId id="2147499244" r:id="rId4"/>
    <p:sldLayoutId id="2147499245" r:id="rId5"/>
    <p:sldLayoutId id="2147499246" r:id="rId6"/>
    <p:sldLayoutId id="2147499247" r:id="rId7"/>
    <p:sldLayoutId id="2147499248" r:id="rId8"/>
    <p:sldLayoutId id="2147499249" r:id="rId9"/>
    <p:sldLayoutId id="2147499250" r:id="rId10"/>
    <p:sldLayoutId id="2147499251"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tags" Target="../tags/tag79.xml"/><Relationship Id="rId20" Type="http://schemas.openxmlformats.org/officeDocument/2006/relationships/tags" Target="../tags/tag80.xml"/><Relationship Id="rId21" Type="http://schemas.openxmlformats.org/officeDocument/2006/relationships/tags" Target="../tags/tag8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tags" Target="../tags/tag164.xml"/><Relationship Id="rId14" Type="http://schemas.openxmlformats.org/officeDocument/2006/relationships/tags" Target="../tags/tag165.xml"/><Relationship Id="rId15" Type="http://schemas.openxmlformats.org/officeDocument/2006/relationships/tags" Target="../tags/tag166.xml"/><Relationship Id="rId16" Type="http://schemas.openxmlformats.org/officeDocument/2006/relationships/tags" Target="../tags/tag167.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tags" Target="../tags/tag231.xml"/><Relationship Id="rId14" Type="http://schemas.openxmlformats.org/officeDocument/2006/relationships/tags" Target="../tags/tag232.xml"/><Relationship Id="rId15" Type="http://schemas.openxmlformats.org/officeDocument/2006/relationships/tags" Target="../tags/tag233.xml"/><Relationship Id="rId16" Type="http://schemas.openxmlformats.org/officeDocument/2006/relationships/tags" Target="../tags/tag234.xml"/><Relationship Id="rId17" Type="http://schemas.openxmlformats.org/officeDocument/2006/relationships/tags" Target="../tags/tag235.xml"/><Relationship Id="rId18" Type="http://schemas.openxmlformats.org/officeDocument/2006/relationships/tags" Target="../tags/tag236.xml"/><Relationship Id="rId19" Type="http://schemas.openxmlformats.org/officeDocument/2006/relationships/tags" Target="../tags/tag237.xml"/><Relationship Id="rId20" Type="http://schemas.openxmlformats.org/officeDocument/2006/relationships/tags" Target="../tags/tag238.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tags" Target="../tags/tag290.xml"/><Relationship Id="rId18" Type="http://schemas.openxmlformats.org/officeDocument/2006/relationships/tags" Target="../tags/tag291.xml"/><Relationship Id="rId19" Type="http://schemas.openxmlformats.org/officeDocument/2006/relationships/tags" Target="../tags/tag292.xml"/><Relationship Id="rId20" Type="http://schemas.openxmlformats.org/officeDocument/2006/relationships/tags" Target="../tags/tag293.xml"/><Relationship Id="rId21" Type="http://schemas.openxmlformats.org/officeDocument/2006/relationships/tags" Target="../tags/tag294.xml"/><Relationship Id="rId22" Type="http://schemas.openxmlformats.org/officeDocument/2006/relationships/tags" Target="../tags/tag295.xml"/><Relationship Id="rId23" Type="http://schemas.openxmlformats.org/officeDocument/2006/relationships/tags" Target="../tags/tag296.xml"/><Relationship Id="rId24" Type="http://schemas.openxmlformats.org/officeDocument/2006/relationships/tags" Target="../tags/tag297.xml"/><Relationship Id="rId25" Type="http://schemas.openxmlformats.org/officeDocument/2006/relationships/tags" Target="../tags/tag298.xml"/><Relationship Id="rId26" Type="http://schemas.openxmlformats.org/officeDocument/2006/relationships/tags" Target="../tags/tag299.xml"/><Relationship Id="rId27" Type="http://schemas.openxmlformats.org/officeDocument/2006/relationships/tags" Target="../tags/tag300.xml"/><Relationship Id="rId28" Type="http://schemas.openxmlformats.org/officeDocument/2006/relationships/tags" Target="../tags/tag301.xml"/><Relationship Id="rId29" Type="http://schemas.openxmlformats.org/officeDocument/2006/relationships/tags" Target="../tags/tag302.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tags" Target="../tags/tag330.xml"/><Relationship Id="rId14" Type="http://schemas.openxmlformats.org/officeDocument/2006/relationships/tags" Target="../tags/tag331.xml"/><Relationship Id="rId15" Type="http://schemas.openxmlformats.org/officeDocument/2006/relationships/tags" Target="../tags/tag332.xml"/><Relationship Id="rId16" Type="http://schemas.openxmlformats.org/officeDocument/2006/relationships/tags" Target="../tags/tag333.xml"/><Relationship Id="rId17" Type="http://schemas.openxmlformats.org/officeDocument/2006/relationships/tags" Target="../tags/tag334.xml"/><Relationship Id="rId18" Type="http://schemas.openxmlformats.org/officeDocument/2006/relationships/tags" Target="../tags/tag335.xml"/><Relationship Id="rId19" Type="http://schemas.openxmlformats.org/officeDocument/2006/relationships/tags" Target="../tags/tag336.xml"/><Relationship Id="rId20" Type="http://schemas.openxmlformats.org/officeDocument/2006/relationships/tags" Target="../tags/tag337.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tags" Target="../tags/tag381.xml"/><Relationship Id="rId6" Type="http://schemas.openxmlformats.org/officeDocument/2006/relationships/tags" Target="../tags/tag382.xml"/><Relationship Id="rId7" Type="http://schemas.openxmlformats.org/officeDocument/2006/relationships/tags" Target="../tags/tag383.xml"/><Relationship Id="rId8" Type="http://schemas.openxmlformats.org/officeDocument/2006/relationships/tags" Target="../tags/tag384.xml"/><Relationship Id="rId9"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tags" Target="../tags/tag389.xml"/><Relationship Id="rId6" Type="http://schemas.openxmlformats.org/officeDocument/2006/relationships/tags" Target="../tags/tag390.xml"/><Relationship Id="rId7" Type="http://schemas.openxmlformats.org/officeDocument/2006/relationships/tags" Target="../tags/tag391.xml"/><Relationship Id="rId8" Type="http://schemas.openxmlformats.org/officeDocument/2006/relationships/tags" Target="../tags/tag392.xml"/><Relationship Id="rId9" Type="http://schemas.openxmlformats.org/officeDocument/2006/relationships/tags" Target="../tags/tag393.xml"/><Relationship Id="rId10" Type="http://schemas.openxmlformats.org/officeDocument/2006/relationships/tags" Target="../tags/tag394.xml"/><Relationship Id="rId11" Type="http://schemas.openxmlformats.org/officeDocument/2006/relationships/tags" Target="../tags/tag395.xml"/><Relationship Id="rId12" Type="http://schemas.openxmlformats.org/officeDocument/2006/relationships/tags" Target="../tags/tag396.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97.xml"/><Relationship Id="rId2" Type="http://schemas.openxmlformats.org/officeDocument/2006/relationships/tags" Target="../tags/tag398.xml"/><Relationship Id="rId3" Type="http://schemas.openxmlformats.org/officeDocument/2006/relationships/tags" Target="../tags/tag399.xml"/><Relationship Id="rId4" Type="http://schemas.openxmlformats.org/officeDocument/2006/relationships/tags" Target="../tags/tag400.xml"/><Relationship Id="rId5" Type="http://schemas.openxmlformats.org/officeDocument/2006/relationships/tags" Target="../tags/tag401.xml"/><Relationship Id="rId6" Type="http://schemas.openxmlformats.org/officeDocument/2006/relationships/tags" Target="../tags/tag402.xml"/><Relationship Id="rId7" Type="http://schemas.openxmlformats.org/officeDocument/2006/relationships/tags" Target="../tags/tag403.xml"/><Relationship Id="rId8" Type="http://schemas.openxmlformats.org/officeDocument/2006/relationships/tags" Target="../tags/tag404.xml"/><Relationship Id="rId9" Type="http://schemas.openxmlformats.org/officeDocument/2006/relationships/tags" Target="../tags/tag405.xml"/><Relationship Id="rId10" Type="http://schemas.openxmlformats.org/officeDocument/2006/relationships/tags" Target="../tags/tag406.xml"/><Relationship Id="rId11" Type="http://schemas.openxmlformats.org/officeDocument/2006/relationships/tags" Target="../tags/tag407.xml"/><Relationship Id="rId12" Type="http://schemas.openxmlformats.org/officeDocument/2006/relationships/tags" Target="../tags/tag408.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09.xml"/><Relationship Id="rId2" Type="http://schemas.openxmlformats.org/officeDocument/2006/relationships/tags" Target="../tags/tag410.xml"/><Relationship Id="rId3" Type="http://schemas.openxmlformats.org/officeDocument/2006/relationships/tags" Target="../tags/tag41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协作学习在2024年小学教育中的重要性</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16"/>
          <p:cNvSpPr/>
          <p:nvPr>
            <p:custDataLst>
              <p:tags r:id="rId3"/>
            </p:custDataLst>
          </p:nvPr>
        </p:nvSpPr>
        <p:spPr>
          <a:xfrm>
            <a:off x="6096000"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68" name="矩形: 圆角 7"/>
          <p:cNvSpPr/>
          <p:nvPr>
            <p:custDataLst>
              <p:tags r:id="rId4"/>
            </p:custDataLst>
          </p:nvPr>
        </p:nvSpPr>
        <p:spPr>
          <a:xfrm>
            <a:off x="130117"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0" name="矩形: 圆角 10"/>
          <p:cNvSpPr/>
          <p:nvPr>
            <p:custDataLst>
              <p:tags r:id="rId5"/>
            </p:custDataLst>
          </p:nvPr>
        </p:nvSpPr>
        <p:spPr>
          <a:xfrm>
            <a:off x="214593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2" name="矩形: 圆角 13"/>
          <p:cNvSpPr/>
          <p:nvPr>
            <p:custDataLst>
              <p:tags r:id="rId6"/>
            </p:custDataLst>
          </p:nvPr>
        </p:nvSpPr>
        <p:spPr>
          <a:xfrm>
            <a:off x="4121455"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4" name="矩形: 圆角 16"/>
          <p:cNvSpPr/>
          <p:nvPr>
            <p:custDataLst>
              <p:tags r:id="rId7"/>
            </p:custDataLst>
          </p:nvPr>
        </p:nvSpPr>
        <p:spPr>
          <a:xfrm>
            <a:off x="811279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6" name="矩形: 圆角 16"/>
          <p:cNvSpPr/>
          <p:nvPr>
            <p:custDataLst>
              <p:tags r:id="rId8"/>
            </p:custDataLst>
          </p:nvPr>
        </p:nvSpPr>
        <p:spPr>
          <a:xfrm>
            <a:off x="10135177"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8" name="文本框 14"/>
          <p:cNvSpPr txBox="1"/>
          <p:nvPr>
            <p:custDataLst>
              <p:tags r:id="rId9"/>
            </p:custDataLst>
          </p:nvPr>
        </p:nvSpPr>
        <p:spPr>
          <a:xfrm flipH="1">
            <a:off x="16637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0" name="文本框 17"/>
          <p:cNvSpPr txBox="1"/>
          <p:nvPr>
            <p:custDataLst>
              <p:tags r:id="rId10"/>
            </p:custDataLst>
          </p:nvPr>
        </p:nvSpPr>
        <p:spPr>
          <a:xfrm>
            <a:off x="11493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82" name="文本框 14"/>
          <p:cNvSpPr txBox="1"/>
          <p:nvPr>
            <p:custDataLst>
              <p:tags r:id="rId11"/>
            </p:custDataLst>
          </p:nvPr>
        </p:nvSpPr>
        <p:spPr>
          <a:xfrm flipH="1">
            <a:off x="220726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4" name="文本框 17"/>
          <p:cNvSpPr txBox="1"/>
          <p:nvPr>
            <p:custDataLst>
              <p:tags r:id="rId12"/>
            </p:custDataLst>
          </p:nvPr>
        </p:nvSpPr>
        <p:spPr>
          <a:xfrm>
            <a:off x="215582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6" name="文本框 14"/>
          <p:cNvSpPr txBox="1"/>
          <p:nvPr>
            <p:custDataLst>
              <p:tags r:id="rId13"/>
            </p:custDataLst>
          </p:nvPr>
        </p:nvSpPr>
        <p:spPr>
          <a:xfrm flipH="1">
            <a:off x="418338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8" name="文本框 17"/>
          <p:cNvSpPr txBox="1"/>
          <p:nvPr>
            <p:custDataLst>
              <p:tags r:id="rId14"/>
            </p:custDataLst>
          </p:nvPr>
        </p:nvSpPr>
        <p:spPr>
          <a:xfrm>
            <a:off x="413194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90" name="文本框 17"/>
          <p:cNvSpPr txBox="1"/>
          <p:nvPr>
            <p:custDataLst>
              <p:tags r:id="rId15"/>
            </p:custDataLst>
          </p:nvPr>
        </p:nvSpPr>
        <p:spPr>
          <a:xfrm flipH="1">
            <a:off x="616204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2" name="文本框 17"/>
          <p:cNvSpPr txBox="1"/>
          <p:nvPr>
            <p:custDataLst>
              <p:tags r:id="rId16"/>
            </p:custDataLst>
          </p:nvPr>
        </p:nvSpPr>
        <p:spPr>
          <a:xfrm>
            <a:off x="611060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4" name="文本框 29"/>
          <p:cNvSpPr txBox="1"/>
          <p:nvPr>
            <p:custDataLst>
              <p:tags r:id="rId17"/>
            </p:custDataLst>
          </p:nvPr>
        </p:nvSpPr>
        <p:spPr>
          <a:xfrm flipH="1">
            <a:off x="8176895"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6" name="文本框 17"/>
          <p:cNvSpPr txBox="1"/>
          <p:nvPr>
            <p:custDataLst>
              <p:tags r:id="rId18"/>
            </p:custDataLst>
          </p:nvPr>
        </p:nvSpPr>
        <p:spPr>
          <a:xfrm>
            <a:off x="812546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
        <p:nvSpPr>
          <p:cNvPr id="1048798" name="文本框 31"/>
          <p:cNvSpPr txBox="1"/>
          <p:nvPr>
            <p:custDataLst>
              <p:tags r:id="rId19"/>
            </p:custDataLst>
          </p:nvPr>
        </p:nvSpPr>
        <p:spPr>
          <a:xfrm flipH="1">
            <a:off x="1016381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800" name="文本框 17"/>
          <p:cNvSpPr txBox="1"/>
          <p:nvPr>
            <p:custDataLst>
              <p:tags r:id="rId20"/>
            </p:custDataLst>
          </p:nvPr>
        </p:nvSpPr>
        <p:spPr>
          <a:xfrm>
            <a:off x="1013587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Six</a:t>
            </a:r>
            <a:endParaRPr altLang="zh-CN" dirty="0" sz="2000" lang="en-US">
              <a:solidFill>
                <a:schemeClr val="accent1"/>
              </a:solidFill>
              <a:latin typeface="+mj-ea"/>
              <a:ea typeface="+mj-ea"/>
              <a:cs typeface="微软雅黑" panose="020B0503020204020204" charset="-122"/>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2" name="标题"/>
          <p:cNvSpPr>
            <a:spLocks noGrp="1"/>
          </p:cNvSpPr>
          <p:nvPr>
            <p:ph type="title"/>
            <p:custDataLst>
              <p:tags r:id="rId1"/>
            </p:custDataLst>
          </p:nvPr>
        </p:nvSpPr>
        <p:spPr>
          <a:xfrm>
            <a:off x="1526400" y="3381109"/>
            <a:ext cx="9144000" cy="1152000"/>
          </a:xfrm>
        </p:spPr>
        <p:txBody>
          <a:bodyPr/>
          <a:p>
            <a:r>
              <a:rPr altLang="en-US" dirty="0" lang="zh-CN"/>
              <a:t>协作学习的发展历程</a:t>
            </a:r>
            <a:endParaRPr altLang="en-US" dirty="0" lang="zh-CN"/>
          </a:p>
        </p:txBody>
      </p:sp>
      <p:sp>
        <p:nvSpPr>
          <p:cNvPr id="1048824"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1"/>
          <p:cNvSpPr>
            <a:spLocks noGrp="1"/>
          </p:cNvSpPr>
          <p:nvPr>
            <p:ph type="title"/>
          </p:nvPr>
        </p:nvSpPr>
        <p:spPr/>
        <p:txBody>
          <a:bodyPr/>
          <a:p>
            <a:r>
              <a:rPr altLang="en-US" lang="zh-CN"/>
              <a:t>协作学习的起源</a:t>
            </a:r>
            <a:endParaRPr altLang="en-US" lang="zh-CN"/>
          </a:p>
        </p:txBody>
      </p:sp>
      <p:sp>
        <p:nvSpPr>
          <p:cNvPr id="1048852"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54"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56"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58"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20世纪90年代：中国引入协作学习理念</a:t>
            </a:r>
            <a:endParaRPr altLang="zh-CN" dirty="0" lang="en-US">
              <a:solidFill>
                <a:schemeClr val="dk1">
                  <a:lumMod val="80000"/>
                  <a:lumOff val="20000"/>
                </a:schemeClr>
              </a:solidFill>
              <a:latin typeface="+mn-ea"/>
              <a:sym typeface="+mn-ea"/>
            </a:endParaRPr>
          </a:p>
        </p:txBody>
      </p:sp>
      <p:sp>
        <p:nvSpPr>
          <p:cNvPr id="1048860"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2"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4"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6"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20世纪70年代：美国明尼苏达大学“合作学习中心”诞生</a:t>
            </a:r>
            <a:endParaRPr altLang="en-US" dirty="0" lang="zh-CN">
              <a:solidFill>
                <a:schemeClr val="dk1">
                  <a:lumMod val="80000"/>
                  <a:lumOff val="20000"/>
                </a:schemeClr>
              </a:solidFill>
              <a:latin typeface="+mn-ea"/>
              <a:sym typeface="+mn-ea"/>
            </a:endParaRPr>
          </a:p>
        </p:txBody>
      </p:sp>
      <p:sp>
        <p:nvSpPr>
          <p:cNvPr id="1048868"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0"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2"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4"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20世纪80年代：约翰逊兄弟推广合作学习理念</a:t>
            </a:r>
            <a:endParaRPr altLang="en-US" dirty="0" lang="zh-CN">
              <a:solidFill>
                <a:schemeClr val="dk1">
                  <a:lumMod val="80000"/>
                  <a:lumOff val="20000"/>
                </a:schemeClr>
              </a:solidFill>
              <a:latin typeface="+mn-ea"/>
              <a:sym typeface="+mn-ea"/>
            </a:endParaRPr>
          </a:p>
        </p:txBody>
      </p:sp>
      <p:sp>
        <p:nvSpPr>
          <p:cNvPr id="1048876"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8"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0"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2"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21世纪初：协作学习在教育领域得到广泛应用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16" name="标题 1"/>
          <p:cNvSpPr>
            <a:spLocks noGrp="1"/>
          </p:cNvSpPr>
          <p:nvPr>
            <p:ph type="title"/>
          </p:nvPr>
        </p:nvSpPr>
        <p:spPr/>
        <p:txBody>
          <a:bodyPr/>
          <a:p>
            <a:r>
              <a:rPr altLang="en-US" lang="zh-CN"/>
              <a:t>协作学习的发展阶段</a:t>
            </a:r>
            <a:endParaRPr altLang="en-US" lang="zh-CN"/>
          </a:p>
        </p:txBody>
      </p:sp>
      <p:sp>
        <p:nvSpPr>
          <p:cNvPr id="1048918"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0"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2"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初步探索阶段：20世纪90年代，教育者开始意识到协作学习的重要性，尝试在课堂中引入小组讨论、合作完成任务等活动。</a:t>
            </a:r>
            <a:endParaRPr altLang="en-US" dirty="0" sz="2000" lang="zh-CN" spc="150">
              <a:solidFill>
                <a:schemeClr val="tx1">
                  <a:lumMod val="85000"/>
                  <a:lumOff val="15000"/>
                </a:schemeClr>
              </a:solidFill>
              <a:latin typeface="+mn-ea"/>
              <a:sym typeface="+mn-ea"/>
            </a:endParaRPr>
          </a:p>
        </p:txBody>
      </p:sp>
      <p:sp>
        <p:nvSpPr>
          <p:cNvPr id="1048924"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6"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8"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理论形成阶段：进入21世纪，协作学习的理论逐渐形成，研究者开始深入探讨其理论基础、实施方式及效果评估等方面。</a:t>
            </a:r>
            <a:endParaRPr altLang="en-US" dirty="0" sz="2000" lang="zh-CN" spc="150">
              <a:solidFill>
                <a:schemeClr val="tx1">
                  <a:lumMod val="85000"/>
                  <a:lumOff val="15000"/>
                </a:schemeClr>
              </a:solidFill>
              <a:latin typeface="+mn-ea"/>
              <a:sym typeface="+mn-ea"/>
            </a:endParaRPr>
          </a:p>
        </p:txBody>
      </p:sp>
      <p:sp>
        <p:nvSpPr>
          <p:cNvPr id="1048930"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2"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4"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实践应用阶段：随着教育信息化的快速发展，协作学习逐渐成为小学教育中的重要教学方式之一，各种在线协作平台和工具不断涌现。</a:t>
            </a:r>
            <a:endParaRPr altLang="en-US" dirty="0" sz="2000" lang="zh-CN" spc="150">
              <a:solidFill>
                <a:schemeClr val="tx1">
                  <a:lumMod val="85000"/>
                  <a:lumOff val="15000"/>
                </a:schemeClr>
              </a:solidFill>
              <a:latin typeface="+mn-ea"/>
              <a:sym typeface="+mn-ea"/>
            </a:endParaRPr>
          </a:p>
        </p:txBody>
      </p:sp>
      <p:sp>
        <p:nvSpPr>
          <p:cNvPr id="1048936"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8"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0"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创新发展阶段：近年来，随着人工智能、虚拟现实等技术的普及，协作学习的方式和手段不断创新，为小学教育带来了新的机遇和挑战。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4" name="标题 1"/>
          <p:cNvSpPr>
            <a:spLocks noGrp="1"/>
          </p:cNvSpPr>
          <p:nvPr>
            <p:ph type="title"/>
          </p:nvPr>
        </p:nvSpPr>
        <p:spPr/>
        <p:txBody>
          <a:bodyPr/>
          <a:p>
            <a:r>
              <a:rPr altLang="en-US" lang="zh-CN"/>
              <a:t>协作学习在2024年小学教育中的现状</a:t>
            </a:r>
            <a:endParaRPr altLang="en-US" lang="zh-CN"/>
          </a:p>
        </p:txBody>
      </p:sp>
      <p:sp>
        <p:nvSpPr>
          <p:cNvPr id="1048976"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8"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协作学习成为主流教学方式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82"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84"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学生在协作中提高学习效果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88"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90"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教师利用技术工具促进协作学习</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92"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4"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96"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8"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协作学习培养学生团队合作能力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2" name="标题 1"/>
          <p:cNvSpPr>
            <a:spLocks noGrp="1"/>
          </p:cNvSpPr>
          <p:nvPr>
            <p:ph type="title"/>
          </p:nvPr>
        </p:nvSpPr>
        <p:spPr/>
        <p:txBody>
          <a:bodyPr/>
          <a:p>
            <a:r>
              <a:rPr altLang="en-US" lang="zh-CN"/>
              <a:t>协作学习的重要性</a:t>
            </a:r>
            <a:endParaRPr altLang="en-US" lang="zh-CN"/>
          </a:p>
        </p:txBody>
      </p:sp>
      <p:sp>
        <p:nvSpPr>
          <p:cNvPr id="1049034" name="圆角矩形 30"/>
          <p:cNvSpPr/>
          <p:nvPr>
            <p:custDataLst>
              <p:tags r:id="rId1"/>
            </p:custDataLst>
          </p:nvPr>
        </p:nvSpPr>
        <p:spPr>
          <a:xfrm>
            <a:off x="2702347" y="1364400"/>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036" name="圆角矩形 65"/>
          <p:cNvSpPr/>
          <p:nvPr>
            <p:custDataLst>
              <p:tags r:id="rId2"/>
            </p:custDataLst>
          </p:nvPr>
        </p:nvSpPr>
        <p:spPr>
          <a:xfrm>
            <a:off x="2702347" y="2600716"/>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038" name="圆角矩形 72"/>
          <p:cNvSpPr/>
          <p:nvPr>
            <p:custDataLst>
              <p:tags r:id="rId3"/>
            </p:custDataLst>
          </p:nvPr>
        </p:nvSpPr>
        <p:spPr>
          <a:xfrm>
            <a:off x="2702347" y="3837031"/>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040" name="圆角矩形 78"/>
          <p:cNvSpPr/>
          <p:nvPr>
            <p:custDataLst>
              <p:tags r:id="rId4"/>
            </p:custDataLst>
          </p:nvPr>
        </p:nvSpPr>
        <p:spPr>
          <a:xfrm>
            <a:off x="2702347" y="5073347"/>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042" name="圆角矩形 35"/>
          <p:cNvSpPr/>
          <p:nvPr>
            <p:custDataLst>
              <p:tags r:id="rId5"/>
            </p:custDataLst>
          </p:nvPr>
        </p:nvSpPr>
        <p:spPr>
          <a:xfrm>
            <a:off x="2308397" y="1572567"/>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044" name="圆角矩形 35"/>
          <p:cNvSpPr/>
          <p:nvPr>
            <p:custDataLst>
              <p:tags r:id="rId6"/>
            </p:custDataLst>
          </p:nvPr>
        </p:nvSpPr>
        <p:spPr>
          <a:xfrm>
            <a:off x="2308397" y="5281514"/>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046" name="圆角矩形 35"/>
          <p:cNvSpPr/>
          <p:nvPr>
            <p:custDataLst>
              <p:tags r:id="rId7"/>
            </p:custDataLst>
          </p:nvPr>
        </p:nvSpPr>
        <p:spPr>
          <a:xfrm>
            <a:off x="2308397" y="4045198"/>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048" name="圆角矩形 35"/>
          <p:cNvSpPr/>
          <p:nvPr>
            <p:custDataLst>
              <p:tags r:id="rId8"/>
            </p:custDataLst>
          </p:nvPr>
        </p:nvSpPr>
        <p:spPr>
          <a:xfrm>
            <a:off x="2308397" y="2808882"/>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050" name="文本框 4"/>
          <p:cNvSpPr txBox="1"/>
          <p:nvPr>
            <p:custDataLst>
              <p:tags r:id="rId9"/>
            </p:custDataLst>
          </p:nvPr>
        </p:nvSpPr>
        <p:spPr>
          <a:xfrm>
            <a:off x="4650458" y="1419613"/>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培养团队合作能力：协作学习有助于学生在团队中发挥各自的优势，培养合作精神和团队意识。</a:t>
            </a:r>
            <a:endParaRPr altLang="en-US" dirty="0" sz="1400" lang="zh-CN">
              <a:solidFill>
                <a:schemeClr val="tx1">
                  <a:lumMod val="65000"/>
                  <a:lumOff val="35000"/>
                </a:schemeClr>
              </a:solidFill>
              <a:effectLst/>
              <a:latin typeface="+mn-ea"/>
              <a:cs typeface="mn-cs"/>
              <a:sym typeface="+mn-ea"/>
            </a:endParaRPr>
          </a:p>
        </p:txBody>
      </p:sp>
      <p:sp>
        <p:nvSpPr>
          <p:cNvPr id="1049052" name="文本框 5"/>
          <p:cNvSpPr txBox="1"/>
          <p:nvPr>
            <p:custDataLst>
              <p:tags r:id="rId10"/>
            </p:custDataLst>
          </p:nvPr>
        </p:nvSpPr>
        <p:spPr>
          <a:xfrm>
            <a:off x="4650458" y="2655928"/>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提高学习效果：通过协作学习，学生可以互相帮助、互相学习，从而更好地理解和掌握知识。</a:t>
            </a:r>
            <a:endParaRPr altLang="en-US" dirty="0" sz="1400" lang="zh-CN">
              <a:solidFill>
                <a:schemeClr val="tx1">
                  <a:lumMod val="65000"/>
                  <a:lumOff val="35000"/>
                </a:schemeClr>
              </a:solidFill>
              <a:effectLst/>
              <a:latin typeface="+mn-ea"/>
              <a:cs typeface="mn-cs"/>
              <a:sym typeface="+mn-ea"/>
            </a:endParaRPr>
          </a:p>
        </p:txBody>
      </p:sp>
      <p:sp>
        <p:nvSpPr>
          <p:cNvPr id="1049054" name="文本框 6"/>
          <p:cNvSpPr txBox="1"/>
          <p:nvPr>
            <p:custDataLst>
              <p:tags r:id="rId11"/>
            </p:custDataLst>
          </p:nvPr>
        </p:nvSpPr>
        <p:spPr>
          <a:xfrm>
            <a:off x="4650458" y="3892244"/>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促进创新思维：在协作学习的过程中，学生可以互相启发、互相激励，从而激发创新思维和创造力。</a:t>
            </a:r>
            <a:endParaRPr altLang="en-US" dirty="0" sz="1400" lang="zh-CN">
              <a:solidFill>
                <a:schemeClr val="tx1">
                  <a:lumMod val="65000"/>
                  <a:lumOff val="35000"/>
                </a:schemeClr>
              </a:solidFill>
              <a:effectLst/>
              <a:latin typeface="+mn-ea"/>
              <a:cs typeface="mn-cs"/>
              <a:sym typeface="+mn-ea"/>
            </a:endParaRPr>
          </a:p>
        </p:txBody>
      </p:sp>
      <p:sp>
        <p:nvSpPr>
          <p:cNvPr id="1049056" name="文本框 8"/>
          <p:cNvSpPr txBox="1"/>
          <p:nvPr>
            <p:custDataLst>
              <p:tags r:id="rId12"/>
            </p:custDataLst>
          </p:nvPr>
        </p:nvSpPr>
        <p:spPr>
          <a:xfrm>
            <a:off x="4650458" y="5128560"/>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增强社会适应能力：协作学习可以帮助学生更好地适应社会，学会与人沟通、交流和合作，为未来的职业发展奠定基础。</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0" name="标题"/>
          <p:cNvSpPr>
            <a:spLocks noGrp="1"/>
          </p:cNvSpPr>
          <p:nvPr>
            <p:ph type="title"/>
            <p:custDataLst>
              <p:tags r:id="rId1"/>
            </p:custDataLst>
          </p:nvPr>
        </p:nvSpPr>
        <p:spPr>
          <a:xfrm>
            <a:off x="1526400" y="3381109"/>
            <a:ext cx="9144000" cy="1152000"/>
          </a:xfrm>
        </p:spPr>
        <p:txBody>
          <a:bodyPr/>
          <a:p>
            <a:r>
              <a:rPr altLang="en-US" dirty="0" lang="zh-CN"/>
              <a:t>协作学习的理论基础</a:t>
            </a:r>
            <a:endParaRPr altLang="en-US" dirty="0" lang="zh-CN"/>
          </a:p>
        </p:txBody>
      </p:sp>
      <p:sp>
        <p:nvSpPr>
          <p:cNvPr id="1049092"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18" name="标题 1"/>
          <p:cNvSpPr>
            <a:spLocks noGrp="1"/>
          </p:cNvSpPr>
          <p:nvPr>
            <p:ph type="title"/>
          </p:nvPr>
        </p:nvSpPr>
        <p:spPr/>
        <p:txBody>
          <a:bodyPr/>
          <a:p>
            <a:r>
              <a:rPr altLang="en-US" lang="zh-CN"/>
              <a:t>建构主义理论</a:t>
            </a:r>
            <a:endParaRPr altLang="en-US" lang="zh-CN"/>
          </a:p>
        </p:txBody>
      </p:sp>
      <p:sp>
        <p:nvSpPr>
          <p:cNvPr id="1049120"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学习者在建构主义理论下是知识的主动建构者，而非被动接受者。</a:t>
            </a:r>
            <a:endParaRPr altLang="en-US" dirty="0" sz="1200" lang="zh-CN" spc="150">
              <a:solidFill>
                <a:schemeClr val="tx1">
                  <a:lumMod val="85000"/>
                  <a:lumOff val="15000"/>
                </a:schemeClr>
              </a:solidFill>
              <a:latin typeface="+mn-ea"/>
              <a:sym typeface="+mn-ea"/>
            </a:endParaRPr>
          </a:p>
        </p:txBody>
      </p:sp>
      <p:sp>
        <p:nvSpPr>
          <p:cNvPr id="1049122"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4"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6"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学习过程强调学习者之间的协作和交流，以促进知识的共享和重新建构。</a:t>
            </a:r>
            <a:endParaRPr altLang="en-US" dirty="0" sz="1200" lang="zh-CN" spc="150">
              <a:solidFill>
                <a:schemeClr val="tx1">
                  <a:lumMod val="85000"/>
                  <a:lumOff val="15000"/>
                </a:schemeClr>
              </a:solidFill>
              <a:latin typeface="+mn-ea"/>
              <a:sym typeface="+mn-ea"/>
            </a:endParaRPr>
          </a:p>
        </p:txBody>
      </p:sp>
      <p:sp>
        <p:nvSpPr>
          <p:cNvPr id="1049128"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0"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2"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教师在此理论中扮演引导者和促进者的角色，帮助学生实现知识的自我建构。</a:t>
            </a:r>
            <a:endParaRPr altLang="en-US" dirty="0" sz="1200" lang="zh-CN" spc="150">
              <a:solidFill>
                <a:schemeClr val="tx1">
                  <a:lumMod val="85000"/>
                  <a:lumOff val="15000"/>
                </a:schemeClr>
              </a:solidFill>
              <a:latin typeface="+mn-ea"/>
              <a:sym typeface="+mn-ea"/>
            </a:endParaRPr>
          </a:p>
        </p:txBody>
      </p:sp>
      <p:sp>
        <p:nvSpPr>
          <p:cNvPr id="1049134"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6"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8"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建构主义理论强调学习的情境性和实践性，鼓励学生在实际情境中解决问题，从而加深对知识的理解和应用。</a:t>
            </a:r>
            <a:endParaRPr altLang="en-US" dirty="0" sz="1200" lang="zh-CN" spc="150">
              <a:solidFill>
                <a:schemeClr val="tx1">
                  <a:lumMod val="85000"/>
                  <a:lumOff val="15000"/>
                </a:schemeClr>
              </a:solidFill>
              <a:latin typeface="+mn-ea"/>
              <a:sym typeface="+mn-ea"/>
            </a:endParaRPr>
          </a:p>
        </p:txBody>
      </p:sp>
      <p:sp>
        <p:nvSpPr>
          <p:cNvPr id="1049140"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2"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6" name="标题 1"/>
          <p:cNvSpPr>
            <a:spLocks noGrp="1"/>
          </p:cNvSpPr>
          <p:nvPr>
            <p:ph type="title"/>
          </p:nvPr>
        </p:nvSpPr>
        <p:spPr/>
        <p:txBody>
          <a:bodyPr/>
          <a:p>
            <a:r>
              <a:rPr altLang="en-US" lang="zh-CN"/>
              <a:t>社会建构主义理论</a:t>
            </a:r>
            <a:endParaRPr altLang="en-US" lang="zh-CN"/>
          </a:p>
        </p:txBody>
      </p:sp>
      <p:sp>
        <p:nvSpPr>
          <p:cNvPr id="1049178"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4"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sz="1400" lang="en-US">
                <a:solidFill>
                  <a:schemeClr val="dk1">
                    <a:lumMod val="80000"/>
                    <a:lumOff val="20000"/>
                  </a:schemeClr>
                </a:solidFill>
                <a:latin typeface="+mn-ea"/>
                <a:sym typeface="+mn-ea"/>
              </a:rPr>
              <a:t>实践应用：在教育领域中，社会建构主义理论指导下的协作学习有助于培养学生的团队协作能力、沟通能力和创新思维能力。</a:t>
            </a:r>
            <a:endParaRPr altLang="zh-CN" dirty="0" sz="1400" lang="en-US">
              <a:solidFill>
                <a:schemeClr val="dk1">
                  <a:lumMod val="80000"/>
                  <a:lumOff val="20000"/>
                </a:schemeClr>
              </a:solidFill>
              <a:latin typeface="+mn-ea"/>
              <a:sym typeface="+mn-ea"/>
            </a:endParaRPr>
          </a:p>
        </p:txBody>
      </p:sp>
      <p:sp>
        <p:nvSpPr>
          <p:cNvPr id="1049186"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简介：社会建构主义理论认为知识是在社会互动中构建的，学习者通过协作交流来建构自己的知识体系。</a:t>
            </a:r>
            <a:endParaRPr altLang="en-US" dirty="0" sz="1400" lang="zh-CN">
              <a:solidFill>
                <a:schemeClr val="dk1">
                  <a:lumMod val="80000"/>
                  <a:lumOff val="20000"/>
                </a:schemeClr>
              </a:solidFill>
              <a:latin typeface="+mn-ea"/>
              <a:sym typeface="+mn-ea"/>
            </a:endParaRPr>
          </a:p>
        </p:txBody>
      </p:sp>
      <p:sp>
        <p:nvSpPr>
          <p:cNvPr id="1049194"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8"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0"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理论基础：社会建构主义理论强调学习者在协作学习的过程中，通过交流、讨论、合作等方式来共同建构知识，促进认知发展。</a:t>
            </a:r>
            <a:endParaRPr altLang="en-US" dirty="0" sz="1400" lang="zh-CN">
              <a:solidFill>
                <a:schemeClr val="dk1">
                  <a:lumMod val="80000"/>
                  <a:lumOff val="20000"/>
                </a:schemeClr>
              </a:solidFill>
              <a:latin typeface="+mn-ea"/>
              <a:sym typeface="+mn-ea"/>
            </a:endParaRPr>
          </a:p>
        </p:txBody>
      </p:sp>
      <p:sp>
        <p:nvSpPr>
          <p:cNvPr id="1049202"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85556"/>
          </a:bodyPr>
          <a:p>
            <a:pPr>
              <a:lnSpc>
                <a:spcPct val="150000"/>
              </a:lnSpc>
            </a:pPr>
            <a:r>
              <a:rPr altLang="zh-CN" dirty="0" lang="en-US">
                <a:solidFill>
                  <a:schemeClr val="dk1">
                    <a:lumMod val="80000"/>
                    <a:lumOff val="20000"/>
                  </a:schemeClr>
                </a:solidFill>
                <a:latin typeface="+mn-ea"/>
                <a:sym typeface="+mn-ea"/>
              </a:rPr>
              <a:t>优势与局限：社会建构主义理论的优势在于能够促进学习者之间的互动和合作，提高学习效果。但同时也存在一些局限，例如对于学习者的自主学习能力要求较高，需要教师进行有效的引导和组织。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2" name="标题 1"/>
          <p:cNvSpPr>
            <a:spLocks noGrp="1"/>
          </p:cNvSpPr>
          <p:nvPr>
            <p:ph type="title"/>
          </p:nvPr>
        </p:nvSpPr>
        <p:spPr/>
        <p:txBody>
          <a:bodyPr/>
          <a:p>
            <a:r>
              <a:rPr altLang="en-US" lang="zh-CN"/>
              <a:t>认知灵活性理论</a:t>
            </a:r>
            <a:endParaRPr altLang="en-US" lang="zh-CN"/>
          </a:p>
        </p:txBody>
      </p:sp>
      <p:sp>
        <p:nvSpPr>
          <p:cNvPr id="1049244"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6"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48"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1600" lang="zh-CN" spc="200">
                <a:solidFill>
                  <a:schemeClr val="tx1">
                    <a:lumMod val="85000"/>
                    <a:lumOff val="15000"/>
                  </a:schemeClr>
                </a:solidFill>
                <a:latin typeface="+mn-ea"/>
                <a:sym typeface="+mn-ea"/>
              </a:rPr>
              <a:t>定义：认知灵活性理论是一种学习理论，强调学习者应具备多角度、灵活地思考和解决问题的能力。</a:t>
            </a:r>
            <a:endParaRPr altLang="en-US" dirty="0" sz="1600" lang="zh-CN" spc="200">
              <a:solidFill>
                <a:schemeClr val="tx1">
                  <a:lumMod val="85000"/>
                  <a:lumOff val="15000"/>
                </a:schemeClr>
              </a:solidFill>
              <a:latin typeface="+mn-ea"/>
              <a:sym typeface="+mn-ea"/>
            </a:endParaRPr>
          </a:p>
        </p:txBody>
      </p:sp>
      <p:sp>
        <p:nvSpPr>
          <p:cNvPr id="1049250"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2"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54"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1600" lang="zh-CN" spc="200">
                <a:solidFill>
                  <a:schemeClr val="tx1">
                    <a:lumMod val="85000"/>
                    <a:lumOff val="15000"/>
                  </a:schemeClr>
                </a:solidFill>
                <a:latin typeface="+mn-ea"/>
                <a:sym typeface="+mn-ea"/>
              </a:rPr>
              <a:t>理论基础：该理论基于建构主义学习理论，认为学习是学习者主动建构知识的过程，而不仅仅是接受信息。</a:t>
            </a:r>
            <a:endParaRPr altLang="en-US" dirty="0" sz="1600" lang="zh-CN" spc="200">
              <a:solidFill>
                <a:schemeClr val="tx1">
                  <a:lumMod val="85000"/>
                  <a:lumOff val="15000"/>
                </a:schemeClr>
              </a:solidFill>
              <a:latin typeface="+mn-ea"/>
              <a:sym typeface="+mn-ea"/>
            </a:endParaRPr>
          </a:p>
        </p:txBody>
      </p:sp>
      <p:sp>
        <p:nvSpPr>
          <p:cNvPr id="1049256"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8"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60" name="文本框 5"/>
          <p:cNvSpPr txBox="1"/>
          <p:nvPr>
            <p:custDataLst>
              <p:tags r:id="rId9"/>
            </p:custDataLst>
          </p:nvPr>
        </p:nvSpPr>
        <p:spPr>
          <a:xfrm>
            <a:off x="6668850" y="2355440"/>
            <a:ext cx="2043262" cy="3052675"/>
          </a:xfrm>
          <a:prstGeom prst="rect"/>
          <a:noFill/>
        </p:spPr>
        <p:txBody>
          <a:bodyPr anchor="t" anchorCtr="0" rtlCol="0" wrap="square">
            <a:normAutofit fontScale="8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在协作学习中的应用：认知灵活性理论指导下的协作学习，注重促进学习者之间的交流与合作，鼓励学习者从不同角度思考问题，培养其批判性思维和创新能力。</a:t>
            </a:r>
            <a:endParaRPr altLang="en-US" dirty="0" sz="2000" lang="zh-CN" spc="200">
              <a:solidFill>
                <a:schemeClr val="tx1">
                  <a:lumMod val="85000"/>
                  <a:lumOff val="15000"/>
                </a:schemeClr>
              </a:solidFill>
              <a:latin typeface="+mn-ea"/>
              <a:sym typeface="+mn-ea"/>
            </a:endParaRPr>
          </a:p>
        </p:txBody>
      </p:sp>
      <p:sp>
        <p:nvSpPr>
          <p:cNvPr id="1049262"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64"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66"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1600" lang="zh-CN" spc="200">
                <a:solidFill>
                  <a:schemeClr val="tx1">
                    <a:lumMod val="85000"/>
                    <a:lumOff val="15000"/>
                  </a:schemeClr>
                </a:solidFill>
                <a:latin typeface="+mn-ea"/>
                <a:sym typeface="+mn-ea"/>
              </a:rPr>
              <a:t>对小学教育的重要性：在2024年的小学教育中，认知灵活性理论的实践有助于提高小学生的思维能力和协作能力，为未来的学习和成长奠定基础。</a:t>
            </a:r>
            <a:endParaRPr altLang="en-US" dirty="0" sz="16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00" name="标题 1"/>
          <p:cNvSpPr>
            <a:spLocks noGrp="1"/>
          </p:cNvSpPr>
          <p:nvPr>
            <p:ph type="title"/>
          </p:nvPr>
        </p:nvSpPr>
        <p:spPr/>
        <p:txBody>
          <a:bodyPr/>
          <a:p>
            <a:r>
              <a:rPr altLang="en-US" lang="zh-CN"/>
              <a:t>协作学习的心理学基础</a:t>
            </a:r>
            <a:endParaRPr altLang="en-US" lang="zh-CN"/>
          </a:p>
        </p:txBody>
      </p:sp>
      <p:sp>
        <p:nvSpPr>
          <p:cNvPr id="1049302"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4"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社会建构主义理论：强调知识是在社会互动中构建的，合作学习是促进知识构建的有效方式。</a:t>
            </a:r>
            <a:endParaRPr altLang="en-US" dirty="0" sz="2000" lang="zh-CN" spc="150">
              <a:solidFill>
                <a:schemeClr val="tx1">
                  <a:lumMod val="75000"/>
                  <a:lumOff val="25000"/>
                </a:schemeClr>
              </a:solidFill>
              <a:latin typeface="+mn-ea"/>
              <a:sym typeface="+mn-ea"/>
            </a:endParaRPr>
          </a:p>
        </p:txBody>
      </p:sp>
      <p:sp>
        <p:nvSpPr>
          <p:cNvPr id="1049306"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8"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0"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认知发展理论：皮亚杰认为，通过与同伴的互动，可以促进认知发展。</a:t>
            </a:r>
            <a:endParaRPr altLang="en-US" dirty="0" sz="2000" lang="zh-CN" spc="150">
              <a:solidFill>
                <a:schemeClr val="tx1">
                  <a:lumMod val="75000"/>
                  <a:lumOff val="25000"/>
                </a:schemeClr>
              </a:solidFill>
              <a:latin typeface="+mn-ea"/>
              <a:sym typeface="+mn-ea"/>
            </a:endParaRPr>
          </a:p>
        </p:txBody>
      </p:sp>
      <p:sp>
        <p:nvSpPr>
          <p:cNvPr id="1049312"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14"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6"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社会互赖理论：认为人们之间存在相互依赖的关系，通过协作可以促进个体和集体的发展。</a:t>
            </a:r>
            <a:endParaRPr altLang="en-US" dirty="0" sz="2000" lang="zh-CN" spc="150">
              <a:solidFill>
                <a:schemeClr val="tx1">
                  <a:lumMod val="75000"/>
                  <a:lumOff val="25000"/>
                </a:schemeClr>
              </a:solidFill>
              <a:latin typeface="+mn-ea"/>
              <a:sym typeface="+mn-ea"/>
            </a:endParaRPr>
          </a:p>
        </p:txBody>
      </p:sp>
      <p:sp>
        <p:nvSpPr>
          <p:cNvPr id="1049318"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0"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2"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信息加工理论：认为合作学习可以促进信息的获取、加工和组织，从而提高学习效果。</a:t>
            </a:r>
            <a:endParaRPr altLang="en-US" dirty="0" sz="2000" lang="zh-CN" spc="150">
              <a:solidFill>
                <a:schemeClr val="tx1">
                  <a:lumMod val="75000"/>
                  <a:lumOff val="25000"/>
                </a:schemeClr>
              </a:solidFill>
              <a:latin typeface="+mn-ea"/>
              <a:sym typeface="+mn-ea"/>
            </a:endParaRPr>
          </a:p>
        </p:txBody>
      </p:sp>
      <p:sp>
        <p:nvSpPr>
          <p:cNvPr id="1049324"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8" name="标题"/>
          <p:cNvSpPr>
            <a:spLocks noGrp="1"/>
          </p:cNvSpPr>
          <p:nvPr>
            <p:ph type="title"/>
            <p:custDataLst>
              <p:tags r:id="rId1"/>
            </p:custDataLst>
          </p:nvPr>
        </p:nvSpPr>
        <p:spPr>
          <a:xfrm>
            <a:off x="1526400" y="3381109"/>
            <a:ext cx="9144000" cy="1152000"/>
          </a:xfrm>
        </p:spPr>
        <p:txBody>
          <a:bodyPr/>
          <a:p>
            <a:r>
              <a:rPr altLang="en-US" dirty="0" lang="zh-CN"/>
              <a:t>协作学习在小学教育中的应用</a:t>
            </a:r>
            <a:endParaRPr altLang="en-US" dirty="0" lang="zh-CN"/>
          </a:p>
        </p:txBody>
      </p:sp>
      <p:sp>
        <p:nvSpPr>
          <p:cNvPr id="1049360"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6" name="标题 1"/>
          <p:cNvSpPr>
            <a:spLocks noGrp="1"/>
          </p:cNvSpPr>
          <p:nvPr>
            <p:ph type="title"/>
          </p:nvPr>
        </p:nvSpPr>
        <p:spPr/>
        <p:txBody>
          <a:bodyPr/>
          <a:p>
            <a:r>
              <a:rPr altLang="en-US" lang="zh-CN"/>
              <a:t>协作学习在数学教育中的应用</a:t>
            </a:r>
            <a:endParaRPr altLang="en-US" lang="zh-CN"/>
          </a:p>
        </p:txBody>
      </p:sp>
      <p:sp>
        <p:nvSpPr>
          <p:cNvPr id="1049388"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0"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提高学生解决问题的能力：通过协作学习，学生可以共同探讨数学问题，提高解决问题的能力。</a:t>
            </a:r>
            <a:endParaRPr altLang="en-US" dirty="0" sz="2000" lang="zh-CN" spc="150">
              <a:solidFill>
                <a:schemeClr val="tx1">
                  <a:lumMod val="75000"/>
                  <a:lumOff val="25000"/>
                </a:schemeClr>
              </a:solidFill>
              <a:latin typeface="+mn-ea"/>
              <a:sym typeface="+mn-ea"/>
            </a:endParaRPr>
          </a:p>
        </p:txBody>
      </p:sp>
      <p:sp>
        <p:nvSpPr>
          <p:cNvPr id="1049392"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4"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6"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增强学生的合作意识：在协作学习的过程中，学生需要学会与他人合作，共同完成任务，增强合作意识。</a:t>
            </a:r>
            <a:endParaRPr altLang="en-US" dirty="0" sz="2000" lang="zh-CN" spc="150">
              <a:solidFill>
                <a:schemeClr val="tx1">
                  <a:lumMod val="75000"/>
                  <a:lumOff val="25000"/>
                </a:schemeClr>
              </a:solidFill>
              <a:latin typeface="+mn-ea"/>
              <a:sym typeface="+mn-ea"/>
            </a:endParaRPr>
          </a:p>
        </p:txBody>
      </p:sp>
      <p:sp>
        <p:nvSpPr>
          <p:cNvPr id="1049398"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00"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2"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促进学生的交流与沟通：协作学习需要学生之间进行充分的交流与沟通，这有助于提高学生的交流与沟通能力。</a:t>
            </a:r>
            <a:endParaRPr altLang="en-US" dirty="0" sz="2000" lang="zh-CN" spc="150">
              <a:solidFill>
                <a:schemeClr val="tx1">
                  <a:lumMod val="75000"/>
                  <a:lumOff val="25000"/>
                </a:schemeClr>
              </a:solidFill>
              <a:latin typeface="+mn-ea"/>
              <a:sym typeface="+mn-ea"/>
            </a:endParaRPr>
          </a:p>
        </p:txBody>
      </p:sp>
      <p:sp>
        <p:nvSpPr>
          <p:cNvPr id="1049404"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06"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8"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提高学生的学习效果：通过协作学习，学生可以互相帮助、互相学习，从而提高学习效果。</a:t>
            </a:r>
            <a:endParaRPr altLang="en-US" dirty="0" sz="2000" lang="zh-CN" spc="150">
              <a:solidFill>
                <a:schemeClr val="tx1">
                  <a:lumMod val="75000"/>
                  <a:lumOff val="25000"/>
                </a:schemeClr>
              </a:solidFill>
              <a:latin typeface="+mn-ea"/>
              <a:sym typeface="+mn-ea"/>
            </a:endParaRPr>
          </a:p>
        </p:txBody>
      </p:sp>
      <p:sp>
        <p:nvSpPr>
          <p:cNvPr id="1049410"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协作学习在语文教育中的应用</a:t>
            </a:r>
            <a:endParaRPr altLang="en-US" lang="zh-CN"/>
          </a:p>
        </p:txBody>
      </p:sp>
      <p:sp>
        <p:nvSpPr>
          <p:cNvPr id="1049446"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8"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50"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2"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54"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6"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58"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0"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62"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促进语文知识的理解和掌握</a:t>
            </a:r>
            <a:endParaRPr altLang="en-US" dirty="0" sz="2400" lang="zh-CN">
              <a:latin typeface="+mn-ea"/>
              <a:ea typeface="+mn-ea"/>
            </a:endParaRPr>
          </a:p>
        </p:txBody>
      </p:sp>
      <p:sp>
        <p:nvSpPr>
          <p:cNvPr id="1049464"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提升学生沟通交流能力</a:t>
            </a:r>
            <a:endParaRPr altLang="en-US" dirty="0" sz="2400" lang="zh-CN">
              <a:latin typeface="+mn-ea"/>
              <a:ea typeface="+mn-ea"/>
            </a:endParaRPr>
          </a:p>
        </p:txBody>
      </p:sp>
      <p:sp>
        <p:nvSpPr>
          <p:cNvPr id="1049466"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提高学生语文学习兴趣</a:t>
            </a:r>
            <a:endParaRPr altLang="en-US" dirty="0" sz="2400" lang="zh-CN">
              <a:latin typeface="+mn-ea"/>
              <a:ea typeface="+mn-ea"/>
            </a:endParaRPr>
          </a:p>
        </p:txBody>
      </p:sp>
      <p:sp>
        <p:nvSpPr>
          <p:cNvPr id="1049468"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培养学生团队协作能力</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2" name="标题 1"/>
          <p:cNvSpPr>
            <a:spLocks noGrp="1"/>
          </p:cNvSpPr>
          <p:nvPr>
            <p:ph type="title"/>
          </p:nvPr>
        </p:nvSpPr>
        <p:spPr/>
        <p:txBody>
          <a:bodyPr/>
          <a:p>
            <a:r>
              <a:rPr altLang="en-US" lang="zh-CN"/>
              <a:t>协作学习在英语教育中的应用</a:t>
            </a:r>
            <a:endParaRPr altLang="en-US" lang="zh-CN"/>
          </a:p>
        </p:txBody>
      </p:sp>
      <p:sp>
        <p:nvSpPr>
          <p:cNvPr id="1049504"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4"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提高学生口语表达能力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促进教师与学生之间的互动</a:t>
            </a:r>
            <a:endParaRPr dirty="0" sz="2000" err="1">
              <a:solidFill>
                <a:schemeClr val="tx1">
                  <a:lumMod val="75000"/>
                  <a:lumOff val="25000"/>
                </a:schemeClr>
              </a:solidFill>
              <a:latin typeface="+mn-ea"/>
              <a:ea typeface="+mn-ea"/>
              <a:cs typeface="+mn-ea"/>
              <a:sym typeface="+mn-lt"/>
            </a:endParaRPr>
          </a:p>
        </p:txBody>
      </p:sp>
      <p:sp>
        <p:nvSpPr>
          <p:cNvPr id="1049524"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8"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30"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2"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4"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6"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8"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提高学生学习兴趣和积极性</a:t>
            </a:r>
            <a:endParaRPr dirty="0" sz="2000" err="1">
              <a:solidFill>
                <a:schemeClr val="tx1">
                  <a:lumMod val="75000"/>
                  <a:lumOff val="25000"/>
                </a:schemeClr>
              </a:solidFill>
              <a:latin typeface="+mn-ea"/>
              <a:ea typeface="+mn-ea"/>
              <a:cs typeface="+mn-ea"/>
              <a:sym typeface="+mn-lt"/>
            </a:endParaRPr>
          </a:p>
        </p:txBody>
      </p:sp>
      <p:sp>
        <p:nvSpPr>
          <p:cNvPr id="10495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增强学生合作意识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76" name="标题 1"/>
          <p:cNvSpPr>
            <a:spLocks noGrp="1"/>
          </p:cNvSpPr>
          <p:nvPr>
            <p:ph type="title"/>
          </p:nvPr>
        </p:nvSpPr>
        <p:spPr/>
        <p:txBody>
          <a:bodyPr/>
          <a:p>
            <a:r>
              <a:rPr altLang="en-US" lang="zh-CN"/>
              <a:t>协作学习在其他学科教育中的应用</a:t>
            </a:r>
            <a:endParaRPr altLang="en-US" lang="zh-CN"/>
          </a:p>
        </p:txBody>
      </p:sp>
      <p:sp>
        <p:nvSpPr>
          <p:cNvPr id="1049578"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2"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数学：通过小组讨论和合作解题，提高学生对数学概念的理解和应用能力。</a:t>
            </a:r>
            <a:endParaRPr altLang="en-US" dirty="0" sz="2000" lang="zh-CN" spc="150">
              <a:solidFill>
                <a:schemeClr val="tx1">
                  <a:lumMod val="85000"/>
                  <a:lumOff val="15000"/>
                </a:schemeClr>
              </a:solidFill>
              <a:latin typeface="+mn-ea"/>
              <a:sym typeface="+mn-ea"/>
            </a:endParaRPr>
          </a:p>
        </p:txBody>
      </p:sp>
      <p:sp>
        <p:nvSpPr>
          <p:cNvPr id="1049584"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6"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8"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科学：学生共同进行实验，观察和记录实验数据，培养合作精神和科学探究能力。</a:t>
            </a:r>
            <a:endParaRPr altLang="en-US" dirty="0" sz="2000" lang="zh-CN" spc="150">
              <a:solidFill>
                <a:schemeClr val="tx1">
                  <a:lumMod val="85000"/>
                  <a:lumOff val="15000"/>
                </a:schemeClr>
              </a:solidFill>
              <a:latin typeface="+mn-ea"/>
              <a:sym typeface="+mn-ea"/>
            </a:endParaRPr>
          </a:p>
        </p:txBody>
      </p:sp>
      <p:sp>
        <p:nvSpPr>
          <p:cNvPr id="1049590"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2"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4"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语言：通过角色扮演和小组讨论，提高学生的口语表达和听力理解能力，同时培养团队合作精神。</a:t>
            </a:r>
            <a:endParaRPr altLang="en-US" dirty="0" sz="2000" lang="zh-CN" spc="150">
              <a:solidFill>
                <a:schemeClr val="tx1">
                  <a:lumMod val="85000"/>
                  <a:lumOff val="15000"/>
                </a:schemeClr>
              </a:solidFill>
              <a:latin typeface="+mn-ea"/>
              <a:sym typeface="+mn-ea"/>
            </a:endParaRPr>
          </a:p>
        </p:txBody>
      </p:sp>
      <p:sp>
        <p:nvSpPr>
          <p:cNvPr id="1049596"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8"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0"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艺术：学生共同创作，互相评价作品，培养审美能力和创造力。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4" name="标题"/>
          <p:cNvSpPr>
            <a:spLocks noGrp="1"/>
          </p:cNvSpPr>
          <p:nvPr>
            <p:ph type="title"/>
            <p:custDataLst>
              <p:tags r:id="rId1"/>
            </p:custDataLst>
          </p:nvPr>
        </p:nvSpPr>
        <p:spPr>
          <a:xfrm>
            <a:off x="1526400" y="3381109"/>
            <a:ext cx="9144000" cy="1152000"/>
          </a:xfrm>
        </p:spPr>
        <p:txBody>
          <a:bodyPr/>
          <a:p>
            <a:r>
              <a:rPr altLang="en-US" dirty="0" lang="zh-CN"/>
              <a:t>协作学习的优势与挑战</a:t>
            </a:r>
            <a:endParaRPr altLang="en-US" dirty="0" lang="zh-CN"/>
          </a:p>
        </p:txBody>
      </p:sp>
      <p:sp>
        <p:nvSpPr>
          <p:cNvPr id="1049636"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2" name="标题 1"/>
          <p:cNvSpPr>
            <a:spLocks noGrp="1"/>
          </p:cNvSpPr>
          <p:nvPr>
            <p:ph type="title"/>
          </p:nvPr>
        </p:nvSpPr>
        <p:spPr/>
        <p:txBody>
          <a:bodyPr/>
          <a:p>
            <a:r>
              <a:rPr altLang="en-US" lang="zh-CN"/>
              <a:t>协作学习的优势</a:t>
            </a:r>
            <a:endParaRPr altLang="en-US" lang="zh-CN"/>
          </a:p>
        </p:txBody>
      </p:sp>
      <p:sp>
        <p:nvSpPr>
          <p:cNvPr id="1049664"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提高学习效率：通过协作，学生可以更快地掌握知识。</a:t>
            </a:r>
            <a:endParaRPr altLang="en-US" dirty="0" sz="1200" lang="zh-CN" spc="150">
              <a:solidFill>
                <a:schemeClr val="tx1">
                  <a:lumMod val="65000"/>
                  <a:lumOff val="35000"/>
                </a:schemeClr>
              </a:solidFill>
              <a:latin typeface="+mn-ea"/>
              <a:sym typeface="+mn-ea"/>
            </a:endParaRPr>
          </a:p>
        </p:txBody>
      </p:sp>
      <p:sp>
        <p:nvSpPr>
          <p:cNvPr id="1049666"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增强沟通能力：学生在协作中学会表达自己的观点，理解他人观点，提高沟通技巧。</a:t>
            </a:r>
            <a:endParaRPr altLang="en-US" dirty="0" sz="1200" lang="zh-CN" spc="150">
              <a:solidFill>
                <a:schemeClr val="tx1">
                  <a:lumMod val="65000"/>
                  <a:lumOff val="35000"/>
                </a:schemeClr>
              </a:solidFill>
              <a:latin typeface="+mn-ea"/>
              <a:sym typeface="+mn-ea"/>
            </a:endParaRPr>
          </a:p>
        </p:txBody>
      </p:sp>
      <p:sp>
        <p:nvSpPr>
          <p:cNvPr id="1049668"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培养团队合作精神：协作学习有助于培养学生的团队合作精神，增强集体荣誉感。</a:t>
            </a:r>
            <a:endParaRPr altLang="en-US" dirty="0" sz="1200" lang="zh-CN" spc="150">
              <a:solidFill>
                <a:schemeClr val="tx1">
                  <a:lumMod val="65000"/>
                  <a:lumOff val="35000"/>
                </a:schemeClr>
              </a:solidFill>
              <a:latin typeface="+mn-ea"/>
              <a:sym typeface="+mn-ea"/>
            </a:endParaRPr>
          </a:p>
        </p:txBody>
      </p:sp>
      <p:sp>
        <p:nvSpPr>
          <p:cNvPr id="1049670"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促进自主学习：协作学习鼓励学生主动参与学习，提高自主学习能力。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04" name="标题 1"/>
          <p:cNvSpPr>
            <a:spLocks noGrp="1"/>
          </p:cNvSpPr>
          <p:nvPr>
            <p:ph type="title"/>
          </p:nvPr>
        </p:nvSpPr>
        <p:spPr/>
        <p:txBody>
          <a:bodyPr/>
          <a:p>
            <a:r>
              <a:rPr altLang="en-US" lang="zh-CN"/>
              <a:t>协作学习的挑战</a:t>
            </a:r>
            <a:endParaRPr altLang="en-US" lang="zh-CN"/>
          </a:p>
        </p:txBody>
      </p:sp>
      <p:sp>
        <p:nvSpPr>
          <p:cNvPr id="1049706"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8"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0"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有效沟通：在协作过程中，如何确保每个成员都能理解并表达自己的观点，避免误解和冲突。</a:t>
            </a:r>
            <a:endParaRPr altLang="en-US" dirty="0" sz="2000" lang="zh-CN" spc="150">
              <a:solidFill>
                <a:schemeClr val="tx1">
                  <a:lumMod val="85000"/>
                  <a:lumOff val="15000"/>
                </a:schemeClr>
              </a:solidFill>
              <a:latin typeface="+mn-ea"/>
              <a:sym typeface="+mn-ea"/>
            </a:endParaRPr>
          </a:p>
        </p:txBody>
      </p:sp>
      <p:sp>
        <p:nvSpPr>
          <p:cNvPr id="1049712"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4"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时间管理：如何合理分配时间，确保每个任务都能按时完成，避免拖延和影响整体进度。</a:t>
            </a:r>
            <a:endParaRPr altLang="en-US" dirty="0" sz="2000" lang="zh-CN" spc="150">
              <a:solidFill>
                <a:schemeClr val="tx1">
                  <a:lumMod val="85000"/>
                  <a:lumOff val="15000"/>
                </a:schemeClr>
              </a:solidFill>
              <a:latin typeface="+mn-ea"/>
              <a:sym typeface="+mn-ea"/>
            </a:endParaRPr>
          </a:p>
        </p:txBody>
      </p:sp>
      <p:sp>
        <p:nvSpPr>
          <p:cNvPr id="1049718"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资源共享：如何实现资源的有效共享，保证每个成员都能获得所需的资源和支持，避免资源浪费和重复劳动。</a:t>
            </a:r>
            <a:endParaRPr altLang="en-US" dirty="0" sz="2000" lang="zh-CN" spc="150">
              <a:solidFill>
                <a:schemeClr val="tx1">
                  <a:lumMod val="85000"/>
                  <a:lumOff val="15000"/>
                </a:schemeClr>
              </a:solidFill>
              <a:latin typeface="+mn-ea"/>
              <a:sym typeface="+mn-ea"/>
            </a:endParaRPr>
          </a:p>
        </p:txBody>
      </p:sp>
      <p:sp>
        <p:nvSpPr>
          <p:cNvPr id="1049724"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团队协作：如何建立良好的团队协作关系，提高团队凝聚力和合作效率，避免内耗和冲突。</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2" name="标题 1"/>
          <p:cNvSpPr>
            <a:spLocks noGrp="1"/>
          </p:cNvSpPr>
          <p:nvPr>
            <p:ph type="title"/>
          </p:nvPr>
        </p:nvSpPr>
        <p:spPr/>
        <p:txBody>
          <a:bodyPr/>
          <a:p>
            <a:r>
              <a:rPr altLang="en-US" lang="zh-CN"/>
              <a:t>如何应对协作学习的挑战</a:t>
            </a:r>
            <a:endParaRPr altLang="en-US" lang="zh-CN"/>
          </a:p>
        </p:txBody>
      </p:sp>
      <p:sp>
        <p:nvSpPr>
          <p:cNvPr id="1049764"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建立有效的沟通机制：确保小组成员之间的信息传递畅通无阻，及时解决问题和消除误解。</a:t>
            </a:r>
            <a:endParaRPr altLang="en-US" dirty="0" sz="1200" lang="zh-CN" spc="150">
              <a:solidFill>
                <a:schemeClr val="tx1">
                  <a:lumMod val="65000"/>
                  <a:lumOff val="35000"/>
                </a:schemeClr>
              </a:solidFill>
              <a:latin typeface="+mn-ea"/>
              <a:sym typeface="+mn-ea"/>
            </a:endParaRPr>
          </a:p>
        </p:txBody>
      </p:sp>
      <p:sp>
        <p:nvSpPr>
          <p:cNvPr id="1049766"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明确任务和分工：在协作学习开始之前，教师应明确小组任务和个人分工，确保每个学生都清楚自己的职责。</a:t>
            </a:r>
            <a:endParaRPr altLang="en-US" dirty="0" sz="1200" lang="zh-CN" spc="150">
              <a:solidFill>
                <a:schemeClr val="tx1">
                  <a:lumMod val="65000"/>
                  <a:lumOff val="35000"/>
                </a:schemeClr>
              </a:solidFill>
              <a:latin typeface="+mn-ea"/>
              <a:sym typeface="+mn-ea"/>
            </a:endParaRPr>
          </a:p>
        </p:txBody>
      </p:sp>
      <p:sp>
        <p:nvSpPr>
          <p:cNvPr id="1049768"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培养学生的协作技能：教师可以通过一些协作练习和游戏，帮助学生提高协作意识和技能，增强小组凝聚力。</a:t>
            </a:r>
            <a:endParaRPr altLang="en-US" dirty="0" sz="1200" lang="zh-CN" spc="150">
              <a:solidFill>
                <a:schemeClr val="tx1">
                  <a:lumMod val="65000"/>
                  <a:lumOff val="35000"/>
                </a:schemeClr>
              </a:solidFill>
              <a:latin typeface="+mn-ea"/>
              <a:sym typeface="+mn-ea"/>
            </a:endParaRPr>
          </a:p>
        </p:txBody>
      </p:sp>
      <p:sp>
        <p:nvSpPr>
          <p:cNvPr id="1049770"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及时反馈和调整：在协作学习过程中，教师应及时给予学生反馈，指导学生调整自己的学习策略和态度，促进协作学习的顺利进行。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04" name="标题 1"/>
          <p:cNvSpPr>
            <a:spLocks noGrp="1"/>
          </p:cNvSpPr>
          <p:nvPr>
            <p:ph type="title"/>
          </p:nvPr>
        </p:nvSpPr>
        <p:spPr/>
        <p:txBody>
          <a:bodyPr/>
          <a:p>
            <a:r>
              <a:rPr altLang="en-US" lang="zh-CN"/>
              <a:t>协作学习的未来发展</a:t>
            </a:r>
            <a:endParaRPr altLang="en-US" lang="zh-CN"/>
          </a:p>
        </p:txBody>
      </p:sp>
      <p:sp>
        <p:nvSpPr>
          <p:cNvPr id="1049806"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8"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0"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2"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4"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6"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8"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0"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2"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4"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6"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8"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0"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2"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4"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36"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38"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40"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42"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人工智能与协作学习的融合：提高学习效率和个性化程度</a:t>
            </a:r>
            <a:endParaRPr altLang="en-US" dirty="0" sz="1200" lang="zh-CN" spc="150">
              <a:solidFill>
                <a:schemeClr val="tx1">
                  <a:lumMod val="65000"/>
                  <a:lumOff val="35000"/>
                </a:schemeClr>
              </a:solidFill>
              <a:latin typeface="+mn-ea"/>
              <a:sym typeface="+mn-ea"/>
            </a:endParaRPr>
          </a:p>
        </p:txBody>
      </p:sp>
      <p:sp>
        <p:nvSpPr>
          <p:cNvPr id="1049844"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全球范围内的协作学习：打破地域限制，促进文化交流与知识共享</a:t>
            </a:r>
            <a:endParaRPr altLang="en-US" dirty="0" sz="1200" lang="zh-CN" spc="150">
              <a:solidFill>
                <a:schemeClr val="tx1">
                  <a:lumMod val="65000"/>
                  <a:lumOff val="35000"/>
                </a:schemeClr>
              </a:solidFill>
              <a:latin typeface="+mn-ea"/>
              <a:sym typeface="+mn-ea"/>
            </a:endParaRPr>
          </a:p>
        </p:txBody>
      </p:sp>
      <p:sp>
        <p:nvSpPr>
          <p:cNvPr id="1049846" name="正文"/>
          <p:cNvSpPr txBox="1"/>
          <p:nvPr>
            <p:custDataLst>
              <p:tags r:id="rId28"/>
            </p:custDataLst>
          </p:nvPr>
        </p:nvSpPr>
        <p:spPr>
          <a:xfrm>
            <a:off x="7308612" y="1795552"/>
            <a:ext cx="1933930" cy="724857"/>
          </a:xfrm>
          <a:prstGeom prst="rect"/>
          <a:noFill/>
        </p:spPr>
        <p:txBody>
          <a:bodyPr anchor="t" anchorCtr="0" bIns="0" lIns="0" rIns="0" rtlCol="0" tIns="0" wrap="square">
            <a:normAutofit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虚拟现实与协作学习的结合：提供沉浸式学习体验，促进深度学习</a:t>
            </a:r>
            <a:endParaRPr altLang="en-US" dirty="0" sz="1200" lang="zh-CN" spc="150">
              <a:solidFill>
                <a:schemeClr val="tx1">
                  <a:lumMod val="65000"/>
                  <a:lumOff val="35000"/>
                </a:schemeClr>
              </a:solidFill>
              <a:latin typeface="+mn-ea"/>
              <a:sym typeface="+mn-ea"/>
            </a:endParaRPr>
          </a:p>
        </p:txBody>
      </p:sp>
      <p:sp>
        <p:nvSpPr>
          <p:cNvPr id="1049848"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跨学科协作：加强不同学科之间的联系，培养综合思维能力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82" name="标题"/>
          <p:cNvSpPr>
            <a:spLocks noGrp="1"/>
          </p:cNvSpPr>
          <p:nvPr>
            <p:ph type="title"/>
            <p:custDataLst>
              <p:tags r:id="rId1"/>
            </p:custDataLst>
          </p:nvPr>
        </p:nvSpPr>
        <p:spPr>
          <a:xfrm>
            <a:off x="1526400" y="3381109"/>
            <a:ext cx="9144000" cy="1152000"/>
          </a:xfrm>
        </p:spPr>
        <p:txBody>
          <a:bodyPr/>
          <a:p>
            <a:r>
              <a:rPr altLang="en-US" dirty="0" lang="zh-CN"/>
              <a:t>协作学习对教师和学生的影响</a:t>
            </a:r>
            <a:endParaRPr altLang="en-US" dirty="0" lang="zh-CN"/>
          </a:p>
        </p:txBody>
      </p:sp>
      <p:sp>
        <p:nvSpPr>
          <p:cNvPr id="1049884"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10" name="标题 1"/>
          <p:cNvSpPr>
            <a:spLocks noGrp="1"/>
          </p:cNvSpPr>
          <p:nvPr>
            <p:ph type="title"/>
          </p:nvPr>
        </p:nvSpPr>
        <p:spPr/>
        <p:txBody>
          <a:bodyPr/>
          <a:p>
            <a:r>
              <a:rPr altLang="en-US" lang="zh-CN"/>
              <a:t>协作学习对教师的影响</a:t>
            </a:r>
            <a:endParaRPr altLang="en-US" lang="zh-CN"/>
          </a:p>
        </p:txBody>
      </p:sp>
      <p:sp>
        <p:nvSpPr>
          <p:cNvPr id="1049912"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4"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16"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8"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20"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22"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24"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26"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28"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促进教师的专业发展：通过参与协作学习，教师可以不断学习和掌握新的教学理念和方法，从而促进自身的专业发展。</a:t>
            </a:r>
            <a:endParaRPr altLang="en-US" dirty="0" sz="2400" lang="zh-CN">
              <a:latin typeface="+mn-ea"/>
              <a:ea typeface="+mn-ea"/>
            </a:endParaRPr>
          </a:p>
        </p:txBody>
      </p:sp>
      <p:sp>
        <p:nvSpPr>
          <p:cNvPr id="1049930"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提高教师的教学效果：协作学习能够激发学生的学习兴趣和积极性，从而提高教学效果和学生的学习成绩。</a:t>
            </a:r>
            <a:endParaRPr altLang="en-US" dirty="0" sz="2400" lang="zh-CN">
              <a:latin typeface="+mn-ea"/>
              <a:ea typeface="+mn-ea"/>
            </a:endParaRPr>
          </a:p>
        </p:txBody>
      </p:sp>
      <p:sp>
        <p:nvSpPr>
          <p:cNvPr id="1049932"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提高教师的教学能力：通过协作学习，教师需要与其他教师进行交流和合作，从而提高了教学水平和能力。</a:t>
            </a:r>
            <a:endParaRPr altLang="en-US" dirty="0" sz="2400" lang="zh-CN">
              <a:latin typeface="+mn-ea"/>
              <a:ea typeface="+mn-ea"/>
            </a:endParaRPr>
          </a:p>
        </p:txBody>
      </p:sp>
      <p:sp>
        <p:nvSpPr>
          <p:cNvPr id="1049934"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增强教师的团队协作能力：在协作学习的过程中，教师需要与其他教师进行有效的沟通和协作，从而提高了团队协作能力。</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8" name="标题 1"/>
          <p:cNvSpPr>
            <a:spLocks noGrp="1"/>
          </p:cNvSpPr>
          <p:nvPr>
            <p:ph type="title"/>
          </p:nvPr>
        </p:nvSpPr>
        <p:spPr/>
        <p:txBody>
          <a:bodyPr/>
          <a:p>
            <a:r>
              <a:rPr altLang="en-US" lang="zh-CN"/>
              <a:t>协作学习对学生的影响</a:t>
            </a:r>
            <a:endParaRPr altLang="en-US" lang="zh-CN"/>
          </a:p>
        </p:txBody>
      </p:sp>
      <p:sp>
        <p:nvSpPr>
          <p:cNvPr id="1049970"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4"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提高自主学习能力：协作学习鼓励学生主动参与，促进自主学习能力的提升。</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培养沟通能力：协作学习需要学生之间进行频繁的交流和讨论，有助于培养学生的沟通能力和表达能力。</a:t>
            </a:r>
            <a:endParaRPr dirty="0" sz="2000" err="1">
              <a:solidFill>
                <a:schemeClr val="tx1">
                  <a:lumMod val="75000"/>
                  <a:lumOff val="25000"/>
                </a:schemeClr>
              </a:solidFill>
              <a:latin typeface="+mn-ea"/>
              <a:ea typeface="+mn-ea"/>
              <a:cs typeface="+mn-ea"/>
              <a:sym typeface="+mn-lt"/>
            </a:endParaRPr>
          </a:p>
        </p:txBody>
      </p:sp>
      <p:sp>
        <p:nvSpPr>
          <p:cNvPr id="1049990"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4"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96"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fontScale="7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促进知识掌握和应用：通过协作学习，学生可以更深入地理解和掌握知识，同时能够更好地应用到实际生活中。</a:t>
            </a:r>
            <a:endParaRPr dirty="0" sz="2000" err="1">
              <a:solidFill>
                <a:schemeClr val="tx1">
                  <a:lumMod val="75000"/>
                  <a:lumOff val="25000"/>
                </a:schemeClr>
              </a:solidFill>
              <a:latin typeface="+mn-ea"/>
              <a:ea typeface="+mn-ea"/>
              <a:cs typeface="+mn-ea"/>
              <a:sym typeface="+mn-lt"/>
            </a:endParaRPr>
          </a:p>
        </p:txBody>
      </p:sp>
      <p:sp>
        <p:nvSpPr>
          <p:cNvPr id="10500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增强团队合作意识：在协作学习的过程中，学生需要学会与他人合作，共同完成任务，增强团队合作意识。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42" name="标题 1"/>
          <p:cNvSpPr>
            <a:spLocks noGrp="1"/>
          </p:cNvSpPr>
          <p:nvPr>
            <p:ph type="title"/>
          </p:nvPr>
        </p:nvSpPr>
        <p:spPr/>
        <p:txBody>
          <a:bodyPr/>
          <a:p>
            <a:r>
              <a:rPr altLang="en-US" lang="zh-CN"/>
              <a:t>教师如何更好地引导学生进行协作学习</a:t>
            </a:r>
            <a:endParaRPr altLang="en-US" lang="zh-CN"/>
          </a:p>
        </p:txBody>
      </p:sp>
      <p:sp>
        <p:nvSpPr>
          <p:cNvPr id="1050044"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6"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8"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设定明确的目标：确保学生清楚理解协作学习的目的和期望成果。</a:t>
            </a:r>
            <a:endParaRPr altLang="en-US" dirty="0" sz="2000" lang="zh-CN" spc="150">
              <a:solidFill>
                <a:schemeClr val="tx1">
                  <a:lumMod val="85000"/>
                  <a:lumOff val="15000"/>
                </a:schemeClr>
              </a:solidFill>
              <a:latin typeface="+mn-ea"/>
              <a:sym typeface="+mn-ea"/>
            </a:endParaRPr>
          </a:p>
        </p:txBody>
      </p:sp>
      <p:sp>
        <p:nvSpPr>
          <p:cNvPr id="1050050"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4"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提供必要的指导：在协作学习过程中，教师需给予学生适当的指导和支持。</a:t>
            </a:r>
            <a:endParaRPr altLang="en-US" dirty="0" sz="2000" lang="zh-CN" spc="150">
              <a:solidFill>
                <a:schemeClr val="tx1">
                  <a:lumMod val="85000"/>
                  <a:lumOff val="15000"/>
                </a:schemeClr>
              </a:solidFill>
              <a:latin typeface="+mn-ea"/>
              <a:sym typeface="+mn-ea"/>
            </a:endParaRPr>
          </a:p>
        </p:txBody>
      </p:sp>
      <p:sp>
        <p:nvSpPr>
          <p:cNvPr id="1050056"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0"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培养学生的沟通技巧：教师应注重培养学生的沟通技巧，如倾听、表达和协商，以确保协作学习的顺利进行。</a:t>
            </a:r>
            <a:endParaRPr altLang="en-US" dirty="0" sz="2000" lang="zh-CN" spc="150">
              <a:solidFill>
                <a:schemeClr val="tx1">
                  <a:lumMod val="85000"/>
                  <a:lumOff val="15000"/>
                </a:schemeClr>
              </a:solidFill>
              <a:latin typeface="+mn-ea"/>
              <a:sym typeface="+mn-ea"/>
            </a:endParaRPr>
          </a:p>
        </p:txBody>
      </p:sp>
      <p:sp>
        <p:nvSpPr>
          <p:cNvPr id="1050062"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鼓励创新和批判性思维：教师应鼓励学生发挥创新思维，提出新观点和解决方案，同时培养他们的批判性思维能力。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00" name="标题 1"/>
          <p:cNvSpPr>
            <a:spLocks noGrp="1"/>
          </p:cNvSpPr>
          <p:nvPr>
            <p:ph type="title"/>
          </p:nvPr>
        </p:nvSpPr>
        <p:spPr/>
        <p:txBody>
          <a:bodyPr/>
          <a:p>
            <a:r>
              <a:rPr altLang="en-US" lang="zh-CN"/>
              <a:t>学生如何更好地参与协作学习</a:t>
            </a:r>
            <a:endParaRPr altLang="en-US" lang="zh-CN"/>
          </a:p>
        </p:txBody>
      </p:sp>
      <p:sp>
        <p:nvSpPr>
          <p:cNvPr id="1050102"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4"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06"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8"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10"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2"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14"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6"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18"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学会倾听：学生要学会倾听他人的意见和建议，尊重他人的观点，避免过于坚持自己的立场。</a:t>
            </a:r>
            <a:endParaRPr altLang="en-US" dirty="0" sz="2400" lang="zh-CN">
              <a:latin typeface="+mn-ea"/>
              <a:ea typeface="+mn-ea"/>
            </a:endParaRPr>
          </a:p>
        </p:txBody>
      </p:sp>
      <p:sp>
        <p:nvSpPr>
          <p:cNvPr id="1050120"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掌握协作技巧：学生应该掌握一些协作技巧，如有效沟通、解决冲突、协调团队成员等，以提高协作学习的效果。</a:t>
            </a:r>
            <a:endParaRPr altLang="en-US" dirty="0" sz="2400" lang="zh-CN">
              <a:latin typeface="+mn-ea"/>
              <a:ea typeface="+mn-ea"/>
            </a:endParaRPr>
          </a:p>
        </p:txBody>
      </p:sp>
      <p:sp>
        <p:nvSpPr>
          <p:cNvPr id="1050122"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积极参与：学生应该积极参与协作学习，主动分享自己的想法和知识，为团队做出贡献。</a:t>
            </a:r>
            <a:endParaRPr altLang="en-US" dirty="0" sz="2400" lang="zh-CN">
              <a:latin typeface="+mn-ea"/>
              <a:ea typeface="+mn-ea"/>
            </a:endParaRPr>
          </a:p>
        </p:txBody>
      </p:sp>
      <p:sp>
        <p:nvSpPr>
          <p:cNvPr id="1050124"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沟通交流：学生在协作学习中要注重与他人的沟通交流，理解彼此的观点和需求，达成共识。</a:t>
            </a:r>
            <a:endParaRPr altLang="en-US" dirty="0" sz="2400" lang="zh-CN">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58" name="标题"/>
          <p:cNvSpPr>
            <a:spLocks noGrp="1"/>
          </p:cNvSpPr>
          <p:nvPr>
            <p:ph type="title"/>
            <p:custDataLst>
              <p:tags r:id="rId1"/>
            </p:custDataLst>
          </p:nvPr>
        </p:nvSpPr>
        <p:spPr>
          <a:xfrm>
            <a:off x="1526400" y="3381109"/>
            <a:ext cx="9144000" cy="1152000"/>
          </a:xfrm>
        </p:spPr>
        <p:txBody>
          <a:bodyPr/>
          <a:p>
            <a:r>
              <a:rPr altLang="en-US" dirty="0" lang="zh-CN"/>
              <a:t>如何推广协作学习在小学教育中应用</a:t>
            </a:r>
            <a:endParaRPr altLang="en-US" dirty="0" lang="zh-CN"/>
          </a:p>
        </p:txBody>
      </p:sp>
      <p:sp>
        <p:nvSpPr>
          <p:cNvPr id="1050160" name="节编号"/>
          <p:cNvSpPr>
            <a:spLocks noGrp="1"/>
          </p:cNvSpPr>
          <p:nvPr>
            <p:ph type="body" sz="quarter" idx="13"/>
            <p:custDataLst>
              <p:tags r:id="rId2"/>
            </p:custDataLst>
          </p:nvPr>
        </p:nvSpPr>
        <p:spPr>
          <a:xfrm>
            <a:off x="1524000" y="2189693"/>
            <a:ext cx="9144000" cy="1148675"/>
          </a:xfrm>
        </p:spPr>
        <p:txBody>
          <a:bodyPr/>
          <a:p>
            <a:r>
              <a:rPr altLang="zh-CN" dirty="0" lang="en-US"/>
              <a:t>06</a:t>
            </a:r>
            <a:endParaRPr altLang="zh-CN" dirty="0" lang="en-US"/>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86" name="标题 1"/>
          <p:cNvSpPr>
            <a:spLocks noGrp="1"/>
          </p:cNvSpPr>
          <p:nvPr>
            <p:ph type="title"/>
          </p:nvPr>
        </p:nvSpPr>
        <p:spPr/>
        <p:txBody>
          <a:bodyPr/>
          <a:p>
            <a:r>
              <a:rPr altLang="en-US" lang="zh-CN"/>
              <a:t>提高教师对协作学习的认识和重视程度</a:t>
            </a:r>
            <a:endParaRPr altLang="en-US" lang="zh-CN"/>
          </a:p>
        </p:txBody>
      </p:sp>
      <p:sp>
        <p:nvSpPr>
          <p:cNvPr id="1050188"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90"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92"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培训教师：提供协作学习相关的培训课程，让教师了解其理念、方法和技巧。</a:t>
            </a:r>
            <a:endParaRPr altLang="en-US" dirty="0" sz="2000" lang="zh-CN" spc="200">
              <a:solidFill>
                <a:schemeClr val="tx1">
                  <a:lumMod val="85000"/>
                  <a:lumOff val="15000"/>
                </a:schemeClr>
              </a:solidFill>
              <a:latin typeface="+mn-ea"/>
              <a:sym typeface="+mn-ea"/>
            </a:endParaRPr>
          </a:p>
        </p:txBody>
      </p:sp>
      <p:sp>
        <p:nvSpPr>
          <p:cNvPr id="1050194"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96"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98"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案例分享：分享成功的协作学习案例，激发教师对协作学习的兴趣和信心。</a:t>
            </a:r>
            <a:endParaRPr altLang="en-US" dirty="0" sz="2000" lang="zh-CN" spc="200">
              <a:solidFill>
                <a:schemeClr val="tx1">
                  <a:lumMod val="85000"/>
                  <a:lumOff val="15000"/>
                </a:schemeClr>
              </a:solidFill>
              <a:latin typeface="+mn-ea"/>
              <a:sym typeface="+mn-ea"/>
            </a:endParaRPr>
          </a:p>
        </p:txBody>
      </p:sp>
      <p:sp>
        <p:nvSpPr>
          <p:cNvPr id="1050200"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02"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04"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评价机制：将协作学习纳入教师评价标准，提高教师在教学中运用协作学习的积极性。</a:t>
            </a:r>
            <a:endParaRPr altLang="en-US" dirty="0" sz="2000" lang="zh-CN" spc="200">
              <a:solidFill>
                <a:schemeClr val="tx1">
                  <a:lumMod val="85000"/>
                  <a:lumOff val="15000"/>
                </a:schemeClr>
              </a:solidFill>
              <a:latin typeface="+mn-ea"/>
              <a:sym typeface="+mn-ea"/>
            </a:endParaRPr>
          </a:p>
        </p:txBody>
      </p:sp>
      <p:sp>
        <p:nvSpPr>
          <p:cNvPr id="1050206"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08"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10"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学术研究：鼓励教师进行协作学习相关的学术研究，提升其对协作学习的认识和重视程度。</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44" name="标题 1"/>
          <p:cNvSpPr>
            <a:spLocks noGrp="1"/>
          </p:cNvSpPr>
          <p:nvPr>
            <p:ph type="title"/>
          </p:nvPr>
        </p:nvSpPr>
        <p:spPr/>
        <p:txBody>
          <a:bodyPr/>
          <a:p>
            <a:r>
              <a:rPr altLang="en-US" lang="zh-CN"/>
              <a:t>加强学校对协作学习的支持力度</a:t>
            </a:r>
            <a:endParaRPr altLang="en-US" lang="zh-CN"/>
          </a:p>
        </p:txBody>
      </p:sp>
      <p:sp>
        <p:nvSpPr>
          <p:cNvPr id="1050246" name="正文"/>
          <p:cNvSpPr txBox="1"/>
          <p:nvPr>
            <p:custDataLst>
              <p:tags r:id="rId1"/>
            </p:custDataLst>
          </p:nvPr>
        </p:nvSpPr>
        <p:spPr>
          <a:xfrm>
            <a:off x="3503352" y="5526391"/>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加强学校管理层对协作学习的重视和支持，将其纳入学校的发展规划和教学评估体系中，为协作学习的推广和应用提供有力保障。</a:t>
            </a:r>
            <a:endParaRPr altLang="en-US" dirty="0" sz="1400" lang="zh-CN" spc="150">
              <a:solidFill>
                <a:schemeClr val="tx1">
                  <a:lumMod val="65000"/>
                  <a:lumOff val="35000"/>
                </a:schemeClr>
              </a:solidFill>
              <a:latin typeface="+mn-ea"/>
              <a:sym typeface="+mn-ea"/>
            </a:endParaRPr>
          </a:p>
        </p:txBody>
      </p:sp>
      <p:sp>
        <p:nvSpPr>
          <p:cNvPr id="1050248" name="标题"/>
          <p:cNvSpPr txBox="1"/>
          <p:nvPr>
            <p:custDataLst>
              <p:tags r:id="rId2"/>
            </p:custDataLst>
          </p:nvPr>
        </p:nvSpPr>
        <p:spPr>
          <a:xfrm>
            <a:off x="3503352" y="5056499"/>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250" name="正文"/>
          <p:cNvSpPr txBox="1"/>
          <p:nvPr>
            <p:custDataLst>
              <p:tags r:id="rId3"/>
            </p:custDataLst>
          </p:nvPr>
        </p:nvSpPr>
        <p:spPr>
          <a:xfrm>
            <a:off x="3507183" y="4296755"/>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建立有效的激励机制，鼓励教师积极采用协作学习的方式进行教学，提高学生的学习积极性和参与度。</a:t>
            </a:r>
            <a:endParaRPr altLang="en-US" dirty="0" sz="1400" lang="zh-CN" spc="150">
              <a:solidFill>
                <a:schemeClr val="tx1">
                  <a:lumMod val="65000"/>
                  <a:lumOff val="35000"/>
                </a:schemeClr>
              </a:solidFill>
              <a:latin typeface="+mn-ea"/>
              <a:sym typeface="+mn-ea"/>
            </a:endParaRPr>
          </a:p>
        </p:txBody>
      </p:sp>
      <p:sp>
        <p:nvSpPr>
          <p:cNvPr id="1050252" name="标题"/>
          <p:cNvSpPr txBox="1"/>
          <p:nvPr>
            <p:custDataLst>
              <p:tags r:id="rId4"/>
            </p:custDataLst>
          </p:nvPr>
        </p:nvSpPr>
        <p:spPr>
          <a:xfrm>
            <a:off x="3507183" y="3826225"/>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254" name="正文"/>
          <p:cNvSpPr txBox="1"/>
          <p:nvPr>
            <p:custDataLst>
              <p:tags r:id="rId5"/>
            </p:custDataLst>
          </p:nvPr>
        </p:nvSpPr>
        <p:spPr>
          <a:xfrm>
            <a:off x="3503352" y="1834930"/>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提供足够的资源和设施，如专门的教室和教学设备，以确保协作学习的顺利实施。</a:t>
            </a:r>
            <a:endParaRPr altLang="en-US" dirty="0" sz="1400" lang="zh-CN" spc="150">
              <a:solidFill>
                <a:schemeClr val="tx1">
                  <a:lumMod val="65000"/>
                  <a:lumOff val="35000"/>
                </a:schemeClr>
              </a:solidFill>
              <a:latin typeface="+mn-ea"/>
              <a:sym typeface="+mn-ea"/>
            </a:endParaRPr>
          </a:p>
        </p:txBody>
      </p:sp>
      <p:sp>
        <p:nvSpPr>
          <p:cNvPr id="1050256" name="标题"/>
          <p:cNvSpPr txBox="1"/>
          <p:nvPr>
            <p:custDataLst>
              <p:tags r:id="rId6"/>
            </p:custDataLst>
          </p:nvPr>
        </p:nvSpPr>
        <p:spPr>
          <a:xfrm>
            <a:off x="3503352" y="1364400"/>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258" name="正文"/>
          <p:cNvSpPr txBox="1"/>
          <p:nvPr>
            <p:custDataLst>
              <p:tags r:id="rId7"/>
            </p:custDataLst>
          </p:nvPr>
        </p:nvSpPr>
        <p:spPr>
          <a:xfrm>
            <a:off x="3507183" y="3065843"/>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培训教师，使他们了解和掌握协作学习的理念和方法，提高他们的教学水平和指导能力。</a:t>
            </a:r>
            <a:endParaRPr altLang="en-US" dirty="0" sz="1400" lang="zh-CN" spc="150">
              <a:solidFill>
                <a:schemeClr val="tx1">
                  <a:lumMod val="65000"/>
                  <a:lumOff val="35000"/>
                </a:schemeClr>
              </a:solidFill>
              <a:latin typeface="+mn-ea"/>
              <a:sym typeface="+mn-ea"/>
            </a:endParaRPr>
          </a:p>
        </p:txBody>
      </p:sp>
      <p:sp>
        <p:nvSpPr>
          <p:cNvPr id="1050260" name="标题"/>
          <p:cNvSpPr txBox="1"/>
          <p:nvPr>
            <p:custDataLst>
              <p:tags r:id="rId8"/>
            </p:custDataLst>
          </p:nvPr>
        </p:nvSpPr>
        <p:spPr>
          <a:xfrm>
            <a:off x="3507183" y="2594674"/>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94" name="标题 1"/>
          <p:cNvSpPr>
            <a:spLocks noGrp="1"/>
          </p:cNvSpPr>
          <p:nvPr>
            <p:ph type="title"/>
          </p:nvPr>
        </p:nvSpPr>
        <p:spPr/>
        <p:txBody>
          <a:bodyPr/>
          <a:p>
            <a:r>
              <a:rPr altLang="en-US" lang="zh-CN"/>
              <a:t>开展跨学科的协作学习活动</a:t>
            </a:r>
            <a:endParaRPr altLang="en-US" lang="zh-CN"/>
          </a:p>
        </p:txBody>
      </p:sp>
      <p:sp>
        <p:nvSpPr>
          <p:cNvPr id="1050296"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98"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300"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定义：不同学科的教师共同设计和指导，学生分组进行协作学习</a:t>
            </a:r>
            <a:endParaRPr altLang="en-US" dirty="0" sz="2000" lang="zh-CN" spc="200">
              <a:solidFill>
                <a:schemeClr val="tx1">
                  <a:lumMod val="85000"/>
                  <a:lumOff val="15000"/>
                </a:schemeClr>
              </a:solidFill>
              <a:latin typeface="+mn-ea"/>
              <a:sym typeface="+mn-ea"/>
            </a:endParaRPr>
          </a:p>
        </p:txBody>
      </p:sp>
      <p:sp>
        <p:nvSpPr>
          <p:cNvPr id="1050302"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04"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06"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目的：培养学生跨学科的综合能力，加深对不同学科知识的理解和应用</a:t>
            </a:r>
            <a:endParaRPr altLang="en-US" dirty="0" sz="2000" lang="zh-CN" spc="200">
              <a:solidFill>
                <a:schemeClr val="tx1">
                  <a:lumMod val="85000"/>
                  <a:lumOff val="15000"/>
                </a:schemeClr>
              </a:solidFill>
              <a:latin typeface="+mn-ea"/>
              <a:sym typeface="+mn-ea"/>
            </a:endParaRPr>
          </a:p>
        </p:txBody>
      </p:sp>
      <p:sp>
        <p:nvSpPr>
          <p:cNvPr id="1050308"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0"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12"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实施方式：定期开展主题式学习活动，鼓励学科交叉融合，利用信息技术手段加强交流与合作</a:t>
            </a:r>
            <a:endParaRPr altLang="en-US" dirty="0" sz="2000" lang="zh-CN" spc="200">
              <a:solidFill>
                <a:schemeClr val="tx1">
                  <a:lumMod val="85000"/>
                  <a:lumOff val="15000"/>
                </a:schemeClr>
              </a:solidFill>
              <a:latin typeface="+mn-ea"/>
              <a:sym typeface="+mn-ea"/>
            </a:endParaRPr>
          </a:p>
        </p:txBody>
      </p:sp>
      <p:sp>
        <p:nvSpPr>
          <p:cNvPr id="1050314"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6"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18"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优势：促进学生全面发展，提高学习兴趣和团队协作能力，加强教师之间的交流与合作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52" name="标题 1"/>
          <p:cNvSpPr>
            <a:spLocks noGrp="1"/>
          </p:cNvSpPr>
          <p:nvPr>
            <p:ph type="title"/>
          </p:nvPr>
        </p:nvSpPr>
        <p:spPr/>
        <p:txBody>
          <a:bodyPr/>
          <a:p>
            <a:r>
              <a:rPr altLang="en-US" lang="zh-CN"/>
              <a:t>建立有效的评价机制和激励机制</a:t>
            </a:r>
            <a:endParaRPr altLang="en-US" lang="zh-CN"/>
          </a:p>
        </p:txBody>
      </p:sp>
      <p:sp>
        <p:nvSpPr>
          <p:cNvPr id="1050354"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评价机制：制定科学的评价标准，定期对协作学习效果进行评价，及时反馈调整。</a:t>
            </a:r>
            <a:endParaRPr altLang="en-US" dirty="0" sz="1200" lang="zh-CN" spc="150">
              <a:solidFill>
                <a:schemeClr val="tx1">
                  <a:lumMod val="85000"/>
                  <a:lumOff val="15000"/>
                </a:schemeClr>
              </a:solidFill>
              <a:latin typeface="+mn-ea"/>
              <a:sym typeface="+mn-ea"/>
            </a:endParaRPr>
          </a:p>
        </p:txBody>
      </p:sp>
      <p:sp>
        <p:nvSpPr>
          <p:cNvPr id="1050356"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8"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0"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激励机制：通过奖励、荣誉等方式激发学生的学习积极性，提高协作学习的参与度。</a:t>
            </a:r>
            <a:endParaRPr altLang="en-US" dirty="0" sz="1200" lang="zh-CN" spc="150">
              <a:solidFill>
                <a:schemeClr val="tx1">
                  <a:lumMod val="85000"/>
                  <a:lumOff val="15000"/>
                </a:schemeClr>
              </a:solidFill>
              <a:latin typeface="+mn-ea"/>
              <a:sym typeface="+mn-ea"/>
            </a:endParaRPr>
          </a:p>
        </p:txBody>
      </p:sp>
      <p:sp>
        <p:nvSpPr>
          <p:cNvPr id="1050362"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4"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6"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评价与激励相结合：将评价结果与激励机制相结合，形成有效的正向反馈机制。</a:t>
            </a:r>
            <a:endParaRPr altLang="en-US" dirty="0" sz="1200" lang="zh-CN" spc="150">
              <a:solidFill>
                <a:schemeClr val="tx1">
                  <a:lumMod val="85000"/>
                  <a:lumOff val="15000"/>
                </a:schemeClr>
              </a:solidFill>
              <a:latin typeface="+mn-ea"/>
              <a:sym typeface="+mn-ea"/>
            </a:endParaRPr>
          </a:p>
        </p:txBody>
      </p:sp>
      <p:sp>
        <p:nvSpPr>
          <p:cNvPr id="1050368"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0"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2"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注重过程与结果：在评价和激励过程中，注重学生的参与过程和最终学习成果的双重考量。</a:t>
            </a:r>
            <a:endParaRPr altLang="en-US" dirty="0" sz="1200" lang="zh-CN" spc="150">
              <a:solidFill>
                <a:schemeClr val="tx1">
                  <a:lumMod val="85000"/>
                  <a:lumOff val="15000"/>
                </a:schemeClr>
              </a:solidFill>
              <a:latin typeface="+mn-ea"/>
              <a:sym typeface="+mn-ea"/>
            </a:endParaRPr>
          </a:p>
        </p:txBody>
      </p:sp>
      <p:sp>
        <p:nvSpPr>
          <p:cNvPr id="1050374"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6"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10"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50412"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4_2"/>
  <p:tag name="KSO_WM_TEMPLATE_CATEGORY" val="custom"/>
  <p:tag name="KSO_WM_TEMPLATE_INDEX" val="20230995"/>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1_2"/>
  <p:tag name="KSO_WM_TEMPLATE_CATEGORY" val="custom"/>
  <p:tag name="KSO_WM_TEMPLATE_INDEX" val="20230995"/>
  <p:tag name="KSO_WM_UNIT_LAYERLEVEL" val="1_1_1"/>
  <p:tag name="KSO_WM_TAG_VERSION" val="1.0"/>
  <p:tag name="KSO_WM_BEAUTIFY_FLAG" val="#wm#"/>
  <p:tag name="KSO_WM_UNIT_TYPE" val="l_h_i"/>
  <p:tag name="KSO_WM_UNIT_INDEX" val="1_1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2_2"/>
  <p:tag name="KSO_WM_TEMPLATE_CATEGORY" val="custom"/>
  <p:tag name="KSO_WM_TEMPLATE_INDEX" val="20230995"/>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3_2"/>
  <p:tag name="KSO_WM_TEMPLATE_CATEGORY" val="custom"/>
  <p:tag name="KSO_WM_TEMPLATE_INDEX" val="20230995"/>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5_2"/>
  <p:tag name="KSO_WM_TEMPLATE_CATEGORY" val="custom"/>
  <p:tag name="KSO_WM_TEMPLATE_INDEX" val="20230995"/>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6_2"/>
  <p:tag name="KSO_WM_TEMPLATE_CATEGORY" val="custom"/>
  <p:tag name="KSO_WM_TEMPLATE_INDEX" val="20230995"/>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1_2"/>
  <p:tag name="KSO_WM_TEMPLATE_CATEGORY" val="custom"/>
  <p:tag name="KSO_WM_TEMPLATE_INDEX" val="20230995"/>
  <p:tag name="KSO_WM_UNIT_LAYERLEVEL" val="1_1_1"/>
  <p:tag name="KSO_WM_TAG_VERSION" val="1.0"/>
  <p:tag name="KSO_WM_UNIT_TYPE" val="l_h_a"/>
  <p:tag name="KSO_WM_UNIT_INDEX" val="1_1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1_1"/>
  <p:tag name="KSO_WM_TEMPLATE_CATEGORY" val="custom"/>
  <p:tag name="KSO_WM_TEMPLATE_INDEX" val="20230995"/>
  <p:tag name="KSO_WM_UNIT_LAYERLEVEL" val="1_1_1"/>
  <p:tag name="KSO_WM_TAG_VERSION" val="1.0"/>
  <p:tag name="KSO_WM_UNIT_TYPE" val="l_h_i"/>
  <p:tag name="KSO_WM_UNIT_INDEX" val="1_1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2_2"/>
  <p:tag name="KSO_WM_TEMPLATE_CATEGORY" val="custom"/>
  <p:tag name="KSO_WM_TEMPLATE_INDEX" val="20230995"/>
  <p:tag name="KSO_WM_UNIT_LAYERLEVEL" val="1_1_1"/>
  <p:tag name="KSO_WM_TAG_VERSION" val="1.0"/>
  <p:tag name="KSO_WM_UNIT_TYPE" val="l_h_a"/>
  <p:tag name="KSO_WM_UNIT_INDEX" val="1_2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2_1"/>
  <p:tag name="KSO_WM_TEMPLATE_CATEGORY" val="custom"/>
  <p:tag name="KSO_WM_TEMPLATE_INDEX" val="20230995"/>
  <p:tag name="KSO_WM_UNIT_LAYERLEVEL" val="1_1_1"/>
  <p:tag name="KSO_WM_TAG_VERSION" val="1.0"/>
  <p:tag name="KSO_WM_UNIT_TYPE" val="l_h_i"/>
  <p:tag name="KSO_WM_UNIT_INDEX" val="1_2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3_2"/>
  <p:tag name="KSO_WM_TEMPLATE_CATEGORY" val="custom"/>
  <p:tag name="KSO_WM_TEMPLATE_INDEX" val="20230995"/>
  <p:tag name="KSO_WM_UNIT_LAYERLEVEL" val="1_1_1"/>
  <p:tag name="KSO_WM_TAG_VERSION" val="1.0"/>
  <p:tag name="KSO_WM_UNIT_TYPE" val="l_h_a"/>
  <p:tag name="KSO_WM_UNIT_INDEX" val="1_3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3_1"/>
  <p:tag name="KSO_WM_TEMPLATE_CATEGORY" val="custom"/>
  <p:tag name="KSO_WM_TEMPLATE_INDEX" val="20230995"/>
  <p:tag name="KSO_WM_UNIT_LAYERLEVEL" val="1_1_1"/>
  <p:tag name="KSO_WM_TAG_VERSION" val="1.0"/>
  <p:tag name="KSO_WM_UNIT_TYPE" val="l_h_i"/>
  <p:tag name="KSO_WM_UNIT_INDEX" val="1_3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4_2"/>
  <p:tag name="KSO_WM_TEMPLATE_CATEGORY" val="custom"/>
  <p:tag name="KSO_WM_TEMPLATE_INDEX" val="20230995"/>
  <p:tag name="KSO_WM_UNIT_LAYERLEVEL" val="1_1_1"/>
  <p:tag name="KSO_WM_TAG_VERSION" val="1.0"/>
  <p:tag name="KSO_WM_UNIT_TYPE" val="l_h_a"/>
  <p:tag name="KSO_WM_UNIT_INDEX" val="1_4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4_1"/>
  <p:tag name="KSO_WM_TEMPLATE_CATEGORY" val="custom"/>
  <p:tag name="KSO_WM_TEMPLATE_INDEX" val="20230995"/>
  <p:tag name="KSO_WM_UNIT_LAYERLEVEL" val="1_1_1"/>
  <p:tag name="KSO_WM_TAG_VERSION" val="1.0"/>
  <p:tag name="KSO_WM_UNIT_TYPE" val="l_h_i"/>
  <p:tag name="KSO_WM_UNIT_INDEX" val="1_4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5_2"/>
  <p:tag name="KSO_WM_TEMPLATE_CATEGORY" val="custom"/>
  <p:tag name="KSO_WM_TEMPLATE_INDEX" val="20230995"/>
  <p:tag name="KSO_WM_UNIT_LAYERLEVEL" val="1_1_1"/>
  <p:tag name="KSO_WM_TAG_VERSION" val="1.0"/>
  <p:tag name="KSO_WM_UNIT_TYPE" val="l_h_a"/>
  <p:tag name="KSO_WM_UNIT_INDEX" val="1_5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5_1"/>
  <p:tag name="KSO_WM_TEMPLATE_CATEGORY" val="custom"/>
  <p:tag name="KSO_WM_TEMPLATE_INDEX" val="20230995"/>
  <p:tag name="KSO_WM_UNIT_LAYERLEVEL" val="1_1_1"/>
  <p:tag name="KSO_WM_TAG_VERSION" val="1.0"/>
  <p:tag name="KSO_WM_UNIT_TYPE" val="l_h_i"/>
  <p:tag name="KSO_WM_UNIT_INDEX" val="1_5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6_2"/>
  <p:tag name="KSO_WM_TEMPLATE_CATEGORY" val="custom"/>
  <p:tag name="KSO_WM_TEMPLATE_INDEX" val="20230995"/>
  <p:tag name="KSO_WM_UNIT_LAYERLEVEL" val="1_1_1"/>
  <p:tag name="KSO_WM_TAG_VERSION" val="1.0"/>
  <p:tag name="KSO_WM_UNIT_TYPE" val="l_h_a"/>
  <p:tag name="KSO_WM_UNIT_INDEX" val="1_6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UNIT_VALUE" val="12"/>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6_1"/>
  <p:tag name="KSO_WM_TEMPLATE_CATEGORY" val="custom"/>
  <p:tag name="KSO_WM_TEMPLATE_INDEX" val="20230995"/>
  <p:tag name="KSO_WM_UNIT_LAYERLEVEL" val="1_1_1"/>
  <p:tag name="KSO_WM_TAG_VERSION" val="1.0"/>
  <p:tag name="KSO_WM_UNIT_TYPE" val="l_h_i"/>
  <p:tag name="KSO_WM_UNIT_INDEX" val="1_6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SLIDE_ID" val="custom2023099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9.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53.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05.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6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6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411.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2024-01-05T12:14:18Z</dcterms:created>
  <dcterms:modified xsi:type="dcterms:W3CDTF">2024-01-05T12:14:18Z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9cc9e2b145334380b0c25fdd95ebdfdd_21</vt:lpwstr>
  </property>
</Properties>
</file>