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36" r:id="rId1"/>
    <p:sldMasterId id="2147488573" r:id="rId2"/>
  </p:sldMasterIdLst>
  <p:notesMasterIdLst>
    <p:notesMasterId r:id="rId3"/>
  </p:notesMasterIdLst>
  <p:sldIdLst>
    <p:sldId id="2527" r:id="rId4"/>
    <p:sldId id="2530" r:id="rId5"/>
    <p:sldId id="2533" r:id="rId6"/>
    <p:sldId id="2536" r:id="rId7"/>
    <p:sldId id="2539" r:id="rId8"/>
    <p:sldId id="2542" r:id="rId9"/>
    <p:sldId id="2545" r:id="rId10"/>
    <p:sldId id="2548" r:id="rId11"/>
    <p:sldId id="2551" r:id="rId12"/>
    <p:sldId id="2554" r:id="rId13"/>
    <p:sldId id="2557" r:id="rId14"/>
    <p:sldId id="2560" r:id="rId15"/>
    <p:sldId id="2563" r:id="rId16"/>
    <p:sldId id="2566" r:id="rId17"/>
    <p:sldId id="2569" r:id="rId18"/>
    <p:sldId id="2572" r:id="rId19"/>
    <p:sldId id="2575" r:id="rId20"/>
    <p:sldId id="2578" r:id="rId21"/>
    <p:sldId id="2581" r:id="rId22"/>
    <p:sldId id="2584" r:id="rId23"/>
    <p:sldId id="2587" r:id="rId24"/>
    <p:sldId id="2590" r:id="rId25"/>
    <p:sldId id="2593" r:id="rId26"/>
    <p:sldId id="2596" r:id="rId27"/>
    <p:sldId id="2599" r:id="rId28"/>
    <p:sldId id="2602" r:id="rId29"/>
    <p:sldId id="2605" r:id="rId30"/>
    <p:sldId id="2608" r:id="rId31"/>
    <p:sldId id="2611" r:id="rId32"/>
    <p:sldId id="2614" r:id="rId33"/>
    <p:sldId id="2617" r:id="rId34"/>
    <p:sldId id="2620" r:id="rId35"/>
    <p:sldId id="2623" r:id="rId36"/>
    <p:sldId id="2626" r:id="rId37"/>
    <p:sldId id="2629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37" r:id="rId1"/>
    <p:sldLayoutId id="2147488538" r:id="rId2"/>
    <p:sldLayoutId id="2147488539" r:id="rId3"/>
    <p:sldLayoutId id="2147488540" r:id="rId4"/>
    <p:sldLayoutId id="2147488541" r:id="rId5"/>
    <p:sldLayoutId id="2147488542" r:id="rId6"/>
    <p:sldLayoutId id="2147488543" r:id="rId7"/>
    <p:sldLayoutId id="2147488544" r:id="rId8"/>
    <p:sldLayoutId id="2147488545" r:id="rId9"/>
    <p:sldLayoutId id="2147488546" r:id="rId10"/>
    <p:sldLayoutId id="21474885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74" r:id="rId1"/>
    <p:sldLayoutId id="2147488575" r:id="rId2"/>
    <p:sldLayoutId id="2147488576" r:id="rId3"/>
    <p:sldLayoutId id="2147488577" r:id="rId4"/>
    <p:sldLayoutId id="2147488578" r:id="rId5"/>
    <p:sldLayoutId id="2147488579" r:id="rId6"/>
    <p:sldLayoutId id="2147488580" r:id="rId7"/>
    <p:sldLayoutId id="2147488581" r:id="rId8"/>
    <p:sldLayoutId id="2147488582" r:id="rId9"/>
    <p:sldLayoutId id="2147488583" r:id="rId10"/>
    <p:sldLayoutId id="2147488584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tags" Target="../tags/tag392.xml"/><Relationship Id="rId18" Type="http://schemas.openxmlformats.org/officeDocument/2006/relationships/tags" Target="../tags/tag393.xml"/><Relationship Id="rId19" Type="http://schemas.openxmlformats.org/officeDocument/2006/relationships/tags" Target="../tags/tag394.xml"/><Relationship Id="rId20" Type="http://schemas.openxmlformats.org/officeDocument/2006/relationships/tags" Target="../tags/tag395.xml"/><Relationship Id="rId21" Type="http://schemas.openxmlformats.org/officeDocument/2006/relationships/tags" Target="../tags/tag396.xml"/><Relationship Id="rId22" Type="http://schemas.openxmlformats.org/officeDocument/2006/relationships/tags" Target="../tags/tag397.xml"/><Relationship Id="rId23" Type="http://schemas.openxmlformats.org/officeDocument/2006/relationships/tags" Target="../tags/tag398.xml"/><Relationship Id="rId24" Type="http://schemas.openxmlformats.org/officeDocument/2006/relationships/tags" Target="../tags/tag399.xml"/><Relationship Id="rId25" Type="http://schemas.openxmlformats.org/officeDocument/2006/relationships/tags" Target="../tags/tag400.xml"/><Relationship Id="rId26" Type="http://schemas.openxmlformats.org/officeDocument/2006/relationships/tags" Target="../tags/tag401.xml"/><Relationship Id="rId27" Type="http://schemas.openxmlformats.org/officeDocument/2006/relationships/tags" Target="../tags/tag402.xml"/><Relationship Id="rId28" Type="http://schemas.openxmlformats.org/officeDocument/2006/relationships/tags" Target="../tags/tag403.xml"/><Relationship Id="rId29" Type="http://schemas.openxmlformats.org/officeDocument/2006/relationships/tags" Target="../tags/tag404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tags" Target="../tags/tag440.xml"/><Relationship Id="rId6" Type="http://schemas.openxmlformats.org/officeDocument/2006/relationships/tags" Target="../tags/tag441.xml"/><Relationship Id="rId7" Type="http://schemas.openxmlformats.org/officeDocument/2006/relationships/tags" Target="../tags/tag442.xml"/><Relationship Id="rId8" Type="http://schemas.openxmlformats.org/officeDocument/2006/relationships/tags" Target="../tags/tag443.xml"/><Relationship Id="rId9" Type="http://schemas.openxmlformats.org/officeDocument/2006/relationships/tags" Target="../tags/tag444.xml"/><Relationship Id="rId10" Type="http://schemas.openxmlformats.org/officeDocument/2006/relationships/tags" Target="../tags/tag445.xml"/><Relationship Id="rId11" Type="http://schemas.openxmlformats.org/officeDocument/2006/relationships/tags" Target="../tags/tag446.xml"/><Relationship Id="rId12" Type="http://schemas.openxmlformats.org/officeDocument/2006/relationships/tags" Target="../tags/tag447.xml"/><Relationship Id="rId13" Type="http://schemas.openxmlformats.org/officeDocument/2006/relationships/tags" Target="../tags/tag448.xml"/><Relationship Id="rId14" Type="http://schemas.openxmlformats.org/officeDocument/2006/relationships/tags" Target="../tags/tag449.xml"/><Relationship Id="rId15" Type="http://schemas.openxmlformats.org/officeDocument/2006/relationships/tags" Target="../tags/tag450.xml"/><Relationship Id="rId16" Type="http://schemas.openxmlformats.org/officeDocument/2006/relationships/tags" Target="../tags/tag451.xml"/><Relationship Id="rId17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医疗行业远程医疗网络建设计划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远程医疗网络建设背景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远程医疗网络建设目标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远程医疗网络建设实施方案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远程医疗网络建设内容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远程医疗网络建设风险和应对措施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远程医疗网络建设预期成果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远程医疗网络建设背景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医疗行业的发展趋势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医疗技术进步：数字化、智能化医疗设备的普及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医疗需求增加：人口老龄化、慢性病发病率上升等带来的医疗需求增长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医疗成本压力：医保支付压力、医疗费用上涨等问题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医疗资源分布不均：城市与农村、发达地区与欠发达地区的医疗资源差异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远程医疗技术的普及</a:t>
            </a:r>
            <a:endParaRPr altLang="en-US" lang="zh-CN"/>
          </a:p>
        </p:txBody>
      </p:sp>
      <p:sp>
        <p:nvSpPr>
          <p:cNvPr id="104898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远程医疗技术能够提高医疗服务效率，降低医疗成本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远程医疗技术发展迅速，成为医疗行业的重要趋势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远程医疗技术能够改善患者就医体验，提高患者满意度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远程医疗技术能够促进医疗资源共享，缓解医疗资源不均衡问题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建设远程医疗网络的必要性</a:t>
            </a:r>
            <a:endParaRPr altLang="en-US" lang="zh-CN"/>
          </a:p>
        </p:txBody>
      </p:sp>
      <p:sp>
        <p:nvSpPr>
          <p:cNvPr id="104903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为患者提供更加便捷和高效的医疗服务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提高医疗资源利用效率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缓解医疗资源分布不均的问题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促进医疗行业的数字化转型和升级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国内外远程医疗网络建设现状</a:t>
            </a:r>
            <a:endParaRPr altLang="en-US" lang="zh-CN"/>
          </a:p>
        </p:txBody>
      </p:sp>
      <p:sp>
        <p:nvSpPr>
          <p:cNvPr id="104910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国内外远程医疗网络建设的比较：比较国内外远程医疗网络建设的优劣，有助于发现我国在建设中的不足之处，并借鉴国外先进经验。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国内远程医疗网络建设现状：目前，国内远程医疗网络建设已经取得了一定的进展，但仍存在一些问题，如技术不成熟、缺乏统一标准等。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国外远程医疗网络建设现状：相比之下，国外远程医疗网络建设已经相对成熟，技术先进且应用广泛。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国内外远程医疗网络建设的发展趋势：随着科技的不断进步和人们对健康需求的增加，国内外远程医疗网络建设将呈现更加多元化、智能化的发展趋势。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远程医疗网络建设目标</a:t>
            </a:r>
            <a:endParaRPr altLang="en-US" lang="zh-CN"/>
          </a:p>
        </p:txBody>
      </p:sp>
      <p:sp>
        <p:nvSpPr>
          <p:cNvPr id="10491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提高医疗服务效率</a:t>
            </a:r>
            <a:endParaRPr altLang="en-US" lang="zh-CN"/>
          </a:p>
        </p:txBody>
      </p:sp>
      <p:sp>
        <p:nvSpPr>
          <p:cNvPr id="10492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减少患者等待时间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优化医疗资源配置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提升医疗服务质量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提高医生工作效率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降低医疗成本</a:t>
            </a:r>
            <a:endParaRPr altLang="en-US" lang="zh-CN"/>
          </a:p>
        </p:txBody>
      </p:sp>
      <p:sp>
        <p:nvSpPr>
          <p:cNvPr id="104928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减少患者前往医院的时间和交通费用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降低医院运营成本，提高医疗资源利用效率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通过远程医疗减少医生和专家的出差费用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降低药品流通成本，减少中间环节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提升医疗资源利用效率</a:t>
            </a:r>
            <a:endParaRPr altLang="en-US" lang="zh-CN"/>
          </a:p>
        </p:txBody>
      </p:sp>
      <p:sp>
        <p:nvSpPr>
          <p:cNvPr id="10493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优化医疗资源配置，提高医疗服务覆盖面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降低医疗成本，减轻患者经济负担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0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提升医疗服务的可及性和便利性，方便患者就医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6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加强医疗机构的协作与交流，提升医疗技术和服务水平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促进医疗行业数字化转型</a:t>
            </a:r>
            <a:endParaRPr altLang="en-US" lang="zh-CN"/>
          </a:p>
        </p:txBody>
      </p:sp>
      <p:sp>
        <p:nvSpPr>
          <p:cNvPr id="104940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提升医疗服务的专业化和精细化水平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促进医疗行业的创新和可持续发展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提高医疗服务的可及性和便利性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优化医疗资源配置和利用效率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远程医疗网络建设内容</a:t>
            </a:r>
            <a:endParaRPr altLang="en-US" lang="zh-CN"/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建设远程医疗平台</a:t>
            </a:r>
            <a:endParaRPr altLang="en-US" lang="zh-CN"/>
          </a:p>
        </p:txBody>
      </p:sp>
      <p:sp>
        <p:nvSpPr>
          <p:cNvPr id="104950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平台优势：提高医疗资源利用效率，降低医疗成本，改善患者就医体验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平台功能：提供在线咨询、远程诊断、远程监测等服务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平台架构：基于云计算技术，实现数据存储、处理和分析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平台应用：应用于各类医疗机构和患者，实现医疗资源共享和医疗服务普及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建立医疗数据共享机制</a:t>
            </a:r>
            <a:endParaRPr altLang="en-US" lang="zh-CN"/>
          </a:p>
        </p:txBody>
      </p:sp>
      <p:sp>
        <p:nvSpPr>
          <p:cNvPr id="10495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实现医疗机构之间的数据共享，提高医疗资源利用效率。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保障患者隐私和数据安全，建立完善的数据加密和访问控制机制。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建立统一的数据标准和管理规范，方便数据交换和整合。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促进跨地区、跨领域的医疗合作，提升医疗服务整体水平。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完善远程医疗服务体系</a:t>
            </a:r>
            <a:endParaRPr altLang="en-US" lang="zh-CN"/>
          </a:p>
        </p:txBody>
      </p:sp>
      <p:sp>
        <p:nvSpPr>
          <p:cNvPr id="104965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建立远程医疗技术平台，提供在线咨询、诊断、治疗等服务。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加强医疗数据的安全保护，确保患者隐私和数据安全。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建立完善的远程医疗监管机制，确保医疗服务的质量和安全。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推广远程医疗技术的应用，提高医疗服务覆盖面和可及性。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加强医疗人才培养和引进</a:t>
            </a:r>
            <a:endParaRPr altLang="en-US" lang="zh-CN"/>
          </a:p>
        </p:txBody>
      </p:sp>
      <p:sp>
        <p:nvSpPr>
          <p:cNvPr id="104971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培养专业远程医疗人才，提高医疗技术水平。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引进国内外优秀医疗人才，提升医疗机构整体实力。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加强医疗人才培训和继续教育，不断提高医疗技术水平和服务质量。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建立医疗人才交流平台，促进医疗机构之间的合作与交流。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推进医疗科技创新和应用</a:t>
            </a:r>
            <a:endParaRPr altLang="en-US" lang="zh-CN"/>
          </a:p>
        </p:txBody>
      </p:sp>
      <p:sp>
        <p:nvSpPr>
          <p:cNvPr id="104977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远程医疗技术：利用互联网和移动设备实现远程诊断、治疗和监测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人工智能：应用于医学影像识别、病例分析等，提高诊断准确率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数据分析：收集、分析医疗数据，为临床决策提供支持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医疗物联网：实现医疗设备和系统的互联互通，提高医疗服务效率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远程医疗网络建设实施方案</a:t>
            </a:r>
            <a:endParaRPr altLang="en-US" lang="zh-CN"/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制定详细的建设规划</a:t>
            </a:r>
            <a:endParaRPr altLang="en-US" lang="zh-CN"/>
          </a:p>
        </p:txBody>
      </p:sp>
      <p:sp>
        <p:nvSpPr>
          <p:cNvPr id="1049874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6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规划网络布局：合理分布节点，确保网络覆盖范围和传输质量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建立安全保障机制：保障数据传输安全和隐私保护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确定建设目标：明确远程医疗网络的建设目的和预期效果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制定技术方案：根据需求选择合适的技术架构和设备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确定建设主体和参与方</a:t>
            </a:r>
            <a:endParaRPr altLang="en-US" lang="zh-CN"/>
          </a:p>
        </p:txBody>
      </p:sp>
      <p:sp>
        <p:nvSpPr>
          <p:cNvPr id="104993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参与方：IT企业、政府机构、保险公司等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建设主体：医疗机构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合作模式：共同投资、共同运营、利益共享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合作内容：技术研发、平台建设、数据共享等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建立有效的沟通协调机制</a:t>
            </a:r>
            <a:endParaRPr altLang="en-US" lang="zh-CN"/>
          </a:p>
        </p:txBody>
      </p:sp>
      <p:sp>
        <p:nvSpPr>
          <p:cNvPr id="1049986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建立定期会议制度，确保各方参与者和利益相关者之间的有效沟通。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设立专门协调员，负责解决实施过程中出现的问题和冲突。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利用现代通讯技术，如视频会议、即时通讯工具等，提高沟通效率。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建立信息共享平台，使各方能够及时了解项目进展情况，以便做出相应调整。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制定分阶段实施计划和时间表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第一阶段：需求分析和规划（1-2个月）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第二阶段：网络架构设计和设备采购（3-4个月）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第三阶段：网络建设和调试（5-6个月）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第四阶段：上线运行和测试（7-8个月）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确保建设质量和安全</a:t>
            </a:r>
            <a:endParaRPr altLang="en-US" lang="zh-CN"/>
          </a:p>
        </p:txBody>
      </p:sp>
      <p:sp>
        <p:nvSpPr>
          <p:cNvPr id="105009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强化施工现场的安全管理，确保施工人员的生命安全和身体健康。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建立严格的质量管理体系，确保建设过程中的质量标准和安全要求得到有效执行。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选用优质的设备和材料，保证远程医疗网络的稳定性和可靠性。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建立完善的质量检测和验收机制，对建设成果进行全面检测和评估，确保达到预期的质量和安全标准。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远程医疗网络建设预期成果</a:t>
            </a:r>
            <a:endParaRPr altLang="en-US" lang="zh-CN"/>
          </a:p>
        </p:txBody>
      </p:sp>
      <p:sp>
        <p:nvSpPr>
          <p:cNvPr id="1050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提高医疗服务覆盖面和质量</a:t>
            </a:r>
            <a:endParaRPr altLang="en-US" lang="zh-CN"/>
          </a:p>
        </p:txBody>
      </p:sp>
      <p:sp>
        <p:nvSpPr>
          <p:cNvPr id="105020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远程医疗网络建设将使医疗服务覆盖更广泛的地区和人群，提高医疗服务的可及性和公平性。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通过远程医疗网络，医疗机构可以共享优质医疗资源，提高医疗服务的质量和效率。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远程医疗网络将促进跨地区、跨领域的医疗合作，提高医疗服务的协同性和整合性。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远程医疗网络将推动医疗技术的创新和应用，提高医疗服务的科技含量和智能化水平。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降低医疗成本和患者负担</a:t>
            </a:r>
            <a:endParaRPr altLang="en-US" lang="zh-CN"/>
          </a:p>
        </p:txBody>
      </p:sp>
      <p:sp>
        <p:nvSpPr>
          <p:cNvPr id="105024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远程医疗能够减少患者的误诊率，降低不必要的医疗费用。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远程医疗可以降低患者的交通费用和时间成本，减轻患者的经济负担。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通过远程医疗，医疗机构可以优化资源配置，降低运营成本。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远程医疗能够提高医疗服务的可及性，让更多人享受到高质量的医疗服务。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提升医疗行业整体竞争力</a:t>
            </a:r>
            <a:endParaRPr altLang="en-US" lang="zh-CN"/>
          </a:p>
        </p:txBody>
      </p:sp>
      <p:sp>
        <p:nvSpPr>
          <p:cNvPr id="105031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提高医疗服务效率：远程医疗可以实现快速诊断和治疗，减少患者等待时间和医疗成本。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提升医疗资源可及性：远程医疗能够让更多地区的患者获得高质量的医疗服务，降低医疗资源的地域性差异。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促进医疗技术创新：远程医疗的发展将推动医疗技术的创新和进步，提高医疗行业的整体水平。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增强医疗行业的竞争力：通过远程医疗网络建设，医疗机构可以提供更全面、高效、便捷的医疗服务，提高市场竞争力。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推动医疗行业可持续发展</a:t>
            </a:r>
            <a:endParaRPr altLang="en-US" lang="zh-CN"/>
          </a:p>
        </p:txBody>
      </p:sp>
      <p:sp>
        <p:nvSpPr>
          <p:cNvPr id="105036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提高医疗资源利用效率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增强医疗行业的创新能力和竞争力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促进医疗技术和服务的普及与推广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降低医疗成本和患者负担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远程医疗网络建设风险和应对措施</a:t>
            </a:r>
            <a:endParaRPr altLang="en-US" lang="zh-CN"/>
          </a:p>
        </p:txBody>
      </p:sp>
      <p:sp>
        <p:nvSpPr>
          <p:cNvPr id="1050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技术风险及应对措施</a:t>
            </a:r>
            <a:endParaRPr altLang="en-US" lang="zh-CN"/>
          </a:p>
        </p:txBody>
      </p:sp>
      <p:sp>
        <p:nvSpPr>
          <p:cNvPr id="105048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技术风险：缺乏统一标准、技术更新迅速、兼容性问题等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应对措施：制定并推广行业标准、持续跟进技术发展、加强与供应商合作等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技术风险：网络传输不稳定、数据安全漏洞、系统故障等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应对措施：采用加密技术、备份数据、建立容灾系统等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安全风险及应对措施</a:t>
            </a:r>
            <a:endParaRPr altLang="en-US" lang="zh-CN"/>
          </a:p>
        </p:txBody>
      </p:sp>
      <p:sp>
        <p:nvSpPr>
          <p:cNvPr id="1050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数据安全风险：保障数据传输和存储的安全性，采用加密技术等措施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隐私泄露风险：严格遵守隐私保护法规，加强数据访问控制和审计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网络安全风险：建立完善的网络安全体系，防范网络攻击和病毒传播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应对措施：制定应急预案，建立安全漏洞监测和修复机制，加强人员安全意识培训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人才风险及应对措施</a:t>
            </a:r>
            <a:endParaRPr altLang="en-US" lang="zh-CN"/>
          </a:p>
        </p:txBody>
      </p:sp>
      <p:sp>
        <p:nvSpPr>
          <p:cNvPr id="1050606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人才流失风险：由于远程医疗行业的特殊性，人才流失风险较大，需要建立完善的留人机制。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技能不足风险：远程医疗需要具备专业的医疗知识和技能，如果人才技能不足，将影响服务质量，需要加强培训和技能提升。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人才管理风险：由于远程医疗的分散性，对人才的管理难度较大，需要建立完善的管理机制和沟通机制。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人才安全风险：远程医疗涉及到患者的隐私和医疗信息的安全，需要加强人才的安全意识和保密意识。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政策风险及应对措施</a:t>
            </a:r>
            <a:endParaRPr altLang="en-US" lang="zh-CN"/>
          </a:p>
        </p:txBody>
      </p:sp>
      <p:sp>
        <p:nvSpPr>
          <p:cNvPr id="1050650" name="矩形: 圆角 1"/>
          <p:cNvSpPr/>
          <p:nvPr>
            <p:custDataLst>
              <p:tags r:id="rId1"/>
            </p:custDataLst>
          </p:nvPr>
        </p:nvSpPr>
        <p:spPr>
          <a:xfrm>
            <a:off x="1014984" y="2460501"/>
            <a:ext cx="5018149" cy="129187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65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1130774" y="2588635"/>
            <a:ext cx="1367546" cy="103807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54" name="标题"/>
          <p:cNvSpPr txBox="1"/>
          <p:nvPr>
            <p:custDataLst>
              <p:tags r:id="rId3"/>
            </p:custDataLst>
          </p:nvPr>
        </p:nvSpPr>
        <p:spPr>
          <a:xfrm>
            <a:off x="1130774" y="2549842"/>
            <a:ext cx="1061798" cy="111499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56" name="正文"/>
          <p:cNvSpPr txBox="1"/>
          <p:nvPr>
            <p:custDataLst>
              <p:tags r:id="rId4"/>
            </p:custDataLst>
          </p:nvPr>
        </p:nvSpPr>
        <p:spPr>
          <a:xfrm>
            <a:off x="2460893" y="2461677"/>
            <a:ext cx="3572292" cy="129187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政策变化风险：医疗行业政策的不稳定性可能导致远程医疗网络建设受阻，需密切关注政策动向，及时调整计划。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658" name="矩形: 圆角 19"/>
          <p:cNvSpPr/>
          <p:nvPr>
            <p:custDataLst>
              <p:tags r:id="rId5"/>
            </p:custDataLst>
          </p:nvPr>
        </p:nvSpPr>
        <p:spPr>
          <a:xfrm>
            <a:off x="6155604" y="2460501"/>
            <a:ext cx="5018149" cy="129187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66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65516" y="2587459"/>
            <a:ext cx="1367546" cy="103807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62" name="标题"/>
          <p:cNvSpPr txBox="1"/>
          <p:nvPr>
            <p:custDataLst>
              <p:tags r:id="rId7"/>
            </p:custDataLst>
          </p:nvPr>
        </p:nvSpPr>
        <p:spPr>
          <a:xfrm>
            <a:off x="6265516" y="2549254"/>
            <a:ext cx="1061798" cy="111499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64" name="正文"/>
          <p:cNvSpPr txBox="1"/>
          <p:nvPr>
            <p:custDataLst>
              <p:tags r:id="rId8"/>
            </p:custDataLst>
          </p:nvPr>
        </p:nvSpPr>
        <p:spPr>
          <a:xfrm>
            <a:off x="7596223" y="2462852"/>
            <a:ext cx="3572292" cy="129187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应对措施：加强与政府部门的沟通，了解政策走向，制定灵活的建设方案，以应对可能的政策变化。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666" name="矩形: 圆角 28"/>
          <p:cNvSpPr/>
          <p:nvPr>
            <p:custDataLst>
              <p:tags r:id="rId9"/>
            </p:custDataLst>
          </p:nvPr>
        </p:nvSpPr>
        <p:spPr>
          <a:xfrm>
            <a:off x="1014984" y="3981645"/>
            <a:ext cx="5018149" cy="129187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66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1130774" y="4109779"/>
            <a:ext cx="1367546" cy="103807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70" name="标题"/>
          <p:cNvSpPr txBox="1"/>
          <p:nvPr>
            <p:custDataLst>
              <p:tags r:id="rId11"/>
            </p:custDataLst>
          </p:nvPr>
        </p:nvSpPr>
        <p:spPr>
          <a:xfrm>
            <a:off x="1130774" y="4070986"/>
            <a:ext cx="1061798" cy="111499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72" name="正文"/>
          <p:cNvSpPr txBox="1"/>
          <p:nvPr>
            <p:custDataLst>
              <p:tags r:id="rId12"/>
            </p:custDataLst>
          </p:nvPr>
        </p:nvSpPr>
        <p:spPr>
          <a:xfrm>
            <a:off x="2460893" y="3982821"/>
            <a:ext cx="3572292" cy="129187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法规合规风险：远程医疗涉及诸多法规监管，如隐私保护、医疗责任等，需确保远程医疗网络建设符合相关法规要求。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674" name="矩形: 圆角 24"/>
          <p:cNvSpPr/>
          <p:nvPr>
            <p:custDataLst>
              <p:tags r:id="rId13"/>
            </p:custDataLst>
          </p:nvPr>
        </p:nvSpPr>
        <p:spPr>
          <a:xfrm>
            <a:off x="6155604" y="3981645"/>
            <a:ext cx="5018149" cy="129187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67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65516" y="4108603"/>
            <a:ext cx="1367546" cy="103807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78" name="标题"/>
          <p:cNvSpPr txBox="1"/>
          <p:nvPr>
            <p:custDataLst>
              <p:tags r:id="rId15"/>
            </p:custDataLst>
          </p:nvPr>
        </p:nvSpPr>
        <p:spPr>
          <a:xfrm>
            <a:off x="6265516" y="4069810"/>
            <a:ext cx="1061798" cy="111499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80" name="正文"/>
          <p:cNvSpPr txBox="1"/>
          <p:nvPr>
            <p:custDataLst>
              <p:tags r:id="rId16"/>
            </p:custDataLst>
          </p:nvPr>
        </p:nvSpPr>
        <p:spPr>
          <a:xfrm>
            <a:off x="7596223" y="3983408"/>
            <a:ext cx="3572292" cy="129187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应对措施：加强法规合规培训，提高团队对相关法规的认知和理解；与法律顾问合作，确保远程医疗网络建设合规；建立完善的隐私保护机制，保障患者隐私安全。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7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9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54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2024-01-05T23:09:11Z</dcterms:created>
  <dcterms:modified xsi:type="dcterms:W3CDTF">2024-01-05T23:09:11Z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7b07d594d0b44531957929b2725b5e26_21</vt:lpwstr>
  </property>
</Properties>
</file>