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96" r:id="rId1"/>
    <p:sldMasterId id="2147483933" r:id="rId2"/>
  </p:sldMasterIdLst>
  <p:notesMasterIdLst>
    <p:notesMasterId r:id="rId3"/>
  </p:notesMasterIdLst>
  <p:sldIdLst>
    <p:sldId id="385" r:id="rId4"/>
    <p:sldId id="388" r:id="rId5"/>
    <p:sldId id="391" r:id="rId6"/>
    <p:sldId id="394" r:id="rId7"/>
    <p:sldId id="397" r:id="rId8"/>
    <p:sldId id="400" r:id="rId9"/>
    <p:sldId id="403" r:id="rId10"/>
    <p:sldId id="406" r:id="rId11"/>
    <p:sldId id="409" r:id="rId12"/>
    <p:sldId id="412" r:id="rId13"/>
    <p:sldId id="415" r:id="rId14"/>
    <p:sldId id="418" r:id="rId15"/>
    <p:sldId id="421" r:id="rId16"/>
    <p:sldId id="424" r:id="rId17"/>
    <p:sldId id="427" r:id="rId18"/>
    <p:sldId id="430" r:id="rId19"/>
    <p:sldId id="433" r:id="rId20"/>
    <p:sldId id="436" r:id="rId21"/>
    <p:sldId id="439" r:id="rId22"/>
    <p:sldId id="442" r:id="rId23"/>
    <p:sldId id="445" r:id="rId24"/>
    <p:sldId id="448" r:id="rId25"/>
    <p:sldId id="451" r:id="rId26"/>
    <p:sldId id="454" r:id="rId27"/>
    <p:sldId id="457" r:id="rId28"/>
    <p:sldId id="460" r:id="rId29"/>
    <p:sldId id="463" r:id="rId30"/>
    <p:sldId id="466" r:id="rId31"/>
    <p:sldId id="469" r:id="rId32"/>
    <p:sldId id="472" r:id="rId33"/>
    <p:sldId id="475" r:id="rId34"/>
    <p:sldId id="478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tags" Target="../tags/tag117.xml"/><Relationship Id="rId18" Type="http://schemas.openxmlformats.org/officeDocument/2006/relationships/tags" Target="../tags/tag118.xml"/><Relationship Id="rId19" Type="http://schemas.openxmlformats.org/officeDocument/2006/relationships/tags" Target="../tags/tag119.xml"/><Relationship Id="rId20" Type="http://schemas.openxmlformats.org/officeDocument/2006/relationships/tags" Target="../tags/tag120.xml"/><Relationship Id="rId21" Type="http://schemas.openxmlformats.org/officeDocument/2006/relationships/tags" Target="../tags/tag121.xml"/><Relationship Id="rId22" Type="http://schemas.openxmlformats.org/officeDocument/2006/relationships/tags" Target="../tags/tag122.xml"/><Relationship Id="rId23" Type="http://schemas.openxmlformats.org/officeDocument/2006/relationships/tags" Target="../tags/tag123.xml"/><Relationship Id="rId24" Type="http://schemas.openxmlformats.org/officeDocument/2006/relationships/tags" Target="../tags/tag124.xml"/><Relationship Id="rId25" Type="http://schemas.openxmlformats.org/officeDocument/2006/relationships/tags" Target="../tags/tag125.xml"/><Relationship Id="rId26" Type="http://schemas.openxmlformats.org/officeDocument/2006/relationships/tags" Target="../tags/tag126.xml"/><Relationship Id="rId27" Type="http://schemas.openxmlformats.org/officeDocument/2006/relationships/tags" Target="../tags/tag127.xml"/><Relationship Id="rId28" Type="http://schemas.openxmlformats.org/officeDocument/2006/relationships/tags" Target="../tags/tag128.xml"/><Relationship Id="rId29" Type="http://schemas.openxmlformats.org/officeDocument/2006/relationships/tags" Target="../tags/tag129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tags" Target="../tags/tag330.xml"/><Relationship Id="rId22" Type="http://schemas.openxmlformats.org/officeDocument/2006/relationships/tags" Target="../tags/tag331.xml"/><Relationship Id="rId23" Type="http://schemas.openxmlformats.org/officeDocument/2006/relationships/tags" Target="../tags/tag332.xml"/><Relationship Id="rId24" Type="http://schemas.openxmlformats.org/officeDocument/2006/relationships/tags" Target="../tags/tag333.xml"/><Relationship Id="rId25" Type="http://schemas.openxmlformats.org/officeDocument/2006/relationships/tags" Target="../tags/tag334.xml"/><Relationship Id="rId26" Type="http://schemas.openxmlformats.org/officeDocument/2006/relationships/tags" Target="../tags/tag335.xml"/><Relationship Id="rId27" Type="http://schemas.openxmlformats.org/officeDocument/2006/relationships/tags" Target="../tags/tag336.xml"/><Relationship Id="rId28" Type="http://schemas.openxmlformats.org/officeDocument/2006/relationships/tags" Target="../tags/tag337.xml"/><Relationship Id="rId29" Type="http://schemas.openxmlformats.org/officeDocument/2006/relationships/tags" Target="../tags/tag338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tags" Target="../tags/tag386.xml"/><Relationship Id="rId18" Type="http://schemas.openxmlformats.org/officeDocument/2006/relationships/tags" Target="../tags/tag387.xml"/><Relationship Id="rId19" Type="http://schemas.openxmlformats.org/officeDocument/2006/relationships/tags" Target="../tags/tag388.xml"/><Relationship Id="rId20" Type="http://schemas.openxmlformats.org/officeDocument/2006/relationships/tags" Target="../tags/tag389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克服学习困难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了解学习困难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定义学习困难</a:t>
            </a:r>
            <a:endParaRPr altLang="en-US" lang="zh-CN"/>
          </a:p>
        </p:txBody>
      </p:sp>
      <p:sp>
        <p:nvSpPr>
          <p:cNvPr id="104885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学习困难可能是由于生理、心理、环境等因素引起的，例如注意力缺陷、记忆力差、缺乏学习技巧等。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学习困难是指个体在学习过程中遇到的困难和挑战，可能是由于多种原因导致的。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学习困难可能导致学生在学业上表现不佳，缺乏自信和兴趣。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了解学习困难是克服学习困难的第一步，通过识别和评估学习困难，可以帮助学生找到适合自己的学习方法和策略。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常见类型及表现</a:t>
            </a:r>
            <a:endParaRPr altLang="en-US" lang="zh-CN"/>
          </a:p>
        </p:txBody>
      </p:sp>
      <p:sp>
        <p:nvSpPr>
          <p:cNvPr id="104891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注意力不集中：难以专注于学习任务，容易分心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学习情绪消极：对学习产生焦虑、厌倦等消极情绪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学习动力不足：缺乏学习热情和动力，缺乏目标导向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学习方法不当：学习效率低下，事倍功半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产生原因</a:t>
            </a:r>
            <a:endParaRPr altLang="en-US" lang="zh-CN"/>
          </a:p>
        </p:txBody>
      </p:sp>
      <p:sp>
        <p:nvSpPr>
          <p:cNvPr id="104899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学习动力不足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学习情绪波动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学习方法不当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学习环境不佳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克服学习困难的策略</a:t>
            </a:r>
            <a:endParaRPr altLang="en-US" dirty="0" lang="zh-CN"/>
          </a:p>
        </p:txBody>
      </p:sp>
      <p:sp>
        <p:nvSpPr>
          <p:cNvPr id="10490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制定合理的学习计划</a:t>
            </a:r>
            <a:endParaRPr altLang="en-US" lang="zh-CN"/>
          </a:p>
        </p:txBody>
      </p:sp>
      <p:sp>
        <p:nvSpPr>
          <p:cNvPr id="104908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制定学习计划表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调整学习计划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确定学习目标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安排学习时间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掌握有效的学习方法</a:t>
            </a:r>
            <a:endParaRPr altLang="en-US" lang="zh-CN"/>
          </a:p>
        </p:txBody>
      </p:sp>
      <p:sp>
        <p:nvSpPr>
          <p:cNvPr id="1049140" name="矩形: 圆角 4"/>
          <p:cNvSpPr/>
          <p:nvPr>
            <p:custDataLst>
              <p:tags r:id="rId1"/>
            </p:custDataLst>
          </p:nvPr>
        </p:nvSpPr>
        <p:spPr>
          <a:xfrm>
            <a:off x="1524000" y="3321806"/>
            <a:ext cx="2295995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2"/>
            </p:custDataLst>
          </p:nvPr>
        </p:nvSpPr>
        <p:spPr>
          <a:xfrm>
            <a:off x="1676298" y="3506047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制定合理的学习计划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44" name="矩形: 圆角 4"/>
          <p:cNvSpPr/>
          <p:nvPr>
            <p:custDataLst>
              <p:tags r:id="rId3"/>
            </p:custDataLst>
          </p:nvPr>
        </p:nvSpPr>
        <p:spPr>
          <a:xfrm>
            <a:off x="9058488" y="3322376"/>
            <a:ext cx="2295883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4"/>
            </p:custDataLst>
          </p:nvPr>
        </p:nvSpPr>
        <p:spPr>
          <a:xfrm>
            <a:off x="9210786" y="3506617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及时复习，巩固记忆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48" name="矩形: 圆角 4"/>
          <p:cNvSpPr/>
          <p:nvPr>
            <p:custDataLst>
              <p:tags r:id="rId5"/>
            </p:custDataLst>
          </p:nvPr>
        </p:nvSpPr>
        <p:spPr>
          <a:xfrm>
            <a:off x="4035496" y="3322946"/>
            <a:ext cx="2295883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6"/>
            </p:custDataLst>
          </p:nvPr>
        </p:nvSpPr>
        <p:spPr>
          <a:xfrm>
            <a:off x="4188365" y="3507187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集中注意力，避免分散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52" name="矩形: 圆角 4"/>
          <p:cNvSpPr/>
          <p:nvPr>
            <p:custDataLst>
              <p:tags r:id="rId7"/>
            </p:custDataLst>
          </p:nvPr>
        </p:nvSpPr>
        <p:spPr>
          <a:xfrm>
            <a:off x="6546992" y="3323517"/>
            <a:ext cx="2295883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8"/>
            </p:custDataLst>
          </p:nvPr>
        </p:nvSpPr>
        <p:spPr>
          <a:xfrm>
            <a:off x="6699290" y="3507758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学会记笔记，提炼重点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保持积极心态</a:t>
            </a:r>
            <a:endParaRPr altLang="en-US" lang="zh-CN"/>
          </a:p>
        </p:txBody>
      </p:sp>
      <p:sp>
        <p:nvSpPr>
          <p:cNvPr id="104919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接受挑战，不畏难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保持乐观，相信自己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寻找学习乐趣，激发兴趣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设定小目标，逐步实现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寻求外部帮助</a:t>
            </a:r>
            <a:endParaRPr altLang="en-US" lang="zh-CN"/>
          </a:p>
        </p:txBody>
      </p:sp>
      <p:sp>
        <p:nvSpPr>
          <p:cNvPr id="10492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请教老师：寻求专业指导，解决疑难问题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参加辅导班：提高学习效率，加强薄弱环节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同学互助：共同学习，互相帮助，共同进步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利用网络资源：查找学习资料，获取学习建议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提高学习效率的技巧</a:t>
            </a:r>
            <a:endParaRPr altLang="en-US" dirty="0" lang="zh-CN"/>
          </a:p>
        </p:txBody>
      </p:sp>
      <p:sp>
        <p:nvSpPr>
          <p:cNvPr id="10493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时间管理</a:t>
            </a:r>
            <a:endParaRPr altLang="en-US" lang="zh-CN"/>
          </a:p>
        </p:txBody>
      </p:sp>
      <p:sp>
        <p:nvSpPr>
          <p:cNvPr id="104933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避免拖延，及时完成任务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制定学习计划，合理安排时间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优先处理重要和紧急的任务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学会放松自己，避免过度疲劳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笔记方法</a:t>
            </a:r>
            <a:endParaRPr altLang="en-US" lang="zh-CN"/>
          </a:p>
        </p:txBody>
      </p:sp>
      <p:sp>
        <p:nvSpPr>
          <p:cNvPr id="104940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康奈尔笔记法：将笔记分为三部分，包括笔记、总结和问题，有助于加深理解和记忆。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思维导图法：将知识点以树状结构形式呈现，有助于梳理思路和形成知识体系。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笔记卡片法：将笔记记录在卡片上，并在卡片的背面写上相关问题，有助于巩固记忆和查漏补缺。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数字笔记法：利用数字工具如印象笔记、OneNote等进行笔记，便于整理和查找。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课堂参与</a:t>
            </a:r>
            <a:endParaRPr altLang="en-US" lang="zh-CN"/>
          </a:p>
        </p:txBody>
      </p:sp>
      <p:sp>
        <p:nvSpPr>
          <p:cNvPr id="10494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积极参与课堂讨论，提高学习动力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认真听讲，紧跟老师思路，不错过任何重要信息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做好笔记，方便课后复习巩固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主动回答问题，加深对知识的理解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复习与巩固</a:t>
            </a:r>
            <a:endParaRPr altLang="en-US" lang="zh-CN"/>
          </a:p>
        </p:txBody>
      </p:sp>
      <p:sp>
        <p:nvSpPr>
          <p:cNvPr id="104953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定期复习：每隔一段时间对所学知识进行复习，以避免遗忘。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及时复习：在学完新知识后，尽快进行复习，以巩固记忆。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多样化复习：采用多种方式进行复习，如做题、总结、朗读等。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重点复习：对于难以记忆的知识点，进行重点复习，加深理解和记忆。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应对学习压力的方法</a:t>
            </a:r>
            <a:endParaRPr altLang="en-US" dirty="0" lang="zh-CN"/>
          </a:p>
        </p:txBody>
      </p:sp>
      <p:sp>
        <p:nvSpPr>
          <p:cNvPr id="10495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认识压力源</a:t>
            </a:r>
            <a:endParaRPr altLang="en-US" lang="zh-CN"/>
          </a:p>
        </p:txBody>
      </p:sp>
      <p:sp>
        <p:nvSpPr>
          <p:cNvPr id="10496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8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确定压力源：识别并列出造成压力的因素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4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分析压力源：评估压力对自己的影响程度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调整心态：接受无法改变的压力，积极应对可改变的压力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2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寻求支持：与亲朋好友、专业人士交流，寻求帮助和建议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调整心态</a:t>
            </a:r>
            <a:endParaRPr altLang="en-US" lang="zh-CN"/>
          </a:p>
        </p:txBody>
      </p:sp>
      <p:sp>
        <p:nvSpPr>
          <p:cNvPr id="104968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保持积极乐观的态度，相信自己能够克服困难。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遇到挫折时，不要轻易放弃，要勇敢面对并寻找解决方法。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学会放松自己，避免过度紧张和焦虑，可以通过运动、听音乐等方式来缓解压力。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培养自己的兴趣爱好，增强自信心，让自己更加充实和满足。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放松身心</a:t>
            </a:r>
            <a:endParaRPr altLang="en-US" lang="zh-CN"/>
          </a:p>
        </p:txBody>
      </p:sp>
      <p:sp>
        <p:nvSpPr>
          <p:cNvPr id="104972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音乐：听音乐可以放松心情，缓解压力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睡眠：保证充足的睡眠，有助于缓解压力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运动：通过运动来释放压力，如跑步、游泳等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冥想：通过冥想来放松身心，缓解压力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寻求支持</a:t>
            </a:r>
            <a:endParaRPr altLang="en-US" lang="zh-CN"/>
          </a:p>
        </p:txBody>
      </p:sp>
      <p:sp>
        <p:nvSpPr>
          <p:cNvPr id="104978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寻求家人、朋友或老师的帮助和支持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参加学习小组或与同学合作，互相鼓励和帮助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寻找专业的辅导 或 tutor，获取针对性的指导和学习资源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参加学习辅导班或在线课程，与其他学习者交流和分享经验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激发学习兴趣的途径</a:t>
            </a:r>
            <a:endParaRPr altLang="en-US" dirty="0" lang="zh-CN"/>
          </a:p>
        </p:txBody>
      </p:sp>
      <p:sp>
        <p:nvSpPr>
          <p:cNvPr id="10498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发现学习的乐趣</a:t>
            </a:r>
            <a:endParaRPr altLang="en-US" lang="zh-CN"/>
          </a:p>
        </p:txBody>
      </p:sp>
      <p:sp>
        <p:nvSpPr>
          <p:cNvPr id="104987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尝试不同的学习方式和环境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探索学科背后的故事和意义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寻找与学习相关的趣味活动和挑战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发掘学习带来的成就感和自信心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设定学习目标</a:t>
            </a:r>
            <a:endParaRPr altLang="en-US" lang="zh-CN"/>
          </a:p>
        </p:txBody>
      </p:sp>
      <p:sp>
        <p:nvSpPr>
          <p:cNvPr id="104992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设定明确、可实现的目标，避免模糊和抽象的目标。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设定与个人兴趣和价值观相符的目标，增加学习的内在动力。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设定具体、量化的目标，以便于衡量进度和成果。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将大目标分解成小目标，逐步实现，增加成就感。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培养好奇心</a:t>
            </a:r>
            <a:endParaRPr altLang="en-US" lang="zh-CN"/>
          </a:p>
        </p:txBody>
      </p:sp>
      <p:sp>
        <p:nvSpPr>
          <p:cNvPr id="104999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探索未知：尝试新事物，拓宽知识面，激发好奇心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提问思考：不断提问，深入思考，培养探究精神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学习热情：保持学习热情，对知识充满渴望和追求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创造环境：创造有利于学习的环境和氛围，提高学习效率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探索多元学习方式</a:t>
            </a:r>
            <a:endParaRPr altLang="en-US" lang="zh-CN"/>
          </a:p>
        </p:txBody>
      </p:sp>
      <p:sp>
        <p:nvSpPr>
          <p:cNvPr id="105005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尝试不同的学习方式，如听讲、阅读、实践等，以找到最适合自己的学习方式。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结合自己的兴趣爱好，将学习与娱乐相结合，提高学习乐趣。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利用现代科技手段，如在线课程、学习软件等，丰富学习手段和资源。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参加学习小组或与他人交流学习心得，互相激励和促进。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克服学习困难的实践建议</a:t>
            </a:r>
            <a:endParaRPr altLang="en-US" dirty="0" lang="zh-CN"/>
          </a:p>
        </p:txBody>
      </p:sp>
      <p:sp>
        <p:nvSpPr>
          <p:cNvPr id="10500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制定个人计划</a:t>
            </a:r>
            <a:endParaRPr altLang="en-US" lang="zh-CN"/>
          </a:p>
        </p:txBody>
      </p:sp>
      <p:sp>
        <p:nvSpPr>
          <p:cNvPr id="105012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确定学习目标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制定时间表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分配学习任务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定期评估进度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培养好习惯</a:t>
            </a:r>
            <a:endParaRPr altLang="en-US" lang="zh-CN"/>
          </a:p>
        </p:txBody>
      </p:sp>
      <p:sp>
        <p:nvSpPr>
          <p:cNvPr id="10501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制定学习计划，合理安排时间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勤于记笔记，加深记忆和理解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定期复习，巩固所学知识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坚持每天阅读，扩大知识面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保持健康的生活方式</a:t>
            </a:r>
            <a:endParaRPr altLang="en-US" lang="zh-CN"/>
          </a:p>
        </p:txBody>
      </p:sp>
      <p:sp>
        <p:nvSpPr>
          <p:cNvPr id="1050258" name="矩形: 圆角 4"/>
          <p:cNvSpPr/>
          <p:nvPr>
            <p:custDataLst>
              <p:tags r:id="rId1"/>
            </p:custDataLst>
          </p:nvPr>
        </p:nvSpPr>
        <p:spPr>
          <a:xfrm>
            <a:off x="1524000" y="3321806"/>
            <a:ext cx="2295995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"/>
            </p:custDataLst>
          </p:nvPr>
        </p:nvSpPr>
        <p:spPr>
          <a:xfrm>
            <a:off x="1676298" y="3506047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保证充足的睡眠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62" name="矩形: 圆角 4"/>
          <p:cNvSpPr/>
          <p:nvPr>
            <p:custDataLst>
              <p:tags r:id="rId3"/>
            </p:custDataLst>
          </p:nvPr>
        </p:nvSpPr>
        <p:spPr>
          <a:xfrm>
            <a:off x="9058488" y="3322376"/>
            <a:ext cx="2295883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4"/>
            </p:custDataLst>
          </p:nvPr>
        </p:nvSpPr>
        <p:spPr>
          <a:xfrm>
            <a:off x="9210786" y="3506617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良好的心态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66" name="矩形: 圆角 4"/>
          <p:cNvSpPr/>
          <p:nvPr>
            <p:custDataLst>
              <p:tags r:id="rId5"/>
            </p:custDataLst>
          </p:nvPr>
        </p:nvSpPr>
        <p:spPr>
          <a:xfrm>
            <a:off x="4035496" y="3322946"/>
            <a:ext cx="2295883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68" name="正文"/>
          <p:cNvSpPr txBox="1"/>
          <p:nvPr>
            <p:custDataLst>
              <p:tags r:id="rId6"/>
            </p:custDataLst>
          </p:nvPr>
        </p:nvSpPr>
        <p:spPr>
          <a:xfrm>
            <a:off x="4188365" y="3507187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均衡的饮食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70" name="矩形: 圆角 4"/>
          <p:cNvSpPr/>
          <p:nvPr>
            <p:custDataLst>
              <p:tags r:id="rId7"/>
            </p:custDataLst>
          </p:nvPr>
        </p:nvSpPr>
        <p:spPr>
          <a:xfrm>
            <a:off x="6546992" y="3323517"/>
            <a:ext cx="2295883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72" name="正文"/>
          <p:cNvSpPr txBox="1"/>
          <p:nvPr>
            <p:custDataLst>
              <p:tags r:id="rId8"/>
            </p:custDataLst>
          </p:nvPr>
        </p:nvSpPr>
        <p:spPr>
          <a:xfrm>
            <a:off x="6699290" y="3507758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适量的运动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积极参与学习活动</a:t>
            </a:r>
            <a:endParaRPr altLang="en-US" lang="zh-CN"/>
          </a:p>
        </p:txBody>
      </p:sp>
      <p:sp>
        <p:nvSpPr>
          <p:cNvPr id="105030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主动参与课堂讨论，提高学习积极性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积极参加课外学习小组，与同学共同进步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2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主动寻求学习资源，如图书馆、网络等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2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积极参加学习竞赛和活动，提高学习动力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6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412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2024-01-04T23:27:02Z</dcterms:created>
  <dcterms:modified xsi:type="dcterms:W3CDTF">2024-01-04T23:27:02Z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34598c73fe7644bb81a3ffe3b94a2656_21</vt:lpwstr>
  </property>
</Properties>
</file>