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497" r:id="rId1"/>
    <p:sldMasterId id="2147498534" r:id="rId2"/>
  </p:sldMasterIdLst>
  <p:notesMasterIdLst>
    <p:notesMasterId r:id="rId3"/>
  </p:notesMasterIdLst>
  <p:sldIdLst>
    <p:sldId id="7327" r:id="rId4"/>
    <p:sldId id="7332" r:id="rId5"/>
    <p:sldId id="7336" r:id="rId6"/>
    <p:sldId id="7339" r:id="rId7"/>
    <p:sldId id="7345" r:id="rId9"/>
    <p:sldId id="7348" r:id="rId10"/>
    <p:sldId id="7351" r:id="rId11"/>
    <p:sldId id="7354" r:id="rId12"/>
    <p:sldId id="7357" r:id="rId13"/>
    <p:sldId id="7363" r:id="rId15"/>
    <p:sldId id="7366" r:id="rId16"/>
    <p:sldId id="7369" r:id="rId17"/>
    <p:sldId id="7372" r:id="rId18"/>
    <p:sldId id="7375" r:id="rId19"/>
    <p:sldId id="7381" r:id="rId21"/>
    <p:sldId id="7384" r:id="rId22"/>
    <p:sldId id="7387" r:id="rId23"/>
    <p:sldId id="7390" r:id="rId24"/>
    <p:sldId id="7393" r:id="rId25"/>
    <p:sldId id="7399" r:id="rId27"/>
    <p:sldId id="7402" r:id="rId28"/>
    <p:sldId id="7405" r:id="rId29"/>
    <p:sldId id="7408" r:id="rId30"/>
    <p:sldId id="7411" r:id="rId31"/>
    <p:sldId id="7417" r:id="rId33"/>
    <p:sldId id="7420" r:id="rId34"/>
    <p:sldId id="7423" r:id="rId35"/>
    <p:sldId id="7426" r:id="rId36"/>
    <p:sldId id="7429" r:id="rId37"/>
    <p:sldId id="7435" r:id="rId39"/>
    <p:sldId id="7438" r:id="rId40"/>
    <p:sldId id="7442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498" r:id="rId1"/>
    <p:sldLayoutId id="2147498499" r:id="rId2"/>
    <p:sldLayoutId id="2147498500" r:id="rId3"/>
    <p:sldLayoutId id="2147498501" r:id="rId4"/>
    <p:sldLayoutId id="2147498502" r:id="rId5"/>
    <p:sldLayoutId id="2147498503" r:id="rId6"/>
    <p:sldLayoutId id="2147498504" r:id="rId7"/>
    <p:sldLayoutId id="2147498505" r:id="rId8"/>
    <p:sldLayoutId id="2147498506" r:id="rId9"/>
    <p:sldLayoutId id="2147498507" r:id="rId10"/>
    <p:sldLayoutId id="21474985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8535" r:id="rId1"/>
    <p:sldLayoutId id="2147498536" r:id="rId2"/>
    <p:sldLayoutId id="2147498537" r:id="rId3"/>
    <p:sldLayoutId id="2147498538" r:id="rId4"/>
    <p:sldLayoutId id="2147498539" r:id="rId5"/>
    <p:sldLayoutId id="2147498540" r:id="rId6"/>
    <p:sldLayoutId id="2147498541" r:id="rId7"/>
    <p:sldLayoutId id="2147498542" r:id="rId8"/>
    <p:sldLayoutId id="2147498543" r:id="rId9"/>
    <p:sldLayoutId id="2147498544" r:id="rId10"/>
    <p:sldLayoutId id="214749854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tags" Target="../tags/tag414.xml"/><Relationship Id="rId16" Type="http://schemas.openxmlformats.org/officeDocument/2006/relationships/tags" Target="../tags/tag415.xml"/><Relationship Id="rId17" Type="http://schemas.openxmlformats.org/officeDocument/2006/relationships/tags" Target="../tags/tag416.xml"/><Relationship Id="rId18" Type="http://schemas.openxmlformats.org/officeDocument/2006/relationships/tags" Target="../tags/tag417.xml"/><Relationship Id="rId19" Type="http://schemas.openxmlformats.org/officeDocument/2006/relationships/tags" Target="../tags/tag418.xml"/><Relationship Id="rId20" Type="http://schemas.openxmlformats.org/officeDocument/2006/relationships/tags" Target="../tags/tag419.xml"/><Relationship Id="rId21" Type="http://schemas.openxmlformats.org/officeDocument/2006/relationships/tags" Target="../tags/tag420.xml"/><Relationship Id="rId22" Type="http://schemas.openxmlformats.org/officeDocument/2006/relationships/tags" Target="../tags/tag421.xml"/><Relationship Id="rId23" Type="http://schemas.openxmlformats.org/officeDocument/2006/relationships/tags" Target="../tags/tag422.xml"/><Relationship Id="rId24" Type="http://schemas.openxmlformats.org/officeDocument/2006/relationships/tags" Target="../tags/tag423.xml"/><Relationship Id="rId2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4.xml"/><Relationship Id="rId2" Type="http://schemas.openxmlformats.org/officeDocument/2006/relationships/tags" Target="../tags/tag425.xml"/><Relationship Id="rId3" Type="http://schemas.openxmlformats.org/officeDocument/2006/relationships/tags" Target="../tags/tag426.xml"/><Relationship Id="rId4" Type="http://schemas.openxmlformats.org/officeDocument/2006/relationships/tags" Target="../tags/tag427.xml"/><Relationship Id="rId5" Type="http://schemas.openxmlformats.org/officeDocument/2006/relationships/tags" Target="../tags/tag428.xml"/><Relationship Id="rId6" Type="http://schemas.openxmlformats.org/officeDocument/2006/relationships/tags" Target="../tags/tag429.xml"/><Relationship Id="rId7" Type="http://schemas.openxmlformats.org/officeDocument/2006/relationships/tags" Target="../tags/tag430.xml"/><Relationship Id="rId8" Type="http://schemas.openxmlformats.org/officeDocument/2006/relationships/tags" Target="../tags/tag431.xml"/><Relationship Id="rId9" Type="http://schemas.openxmlformats.org/officeDocument/2006/relationships/tags" Target="../tags/tag432.xml"/><Relationship Id="rId10" Type="http://schemas.openxmlformats.org/officeDocument/2006/relationships/tags" Target="../tags/tag433.xml"/><Relationship Id="rId11" Type="http://schemas.openxmlformats.org/officeDocument/2006/relationships/tags" Target="../tags/tag434.xml"/><Relationship Id="rId12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有效处理员工离职的关键方法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员工离职的原因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离职处理的重要性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离职处理的流程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离职处理的技巧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预防离职的措施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员工离职的原因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薪资福利不满意</a:t>
            </a:r>
            <a:endParaRPr altLang="en-US" lang="zh-CN"/>
          </a:p>
        </p:txBody>
      </p:sp>
      <p:sp>
        <p:nvSpPr>
          <p:cNvPr id="10489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晋升机会有限或晋升机制不公平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薪资水平低于行业平均水平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福利政策不完善或不合理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绩效考核制度不合理或存在不公平现象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职业发展受阻</a:t>
            </a:r>
            <a:endParaRPr altLang="en-US" lang="zh-CN"/>
          </a:p>
        </p:txBody>
      </p:sp>
      <p:sp>
        <p:nvSpPr>
          <p:cNvPr id="10490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晋升机会有限：员工在公司内无法获得更多的晋升机会，导致他们感到职业发展受阻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缺乏培训和发展机会：公司没有为员工提供足够的培训和发展机会，导致他们无法提升自己的技能和知识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薪酬福利不满意：员工对公司的薪酬福利不满意，认为自己的付出没有得到应有的回报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工作压力过大：员工感到工作压力过大，无法承受工作的压力和负担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工作环境不佳</a:t>
            </a:r>
            <a:endParaRPr altLang="en-US" lang="zh-CN"/>
          </a:p>
        </p:txBody>
      </p:sp>
      <p:sp>
        <p:nvSpPr>
          <p:cNvPr id="10490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工作环境不舒适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工作压力过大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工作内容无挑战性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同事关系不融洽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公司文化不适应</a:t>
            </a:r>
            <a:endParaRPr altLang="en-US" lang="zh-CN"/>
          </a:p>
        </p:txBody>
      </p:sp>
      <p:sp>
        <p:nvSpPr>
          <p:cNvPr id="10491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员工离职原因之一：公司文化与个人价值观不符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员工离职原因之二：公司内部沟通不畅，缺乏团队协作精神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员工离职原因之三：公司缺乏激励机制，员工晋升机会有限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员工离职原因之四：公司工作环境不佳，缺乏舒适感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离职处理的重要性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避免人才流失</a:t>
            </a:r>
            <a:endParaRPr altLang="en-US" lang="zh-CN"/>
          </a:p>
        </p:txBody>
      </p:sp>
      <p:sp>
        <p:nvSpPr>
          <p:cNvPr id="10492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人才流失对企业的影响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离职处理不当可能导致人才流失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有效处理员工离职的关键方法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建立良好的企业文化和激励机制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维护公司形象</a:t>
            </a:r>
            <a:endParaRPr altLang="en-US" lang="zh-CN"/>
          </a:p>
        </p:txBody>
      </p:sp>
      <p:sp>
        <p:nvSpPr>
          <p:cNvPr id="10493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避免负面口碑传播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保持员工对公司的信任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减少潜在风险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提升公司声誉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保持员工关系</a:t>
            </a:r>
            <a:endParaRPr altLang="en-US" lang="zh-CN"/>
          </a:p>
        </p:txBody>
      </p:sp>
      <p:sp>
        <p:nvSpPr>
          <p:cNvPr id="10493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离职处理不当会影响员工关系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离职处理是保持员工关系的重要环节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离职处理不当可能导致员工流失和招聘成本增加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离职处理得当可以维护公司形象和声誉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降低负面影响</a:t>
            </a:r>
            <a:endParaRPr altLang="en-US" lang="zh-CN"/>
          </a:p>
        </p:txBody>
      </p:sp>
      <p:cxnSp>
        <p:nvCxnSpPr>
          <p:cNvPr id="3145779" name="直接连接符 2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87271" y="2264553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432" name="椭圆 21"/>
          <p:cNvSpPr/>
          <p:nvPr>
            <p:custDataLst>
              <p:tags r:id="rId2"/>
            </p:custDataLst>
          </p:nvPr>
        </p:nvSpPr>
        <p:spPr>
          <a:xfrm>
            <a:off x="2644501" y="1677643"/>
            <a:ext cx="484895" cy="484895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434" name="文本框 34"/>
          <p:cNvSpPr txBox="1"/>
          <p:nvPr>
            <p:custDataLst>
              <p:tags r:id="rId3"/>
            </p:custDataLst>
          </p:nvPr>
        </p:nvSpPr>
        <p:spPr>
          <a:xfrm>
            <a:off x="2641273" y="1746729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436" name="矩形 19"/>
          <p:cNvSpPr/>
          <p:nvPr>
            <p:custDataLst>
              <p:tags r:id="rId4"/>
            </p:custDataLst>
          </p:nvPr>
        </p:nvSpPr>
        <p:spPr bwMode="auto">
          <a:xfrm>
            <a:off x="3519378" y="1490400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维护公司形象：妥善处理员工离职，可以避免对公司形象造成负面影响，提高公司的声誉和信誉度。 </a:t>
            </a:r>
            <a:endParaRPr altLang="en-US" b="1" sz="1000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438" name="文本框 26"/>
          <p:cNvSpPr txBox="1"/>
          <p:nvPr>
            <p:custDataLst>
              <p:tags r:id="rId5"/>
            </p:custDataLst>
          </p:nvPr>
        </p:nvSpPr>
        <p:spPr>
          <a:xfrm>
            <a:off x="3519378" y="1879091"/>
            <a:ext cx="6025350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40" name="椭圆 22"/>
          <p:cNvSpPr/>
          <p:nvPr>
            <p:custDataLst>
              <p:tags r:id="rId6"/>
            </p:custDataLst>
          </p:nvPr>
        </p:nvSpPr>
        <p:spPr>
          <a:xfrm>
            <a:off x="2644501" y="2891494"/>
            <a:ext cx="484895" cy="484895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442" name="文本框 35"/>
          <p:cNvSpPr txBox="1"/>
          <p:nvPr>
            <p:custDataLst>
              <p:tags r:id="rId7"/>
            </p:custDataLst>
          </p:nvPr>
        </p:nvSpPr>
        <p:spPr>
          <a:xfrm>
            <a:off x="2641273" y="2970265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444" name="矩形 29"/>
          <p:cNvSpPr/>
          <p:nvPr>
            <p:custDataLst>
              <p:tags r:id="rId8"/>
            </p:custDataLst>
          </p:nvPr>
        </p:nvSpPr>
        <p:spPr bwMode="auto">
          <a:xfrm>
            <a:off x="3519378" y="2704251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避免人才流失：离职处理不当可能导致员工流失，进而影响公司的业务和发展。因此，通过妥善处理员工离职，可以避免人才流失，保持公司的竞争力。 </a:t>
            </a:r>
            <a:endParaRPr altLang="en-US" b="1" sz="1000" lang="zh-CN" spc="1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446" name="文本框 31"/>
          <p:cNvSpPr txBox="1"/>
          <p:nvPr>
            <p:custDataLst>
              <p:tags r:id="rId9"/>
            </p:custDataLst>
          </p:nvPr>
        </p:nvSpPr>
        <p:spPr>
          <a:xfrm>
            <a:off x="3519378" y="3092296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48" name="椭圆 6"/>
          <p:cNvSpPr/>
          <p:nvPr>
            <p:custDataLst>
              <p:tags r:id="rId10"/>
            </p:custDataLst>
          </p:nvPr>
        </p:nvSpPr>
        <p:spPr>
          <a:xfrm>
            <a:off x="2644501" y="4107928"/>
            <a:ext cx="484895" cy="484895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450" name="文本框 36"/>
          <p:cNvSpPr txBox="1"/>
          <p:nvPr>
            <p:custDataLst>
              <p:tags r:id="rId11"/>
            </p:custDataLst>
          </p:nvPr>
        </p:nvSpPr>
        <p:spPr>
          <a:xfrm>
            <a:off x="2641273" y="4177014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452" name="矩形 32"/>
          <p:cNvSpPr/>
          <p:nvPr>
            <p:custDataLst>
              <p:tags r:id="rId12"/>
            </p:custDataLst>
          </p:nvPr>
        </p:nvSpPr>
        <p:spPr bwMode="auto">
          <a:xfrm>
            <a:off x="3519378" y="3917456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减少法律纠纷：离职处理不当可能导致法律纠纷，给公司带来不必要的法律风险。因此，通过妥善处理员工离职，可以避免法律纠纷，保护公司的合法权益。 </a:t>
            </a:r>
            <a:endParaRPr altLang="en-US" b="1" sz="1000" lang="zh-CN" spc="1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454" name="文本框 33"/>
          <p:cNvSpPr txBox="1"/>
          <p:nvPr>
            <p:custDataLst>
              <p:tags r:id="rId13"/>
            </p:custDataLst>
          </p:nvPr>
        </p:nvSpPr>
        <p:spPr>
          <a:xfrm>
            <a:off x="3519378" y="4305501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56" name="椭圆 8"/>
          <p:cNvSpPr/>
          <p:nvPr>
            <p:custDataLst>
              <p:tags r:id="rId14"/>
            </p:custDataLst>
          </p:nvPr>
        </p:nvSpPr>
        <p:spPr>
          <a:xfrm>
            <a:off x="2644501" y="5321133"/>
            <a:ext cx="484895" cy="48489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458" name="文本框 9"/>
          <p:cNvSpPr txBox="1"/>
          <p:nvPr>
            <p:custDataLst>
              <p:tags r:id="rId15"/>
            </p:custDataLst>
          </p:nvPr>
        </p:nvSpPr>
        <p:spPr>
          <a:xfrm>
            <a:off x="2641273" y="5390219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460" name="矩形 10"/>
          <p:cNvSpPr/>
          <p:nvPr>
            <p:custDataLst>
              <p:tags r:id="rId16"/>
            </p:custDataLst>
          </p:nvPr>
        </p:nvSpPr>
        <p:spPr bwMode="auto">
          <a:xfrm>
            <a:off x="3519378" y="5130662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促进员工关系和谐：离职处理不当可能导致员工关系紧张，影响公司的稳定和发展。因此，通过妥善处理员工离职，可以促进员工关系和谐，维护公司的稳定和发展。</a:t>
            </a:r>
            <a:endParaRPr altLang="en-US" b="1" sz="1000" lang="zh-CN" spc="1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462" name="文本框 11"/>
          <p:cNvSpPr txBox="1"/>
          <p:nvPr>
            <p:custDataLst>
              <p:tags r:id="rId17"/>
            </p:custDataLst>
          </p:nvPr>
        </p:nvSpPr>
        <p:spPr>
          <a:xfrm>
            <a:off x="3519378" y="5518707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81" name="直接连接符 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887271" y="3479695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83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2887271" y="4689672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离职处理的流程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了解离职原因</a:t>
            </a:r>
            <a:endParaRPr altLang="en-US" lang="zh-CN"/>
          </a:p>
        </p:txBody>
      </p:sp>
      <p:sp>
        <p:nvSpPr>
          <p:cNvPr id="10495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直接与员工沟通，了解其离职的真正原因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通过问卷调查等方式，收集员工离职的意见和建议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分析员工离职原因，找出公司管理存在的问题和不足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针对员工离职原因，制定相应的改进措施和解决方案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沟通协商解决方案</a:t>
            </a:r>
            <a:endParaRPr altLang="en-US" lang="zh-CN"/>
          </a:p>
        </p:txBody>
      </p:sp>
      <p:sp>
        <p:nvSpPr>
          <p:cNvPr id="10496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探讨解决方案并达成共识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了解员工离职原因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与员工进行沟通协商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记录解决方案并跟进执行情况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办理离职手续</a:t>
            </a:r>
            <a:endParaRPr altLang="en-US" lang="zh-CN"/>
          </a:p>
        </p:txBody>
      </p:sp>
      <p:sp>
        <p:nvSpPr>
          <p:cNvPr id="1049686" name="矩形 31"/>
          <p:cNvSpPr/>
          <p:nvPr>
            <p:custDataLst>
              <p:tags r:id="rId1"/>
            </p:custDataLst>
          </p:nvPr>
        </p:nvSpPr>
        <p:spPr>
          <a:xfrm>
            <a:off x="3844518" y="1490400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确认离职意愿：与员工进行面谈，了解离职原因和期望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"/>
          <p:cNvSpPr/>
          <p:nvPr>
            <p:custDataLst>
              <p:tags r:id="rId2"/>
            </p:custDataLst>
          </p:nvPr>
        </p:nvSpPr>
        <p:spPr>
          <a:xfrm>
            <a:off x="3844518" y="2303526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交接工作：确保员工离职前的工作交接清楚，避免工作中断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5"/>
          <p:cNvSpPr/>
          <p:nvPr>
            <p:custDataLst>
              <p:tags r:id="rId3"/>
            </p:custDataLst>
          </p:nvPr>
        </p:nvSpPr>
        <p:spPr>
          <a:xfrm>
            <a:off x="3844518" y="3116653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结算工资：根据员工离职前的考勤和绩效，计算工资并结算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7"/>
          <p:cNvSpPr/>
          <p:nvPr>
            <p:custDataLst>
              <p:tags r:id="rId4"/>
            </p:custDataLst>
          </p:nvPr>
        </p:nvSpPr>
        <p:spPr>
          <a:xfrm>
            <a:off x="3844518" y="3929779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办理社保和公积金手续：为员工办理社保和公积金的停缴手续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3"/>
          <p:cNvSpPr/>
          <p:nvPr>
            <p:custDataLst>
              <p:tags r:id="rId5"/>
            </p:custDataLst>
          </p:nvPr>
        </p:nvSpPr>
        <p:spPr>
          <a:xfrm>
            <a:off x="3844518" y="4742905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保密协议：如果员工签订了保密协议，需要按照协议要求进行保密处理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6"/>
          <p:cNvSpPr/>
          <p:nvPr>
            <p:custDataLst>
              <p:tags r:id="rId6"/>
            </p:custDataLst>
          </p:nvPr>
        </p:nvSpPr>
        <p:spPr>
          <a:xfrm>
            <a:off x="3844518" y="5556032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解除劳动合同：与员工解除劳动合同，并办理相关手续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跟进后续工作</a:t>
            </a:r>
            <a:endParaRPr altLang="en-US" lang="zh-CN"/>
          </a:p>
        </p:txBody>
      </p:sp>
      <p:sp>
        <p:nvSpPr>
          <p:cNvPr id="10497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确认员工离职后的联系方式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了解员工对公司和工作的反馈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总结经验教训，为未来员工离职处理提供参考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跟进员工在离职后的工作情况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离职处理的技巧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倾听员工心声</a:t>
            </a:r>
            <a:endParaRPr altLang="en-US" lang="zh-CN"/>
          </a:p>
        </p:txBody>
      </p:sp>
      <p:sp>
        <p:nvSpPr>
          <p:cNvPr id="10498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了解员工离职原因：通过倾听员工的心声，了解他们离职的真正原因，有助于企业改进管理，减少员工流失。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发现潜在问题：通过倾听员工心声，可以发现企业潜在的问题和不足，及时采取措施加以改进。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挽留优秀员工：倾听员工心声，可以让企业了解员工的真实想法和需求，有针对性地采取措施挽留优秀员工。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建立信任关系：倾听员工心声，可以建立信任关系，让员工感受到企业的关心和尊重，提高员工满意度。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给予关心和支持</a:t>
            </a:r>
            <a:endParaRPr altLang="en-US" lang="zh-CN"/>
          </a:p>
        </p:txBody>
      </p:sp>
      <p:sp>
        <p:nvSpPr>
          <p:cNvPr id="10499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了解员工离职原因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提供必要的支持和帮助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鼓励员工提出建议和意见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给予员工关心和关注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尊重员工选择</a:t>
            </a:r>
            <a:endParaRPr altLang="en-US" lang="zh-CN"/>
          </a:p>
        </p:txBody>
      </p:sp>
      <p:sp>
        <p:nvSpPr>
          <p:cNvPr id="10500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了解员工离职原因：通过沟通了解员工离职的真实原因，有助于改进公司管理和员工福利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保密处理：对员工的离职信息进行保密处理，避免泄露给其他员工或媒体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给予员工尊重：在处理员工离职时，要尊重员工的个人选择和隐私，避免对员工造成不必要的伤害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建立良好的关系：即使员工离职，也要保持与员工的良好关系，以便于未来可能的合作或推荐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保密处理过程</a:t>
            </a:r>
            <a:endParaRPr altLang="en-US" lang="zh-CN"/>
          </a:p>
        </p:txBody>
      </p:sp>
      <p:sp>
        <p:nvSpPr>
          <p:cNvPr id="10500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保密处理的重要性：保护公司和员工的隐私，避免信息泄露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保密处理的方法：采用合适的沟通方式，避免公开讨论和传播离职信息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保密处理的注意事项：确保离职信息的保密性，避免对在职员工产生负面影响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保密处理的意义：维护公司和员工的形象和声誉，促进和谐稳定的劳动关系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预防离职的措施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提高员工满意度</a:t>
            </a:r>
            <a:endParaRPr altLang="en-US" lang="zh-CN"/>
          </a:p>
        </p:txBody>
      </p:sp>
      <p:sp>
        <p:nvSpPr>
          <p:cNvPr id="10501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培训和发展：提供培训和发展机会，帮助员工提升技能和知识水平，增强员工的个人发展潜力和竞争力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了解员工需求：通过调查和沟通，了解员工的工作期望和需求，制定相应的解决方案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激励员工：设立合理的薪酬制度和晋升机制，给予员工适当的奖励和认可，激发员工的工作积极性和创造力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改善工作环境：营造良好的工作环境和氛围，提高员工的工作舒适度和满意度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促进员工职业发展</a:t>
            </a:r>
            <a:endParaRPr altLang="en-US" lang="zh-CN"/>
          </a:p>
        </p:txBody>
      </p:sp>
      <p:sp>
        <p:nvSpPr>
          <p:cNvPr id="10502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制定明确的职业发展计划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提供培训和发展机会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鼓励员工参与决策和挑战性任务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建立良好的工作环境和企业文化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改善工作环境</a:t>
            </a:r>
            <a:endParaRPr altLang="en-US" lang="zh-CN"/>
          </a:p>
        </p:txBody>
      </p:sp>
      <p:sp>
        <p:nvSpPr>
          <p:cNvPr id="10503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优化办公设施：提供舒适、宽敞、明亮的办公环境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营造企业文化：建立积极向上、富有团队精神的企业文化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关注员工福利：提供具有竞争力的薪资和福利待遇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促进沟通交流：建立有效的沟通机制，增强员工之间的交流与合作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营造良好的公司文化</a:t>
            </a:r>
            <a:endParaRPr altLang="en-US" lang="zh-CN"/>
          </a:p>
        </p:txBody>
      </p:sp>
      <p:sp>
        <p:nvSpPr>
          <p:cNvPr id="105038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强调公司价值观和使命感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建立良好的沟通机制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9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鼓励员工参与决策和管理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9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营造积极向上、和谐的工作氛围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4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总结有效处理员工离职的关键方法</a:t>
            </a:r>
            <a:endParaRPr altLang="en-US" lang="zh-CN"/>
          </a:p>
        </p:txBody>
      </p:sp>
      <p:sp>
        <p:nvSpPr>
          <p:cNvPr id="1050502" name="矩形: 圆角 44"/>
          <p:cNvSpPr/>
          <p:nvPr>
            <p:custDataLst>
              <p:tags r:id="rId1"/>
            </p:custDataLst>
          </p:nvPr>
        </p:nvSpPr>
        <p:spPr>
          <a:xfrm>
            <a:off x="608400" y="1494081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17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350" y="180167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04" name="标题"/>
          <p:cNvSpPr txBox="1"/>
          <p:nvPr>
            <p:custDataLst>
              <p:tags r:id="rId3"/>
            </p:custDataLst>
          </p:nvPr>
        </p:nvSpPr>
        <p:spPr>
          <a:xfrm>
            <a:off x="738683" y="1614832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06" name="正文"/>
          <p:cNvSpPr txBox="1"/>
          <p:nvPr>
            <p:custDataLst>
              <p:tags r:id="rId4"/>
            </p:custDataLst>
          </p:nvPr>
        </p:nvSpPr>
        <p:spPr>
          <a:xfrm>
            <a:off x="1901062" y="1602756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了解员工离职原因：通过沟通、调查等方式，了解员工离职的真正原因，为采取有效措施提供依据。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08" name="矩形: 圆角 48"/>
          <p:cNvSpPr/>
          <p:nvPr>
            <p:custDataLst>
              <p:tags r:id="rId5"/>
            </p:custDataLst>
          </p:nvPr>
        </p:nvSpPr>
        <p:spPr>
          <a:xfrm>
            <a:off x="6237900" y="1494081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19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851" y="180167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10" name="标题"/>
          <p:cNvSpPr txBox="1"/>
          <p:nvPr>
            <p:custDataLst>
              <p:tags r:id="rId7"/>
            </p:custDataLst>
          </p:nvPr>
        </p:nvSpPr>
        <p:spPr>
          <a:xfrm>
            <a:off x="6368183" y="1614832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12" name="正文"/>
          <p:cNvSpPr txBox="1"/>
          <p:nvPr>
            <p:custDataLst>
              <p:tags r:id="rId8"/>
            </p:custDataLst>
          </p:nvPr>
        </p:nvSpPr>
        <p:spPr>
          <a:xfrm>
            <a:off x="7529927" y="1602756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建立良好的企业文化：营造积极向上、和谐融洽的企业文化，增强员工的归属感和忠诚度。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14" name="矩形: 圆角 53"/>
          <p:cNvSpPr/>
          <p:nvPr>
            <p:custDataLst>
              <p:tags r:id="rId9"/>
            </p:custDataLst>
          </p:nvPr>
        </p:nvSpPr>
        <p:spPr>
          <a:xfrm>
            <a:off x="608400" y="3147088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21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350" y="3455318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16" name="标题"/>
          <p:cNvSpPr txBox="1"/>
          <p:nvPr>
            <p:custDataLst>
              <p:tags r:id="rId11"/>
            </p:custDataLst>
          </p:nvPr>
        </p:nvSpPr>
        <p:spPr>
          <a:xfrm>
            <a:off x="738683" y="3268473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18" name="正文"/>
          <p:cNvSpPr txBox="1"/>
          <p:nvPr>
            <p:custDataLst>
              <p:tags r:id="rId12"/>
            </p:custDataLst>
          </p:nvPr>
        </p:nvSpPr>
        <p:spPr>
          <a:xfrm>
            <a:off x="1901062" y="3256398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提供良好的培训和发展机会：为员工提供培训和发展机会，帮助员工提升技能和职业发展，增强员工的满意度和成就感。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20" name="矩形: 圆角 57"/>
          <p:cNvSpPr/>
          <p:nvPr>
            <p:custDataLst>
              <p:tags r:id="rId13"/>
            </p:custDataLst>
          </p:nvPr>
        </p:nvSpPr>
        <p:spPr>
          <a:xfrm>
            <a:off x="6237900" y="3147088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23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851" y="3455318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22" name="标题"/>
          <p:cNvSpPr txBox="1"/>
          <p:nvPr>
            <p:custDataLst>
              <p:tags r:id="rId15"/>
            </p:custDataLst>
          </p:nvPr>
        </p:nvSpPr>
        <p:spPr>
          <a:xfrm>
            <a:off x="6368183" y="3268473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24" name="正文"/>
          <p:cNvSpPr txBox="1"/>
          <p:nvPr>
            <p:custDataLst>
              <p:tags r:id="rId16"/>
            </p:custDataLst>
          </p:nvPr>
        </p:nvSpPr>
        <p:spPr>
          <a:xfrm>
            <a:off x="7529927" y="3256398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建立激励机制：通过合理的薪酬、奖金、晋升等方式，激励员工积极工作，提高员工的工作积极性和效率。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26" name="矩形: 圆角 62"/>
          <p:cNvSpPr/>
          <p:nvPr>
            <p:custDataLst>
              <p:tags r:id="rId17"/>
            </p:custDataLst>
          </p:nvPr>
        </p:nvSpPr>
        <p:spPr>
          <a:xfrm>
            <a:off x="608400" y="4800730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25" name="直接连接符 6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820350" y="5108960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28" name="标题"/>
          <p:cNvSpPr txBox="1"/>
          <p:nvPr>
            <p:custDataLst>
              <p:tags r:id="rId19"/>
            </p:custDataLst>
          </p:nvPr>
        </p:nvSpPr>
        <p:spPr>
          <a:xfrm>
            <a:off x="738683" y="492148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30" name="正文"/>
          <p:cNvSpPr txBox="1"/>
          <p:nvPr>
            <p:custDataLst>
              <p:tags r:id="rId20"/>
            </p:custDataLst>
          </p:nvPr>
        </p:nvSpPr>
        <p:spPr>
          <a:xfrm>
            <a:off x="1901062" y="4910040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加强团队建设：通过团队建设活动，增强员工之间的沟通和协作，提高团队的凝聚力和战斗力。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32" name="矩形: 圆角 66"/>
          <p:cNvSpPr/>
          <p:nvPr>
            <p:custDataLst>
              <p:tags r:id="rId21"/>
            </p:custDataLst>
          </p:nvPr>
        </p:nvSpPr>
        <p:spPr>
          <a:xfrm>
            <a:off x="6237900" y="4800730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27" name="直接连接符 67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7449851" y="5108960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34" name="标题"/>
          <p:cNvSpPr txBox="1"/>
          <p:nvPr>
            <p:custDataLst>
              <p:tags r:id="rId23"/>
            </p:custDataLst>
          </p:nvPr>
        </p:nvSpPr>
        <p:spPr>
          <a:xfrm>
            <a:off x="6368183" y="492148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36" name="正文"/>
          <p:cNvSpPr txBox="1"/>
          <p:nvPr>
            <p:custDataLst>
              <p:tags r:id="rId24"/>
            </p:custDataLst>
          </p:nvPr>
        </p:nvSpPr>
        <p:spPr>
          <a:xfrm>
            <a:off x="7529927" y="4910040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做好离职面谈：在员工离职时，进行面谈并做好记录，了解员工的反馈和建议，为改进企业管理提供参考。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展望未来员工离职处理的趋势和挑战</a:t>
            </a:r>
            <a:endParaRPr altLang="en-US" lang="zh-CN"/>
          </a:p>
        </p:txBody>
      </p:sp>
      <p:sp>
        <p:nvSpPr>
          <p:cNvPr id="1050572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574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576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78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580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82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84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趋势：随着科技的发展，员工离职处理将更加智能化和自动化，如人工智能、大数据等技术的应用。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86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挑战：随着员工离职率的增加，如何有效处理员工离职成为企业面临的重要挑战，需要企业加强员工关怀和福利保障，提高员工满意度和忠诚度。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88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未来展望：未来员工离职处理将更加注重员工的个人发展和职业规划，企业需要为员工提供更多的培训和发展机会，建立良好的企业文化和工作环境，降低员工离职率。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90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应对策略：企业需要制定完善的员工离职处理流程和制度，加强员工关怀和福利保障，提高员工满意度和忠诚度，同时加强企业文化建设，提高员工归属感和忠诚度。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92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62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7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3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3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3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3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25"/>
  <p:tag name="KSO_WM_UNIT_PRESET_TEXT" val="单击添加标题"/>
  <p:tag name="KSO_WM_UNIT_TEX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3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3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3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3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3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3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3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3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3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3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3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3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3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3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3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4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9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4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5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5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5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5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5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5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5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5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5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5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5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5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5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5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5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5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38_5*l_h_i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38_5*l_h_i*1_5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8_5*l_h_a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8_5*l_h_f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638_5*l_h_i*1_6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638_5*l_h_i*1_6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38_5*l_h_a*1_6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38_5*l_h_f*1_6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37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2023-12-20T02:50:41Z</dcterms:created>
  <dcterms:modified xsi:type="dcterms:W3CDTF">2023-12-20T02:50:41Z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f63d5814b9704843b1a622c697e2ccd1_21</vt:lpwstr>
  </property>
</Properties>
</file>