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702" r:id="rId1"/>
    <p:sldMasterId id="2147488739" r:id="rId2"/>
  </p:sldMasterIdLst>
  <p:notesMasterIdLst>
    <p:notesMasterId r:id="rId3"/>
  </p:notesMasterIdLst>
  <p:sldIdLst>
    <p:sldId id="2620" r:id="rId4"/>
    <p:sldId id="2623" r:id="rId5"/>
    <p:sldId id="2626" r:id="rId6"/>
    <p:sldId id="2629" r:id="rId7"/>
    <p:sldId id="2635" r:id="rId9"/>
    <p:sldId id="2638" r:id="rId10"/>
    <p:sldId id="2641" r:id="rId11"/>
    <p:sldId id="2644" r:id="rId12"/>
    <p:sldId id="2647" r:id="rId13"/>
    <p:sldId id="2653" r:id="rId15"/>
    <p:sldId id="2656" r:id="rId16"/>
    <p:sldId id="2659" r:id="rId17"/>
    <p:sldId id="2662" r:id="rId18"/>
    <p:sldId id="2665" r:id="rId19"/>
    <p:sldId id="2671" r:id="rId21"/>
    <p:sldId id="2674" r:id="rId22"/>
    <p:sldId id="2677" r:id="rId23"/>
    <p:sldId id="2680" r:id="rId24"/>
    <p:sldId id="2683" r:id="rId25"/>
    <p:sldId id="2689" r:id="rId27"/>
    <p:sldId id="2692" r:id="rId28"/>
    <p:sldId id="2695" r:id="rId29"/>
    <p:sldId id="2698" r:id="rId30"/>
    <p:sldId id="2701" r:id="rId31"/>
    <p:sldId id="2707" r:id="rId33"/>
    <p:sldId id="2710" r:id="rId34"/>
    <p:sldId id="2713" r:id="rId35"/>
    <p:sldId id="2716" r:id="rId36"/>
    <p:sldId id="2719" r:id="rId37"/>
    <p:sldId id="2725" r:id="rId39"/>
    <p:sldId id="2728" r:id="rId40"/>
    <p:sldId id="2731" r:id="rId41"/>
    <p:sldId id="2734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03" r:id="rId1"/>
    <p:sldLayoutId id="2147488704" r:id="rId2"/>
    <p:sldLayoutId id="2147488705" r:id="rId3"/>
    <p:sldLayoutId id="2147488706" r:id="rId4"/>
    <p:sldLayoutId id="2147488707" r:id="rId5"/>
    <p:sldLayoutId id="2147488708" r:id="rId6"/>
    <p:sldLayoutId id="2147488709" r:id="rId7"/>
    <p:sldLayoutId id="2147488710" r:id="rId8"/>
    <p:sldLayoutId id="2147488711" r:id="rId9"/>
    <p:sldLayoutId id="2147488712" r:id="rId10"/>
    <p:sldLayoutId id="21474887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40" r:id="rId1"/>
    <p:sldLayoutId id="2147488741" r:id="rId2"/>
    <p:sldLayoutId id="2147488742" r:id="rId3"/>
    <p:sldLayoutId id="2147488743" r:id="rId4"/>
    <p:sldLayoutId id="2147488744" r:id="rId5"/>
    <p:sldLayoutId id="2147488745" r:id="rId6"/>
    <p:sldLayoutId id="2147488746" r:id="rId7"/>
    <p:sldLayoutId id="2147488747" r:id="rId8"/>
    <p:sldLayoutId id="2147488748" r:id="rId9"/>
    <p:sldLayoutId id="2147488749" r:id="rId10"/>
    <p:sldLayoutId id="21474887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tags" Target="../tags/tag413.xml"/><Relationship Id="rId14" Type="http://schemas.openxmlformats.org/officeDocument/2006/relationships/tags" Target="../tags/tag414.xml"/><Relationship Id="rId15" Type="http://schemas.openxmlformats.org/officeDocument/2006/relationships/tags" Target="../tags/tag415.xml"/><Relationship Id="rId16" Type="http://schemas.openxmlformats.org/officeDocument/2006/relationships/tags" Target="../tags/tag416.xml"/><Relationship Id="rId17" Type="http://schemas.openxmlformats.org/officeDocument/2006/relationships/tags" Target="../tags/tag417.xml"/><Relationship Id="rId18" Type="http://schemas.openxmlformats.org/officeDocument/2006/relationships/tags" Target="../tags/tag418.xml"/><Relationship Id="rId19" Type="http://schemas.openxmlformats.org/officeDocument/2006/relationships/tags" Target="../tags/tag419.xml"/><Relationship Id="rId20" Type="http://schemas.openxmlformats.org/officeDocument/2006/relationships/tags" Target="../tags/tag420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tags" Target="../tags/tag445.xml"/><Relationship Id="rId14" Type="http://schemas.openxmlformats.org/officeDocument/2006/relationships/tags" Target="../tags/tag446.xml"/><Relationship Id="rId15" Type="http://schemas.openxmlformats.org/officeDocument/2006/relationships/tags" Target="../tags/tag447.xml"/><Relationship Id="rId16" Type="http://schemas.openxmlformats.org/officeDocument/2006/relationships/tags" Target="../tags/tag448.xml"/><Relationship Id="rId17" Type="http://schemas.openxmlformats.org/officeDocument/2006/relationships/tags" Target="../tags/tag449.xml"/><Relationship Id="rId18" Type="http://schemas.openxmlformats.org/officeDocument/2006/relationships/tags" Target="../tags/tag450.xml"/><Relationship Id="rId19" Type="http://schemas.openxmlformats.org/officeDocument/2006/relationships/tags" Target="../tags/tag451.xml"/><Relationship Id="rId20" Type="http://schemas.openxmlformats.org/officeDocument/2006/relationships/tags" Target="../tags/tag452.xml"/><Relationship Id="rId21" Type="http://schemas.openxmlformats.org/officeDocument/2006/relationships/tags" Target="../tags/tag453.xml"/><Relationship Id="rId22" Type="http://schemas.openxmlformats.org/officeDocument/2006/relationships/tags" Target="../tags/tag454.xml"/><Relationship Id="rId23" Type="http://schemas.openxmlformats.org/officeDocument/2006/relationships/tags" Target="../tags/tag455.xml"/><Relationship Id="rId24" Type="http://schemas.openxmlformats.org/officeDocument/2006/relationships/tags" Target="../tags/tag456.xml"/><Relationship Id="rId2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2024年工作情况总结与职业前景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职业前景展望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工作情况总结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个人成长与自我提升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行业热点话题探讨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跨领域合作与创新思维培养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工作情况总结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完成项目与任务</a:t>
            </a:r>
            <a:endParaRPr altLang="en-US" lang="zh-CN"/>
          </a:p>
        </p:txBody>
      </p:sp>
      <p:sp>
        <p:nvSpPr>
          <p:cNvPr id="10491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2024年完成的主要项目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项目的规模、难度及特点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项目的进展、成果及影响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团队成员的贡献及个人成长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1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团队合作与沟通效率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完成项目数量与质量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创新与突破性成果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客户满意度与反馈情况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遇到的挑战与解决方案</a:t>
            </a:r>
            <a:endParaRPr altLang="en-US" lang="zh-CN"/>
          </a:p>
        </p:txBody>
      </p:sp>
      <p:sp>
        <p:nvSpPr>
          <p:cNvPr id="10492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实施效果：客户满意度提高、市场份额扩大、员工工作积极性和效率提高等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遇到的挑战：市场竞争激烈、客户需求多样化、工作压力大等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解决方案：加强市场调研、提高产品质量和服务水平、优化工作流程、加强团队建设等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经验教训：不断学习和创新、加强沟通和协作、注重细节和执行力等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团队合作与沟通</a:t>
            </a:r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团队合作：高效协作，共同完成任务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沟通技巧：有效沟通，避免误解和冲突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团队文化：积极向上，互相支持的团队氛围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合作成果：达成目标，取得优异业绩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职业前景展望</a:t>
            </a:r>
            <a:endParaRPr altLang="en-US" dirty="0" lang="zh-CN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4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人工智能与自动化：随着技术的不断发展，越来越多的工作将由机器人完成，因此需要关注人工智能和自动化技术的发展趋势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绿色环保：随着人们对环保意识的提高，未来职业发展将更加注重绿色环保，需要关注环保行业的发展趋势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生物科技：随着人口老龄化和健康意识的提高，生物科技行业将迎来更多的发展机遇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新能源：随着能源的不断消耗和环境问题的加剧，新能源行业将迎来更多的发展机遇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个人职业规划与目标</a:t>
            </a:r>
            <a:endParaRPr altLang="en-US" lang="zh-CN"/>
          </a:p>
        </p:txBody>
      </p:sp>
      <p:sp>
        <p:nvSpPr>
          <p:cNvPr id="10495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短期目标：提升专业技能，完成工作任务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中期目标：拓展人际关系，提升职业素养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长期目标：成为行业专家，实现个人价值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实现路径：制定详细计划，持续学习和提升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提升技能与知识储备建议</a:t>
            </a:r>
            <a:endParaRPr altLang="en-US" lang="zh-CN"/>
          </a:p>
        </p:txBody>
      </p:sp>
      <p:sp>
        <p:nvSpPr>
          <p:cNvPr id="10495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掌握新技能：不断学习，提升自己的技能水平，以适应职业发展的需求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拓宽知识面：多读书、多了解行业动态，拓宽自己的知识面，提高综合素质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参加培训课程：参加相关的培训课程，提高自己的专业水平和竞争力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实践经验积累：通过实践经验的积累，不断完善自己的技能和知识储备，为职业发展打下坚实的基础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行业内外拓展机会探讨</a:t>
            </a:r>
            <a:endParaRPr altLang="en-US" lang="zh-CN"/>
          </a:p>
        </p:txBody>
      </p:sp>
      <p:sp>
        <p:nvSpPr>
          <p:cNvPr id="10496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行业内部拓展机会：探讨在现有行业内部如何寻找新的机会和突破口，如产品创新、市场拓展等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行业外部拓展机会：分析其他相关行业或领域是否存在与现有业务相融合的机会，如跨界合作、产业链延伸等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个人能力提升与拓展：探讨如何通过学习和实践提升个人能力，以适应行业内外的发展变化，如参加培训、拓展人际关系等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团队合作与拓展：分析如何通过团队协作，拓展团队在行业内外的影响力，如参与行业会议、建立合作伙伴关系等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个人成长与自我提升</a:t>
            </a:r>
            <a:endParaRPr altLang="en-US" dirty="0" lang="zh-CN"/>
          </a:p>
        </p:txBody>
      </p:sp>
      <p:sp>
        <p:nvSpPr>
          <p:cNvPr id="1049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自我评价与反思</a:t>
            </a:r>
            <a:endParaRPr altLang="en-US" lang="zh-CN"/>
          </a:p>
        </p:txBody>
      </p:sp>
      <p:sp>
        <p:nvSpPr>
          <p:cNvPr id="10497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自我评价：对自己的工作表现进行客观评价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反思：分析自己在工作中存在的问题和不足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改进措施：提出针对性的改进措施和计划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总结：总结个人成长与自我提升的经验教训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学习能力提升途径分享</a:t>
            </a:r>
            <a:endParaRPr altLang="en-US" lang="zh-CN"/>
          </a:p>
        </p:txBody>
      </p:sp>
      <p:sp>
        <p:nvSpPr>
          <p:cNvPr id="10498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制定学习计划：根据个人需求和目标，制定合理的学习计划，明确学习内容和时间安排。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多样化学习方式：采用多种学习方式，如在线课程、书籍、实践经验等，以拓宽学习途径。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不断反思和总结：在学习过程中不断反思和总结，找出自己的不足之处，并加以改进。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保持积极心态：保持积极的学习心态，不断挑战自己，提高自己的学习能力和水平。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领导力与团队协作能力培养</a:t>
            </a:r>
            <a:endParaRPr altLang="en-US" lang="zh-CN"/>
          </a:p>
        </p:txBody>
      </p:sp>
      <p:sp>
        <p:nvSpPr>
          <p:cNvPr id="10498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领导力培养：通过参与项目、承担责任、接受挑战等方式，提升自己的领导力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适应职场变化：积极应对职场变化，不断调整自己的心态和行为，以适应职场发展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个人成长与自我提升：通过不断学习、实践，提升自己的综合素质和能力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团队协作能力提升：学会与团队成员有效沟通、协作，共同完成任务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保持积极心态与应对压力方法</a:t>
            </a:r>
            <a:endParaRPr altLang="en-US" lang="zh-CN"/>
          </a:p>
        </p:txBody>
      </p:sp>
      <p:sp>
        <p:nvSpPr>
          <p:cNvPr id="1049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保持积极心态：乐观面对工作中的挑战和困难，相信自己能够克服困难并取得成功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应对工作压力：学会合理安排工作和生活，避免过度疲劳和压力过大，保持身心健康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提升自我能力：不断学习和提升自己的专业技能和知识水平，增强自己的竞争力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寻求帮助和支持：与同事、朋友或家人分享自己的困惑和压力，寻求他们的帮助和支持，共同解决问题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行业热点话题探讨</a:t>
            </a:r>
            <a:endParaRPr altLang="en-US" dirty="0" lang="zh-CN"/>
          </a:p>
        </p:txBody>
      </p:sp>
      <p:sp>
        <p:nvSpPr>
          <p:cNvPr id="10500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人工智能在各领域应用现状及前景</a:t>
            </a:r>
            <a:endParaRPr altLang="en-US" lang="zh-CN"/>
          </a:p>
        </p:txBody>
      </p:sp>
      <p:sp>
        <p:nvSpPr>
          <p:cNvPr id="105012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人工智能在教育领域的应用现状及前景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人工智能在其他领域的应用现状及前景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人工智能在医疗领域的应用现状及前景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人工智能在金融领域的应用现状及前景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人工智能在交通领域的应用现状及前景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绿色可持续发展理念在行业中的实践</a:t>
            </a:r>
            <a:endParaRPr altLang="en-US" lang="zh-CN"/>
          </a:p>
        </p:txBody>
      </p:sp>
      <p:sp>
        <p:nvSpPr>
          <p:cNvPr id="10501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绿色可持续发展理念的定义和重要性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行业中的绿色可持续发展实践案例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绿色可持续发展理念对行业的影响和挑战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未来绿色可持续发展理念的展望和趋势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新冠疫情对全球经济和行业影响分析</a:t>
            </a:r>
            <a:endParaRPr altLang="en-US" lang="zh-CN"/>
          </a:p>
        </p:txBody>
      </p:sp>
      <p:sp>
        <p:nvSpPr>
          <p:cNvPr id="10502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应对措施：为了应对疫情对经济和行业的影响，各国政府和企业采取了不同的措施。例如，政府提供了财政支持、减税降费等政策，企业则采取了裁员、缩减开支等措施。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2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未来展望：随着疫苗的普及和疫情的逐渐控制，全球经济和行业有望逐步恢复。但疫情对全球经济和行业的影响仍将持续一段时间，需要政府和企业共同努力应对。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2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新冠疫情对全球经济的影响：疫情导致全球经济增长放缓，国际贸易和投资受到严重影响，许多企业面临破产和裁员的风险。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2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新冠疫情对行业的影响：疫情对不同行业的影响程度不同，但多数行业都受到了不同程度的影响。例如，旅游、餐饮、娱乐等行业受到较大影响，而在线教育、远程办公等行业则迎来了发展机遇。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未来几年内可能出现的新趋势预测</a:t>
            </a:r>
            <a:endParaRPr altLang="en-US" lang="zh-CN"/>
          </a:p>
        </p:txBody>
      </p:sp>
      <p:sp>
        <p:nvSpPr>
          <p:cNvPr id="10503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人工智能与机器学习在各行业的应用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绿色环保与可持续发展成为主流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数字化转型加速，数据驱动决策成为常态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远程办公与灵活工作模式的普及与发展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跨领域合作与创新思维培养</a:t>
            </a:r>
            <a:endParaRPr altLang="en-US" dirty="0" lang="zh-CN"/>
          </a:p>
        </p:txBody>
      </p:sp>
      <p:sp>
        <p:nvSpPr>
          <p:cNvPr id="1050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跨界合作案例分享与启示</a:t>
            </a:r>
            <a:endParaRPr altLang="en-US" lang="zh-CN"/>
          </a:p>
        </p:txBody>
      </p:sp>
      <p:sp>
        <p:nvSpPr>
          <p:cNvPr id="10504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案例一：互联网与医疗健康领域的跨界合作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案例二：科技与教育领域的跨界合作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案例三：文化与旅游领域的跨界合作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案例四：金融与环保领域的跨界合作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启示：跨界合作与创新思维培养的重要性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创新思维在解决问题中的重要性</a:t>
            </a:r>
            <a:endParaRPr altLang="en-US" lang="zh-CN"/>
          </a:p>
        </p:txBody>
      </p:sp>
      <p:sp>
        <p:nvSpPr>
          <p:cNvPr id="10505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创新思维定义：突破传统思维模式，寻找新的解决方案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创新思维在跨领域合作中的重要性：促进不同领域间的交流与合作，激发新的创意和想法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创新思维在解决问题中的价值：提高解决问题的效率和质量，为企业带来更多商业机会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如何培养创新思维：鼓励员工提出新想法，提供多元化的培训和学习机会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如何激发团队成员创新精神和实践能力</a:t>
            </a:r>
            <a:endParaRPr altLang="en-US" lang="zh-CN"/>
          </a:p>
        </p:txBody>
      </p:sp>
      <p:sp>
        <p:nvSpPr>
          <p:cNvPr id="10505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建立激励机制，鼓励团队成员提出新想法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营造开放包容的创新氛围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提供实践机会，让团队成员将想法付诸实践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培养跨界思维，促进不同领域之间的合作与交流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跨领域合作对于个人和组织成长的益处</a:t>
            </a:r>
            <a:endParaRPr altLang="en-US" lang="zh-CN"/>
          </a:p>
        </p:txBody>
      </p:sp>
      <p:sp>
        <p:nvSpPr>
          <p:cNvPr id="10506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促进知识共享，提高个人能力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拓展视野，激发创新思维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增强团队协作，提升组织效能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适应市场需求，增强竞争力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社会责任与担当</a:t>
            </a:r>
            <a:endParaRPr altLang="en-US" dirty="0" lang="zh-CN"/>
          </a:p>
        </p:txBody>
      </p:sp>
      <p:sp>
        <p:nvSpPr>
          <p:cNvPr id="10506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个人在工作中所承担的社会责任认知和体会</a:t>
            </a:r>
            <a:endParaRPr altLang="en-US" lang="zh-CN"/>
          </a:p>
        </p:txBody>
      </p:sp>
      <p:sp>
        <p:nvSpPr>
          <p:cNvPr id="10507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社会责任的定义和重要性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社会责任与工作成果的关系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提升个人社会责任感的途径和方法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个人在工作中所承担的具体社会责任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企业在履行社会责任方面所做努力和成果展示</a:t>
            </a:r>
            <a:endParaRPr altLang="en-US" lang="zh-CN"/>
          </a:p>
        </p:txBody>
      </p:sp>
      <p:sp>
        <p:nvSpPr>
          <p:cNvPr id="10508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环保措施：企业采取的环保措施和成果，如减少排放、节约能源等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公益事业：企业在公益事业方面的投入和成果，如捐赠、支持教育、扶贫等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员工社会责任：企业如何培养员工的社会责任感，如提供培训、支持员工参与公益活动等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供应链社会责任：企业如何确保供应链的社会责任，如选择符合社会责任的供应商、推动供应链的可持续发展等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未来如何在工作实践中更好地履行社会责任并做出贡献</a:t>
            </a:r>
            <a:endParaRPr altLang="en-US" lang="zh-CN"/>
          </a:p>
        </p:txBody>
      </p:sp>
      <p:sp>
        <p:nvSpPr>
          <p:cNvPr id="105090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1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1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1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了解并关注社会问题：关注社会热点问题，了解社会需求，积极响应并参与解决社会问题。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1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倡导可持续发展：关注可持续发展，推动绿色办公，减少资源浪费，为保护环境做出贡献。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积极履行企业社会责任：将社会责任纳入企业战略，通过技术创新、环保措施等方式，为社会做出积极贡献。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积极参与公益事业：积极参与公益事业，为社会弱势群体提供帮助和支持。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培养员工的社会责任感：通过培训和教育，提高员工的社会责任感，使员工在工作中能够积极履行社会责任。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95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建立良好的企业形象：通过履行社会责任，树立良好的企业形象，提高企业的社会声誉和品牌价值。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9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40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59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2023-12-17T19:31:21Z</dcterms:created>
  <dcterms:modified xsi:type="dcterms:W3CDTF">2023-12-17T19:31:21Z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c6db0d1bacc641d6a93effc9809df7d9_21</vt:lpwstr>
  </property>
</Properties>
</file>