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7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18A2A-5933-405D-A41C-8C80F1F8B4BD}" type="datetimeFigureOut">
              <a:rPr lang="zh-CN" altLang="en-US" smtClean="0"/>
              <a:t>2021/2/28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14918-30AD-4975-8F6D-36CBC653D1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5567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E38DDEA-0220-46B5-9C5F-567478179F6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97822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780 w 21600"/>
                <a:gd name="T1" fmla="*/ 0 h 21231"/>
                <a:gd name="T2" fmla="*/ 4237 w 21600"/>
                <a:gd name="T3" fmla="*/ 3342 h 21231"/>
                <a:gd name="T4" fmla="*/ 0 w 21600"/>
                <a:gd name="T5" fmla="*/ 3342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638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28C859-E7C0-427F-BFC2-FD28C71216F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752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85DFD-BAF5-406F-87A0-08C0091CB0C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0102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09E20-9161-42A7-872B-EB9ACC86B9E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73810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D3BCC-5D6A-44AA-A7DC-387BF24BD74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69085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F277C-E371-42C2-B460-EAAB01F7030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51771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C6289-402F-4FDC-BAEC-D6A0195F34C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71475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D2C87-B2EF-40D9-92EC-9DAFC953E77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16956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4FC25-95C9-44A7-A9A5-B3911842493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15545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51886-7CC4-4B73-9A57-B8C18EE246F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859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7623B-72FE-4638-BDE1-AE1E41C63DD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6240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C1A21-445C-4CA2-8A55-D1184D1B699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0067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15363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033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5298 w 21600"/>
                <a:gd name="T3" fmla="*/ 4312 h 21600"/>
                <a:gd name="T4" fmla="*/ 0 w 21600"/>
                <a:gd name="T5" fmla="*/ 4312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53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 smtClean="0"/>
            </a:lvl1pPr>
          </a:lstStyle>
          <a:p>
            <a:pPr>
              <a:defRPr/>
            </a:pPr>
            <a:r>
              <a:rPr lang="en-US" altLang="zh-CN"/>
              <a:t>养殖网www.168yz.net</a:t>
            </a:r>
          </a:p>
        </p:txBody>
      </p:sp>
      <p:sp>
        <p:nvSpPr>
          <p:cNvPr id="153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 smtClean="0"/>
            </a:lvl1pPr>
          </a:lstStyle>
          <a:p>
            <a:pPr>
              <a:defRPr/>
            </a:pPr>
            <a:fld id="{5A8DFA1D-7CFD-4ED6-A628-C95AA138F65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tedian.ht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shengzhang.ht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1066800"/>
            <a:ext cx="6172200" cy="36512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smtClean="0">
                <a:solidFill>
                  <a:schemeClr val="tx1"/>
                </a:solidFill>
                <a:latin typeface="Times New Roman" pitchFamily="18" charset="0"/>
              </a:rPr>
              <a:t>（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itchFamily="18" charset="0"/>
              </a:rPr>
              <a:t>1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itchFamily="18" charset="0"/>
              </a:rPr>
              <a:t>）、细胞体积：明显增大（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itchFamily="18" charset="0"/>
                <a:hlinkClick r:id="rId2" action="ppaction://hlinkfile"/>
              </a:rPr>
              <a:t>如图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itchFamily="18" charset="0"/>
              </a:rPr>
              <a:t>）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76400" y="1600200"/>
            <a:ext cx="407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/>
              <a:t>（</a:t>
            </a:r>
            <a:r>
              <a:rPr lang="en-US" altLang="zh-CN" b="1"/>
              <a:t>2</a:t>
            </a:r>
            <a:r>
              <a:rPr lang="zh-CN" altLang="en-US" b="1"/>
              <a:t>）、胞核 ：增大</a:t>
            </a:r>
            <a:r>
              <a:rPr lang="zh-CN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（</a:t>
            </a:r>
            <a:r>
              <a:rPr lang="zh-CN" altLang="en-US" b="1">
                <a:effectLst>
                  <a:outerShdw blurRad="38100" dist="38100" dir="2700000" algn="tl">
                    <a:srgbClr val="000000"/>
                  </a:outerShdw>
                </a:effectLst>
                <a:hlinkClick r:id="rId2" action="ppaction://hlinkfile"/>
              </a:rPr>
              <a:t>如图</a:t>
            </a:r>
            <a:r>
              <a:rPr lang="zh-CN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）</a:t>
            </a:r>
            <a:endParaRPr lang="zh-CN" altLang="en-US" b="1"/>
          </a:p>
        </p:txBody>
      </p:sp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1676400" y="2133600"/>
            <a:ext cx="4065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3</a:t>
            </a:r>
            <a:r>
              <a:rPr lang="zh-CN" altLang="en-US" b="1"/>
              <a:t>）、核染色质 ：染色加深</a:t>
            </a:r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1676400" y="2667000"/>
            <a:ext cx="4903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4</a:t>
            </a:r>
            <a:r>
              <a:rPr lang="zh-CN" altLang="en-US" b="1"/>
              <a:t>）、核仁：体积增大，数量增加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1676400" y="3276600"/>
            <a:ext cx="475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/>
              <a:t>（</a:t>
            </a:r>
            <a:r>
              <a:rPr lang="en-US" altLang="zh-CN" b="1"/>
              <a:t>5</a:t>
            </a:r>
            <a:r>
              <a:rPr lang="zh-CN" altLang="en-US" b="1"/>
              <a:t>）、核形：发生畸变 </a:t>
            </a:r>
            <a:r>
              <a:rPr lang="zh-CN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（</a:t>
            </a:r>
            <a:r>
              <a:rPr lang="zh-CN" altLang="en-US" b="1">
                <a:effectLst>
                  <a:outerShdw blurRad="38100" dist="38100" dir="2700000" algn="tl">
                    <a:srgbClr val="000000"/>
                  </a:outerShdw>
                </a:effectLst>
                <a:hlinkClick r:id="rId2" action="ppaction://hlinkfile"/>
              </a:rPr>
              <a:t>如图</a:t>
            </a:r>
            <a:r>
              <a:rPr lang="zh-CN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）</a:t>
            </a:r>
            <a:r>
              <a:rPr lang="zh-CN" altLang="en-US" b="1"/>
              <a:t> 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1735138" y="3886200"/>
            <a:ext cx="749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/>
              <a:t>（</a:t>
            </a:r>
            <a:r>
              <a:rPr lang="en-US" altLang="zh-CN" b="1"/>
              <a:t>6</a:t>
            </a:r>
            <a:r>
              <a:rPr lang="zh-CN" altLang="en-US" b="1"/>
              <a:t>）、核有丝分裂像：见多种病理性核分裂 </a:t>
            </a:r>
            <a:r>
              <a:rPr lang="zh-CN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（</a:t>
            </a:r>
            <a:r>
              <a:rPr lang="zh-CN" altLang="en-US" b="1">
                <a:effectLst>
                  <a:outerShdw blurRad="38100" dist="38100" dir="2700000" algn="tl">
                    <a:srgbClr val="000000"/>
                  </a:outerShdw>
                </a:effectLst>
                <a:hlinkClick r:id="rId2" action="ppaction://hlinkfile"/>
              </a:rPr>
              <a:t>如图</a:t>
            </a:r>
            <a:r>
              <a:rPr lang="zh-CN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）</a:t>
            </a:r>
            <a:r>
              <a:rPr lang="zh-CN" altLang="en-US" b="1"/>
              <a:t> </a:t>
            </a:r>
          </a:p>
        </p:txBody>
      </p:sp>
      <p:sp>
        <p:nvSpPr>
          <p:cNvPr id="4105" name="Rectangle 8"/>
          <p:cNvSpPr>
            <a:spLocks noChangeArrowheads="1"/>
          </p:cNvSpPr>
          <p:nvPr/>
        </p:nvSpPr>
        <p:spPr bwMode="auto">
          <a:xfrm>
            <a:off x="1752600" y="4419600"/>
            <a:ext cx="6705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7</a:t>
            </a:r>
            <a:r>
              <a:rPr lang="zh-CN" altLang="en-US" b="1"/>
              <a:t>）、细胞质：着色的变化，特殊的空泡形成以及含有某些特异性的物质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762000"/>
            <a:ext cx="5156200" cy="365125"/>
          </a:xfrm>
          <a:noFill/>
        </p:spPr>
        <p:txBody>
          <a:bodyPr/>
          <a:lstStyle/>
          <a:p>
            <a:pPr eaLnBrk="1" hangingPunct="1"/>
            <a:r>
              <a:rPr lang="zh-CN" altLang="en-US" sz="2400" b="1" smtClean="0">
                <a:solidFill>
                  <a:schemeClr val="hlink"/>
                </a:solidFill>
                <a:effectLst/>
                <a:latin typeface="Times New Roman" pitchFamily="18" charset="0"/>
              </a:rPr>
              <a:t>五、肿瘤组织的物质代谢</a:t>
            </a: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2362200" y="1066800"/>
            <a:ext cx="2312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（一）、糖代谢</a:t>
            </a: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2349500" y="1557338"/>
            <a:ext cx="2922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（二）、蛋白质代谢</a:t>
            </a:r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2362200" y="2057400"/>
            <a:ext cx="2617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（三）、酶的动态</a:t>
            </a:r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2209800" y="2590800"/>
            <a:ext cx="4451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chemeClr val="hlink"/>
                </a:solidFill>
              </a:rPr>
              <a:t>六、肿瘤的生长速度与生长方式</a:t>
            </a:r>
          </a:p>
        </p:txBody>
      </p:sp>
      <p:sp>
        <p:nvSpPr>
          <p:cNvPr id="5128" name="Rectangle 7"/>
          <p:cNvSpPr>
            <a:spLocks noChangeArrowheads="1"/>
          </p:cNvSpPr>
          <p:nvPr/>
        </p:nvSpPr>
        <p:spPr bwMode="auto">
          <a:xfrm>
            <a:off x="2362200" y="3048000"/>
            <a:ext cx="3532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（一）、肿瘤的生长速度</a:t>
            </a:r>
          </a:p>
        </p:txBody>
      </p:sp>
      <p:sp>
        <p:nvSpPr>
          <p:cNvPr id="5129" name="Rectangle 8"/>
          <p:cNvSpPr>
            <a:spLocks noChangeArrowheads="1"/>
          </p:cNvSpPr>
          <p:nvPr/>
        </p:nvSpPr>
        <p:spPr bwMode="auto">
          <a:xfrm>
            <a:off x="2362200" y="3581400"/>
            <a:ext cx="475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（二）、肿瘤的生长方式（</a:t>
            </a:r>
            <a:r>
              <a:rPr lang="zh-CN" altLang="en-US" b="1">
                <a:hlinkClick r:id="rId2" action="ppaction://hlinkfile"/>
              </a:rPr>
              <a:t>如图</a:t>
            </a:r>
            <a:r>
              <a:rPr lang="zh-CN" altLang="en-US" b="1"/>
              <a:t>）</a:t>
            </a:r>
          </a:p>
        </p:txBody>
      </p:sp>
      <p:sp>
        <p:nvSpPr>
          <p:cNvPr id="5130" name="Rectangle 9"/>
          <p:cNvSpPr>
            <a:spLocks noChangeArrowheads="1"/>
          </p:cNvSpPr>
          <p:nvPr/>
        </p:nvSpPr>
        <p:spPr bwMode="auto">
          <a:xfrm>
            <a:off x="2895600" y="4114800"/>
            <a:ext cx="2171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、膨胀式生长</a:t>
            </a:r>
          </a:p>
        </p:txBody>
      </p:sp>
      <p:sp>
        <p:nvSpPr>
          <p:cNvPr id="5131" name="Rectangle 10"/>
          <p:cNvSpPr>
            <a:spLocks noChangeArrowheads="1"/>
          </p:cNvSpPr>
          <p:nvPr/>
        </p:nvSpPr>
        <p:spPr bwMode="auto">
          <a:xfrm>
            <a:off x="2895600" y="4572000"/>
            <a:ext cx="2171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、浸润式生长</a:t>
            </a:r>
          </a:p>
        </p:txBody>
      </p:sp>
      <p:sp>
        <p:nvSpPr>
          <p:cNvPr id="5132" name="Rectangle 11"/>
          <p:cNvSpPr>
            <a:spLocks noChangeArrowheads="1"/>
          </p:cNvSpPr>
          <p:nvPr/>
        </p:nvSpPr>
        <p:spPr bwMode="auto">
          <a:xfrm>
            <a:off x="2895600" y="5029200"/>
            <a:ext cx="2171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3</a:t>
            </a:r>
            <a:r>
              <a:rPr lang="zh-CN" altLang="en-US" b="1"/>
              <a:t>、弥散式生长</a:t>
            </a:r>
          </a:p>
        </p:txBody>
      </p:sp>
      <p:sp>
        <p:nvSpPr>
          <p:cNvPr id="5133" name="Rectangle 12"/>
          <p:cNvSpPr>
            <a:spLocks noChangeArrowheads="1"/>
          </p:cNvSpPr>
          <p:nvPr/>
        </p:nvSpPr>
        <p:spPr bwMode="auto">
          <a:xfrm>
            <a:off x="2895600" y="5486400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4</a:t>
            </a:r>
            <a:r>
              <a:rPr lang="zh-CN" altLang="en-US" b="1"/>
              <a:t>、突起性生长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762000"/>
            <a:ext cx="4838700" cy="365125"/>
          </a:xfrm>
          <a:noFill/>
        </p:spPr>
        <p:txBody>
          <a:bodyPr/>
          <a:lstStyle/>
          <a:p>
            <a:pPr eaLnBrk="1" hangingPunct="1"/>
            <a:r>
              <a:rPr lang="zh-CN" altLang="en-US" sz="2400" b="1" smtClean="0">
                <a:solidFill>
                  <a:schemeClr val="hlink"/>
                </a:solidFill>
                <a:effectLst/>
                <a:latin typeface="Times New Roman" pitchFamily="18" charset="0"/>
              </a:rPr>
              <a:t>七、肿瘤的扩散</a:t>
            </a: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2819400" y="1066800"/>
            <a:ext cx="2622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（一）、直接扩散</a:t>
            </a: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2895600" y="1524000"/>
            <a:ext cx="2008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（二）、转移</a:t>
            </a: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3200400" y="2057400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、淋巴道转移</a:t>
            </a:r>
          </a:p>
        </p:txBody>
      </p:sp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3200400" y="2590800"/>
            <a:ext cx="1855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、血道转移</a:t>
            </a: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3200400" y="3124200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3</a:t>
            </a:r>
            <a:r>
              <a:rPr lang="zh-CN" altLang="en-US" b="1"/>
              <a:t>、种植性转移</a:t>
            </a:r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2819400" y="3733800"/>
            <a:ext cx="411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hlink"/>
                </a:solidFill>
              </a:rPr>
              <a:t>八、肿瘤对机体的影响</a:t>
            </a:r>
          </a:p>
        </p:txBody>
      </p:sp>
      <p:sp>
        <p:nvSpPr>
          <p:cNvPr id="6154" name="Rectangle 9"/>
          <p:cNvSpPr>
            <a:spLocks noChangeArrowheads="1"/>
          </p:cNvSpPr>
          <p:nvPr/>
        </p:nvSpPr>
        <p:spPr bwMode="auto">
          <a:xfrm>
            <a:off x="2895600" y="42672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（一）、良性肿瘤</a:t>
            </a:r>
          </a:p>
        </p:txBody>
      </p:sp>
      <p:sp>
        <p:nvSpPr>
          <p:cNvPr id="6155" name="Rectangle 10"/>
          <p:cNvSpPr>
            <a:spLocks noChangeArrowheads="1"/>
          </p:cNvSpPr>
          <p:nvPr/>
        </p:nvSpPr>
        <p:spPr bwMode="auto">
          <a:xfrm>
            <a:off x="3200400" y="48768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/>
              <a:t>1</a:t>
            </a:r>
            <a:r>
              <a:rPr lang="zh-CN" altLang="en-US" b="1"/>
              <a:t>、局部压迫和阻塞</a:t>
            </a:r>
          </a:p>
        </p:txBody>
      </p:sp>
      <p:sp>
        <p:nvSpPr>
          <p:cNvPr id="6156" name="Rectangle 11"/>
          <p:cNvSpPr>
            <a:spLocks noChangeArrowheads="1"/>
          </p:cNvSpPr>
          <p:nvPr/>
        </p:nvSpPr>
        <p:spPr bwMode="auto">
          <a:xfrm>
            <a:off x="3200400" y="54102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/>
              <a:t>2</a:t>
            </a:r>
            <a:r>
              <a:rPr lang="zh-CN" altLang="en-US" b="1"/>
              <a:t>、继发性改变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762000"/>
            <a:ext cx="4441825" cy="36512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smtClean="0">
                <a:solidFill>
                  <a:schemeClr val="tx1"/>
                </a:solidFill>
                <a:latin typeface="Times New Roman" pitchFamily="18" charset="0"/>
              </a:rPr>
              <a:t>（二）、恶性肿瘤</a:t>
            </a:r>
            <a:endParaRPr lang="zh-CN" altLang="en-US" smtClean="0"/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3048000" y="1066800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、良性肿瘤相似的影响</a:t>
            </a:r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3048000" y="1447800"/>
            <a:ext cx="155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、并发症</a:t>
            </a: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3048000" y="1828800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3</a:t>
            </a:r>
            <a:r>
              <a:rPr lang="zh-CN" altLang="en-US" b="1"/>
              <a:t>、顽固性疼痛</a:t>
            </a:r>
          </a:p>
        </p:txBody>
      </p:sp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3048000" y="2209800"/>
            <a:ext cx="155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4</a:t>
            </a:r>
            <a:r>
              <a:rPr lang="zh-CN" altLang="en-US" b="1"/>
              <a:t>、恶病质</a:t>
            </a:r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2514600" y="26670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hlink"/>
                </a:solidFill>
              </a:rPr>
              <a:t>九、肿瘤的命名和分类</a:t>
            </a:r>
          </a:p>
        </p:txBody>
      </p:sp>
      <p:sp>
        <p:nvSpPr>
          <p:cNvPr id="7177" name="Rectangle 8"/>
          <p:cNvSpPr>
            <a:spLocks noChangeArrowheads="1"/>
          </p:cNvSpPr>
          <p:nvPr/>
        </p:nvSpPr>
        <p:spPr bwMode="auto">
          <a:xfrm>
            <a:off x="2514600" y="31242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（一）、肿瘤的命名</a:t>
            </a:r>
          </a:p>
        </p:txBody>
      </p:sp>
      <p:sp>
        <p:nvSpPr>
          <p:cNvPr id="7178" name="Rectangle 9"/>
          <p:cNvSpPr>
            <a:spLocks noChangeArrowheads="1"/>
          </p:cNvSpPr>
          <p:nvPr/>
        </p:nvSpPr>
        <p:spPr bwMode="auto">
          <a:xfrm>
            <a:off x="2819400" y="35814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/>
              <a:t>1</a:t>
            </a:r>
            <a:r>
              <a:rPr lang="zh-CN" altLang="en-US" b="1"/>
              <a:t>、良性肿瘤的命名</a:t>
            </a:r>
          </a:p>
        </p:txBody>
      </p:sp>
      <p:sp>
        <p:nvSpPr>
          <p:cNvPr id="7179" name="Rectangle 10"/>
          <p:cNvSpPr>
            <a:spLocks noChangeArrowheads="1"/>
          </p:cNvSpPr>
          <p:nvPr/>
        </p:nvSpPr>
        <p:spPr bwMode="auto">
          <a:xfrm>
            <a:off x="2819400" y="40386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/>
              <a:t>2</a:t>
            </a:r>
            <a:r>
              <a:rPr lang="zh-CN" altLang="en-US" b="1"/>
              <a:t>、恶性肿瘤的命名</a:t>
            </a:r>
          </a:p>
        </p:txBody>
      </p:sp>
      <p:sp>
        <p:nvSpPr>
          <p:cNvPr id="7180" name="Rectangle 11"/>
          <p:cNvSpPr>
            <a:spLocks noChangeArrowheads="1"/>
          </p:cNvSpPr>
          <p:nvPr/>
        </p:nvSpPr>
        <p:spPr bwMode="auto">
          <a:xfrm>
            <a:off x="2895600" y="44958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（</a:t>
            </a:r>
            <a:r>
              <a:rPr lang="en-US" altLang="zh-CN" b="1"/>
              <a:t>1</a:t>
            </a:r>
            <a:r>
              <a:rPr lang="zh-CN" altLang="en-US" b="1"/>
              <a:t>）、癌</a:t>
            </a:r>
          </a:p>
        </p:txBody>
      </p:sp>
      <p:sp>
        <p:nvSpPr>
          <p:cNvPr id="7181" name="Rectangle 12"/>
          <p:cNvSpPr>
            <a:spLocks noChangeArrowheads="1"/>
          </p:cNvSpPr>
          <p:nvPr/>
        </p:nvSpPr>
        <p:spPr bwMode="auto">
          <a:xfrm>
            <a:off x="2895600" y="49530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（</a:t>
            </a:r>
            <a:r>
              <a:rPr lang="en-US" altLang="zh-CN" b="1"/>
              <a:t>2</a:t>
            </a:r>
            <a:r>
              <a:rPr lang="zh-CN" altLang="en-US" b="1"/>
              <a:t>）、肉瘤</a:t>
            </a:r>
          </a:p>
        </p:txBody>
      </p:sp>
      <p:sp>
        <p:nvSpPr>
          <p:cNvPr id="7182" name="Rectangle 13"/>
          <p:cNvSpPr>
            <a:spLocks noChangeArrowheads="1"/>
          </p:cNvSpPr>
          <p:nvPr/>
        </p:nvSpPr>
        <p:spPr bwMode="auto">
          <a:xfrm>
            <a:off x="2895600" y="54102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（</a:t>
            </a:r>
            <a:r>
              <a:rPr lang="en-US" altLang="zh-CN" b="1"/>
              <a:t>3</a:t>
            </a:r>
            <a:r>
              <a:rPr lang="zh-CN" altLang="en-US" b="1"/>
              <a:t>）、母细胞瘤</a:t>
            </a:r>
          </a:p>
        </p:txBody>
      </p:sp>
      <p:sp>
        <p:nvSpPr>
          <p:cNvPr id="7183" name="Rectangle 14"/>
          <p:cNvSpPr>
            <a:spLocks noChangeArrowheads="1"/>
          </p:cNvSpPr>
          <p:nvPr/>
        </p:nvSpPr>
        <p:spPr bwMode="auto">
          <a:xfrm>
            <a:off x="2895600" y="58674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（</a:t>
            </a:r>
            <a:r>
              <a:rPr lang="en-US" altLang="zh-CN" b="1"/>
              <a:t>4</a:t>
            </a:r>
            <a:r>
              <a:rPr lang="zh-CN" altLang="en-US" b="1"/>
              <a:t>）、某些特殊的恶性肿瘤</a:t>
            </a:r>
          </a:p>
        </p:txBody>
      </p:sp>
    </p:spTree>
  </p:cSld>
  <p:clrMapOvr>
    <a:masterClrMapping/>
  </p:clrMapOvr>
  <p:transition spd="med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908050"/>
            <a:ext cx="4521200" cy="36512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smtClean="0">
                <a:solidFill>
                  <a:schemeClr val="tx1"/>
                </a:solidFill>
                <a:latin typeface="Times New Roman" pitchFamily="18" charset="0"/>
              </a:rPr>
              <a:t>（二）肿瘤的分类</a:t>
            </a:r>
            <a:endParaRPr lang="zh-CN" altLang="en-US" smtClean="0"/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2971800" y="1447800"/>
            <a:ext cx="434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b="1"/>
              <a:t>1</a:t>
            </a:r>
            <a:r>
              <a:rPr lang="zh-CN" altLang="en-US" b="1"/>
              <a:t>、上皮组织瘤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2971800" y="19812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/>
              <a:t>2</a:t>
            </a:r>
            <a:r>
              <a:rPr lang="zh-CN" altLang="en-US" b="1"/>
              <a:t>、间叶组织瘤</a:t>
            </a:r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2819400" y="24384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（</a:t>
            </a:r>
            <a:r>
              <a:rPr lang="en-US" altLang="zh-CN" b="1"/>
              <a:t>1</a:t>
            </a:r>
            <a:r>
              <a:rPr lang="zh-CN" altLang="en-US" b="1"/>
              <a:t>）、支持组织瘤</a:t>
            </a:r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2819400" y="29718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（</a:t>
            </a:r>
            <a:r>
              <a:rPr lang="en-US" altLang="zh-CN" b="1"/>
              <a:t>2</a:t>
            </a:r>
            <a:r>
              <a:rPr lang="zh-CN" altLang="en-US" b="1"/>
              <a:t>）、造血组织瘤</a:t>
            </a:r>
          </a:p>
        </p:txBody>
      </p:sp>
      <p:sp>
        <p:nvSpPr>
          <p:cNvPr id="8200" name="Rectangle 7"/>
          <p:cNvSpPr>
            <a:spLocks noChangeArrowheads="1"/>
          </p:cNvSpPr>
          <p:nvPr/>
        </p:nvSpPr>
        <p:spPr bwMode="auto">
          <a:xfrm>
            <a:off x="2819400" y="35052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（</a:t>
            </a:r>
            <a:r>
              <a:rPr lang="en-US" altLang="zh-CN" b="1"/>
              <a:t>3</a:t>
            </a:r>
            <a:r>
              <a:rPr lang="zh-CN" altLang="en-US" b="1"/>
              <a:t>）、肌组织瘤</a:t>
            </a:r>
          </a:p>
        </p:txBody>
      </p:sp>
      <p:sp>
        <p:nvSpPr>
          <p:cNvPr id="8201" name="Rectangle 8"/>
          <p:cNvSpPr>
            <a:spLocks noChangeArrowheads="1"/>
          </p:cNvSpPr>
          <p:nvPr/>
        </p:nvSpPr>
        <p:spPr bwMode="auto">
          <a:xfrm>
            <a:off x="2971800" y="39624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/>
              <a:t>3</a:t>
            </a:r>
            <a:r>
              <a:rPr lang="zh-CN" altLang="en-US" b="1"/>
              <a:t>、神经组织瘤</a:t>
            </a:r>
          </a:p>
        </p:txBody>
      </p:sp>
      <p:sp>
        <p:nvSpPr>
          <p:cNvPr id="8202" name="Rectangle 9"/>
          <p:cNvSpPr>
            <a:spLocks noChangeArrowheads="1"/>
          </p:cNvSpPr>
          <p:nvPr/>
        </p:nvSpPr>
        <p:spPr bwMode="auto">
          <a:xfrm>
            <a:off x="2971800" y="4495800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/>
              <a:t>4</a:t>
            </a:r>
            <a:r>
              <a:rPr lang="zh-CN" altLang="en-US" b="1"/>
              <a:t>、其他组织瘤</a:t>
            </a:r>
          </a:p>
        </p:txBody>
      </p:sp>
    </p:spTree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905000" y="685800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hlink"/>
                </a:solidFill>
              </a:rPr>
              <a:t>十、良性肿瘤与恶性肿瘤的区别</a:t>
            </a:r>
          </a:p>
        </p:txBody>
      </p:sp>
      <p:grpSp>
        <p:nvGrpSpPr>
          <p:cNvPr id="9220" name="Group 3"/>
          <p:cNvGrpSpPr>
            <a:grpSpLocks/>
          </p:cNvGrpSpPr>
          <p:nvPr/>
        </p:nvGrpSpPr>
        <p:grpSpPr bwMode="auto">
          <a:xfrm>
            <a:off x="457200" y="1143000"/>
            <a:ext cx="7772400" cy="5257800"/>
            <a:chOff x="-3" y="-3"/>
            <a:chExt cx="4468" cy="3918"/>
          </a:xfrm>
        </p:grpSpPr>
        <p:grpSp>
          <p:nvGrpSpPr>
            <p:cNvPr id="9221" name="Group 4"/>
            <p:cNvGrpSpPr>
              <a:grpSpLocks/>
            </p:cNvGrpSpPr>
            <p:nvPr/>
          </p:nvGrpSpPr>
          <p:grpSpPr bwMode="auto">
            <a:xfrm>
              <a:off x="0" y="0"/>
              <a:ext cx="4462" cy="3912"/>
              <a:chOff x="0" y="0"/>
              <a:chExt cx="4462" cy="3912"/>
            </a:xfrm>
          </p:grpSpPr>
          <p:grpSp>
            <p:nvGrpSpPr>
              <p:cNvPr id="9223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1194" cy="422"/>
                <a:chOff x="0" y="0"/>
                <a:chExt cx="1194" cy="422"/>
              </a:xfrm>
            </p:grpSpPr>
            <p:sp>
              <p:nvSpPr>
                <p:cNvPr id="9293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108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zh-CN" sz="1600"/>
                    <a:t> </a:t>
                  </a:r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94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94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24" name="Group 8"/>
              <p:cNvGrpSpPr>
                <a:grpSpLocks/>
              </p:cNvGrpSpPr>
              <p:nvPr/>
            </p:nvGrpSpPr>
            <p:grpSpPr bwMode="auto">
              <a:xfrm>
                <a:off x="1194" y="0"/>
                <a:ext cx="1546" cy="422"/>
                <a:chOff x="1194" y="0"/>
                <a:chExt cx="1546" cy="422"/>
              </a:xfrm>
            </p:grpSpPr>
            <p:sp>
              <p:nvSpPr>
                <p:cNvPr id="9291" name="Rectangle 9"/>
                <p:cNvSpPr>
                  <a:spLocks noChangeArrowheads="1"/>
                </p:cNvSpPr>
                <p:nvPr/>
              </p:nvSpPr>
              <p:spPr bwMode="auto">
                <a:xfrm>
                  <a:off x="1237" y="0"/>
                  <a:ext cx="1460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良性肿瘤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92" name="Rectangle 10"/>
                <p:cNvSpPr>
                  <a:spLocks noChangeArrowheads="1"/>
                </p:cNvSpPr>
                <p:nvPr/>
              </p:nvSpPr>
              <p:spPr bwMode="auto">
                <a:xfrm>
                  <a:off x="1194" y="0"/>
                  <a:ext cx="1546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25" name="Group 11"/>
              <p:cNvGrpSpPr>
                <a:grpSpLocks/>
              </p:cNvGrpSpPr>
              <p:nvPr/>
            </p:nvGrpSpPr>
            <p:grpSpPr bwMode="auto">
              <a:xfrm>
                <a:off x="2740" y="0"/>
                <a:ext cx="1722" cy="422"/>
                <a:chOff x="2740" y="0"/>
                <a:chExt cx="1722" cy="422"/>
              </a:xfrm>
            </p:grpSpPr>
            <p:sp>
              <p:nvSpPr>
                <p:cNvPr id="9289" name="Rectangle 12"/>
                <p:cNvSpPr>
                  <a:spLocks noChangeArrowheads="1"/>
                </p:cNvSpPr>
                <p:nvPr/>
              </p:nvSpPr>
              <p:spPr bwMode="auto">
                <a:xfrm>
                  <a:off x="2783" y="0"/>
                  <a:ext cx="1636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恶性肿瘤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90" name="Rectangle 13"/>
                <p:cNvSpPr>
                  <a:spLocks noChangeArrowheads="1"/>
                </p:cNvSpPr>
                <p:nvPr/>
              </p:nvSpPr>
              <p:spPr bwMode="auto">
                <a:xfrm>
                  <a:off x="2740" y="0"/>
                  <a:ext cx="1722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26" name="Group 14"/>
              <p:cNvGrpSpPr>
                <a:grpSpLocks/>
              </p:cNvGrpSpPr>
              <p:nvPr/>
            </p:nvGrpSpPr>
            <p:grpSpPr bwMode="auto">
              <a:xfrm>
                <a:off x="0" y="422"/>
                <a:ext cx="1194" cy="422"/>
                <a:chOff x="0" y="422"/>
                <a:chExt cx="1194" cy="422"/>
              </a:xfrm>
            </p:grpSpPr>
            <p:sp>
              <p:nvSpPr>
                <p:cNvPr id="9287" name="Rectangle 15"/>
                <p:cNvSpPr>
                  <a:spLocks noChangeArrowheads="1"/>
                </p:cNvSpPr>
                <p:nvPr/>
              </p:nvSpPr>
              <p:spPr bwMode="auto">
                <a:xfrm>
                  <a:off x="43" y="422"/>
                  <a:ext cx="1108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生长速度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88" name="Rectangle 16"/>
                <p:cNvSpPr>
                  <a:spLocks noChangeArrowheads="1"/>
                </p:cNvSpPr>
                <p:nvPr/>
              </p:nvSpPr>
              <p:spPr bwMode="auto">
                <a:xfrm>
                  <a:off x="0" y="422"/>
                  <a:ext cx="1194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27" name="Group 17"/>
              <p:cNvGrpSpPr>
                <a:grpSpLocks/>
              </p:cNvGrpSpPr>
              <p:nvPr/>
            </p:nvGrpSpPr>
            <p:grpSpPr bwMode="auto">
              <a:xfrm>
                <a:off x="1194" y="422"/>
                <a:ext cx="1546" cy="422"/>
                <a:chOff x="1194" y="422"/>
                <a:chExt cx="1546" cy="422"/>
              </a:xfrm>
            </p:grpSpPr>
            <p:sp>
              <p:nvSpPr>
                <p:cNvPr id="9285" name="Rectangle 18"/>
                <p:cNvSpPr>
                  <a:spLocks noChangeArrowheads="1"/>
                </p:cNvSpPr>
                <p:nvPr/>
              </p:nvSpPr>
              <p:spPr bwMode="auto">
                <a:xfrm>
                  <a:off x="1237" y="422"/>
                  <a:ext cx="1460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缓慢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86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4" y="422"/>
                  <a:ext cx="1546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28" name="Group 20"/>
              <p:cNvGrpSpPr>
                <a:grpSpLocks/>
              </p:cNvGrpSpPr>
              <p:nvPr/>
            </p:nvGrpSpPr>
            <p:grpSpPr bwMode="auto">
              <a:xfrm>
                <a:off x="2740" y="422"/>
                <a:ext cx="1722" cy="422"/>
                <a:chOff x="2740" y="422"/>
                <a:chExt cx="1722" cy="422"/>
              </a:xfrm>
            </p:grpSpPr>
            <p:sp>
              <p:nvSpPr>
                <p:cNvPr id="9283" name="Rectangle 21"/>
                <p:cNvSpPr>
                  <a:spLocks noChangeArrowheads="1"/>
                </p:cNvSpPr>
                <p:nvPr/>
              </p:nvSpPr>
              <p:spPr bwMode="auto">
                <a:xfrm>
                  <a:off x="2783" y="422"/>
                  <a:ext cx="1636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较快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84" name="Rectangle 22"/>
                <p:cNvSpPr>
                  <a:spLocks noChangeArrowheads="1"/>
                </p:cNvSpPr>
                <p:nvPr/>
              </p:nvSpPr>
              <p:spPr bwMode="auto">
                <a:xfrm>
                  <a:off x="2740" y="422"/>
                  <a:ext cx="1722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29" name="Group 23"/>
              <p:cNvGrpSpPr>
                <a:grpSpLocks/>
              </p:cNvGrpSpPr>
              <p:nvPr/>
            </p:nvGrpSpPr>
            <p:grpSpPr bwMode="auto">
              <a:xfrm>
                <a:off x="0" y="844"/>
                <a:ext cx="1194" cy="422"/>
                <a:chOff x="0" y="844"/>
                <a:chExt cx="1194" cy="422"/>
              </a:xfrm>
            </p:grpSpPr>
            <p:sp>
              <p:nvSpPr>
                <p:cNvPr id="9281" name="Rectangle 24"/>
                <p:cNvSpPr>
                  <a:spLocks noChangeArrowheads="1"/>
                </p:cNvSpPr>
                <p:nvPr/>
              </p:nvSpPr>
              <p:spPr bwMode="auto">
                <a:xfrm>
                  <a:off x="43" y="844"/>
                  <a:ext cx="1108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生长方式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82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844"/>
                  <a:ext cx="1194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30" name="Group 26"/>
              <p:cNvGrpSpPr>
                <a:grpSpLocks/>
              </p:cNvGrpSpPr>
              <p:nvPr/>
            </p:nvGrpSpPr>
            <p:grpSpPr bwMode="auto">
              <a:xfrm>
                <a:off x="1194" y="844"/>
                <a:ext cx="1546" cy="422"/>
                <a:chOff x="1194" y="844"/>
                <a:chExt cx="1546" cy="422"/>
              </a:xfrm>
            </p:grpSpPr>
            <p:sp>
              <p:nvSpPr>
                <p:cNvPr id="9279" name="Rectangle 27"/>
                <p:cNvSpPr>
                  <a:spLocks noChangeArrowheads="1"/>
                </p:cNvSpPr>
                <p:nvPr/>
              </p:nvSpPr>
              <p:spPr bwMode="auto">
                <a:xfrm>
                  <a:off x="1237" y="844"/>
                  <a:ext cx="1460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膨胀性生长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80" name="Rectangle 28"/>
                <p:cNvSpPr>
                  <a:spLocks noChangeArrowheads="1"/>
                </p:cNvSpPr>
                <p:nvPr/>
              </p:nvSpPr>
              <p:spPr bwMode="auto">
                <a:xfrm>
                  <a:off x="1194" y="844"/>
                  <a:ext cx="1546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31" name="Group 29"/>
              <p:cNvGrpSpPr>
                <a:grpSpLocks/>
              </p:cNvGrpSpPr>
              <p:nvPr/>
            </p:nvGrpSpPr>
            <p:grpSpPr bwMode="auto">
              <a:xfrm>
                <a:off x="2740" y="844"/>
                <a:ext cx="1722" cy="422"/>
                <a:chOff x="2740" y="844"/>
                <a:chExt cx="1722" cy="422"/>
              </a:xfrm>
            </p:grpSpPr>
            <p:sp>
              <p:nvSpPr>
                <p:cNvPr id="9277" name="Rectangle 30"/>
                <p:cNvSpPr>
                  <a:spLocks noChangeArrowheads="1"/>
                </p:cNvSpPr>
                <p:nvPr/>
              </p:nvSpPr>
              <p:spPr bwMode="auto">
                <a:xfrm>
                  <a:off x="2783" y="844"/>
                  <a:ext cx="1636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浸润性生长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78" name="Rectangle 31"/>
                <p:cNvSpPr>
                  <a:spLocks noChangeArrowheads="1"/>
                </p:cNvSpPr>
                <p:nvPr/>
              </p:nvSpPr>
              <p:spPr bwMode="auto">
                <a:xfrm>
                  <a:off x="2740" y="844"/>
                  <a:ext cx="1722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32" name="Group 32"/>
              <p:cNvGrpSpPr>
                <a:grpSpLocks/>
              </p:cNvGrpSpPr>
              <p:nvPr/>
            </p:nvGrpSpPr>
            <p:grpSpPr bwMode="auto">
              <a:xfrm>
                <a:off x="0" y="1266"/>
                <a:ext cx="1194" cy="422"/>
                <a:chOff x="0" y="1266"/>
                <a:chExt cx="1194" cy="422"/>
              </a:xfrm>
            </p:grpSpPr>
            <p:sp>
              <p:nvSpPr>
                <p:cNvPr id="9275" name="Rectangle 33"/>
                <p:cNvSpPr>
                  <a:spLocks noChangeArrowheads="1"/>
                </p:cNvSpPr>
                <p:nvPr/>
              </p:nvSpPr>
              <p:spPr bwMode="auto">
                <a:xfrm>
                  <a:off x="43" y="1266"/>
                  <a:ext cx="1108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转移与复发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76" name="Rectangle 34"/>
                <p:cNvSpPr>
                  <a:spLocks noChangeArrowheads="1"/>
                </p:cNvSpPr>
                <p:nvPr/>
              </p:nvSpPr>
              <p:spPr bwMode="auto">
                <a:xfrm>
                  <a:off x="0" y="1266"/>
                  <a:ext cx="1194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33" name="Group 35"/>
              <p:cNvGrpSpPr>
                <a:grpSpLocks/>
              </p:cNvGrpSpPr>
              <p:nvPr/>
            </p:nvGrpSpPr>
            <p:grpSpPr bwMode="auto">
              <a:xfrm>
                <a:off x="1194" y="1266"/>
                <a:ext cx="1546" cy="422"/>
                <a:chOff x="1194" y="1266"/>
                <a:chExt cx="1546" cy="422"/>
              </a:xfrm>
            </p:grpSpPr>
            <p:sp>
              <p:nvSpPr>
                <p:cNvPr id="9273" name="Rectangle 36"/>
                <p:cNvSpPr>
                  <a:spLocks noChangeArrowheads="1"/>
                </p:cNvSpPr>
                <p:nvPr/>
              </p:nvSpPr>
              <p:spPr bwMode="auto">
                <a:xfrm>
                  <a:off x="1237" y="1266"/>
                  <a:ext cx="1460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不转移，摘除后不复发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74" name="Rectangle 37"/>
                <p:cNvSpPr>
                  <a:spLocks noChangeArrowheads="1"/>
                </p:cNvSpPr>
                <p:nvPr/>
              </p:nvSpPr>
              <p:spPr bwMode="auto">
                <a:xfrm>
                  <a:off x="1194" y="1266"/>
                  <a:ext cx="1546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34" name="Group 38"/>
              <p:cNvGrpSpPr>
                <a:grpSpLocks/>
              </p:cNvGrpSpPr>
              <p:nvPr/>
            </p:nvGrpSpPr>
            <p:grpSpPr bwMode="auto">
              <a:xfrm>
                <a:off x="2740" y="1266"/>
                <a:ext cx="1722" cy="422"/>
                <a:chOff x="2740" y="1266"/>
                <a:chExt cx="1722" cy="422"/>
              </a:xfrm>
            </p:grpSpPr>
            <p:sp>
              <p:nvSpPr>
                <p:cNvPr id="9271" name="Rectangle 39"/>
                <p:cNvSpPr>
                  <a:spLocks noChangeArrowheads="1"/>
                </p:cNvSpPr>
                <p:nvPr/>
              </p:nvSpPr>
              <p:spPr bwMode="auto">
                <a:xfrm>
                  <a:off x="2783" y="1266"/>
                  <a:ext cx="1636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常有转移，摘除后常复发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72" name="Rectangle 40"/>
                <p:cNvSpPr>
                  <a:spLocks noChangeArrowheads="1"/>
                </p:cNvSpPr>
                <p:nvPr/>
              </p:nvSpPr>
              <p:spPr bwMode="auto">
                <a:xfrm>
                  <a:off x="2740" y="1266"/>
                  <a:ext cx="1722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35" name="Group 41"/>
              <p:cNvGrpSpPr>
                <a:grpSpLocks/>
              </p:cNvGrpSpPr>
              <p:nvPr/>
            </p:nvGrpSpPr>
            <p:grpSpPr bwMode="auto">
              <a:xfrm>
                <a:off x="0" y="1688"/>
                <a:ext cx="1194" cy="422"/>
                <a:chOff x="0" y="1688"/>
                <a:chExt cx="1194" cy="422"/>
              </a:xfrm>
            </p:grpSpPr>
            <p:sp>
              <p:nvSpPr>
                <p:cNvPr id="9269" name="Rectangle 42"/>
                <p:cNvSpPr>
                  <a:spLocks noChangeArrowheads="1"/>
                </p:cNvSpPr>
                <p:nvPr/>
              </p:nvSpPr>
              <p:spPr bwMode="auto">
                <a:xfrm>
                  <a:off x="43" y="1688"/>
                  <a:ext cx="1108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继发改变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70" name="Rectangle 43"/>
                <p:cNvSpPr>
                  <a:spLocks noChangeArrowheads="1"/>
                </p:cNvSpPr>
                <p:nvPr/>
              </p:nvSpPr>
              <p:spPr bwMode="auto">
                <a:xfrm>
                  <a:off x="0" y="1688"/>
                  <a:ext cx="1194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36" name="Group 44"/>
              <p:cNvGrpSpPr>
                <a:grpSpLocks/>
              </p:cNvGrpSpPr>
              <p:nvPr/>
            </p:nvGrpSpPr>
            <p:grpSpPr bwMode="auto">
              <a:xfrm>
                <a:off x="1194" y="1688"/>
                <a:ext cx="1546" cy="422"/>
                <a:chOff x="1194" y="1688"/>
                <a:chExt cx="1546" cy="422"/>
              </a:xfrm>
            </p:grpSpPr>
            <p:sp>
              <p:nvSpPr>
                <p:cNvPr id="9267" name="Rectangle 45"/>
                <p:cNvSpPr>
                  <a:spLocks noChangeArrowheads="1"/>
                </p:cNvSpPr>
                <p:nvPr/>
              </p:nvSpPr>
              <p:spPr bwMode="auto">
                <a:xfrm>
                  <a:off x="1237" y="1688"/>
                  <a:ext cx="1460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很少发生坏死、出血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68" name="Rectangle 46"/>
                <p:cNvSpPr>
                  <a:spLocks noChangeArrowheads="1"/>
                </p:cNvSpPr>
                <p:nvPr/>
              </p:nvSpPr>
              <p:spPr bwMode="auto">
                <a:xfrm>
                  <a:off x="1194" y="1688"/>
                  <a:ext cx="1546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37" name="Group 47"/>
              <p:cNvGrpSpPr>
                <a:grpSpLocks/>
              </p:cNvGrpSpPr>
              <p:nvPr/>
            </p:nvGrpSpPr>
            <p:grpSpPr bwMode="auto">
              <a:xfrm>
                <a:off x="2740" y="1688"/>
                <a:ext cx="1722" cy="422"/>
                <a:chOff x="2740" y="1688"/>
                <a:chExt cx="1722" cy="422"/>
              </a:xfrm>
            </p:grpSpPr>
            <p:sp>
              <p:nvSpPr>
                <p:cNvPr id="9265" name="Rectangle 48"/>
                <p:cNvSpPr>
                  <a:spLocks noChangeArrowheads="1"/>
                </p:cNvSpPr>
                <p:nvPr/>
              </p:nvSpPr>
              <p:spPr bwMode="auto">
                <a:xfrm>
                  <a:off x="2783" y="1688"/>
                  <a:ext cx="1636" cy="4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常发生坏死、出血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66" name="Rectangle 49"/>
                <p:cNvSpPr>
                  <a:spLocks noChangeArrowheads="1"/>
                </p:cNvSpPr>
                <p:nvPr/>
              </p:nvSpPr>
              <p:spPr bwMode="auto">
                <a:xfrm>
                  <a:off x="2740" y="1688"/>
                  <a:ext cx="1722" cy="42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38" name="Group 50"/>
              <p:cNvGrpSpPr>
                <a:grpSpLocks/>
              </p:cNvGrpSpPr>
              <p:nvPr/>
            </p:nvGrpSpPr>
            <p:grpSpPr bwMode="auto">
              <a:xfrm>
                <a:off x="0" y="2110"/>
                <a:ext cx="1194" cy="556"/>
                <a:chOff x="0" y="2110"/>
                <a:chExt cx="1194" cy="556"/>
              </a:xfrm>
            </p:grpSpPr>
            <p:sp>
              <p:nvSpPr>
                <p:cNvPr id="9263" name="Rectangle 51"/>
                <p:cNvSpPr>
                  <a:spLocks noChangeArrowheads="1"/>
                </p:cNvSpPr>
                <p:nvPr/>
              </p:nvSpPr>
              <p:spPr bwMode="auto">
                <a:xfrm>
                  <a:off x="43" y="2110"/>
                  <a:ext cx="1108" cy="5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瘤细胞形态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64" name="Rectangle 52"/>
                <p:cNvSpPr>
                  <a:spLocks noChangeArrowheads="1"/>
                </p:cNvSpPr>
                <p:nvPr/>
              </p:nvSpPr>
              <p:spPr bwMode="auto">
                <a:xfrm>
                  <a:off x="0" y="2110"/>
                  <a:ext cx="1194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39" name="Group 53"/>
              <p:cNvGrpSpPr>
                <a:grpSpLocks/>
              </p:cNvGrpSpPr>
              <p:nvPr/>
            </p:nvGrpSpPr>
            <p:grpSpPr bwMode="auto">
              <a:xfrm>
                <a:off x="1194" y="2110"/>
                <a:ext cx="1546" cy="556"/>
                <a:chOff x="1194" y="2110"/>
                <a:chExt cx="1546" cy="556"/>
              </a:xfrm>
            </p:grpSpPr>
            <p:sp>
              <p:nvSpPr>
                <p:cNvPr id="9261" name="Rectangle 54"/>
                <p:cNvSpPr>
                  <a:spLocks noChangeArrowheads="1"/>
                </p:cNvSpPr>
                <p:nvPr/>
              </p:nvSpPr>
              <p:spPr bwMode="auto">
                <a:xfrm>
                  <a:off x="1237" y="2110"/>
                  <a:ext cx="1460" cy="5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just"/>
                  <a:r>
                    <a:rPr lang="zh-CN" altLang="en-US" sz="1600" b="1"/>
                    <a:t>分化良好，与原发组织的形态相似</a:t>
                  </a:r>
                  <a:endParaRPr lang="zh-CN" altLang="en-US" sz="1600"/>
                </a:p>
                <a:p>
                  <a:pPr algn="just" eaLnBrk="0" hangingPunct="0"/>
                  <a:endParaRPr lang="en-US" altLang="zh-CN" sz="1600"/>
                </a:p>
              </p:txBody>
            </p:sp>
            <p:sp>
              <p:nvSpPr>
                <p:cNvPr id="9262" name="Rectangle 55"/>
                <p:cNvSpPr>
                  <a:spLocks noChangeArrowheads="1"/>
                </p:cNvSpPr>
                <p:nvPr/>
              </p:nvSpPr>
              <p:spPr bwMode="auto">
                <a:xfrm>
                  <a:off x="1194" y="2110"/>
                  <a:ext cx="1546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40" name="Group 56"/>
              <p:cNvGrpSpPr>
                <a:grpSpLocks/>
              </p:cNvGrpSpPr>
              <p:nvPr/>
            </p:nvGrpSpPr>
            <p:grpSpPr bwMode="auto">
              <a:xfrm>
                <a:off x="2740" y="2110"/>
                <a:ext cx="1722" cy="556"/>
                <a:chOff x="2740" y="2110"/>
                <a:chExt cx="1722" cy="556"/>
              </a:xfrm>
            </p:grpSpPr>
            <p:sp>
              <p:nvSpPr>
                <p:cNvPr id="9259" name="Rectangle 57"/>
                <p:cNvSpPr>
                  <a:spLocks noChangeArrowheads="1"/>
                </p:cNvSpPr>
                <p:nvPr/>
              </p:nvSpPr>
              <p:spPr bwMode="auto">
                <a:xfrm>
                  <a:off x="2783" y="2110"/>
                  <a:ext cx="1636" cy="5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just"/>
                  <a:r>
                    <a:rPr lang="zh-CN" altLang="en-US" sz="1600" b="1"/>
                    <a:t>分化不好，异型性明显，与原发组织的形态差异大</a:t>
                  </a:r>
                  <a:endParaRPr lang="zh-CN" altLang="en-US" sz="1600"/>
                </a:p>
                <a:p>
                  <a:pPr algn="just" eaLnBrk="0" hangingPunct="0"/>
                  <a:endParaRPr lang="en-US" altLang="zh-CN" sz="1600"/>
                </a:p>
              </p:txBody>
            </p:sp>
            <p:sp>
              <p:nvSpPr>
                <p:cNvPr id="9260" name="Rectangle 58"/>
                <p:cNvSpPr>
                  <a:spLocks noChangeArrowheads="1"/>
                </p:cNvSpPr>
                <p:nvPr/>
              </p:nvSpPr>
              <p:spPr bwMode="auto">
                <a:xfrm>
                  <a:off x="2740" y="2110"/>
                  <a:ext cx="1722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41" name="Group 59"/>
              <p:cNvGrpSpPr>
                <a:grpSpLocks/>
              </p:cNvGrpSpPr>
              <p:nvPr/>
            </p:nvGrpSpPr>
            <p:grpSpPr bwMode="auto">
              <a:xfrm>
                <a:off x="0" y="2666"/>
                <a:ext cx="1194" cy="556"/>
                <a:chOff x="0" y="2666"/>
                <a:chExt cx="1194" cy="556"/>
              </a:xfrm>
            </p:grpSpPr>
            <p:sp>
              <p:nvSpPr>
                <p:cNvPr id="9257" name="Rectangle 60"/>
                <p:cNvSpPr>
                  <a:spLocks noChangeArrowheads="1"/>
                </p:cNvSpPr>
                <p:nvPr/>
              </p:nvSpPr>
              <p:spPr bwMode="auto">
                <a:xfrm>
                  <a:off x="43" y="2666"/>
                  <a:ext cx="1108" cy="5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核分裂相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58" name="Rectangle 61"/>
                <p:cNvSpPr>
                  <a:spLocks noChangeArrowheads="1"/>
                </p:cNvSpPr>
                <p:nvPr/>
              </p:nvSpPr>
              <p:spPr bwMode="auto">
                <a:xfrm>
                  <a:off x="0" y="2666"/>
                  <a:ext cx="1194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42" name="Group 62"/>
              <p:cNvGrpSpPr>
                <a:grpSpLocks/>
              </p:cNvGrpSpPr>
              <p:nvPr/>
            </p:nvGrpSpPr>
            <p:grpSpPr bwMode="auto">
              <a:xfrm>
                <a:off x="1194" y="2666"/>
                <a:ext cx="1546" cy="556"/>
                <a:chOff x="1194" y="2666"/>
                <a:chExt cx="1546" cy="556"/>
              </a:xfrm>
            </p:grpSpPr>
            <p:sp>
              <p:nvSpPr>
                <p:cNvPr id="9255" name="Rectangle 63"/>
                <p:cNvSpPr>
                  <a:spLocks noChangeArrowheads="1"/>
                </p:cNvSpPr>
                <p:nvPr/>
              </p:nvSpPr>
              <p:spPr bwMode="auto">
                <a:xfrm>
                  <a:off x="1237" y="2666"/>
                  <a:ext cx="1460" cy="5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just"/>
                  <a:r>
                    <a:rPr lang="zh-CN" altLang="en-US" sz="1600" b="1"/>
                    <a:t>无或稀少，不见病理性核分裂相</a:t>
                  </a:r>
                  <a:endParaRPr lang="zh-CN" altLang="en-US" sz="1600"/>
                </a:p>
                <a:p>
                  <a:pPr algn="just" eaLnBrk="0" hangingPunct="0"/>
                  <a:endParaRPr lang="en-US" altLang="zh-CN" sz="1600"/>
                </a:p>
              </p:txBody>
            </p:sp>
            <p:sp>
              <p:nvSpPr>
                <p:cNvPr id="9256" name="Rectangle 64"/>
                <p:cNvSpPr>
                  <a:spLocks noChangeArrowheads="1"/>
                </p:cNvSpPr>
                <p:nvPr/>
              </p:nvSpPr>
              <p:spPr bwMode="auto">
                <a:xfrm>
                  <a:off x="1194" y="2666"/>
                  <a:ext cx="1546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43" name="Group 65"/>
              <p:cNvGrpSpPr>
                <a:grpSpLocks/>
              </p:cNvGrpSpPr>
              <p:nvPr/>
            </p:nvGrpSpPr>
            <p:grpSpPr bwMode="auto">
              <a:xfrm>
                <a:off x="2740" y="2666"/>
                <a:ext cx="1722" cy="556"/>
                <a:chOff x="2740" y="2666"/>
                <a:chExt cx="1722" cy="556"/>
              </a:xfrm>
            </p:grpSpPr>
            <p:sp>
              <p:nvSpPr>
                <p:cNvPr id="9253" name="Rectangle 66"/>
                <p:cNvSpPr>
                  <a:spLocks noChangeArrowheads="1"/>
                </p:cNvSpPr>
                <p:nvPr/>
              </p:nvSpPr>
              <p:spPr bwMode="auto">
                <a:xfrm>
                  <a:off x="2783" y="2666"/>
                  <a:ext cx="1636" cy="5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/>
                  <a:r>
                    <a:rPr lang="zh-CN" altLang="en-US" sz="1600" b="1"/>
                    <a:t>多见，并见病理性核分裂相</a:t>
                  </a:r>
                  <a:endParaRPr lang="zh-CN" altLang="en-US" sz="1600"/>
                </a:p>
                <a:p>
                  <a:pPr algn="just" eaLnBrk="0" hangingPunct="0"/>
                  <a:endParaRPr lang="en-US" altLang="zh-CN" sz="1600"/>
                </a:p>
              </p:txBody>
            </p:sp>
            <p:sp>
              <p:nvSpPr>
                <p:cNvPr id="9254" name="Rectangle 67"/>
                <p:cNvSpPr>
                  <a:spLocks noChangeArrowheads="1"/>
                </p:cNvSpPr>
                <p:nvPr/>
              </p:nvSpPr>
              <p:spPr bwMode="auto">
                <a:xfrm>
                  <a:off x="2740" y="2666"/>
                  <a:ext cx="1722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44" name="Group 68"/>
              <p:cNvGrpSpPr>
                <a:grpSpLocks/>
              </p:cNvGrpSpPr>
              <p:nvPr/>
            </p:nvGrpSpPr>
            <p:grpSpPr bwMode="auto">
              <a:xfrm>
                <a:off x="0" y="3222"/>
                <a:ext cx="1194" cy="690"/>
                <a:chOff x="0" y="3222"/>
                <a:chExt cx="1194" cy="690"/>
              </a:xfrm>
            </p:grpSpPr>
            <p:sp>
              <p:nvSpPr>
                <p:cNvPr id="9251" name="Rectangle 69"/>
                <p:cNvSpPr>
                  <a:spLocks noChangeArrowheads="1"/>
                </p:cNvSpPr>
                <p:nvPr/>
              </p:nvSpPr>
              <p:spPr bwMode="auto">
                <a:xfrm>
                  <a:off x="43" y="3222"/>
                  <a:ext cx="1108" cy="6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zh-CN" altLang="en-US" sz="1600" b="1"/>
                    <a:t>对机体的影响</a:t>
                  </a:r>
                  <a:endParaRPr lang="zh-CN" altLang="en-US" sz="1600"/>
                </a:p>
                <a:p>
                  <a:pPr algn="ctr" eaLnBrk="0" hangingPunct="0"/>
                  <a:endParaRPr lang="en-US" altLang="zh-CN" sz="1600"/>
                </a:p>
              </p:txBody>
            </p:sp>
            <p:sp>
              <p:nvSpPr>
                <p:cNvPr id="9252" name="Rectangle 70"/>
                <p:cNvSpPr>
                  <a:spLocks noChangeArrowheads="1"/>
                </p:cNvSpPr>
                <p:nvPr/>
              </p:nvSpPr>
              <p:spPr bwMode="auto">
                <a:xfrm>
                  <a:off x="0" y="3222"/>
                  <a:ext cx="1194" cy="69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45" name="Group 71"/>
              <p:cNvGrpSpPr>
                <a:grpSpLocks/>
              </p:cNvGrpSpPr>
              <p:nvPr/>
            </p:nvGrpSpPr>
            <p:grpSpPr bwMode="auto">
              <a:xfrm>
                <a:off x="1194" y="3222"/>
                <a:ext cx="1546" cy="690"/>
                <a:chOff x="1194" y="3222"/>
                <a:chExt cx="1546" cy="690"/>
              </a:xfrm>
            </p:grpSpPr>
            <p:sp>
              <p:nvSpPr>
                <p:cNvPr id="9249" name="Rectangle 72"/>
                <p:cNvSpPr>
                  <a:spLocks noChangeArrowheads="1"/>
                </p:cNvSpPr>
                <p:nvPr/>
              </p:nvSpPr>
              <p:spPr bwMode="auto">
                <a:xfrm>
                  <a:off x="1237" y="3222"/>
                  <a:ext cx="1460" cy="6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/>
                  <a:r>
                    <a:rPr lang="zh-CN" altLang="en-US" sz="1600" b="1"/>
                    <a:t>小，主要为局部压迫和阻塞作用</a:t>
                  </a:r>
                  <a:endParaRPr lang="zh-CN" altLang="en-US" sz="1600"/>
                </a:p>
                <a:p>
                  <a:pPr algn="just" eaLnBrk="0" hangingPunct="0"/>
                  <a:endParaRPr lang="en-US" altLang="zh-CN" sz="1600"/>
                </a:p>
              </p:txBody>
            </p:sp>
            <p:sp>
              <p:nvSpPr>
                <p:cNvPr id="9250" name="Rectangle 73"/>
                <p:cNvSpPr>
                  <a:spLocks noChangeArrowheads="1"/>
                </p:cNvSpPr>
                <p:nvPr/>
              </p:nvSpPr>
              <p:spPr bwMode="auto">
                <a:xfrm>
                  <a:off x="1194" y="3222"/>
                  <a:ext cx="1546" cy="69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46" name="Group 74"/>
              <p:cNvGrpSpPr>
                <a:grpSpLocks/>
              </p:cNvGrpSpPr>
              <p:nvPr/>
            </p:nvGrpSpPr>
            <p:grpSpPr bwMode="auto">
              <a:xfrm>
                <a:off x="2740" y="3222"/>
                <a:ext cx="1722" cy="690"/>
                <a:chOff x="2740" y="3222"/>
                <a:chExt cx="1722" cy="690"/>
              </a:xfrm>
            </p:grpSpPr>
            <p:sp>
              <p:nvSpPr>
                <p:cNvPr id="9247" name="Rectangle 75"/>
                <p:cNvSpPr>
                  <a:spLocks noChangeArrowheads="1"/>
                </p:cNvSpPr>
                <p:nvPr/>
              </p:nvSpPr>
              <p:spPr bwMode="auto">
                <a:xfrm>
                  <a:off x="2783" y="3222"/>
                  <a:ext cx="1636" cy="6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/>
                  <a:r>
                    <a:rPr lang="zh-CN" altLang="en-US" sz="1600" b="1"/>
                    <a:t>较大，除压迫、阻塞外，还可破坏组织引起出血和感染，到后期引起恶病质，甚至死亡</a:t>
                  </a:r>
                  <a:endParaRPr lang="zh-CN" altLang="en-US" sz="1600"/>
                </a:p>
                <a:p>
                  <a:pPr algn="just" eaLnBrk="0" hangingPunct="0"/>
                  <a:endParaRPr lang="en-US" altLang="zh-CN" sz="1600"/>
                </a:p>
              </p:txBody>
            </p:sp>
            <p:sp>
              <p:nvSpPr>
                <p:cNvPr id="9248" name="Rectangle 76"/>
                <p:cNvSpPr>
                  <a:spLocks noChangeArrowheads="1"/>
                </p:cNvSpPr>
                <p:nvPr/>
              </p:nvSpPr>
              <p:spPr bwMode="auto">
                <a:xfrm>
                  <a:off x="2740" y="3222"/>
                  <a:ext cx="1722" cy="69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9222" name="Rectangle 77"/>
            <p:cNvSpPr>
              <a:spLocks noChangeArrowheads="1"/>
            </p:cNvSpPr>
            <p:nvPr/>
          </p:nvSpPr>
          <p:spPr bwMode="auto">
            <a:xfrm>
              <a:off x="-3" y="-3"/>
              <a:ext cx="4468" cy="3918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med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381000"/>
            <a:ext cx="5789613" cy="365125"/>
          </a:xfrm>
          <a:noFill/>
        </p:spPr>
        <p:txBody>
          <a:bodyPr/>
          <a:lstStyle/>
          <a:p>
            <a:pPr eaLnBrk="1" hangingPunct="1"/>
            <a:r>
              <a:rPr lang="zh-CN" altLang="en-US" sz="2400" b="1" smtClean="0">
                <a:solidFill>
                  <a:schemeClr val="hlink"/>
                </a:solidFill>
                <a:effectLst/>
                <a:latin typeface="Times New Roman" pitchFamily="18" charset="0"/>
              </a:rPr>
              <a:t>十一、肿瘤的病因与发病机理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2133600" y="838200"/>
            <a:ext cx="2955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（一）、肿瘤的病因</a:t>
            </a:r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2590800" y="1371600"/>
            <a:ext cx="1260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、外因</a:t>
            </a:r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2667000" y="1828800"/>
            <a:ext cx="276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1</a:t>
            </a:r>
            <a:r>
              <a:rPr lang="zh-CN" altLang="en-US" b="1"/>
              <a:t>）、生物性因素</a:t>
            </a:r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2667000" y="2286000"/>
            <a:ext cx="280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2</a:t>
            </a:r>
            <a:r>
              <a:rPr lang="zh-CN" altLang="en-US" b="1"/>
              <a:t>）、化学性因素</a:t>
            </a:r>
          </a:p>
        </p:txBody>
      </p:sp>
      <p:sp>
        <p:nvSpPr>
          <p:cNvPr id="10248" name="Rectangle 7"/>
          <p:cNvSpPr>
            <a:spLocks noChangeArrowheads="1"/>
          </p:cNvSpPr>
          <p:nvPr/>
        </p:nvSpPr>
        <p:spPr bwMode="auto">
          <a:xfrm>
            <a:off x="2667000" y="2743200"/>
            <a:ext cx="341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3</a:t>
            </a:r>
            <a:r>
              <a:rPr lang="zh-CN" altLang="en-US" b="1"/>
              <a:t>）、物理性致癌因素</a:t>
            </a:r>
          </a:p>
        </p:txBody>
      </p:sp>
      <p:sp>
        <p:nvSpPr>
          <p:cNvPr id="10249" name="Rectangle 8"/>
          <p:cNvSpPr>
            <a:spLocks noChangeArrowheads="1"/>
          </p:cNvSpPr>
          <p:nvPr/>
        </p:nvSpPr>
        <p:spPr bwMode="auto">
          <a:xfrm>
            <a:off x="2667000" y="3276600"/>
            <a:ext cx="1260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、内因</a:t>
            </a:r>
          </a:p>
        </p:txBody>
      </p:sp>
      <p:sp>
        <p:nvSpPr>
          <p:cNvPr id="10250" name="Rectangle 9"/>
          <p:cNvSpPr>
            <a:spLocks noChangeArrowheads="1"/>
          </p:cNvSpPr>
          <p:nvPr/>
        </p:nvSpPr>
        <p:spPr bwMode="auto">
          <a:xfrm>
            <a:off x="2667000" y="3733800"/>
            <a:ext cx="187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1</a:t>
            </a:r>
            <a:r>
              <a:rPr lang="zh-CN" altLang="en-US" b="1"/>
              <a:t>）、种属</a:t>
            </a:r>
          </a:p>
        </p:txBody>
      </p:sp>
      <p:sp>
        <p:nvSpPr>
          <p:cNvPr id="10251" name="Rectangle 10"/>
          <p:cNvSpPr>
            <a:spLocks noChangeArrowheads="1"/>
          </p:cNvSpPr>
          <p:nvPr/>
        </p:nvSpPr>
        <p:spPr bwMode="auto">
          <a:xfrm>
            <a:off x="2667000" y="4191000"/>
            <a:ext cx="187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2</a:t>
            </a:r>
            <a:r>
              <a:rPr lang="zh-CN" altLang="en-US" b="1"/>
              <a:t>）、年龄</a:t>
            </a:r>
          </a:p>
        </p:txBody>
      </p:sp>
      <p:sp>
        <p:nvSpPr>
          <p:cNvPr id="10252" name="Rectangle 11"/>
          <p:cNvSpPr>
            <a:spLocks noChangeArrowheads="1"/>
          </p:cNvSpPr>
          <p:nvPr/>
        </p:nvSpPr>
        <p:spPr bwMode="auto">
          <a:xfrm>
            <a:off x="2667000" y="4648200"/>
            <a:ext cx="280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3</a:t>
            </a:r>
            <a:r>
              <a:rPr lang="zh-CN" altLang="en-US" b="1"/>
              <a:t>）、品种或品系</a:t>
            </a:r>
          </a:p>
        </p:txBody>
      </p:sp>
      <p:sp>
        <p:nvSpPr>
          <p:cNvPr id="10253" name="Rectangle 12"/>
          <p:cNvSpPr>
            <a:spLocks noChangeArrowheads="1"/>
          </p:cNvSpPr>
          <p:nvPr/>
        </p:nvSpPr>
        <p:spPr bwMode="auto">
          <a:xfrm>
            <a:off x="2667000" y="5105400"/>
            <a:ext cx="187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4</a:t>
            </a:r>
            <a:r>
              <a:rPr lang="zh-CN" altLang="en-US" b="1"/>
              <a:t>）、性别</a:t>
            </a:r>
          </a:p>
        </p:txBody>
      </p:sp>
      <p:sp>
        <p:nvSpPr>
          <p:cNvPr id="10254" name="Rectangle 13"/>
          <p:cNvSpPr>
            <a:spLocks noChangeArrowheads="1"/>
          </p:cNvSpPr>
          <p:nvPr/>
        </p:nvSpPr>
        <p:spPr bwMode="auto">
          <a:xfrm>
            <a:off x="2667000" y="5486400"/>
            <a:ext cx="2492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5</a:t>
            </a:r>
            <a:r>
              <a:rPr lang="zh-CN" altLang="en-US" b="1"/>
              <a:t>）、免疫状态</a:t>
            </a:r>
          </a:p>
        </p:txBody>
      </p:sp>
    </p:spTree>
  </p:cSld>
  <p:clrMapOvr>
    <a:masterClrMapping/>
  </p:clrMapOvr>
  <p:transition spd="med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762000"/>
            <a:ext cx="4600575" cy="36512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smtClean="0">
                <a:solidFill>
                  <a:schemeClr val="tx1"/>
                </a:solidFill>
                <a:latin typeface="Times New Roman" pitchFamily="18" charset="0"/>
              </a:rPr>
              <a:t>（二）、肿瘤的发病机理</a:t>
            </a:r>
            <a:endParaRPr lang="zh-CN" altLang="en-US" smtClean="0"/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2590800" y="1143000"/>
            <a:ext cx="381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b="1"/>
              <a:t>1</a:t>
            </a:r>
            <a:r>
              <a:rPr lang="zh-CN" altLang="en-US" b="1"/>
              <a:t>、体细胞突变学说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2590800" y="1600200"/>
            <a:ext cx="3108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、基因表现失调学说</a:t>
            </a:r>
          </a:p>
        </p:txBody>
      </p:sp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2209800" y="2133600"/>
            <a:ext cx="449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C1BD05"/>
                </a:solidFill>
              </a:rPr>
              <a:t>第二节  动物的常见肿瘤</a:t>
            </a: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2286000" y="2743200"/>
            <a:ext cx="45720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zh-CN" altLang="en-US" b="1">
                <a:solidFill>
                  <a:schemeClr val="hlink"/>
                </a:solidFill>
              </a:rPr>
              <a:t>一、上皮性肿瘤</a:t>
            </a:r>
          </a:p>
        </p:txBody>
      </p:sp>
      <p:sp>
        <p:nvSpPr>
          <p:cNvPr id="11272" name="Rectangle 7"/>
          <p:cNvSpPr>
            <a:spLocks noChangeArrowheads="1"/>
          </p:cNvSpPr>
          <p:nvPr/>
        </p:nvSpPr>
        <p:spPr bwMode="auto">
          <a:xfrm>
            <a:off x="2438400" y="3200400"/>
            <a:ext cx="45720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zh-CN" altLang="en-US" b="1"/>
              <a:t>（一）、良性上皮性肿瘤</a:t>
            </a:r>
          </a:p>
        </p:txBody>
      </p:sp>
      <p:sp>
        <p:nvSpPr>
          <p:cNvPr id="11273" name="Rectangle 8"/>
          <p:cNvSpPr>
            <a:spLocks noChangeArrowheads="1"/>
          </p:cNvSpPr>
          <p:nvPr/>
        </p:nvSpPr>
        <p:spPr bwMode="auto">
          <a:xfrm>
            <a:off x="2743200" y="3657600"/>
            <a:ext cx="45720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altLang="zh-CN" b="1"/>
              <a:t>1</a:t>
            </a:r>
            <a:r>
              <a:rPr lang="zh-CN" altLang="en-US" b="1"/>
              <a:t>、乳头状瘤</a:t>
            </a:r>
          </a:p>
        </p:txBody>
      </p:sp>
      <p:sp>
        <p:nvSpPr>
          <p:cNvPr id="11274" name="Rectangle 9"/>
          <p:cNvSpPr>
            <a:spLocks noChangeArrowheads="1"/>
          </p:cNvSpPr>
          <p:nvPr/>
        </p:nvSpPr>
        <p:spPr bwMode="auto">
          <a:xfrm>
            <a:off x="2743200" y="4114800"/>
            <a:ext cx="45720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altLang="zh-CN" b="1"/>
              <a:t>2</a:t>
            </a:r>
            <a:r>
              <a:rPr lang="zh-CN" altLang="en-US" b="1"/>
              <a:t>、腺瘤</a:t>
            </a:r>
          </a:p>
        </p:txBody>
      </p:sp>
      <p:sp>
        <p:nvSpPr>
          <p:cNvPr id="11275" name="Rectangle 10"/>
          <p:cNvSpPr>
            <a:spLocks noChangeArrowheads="1"/>
          </p:cNvSpPr>
          <p:nvPr/>
        </p:nvSpPr>
        <p:spPr bwMode="auto">
          <a:xfrm>
            <a:off x="2362200" y="4572000"/>
            <a:ext cx="45720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zh-CN" altLang="en-US" b="1"/>
              <a:t>（二）、恶性上皮性肿瘤</a:t>
            </a:r>
          </a:p>
        </p:txBody>
      </p:sp>
      <p:sp>
        <p:nvSpPr>
          <p:cNvPr id="11276" name="Rectangle 11"/>
          <p:cNvSpPr>
            <a:spLocks noChangeArrowheads="1"/>
          </p:cNvSpPr>
          <p:nvPr/>
        </p:nvSpPr>
        <p:spPr bwMode="auto">
          <a:xfrm>
            <a:off x="2743200" y="5105400"/>
            <a:ext cx="45720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altLang="zh-CN" b="1"/>
              <a:t>1</a:t>
            </a:r>
            <a:r>
              <a:rPr lang="zh-CN" altLang="en-US" b="1"/>
              <a:t>、鳞状细胞癌  简称鳞癌。</a:t>
            </a:r>
          </a:p>
        </p:txBody>
      </p:sp>
      <p:sp>
        <p:nvSpPr>
          <p:cNvPr id="11277" name="Rectangle 12"/>
          <p:cNvSpPr>
            <a:spLocks noChangeArrowheads="1"/>
          </p:cNvSpPr>
          <p:nvPr/>
        </p:nvSpPr>
        <p:spPr bwMode="auto">
          <a:xfrm>
            <a:off x="2743200" y="5638800"/>
            <a:ext cx="41148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altLang="zh-CN" b="1"/>
              <a:t>2</a:t>
            </a:r>
            <a:r>
              <a:rPr lang="zh-CN" altLang="en-US" b="1"/>
              <a:t>、腺癌（</a:t>
            </a:r>
            <a:r>
              <a:rPr lang="en-US" altLang="zh-CN" b="1"/>
              <a:t>adencarcinma</a:t>
            </a:r>
            <a:r>
              <a:rPr lang="zh-CN" altLang="en-US" b="1"/>
              <a:t>）</a:t>
            </a:r>
          </a:p>
        </p:txBody>
      </p:sp>
    </p:spTree>
  </p:cSld>
  <p:clrMapOvr>
    <a:masterClrMapping/>
  </p:clrMapOvr>
  <p:transition spd="med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762000"/>
            <a:ext cx="4044950" cy="36512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smtClean="0">
                <a:solidFill>
                  <a:schemeClr val="tx1"/>
                </a:solidFill>
                <a:latin typeface="Times New Roman" pitchFamily="18" charset="0"/>
              </a:rPr>
              <a:t>（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itchFamily="18" charset="0"/>
              </a:rPr>
              <a:t>1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itchFamily="18" charset="0"/>
              </a:rPr>
              <a:t>）、单纯癌</a:t>
            </a:r>
            <a:endParaRPr lang="zh-CN" altLang="en-US" smtClean="0"/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2743200" y="1066800"/>
            <a:ext cx="216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2</a:t>
            </a:r>
            <a:r>
              <a:rPr lang="zh-CN" altLang="en-US" b="1"/>
              <a:t>）、髓样癌</a:t>
            </a: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2743200" y="1447800"/>
            <a:ext cx="187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3</a:t>
            </a:r>
            <a:r>
              <a:rPr lang="zh-CN" altLang="en-US" b="1"/>
              <a:t>）、硬癌</a:t>
            </a:r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2743200" y="1828800"/>
            <a:ext cx="2492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4</a:t>
            </a:r>
            <a:r>
              <a:rPr lang="zh-CN" altLang="en-US" b="1"/>
              <a:t>）、粘液腺癌</a:t>
            </a:r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2590800" y="2286000"/>
            <a:ext cx="218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3</a:t>
            </a:r>
            <a:r>
              <a:rPr lang="zh-CN" altLang="en-US" b="1"/>
              <a:t>、移行细胞癌</a:t>
            </a:r>
          </a:p>
        </p:txBody>
      </p:sp>
      <p:sp>
        <p:nvSpPr>
          <p:cNvPr id="12296" name="Rectangle 7"/>
          <p:cNvSpPr>
            <a:spLocks noChangeArrowheads="1"/>
          </p:cNvSpPr>
          <p:nvPr/>
        </p:nvSpPr>
        <p:spPr bwMode="auto">
          <a:xfrm>
            <a:off x="2362200" y="2743200"/>
            <a:ext cx="231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chemeClr val="hlink"/>
                </a:solidFill>
              </a:rPr>
              <a:t>二、间叶性肿瘤</a:t>
            </a:r>
          </a:p>
        </p:txBody>
      </p:sp>
      <p:sp>
        <p:nvSpPr>
          <p:cNvPr id="12297" name="Rectangle 8"/>
          <p:cNvSpPr>
            <a:spLocks noChangeArrowheads="1"/>
          </p:cNvSpPr>
          <p:nvPr/>
        </p:nvSpPr>
        <p:spPr bwMode="auto">
          <a:xfrm>
            <a:off x="2286000" y="3276600"/>
            <a:ext cx="3571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（一）、良性间叶性肿瘤</a:t>
            </a:r>
          </a:p>
        </p:txBody>
      </p:sp>
      <p:sp>
        <p:nvSpPr>
          <p:cNvPr id="12298" name="Rectangle 9"/>
          <p:cNvSpPr>
            <a:spLocks noChangeArrowheads="1"/>
          </p:cNvSpPr>
          <p:nvPr/>
        </p:nvSpPr>
        <p:spPr bwMode="auto">
          <a:xfrm>
            <a:off x="2590800" y="3810000"/>
            <a:ext cx="1568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、纤维瘤</a:t>
            </a:r>
          </a:p>
        </p:txBody>
      </p:sp>
      <p:sp>
        <p:nvSpPr>
          <p:cNvPr id="12299" name="Rectangle 10"/>
          <p:cNvSpPr>
            <a:spLocks noChangeArrowheads="1"/>
          </p:cNvSpPr>
          <p:nvPr/>
        </p:nvSpPr>
        <p:spPr bwMode="auto">
          <a:xfrm>
            <a:off x="2514600" y="4267200"/>
            <a:ext cx="2492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1</a:t>
            </a:r>
            <a:r>
              <a:rPr lang="zh-CN" altLang="en-US" b="1"/>
              <a:t>）、硬纤维瘤</a:t>
            </a:r>
          </a:p>
        </p:txBody>
      </p:sp>
      <p:sp>
        <p:nvSpPr>
          <p:cNvPr id="12300" name="Rectangle 11"/>
          <p:cNvSpPr>
            <a:spLocks noChangeArrowheads="1"/>
          </p:cNvSpPr>
          <p:nvPr/>
        </p:nvSpPr>
        <p:spPr bwMode="auto">
          <a:xfrm>
            <a:off x="2514600" y="4800600"/>
            <a:ext cx="2492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2</a:t>
            </a:r>
            <a:r>
              <a:rPr lang="zh-CN" altLang="en-US" b="1"/>
              <a:t>）、软纤维瘤</a:t>
            </a:r>
          </a:p>
        </p:txBody>
      </p:sp>
      <p:sp>
        <p:nvSpPr>
          <p:cNvPr id="12301" name="Rectangle 12"/>
          <p:cNvSpPr>
            <a:spLocks noChangeArrowheads="1"/>
          </p:cNvSpPr>
          <p:nvPr/>
        </p:nvSpPr>
        <p:spPr bwMode="auto">
          <a:xfrm>
            <a:off x="2590800" y="5334000"/>
            <a:ext cx="1568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、脂肪瘤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679450"/>
            <a:ext cx="5076825" cy="36512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smtClean="0">
                <a:solidFill>
                  <a:schemeClr val="tx1"/>
                </a:solidFill>
                <a:latin typeface="Times New Roman" pitchFamily="18" charset="0"/>
              </a:rPr>
              <a:t>（二）、恶性间叶性肿瘤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3048000" y="1143000"/>
            <a:ext cx="187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、纤维肉瘤</a:t>
            </a: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3048000" y="1600200"/>
            <a:ext cx="1568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、骨肉瘤</a:t>
            </a:r>
          </a:p>
        </p:txBody>
      </p:sp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2438400" y="2286000"/>
            <a:ext cx="3879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（三）、淋巴造血组织肿瘤</a:t>
            </a:r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3048000" y="2895600"/>
            <a:ext cx="187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、淋巴肉瘤</a:t>
            </a:r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3048000" y="3352800"/>
            <a:ext cx="1568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、白血病</a:t>
            </a:r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2286000" y="3886200"/>
            <a:ext cx="201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chemeClr val="hlink"/>
                </a:solidFill>
              </a:rPr>
              <a:t>三、其他肿瘤</a:t>
            </a:r>
          </a:p>
        </p:txBody>
      </p:sp>
      <p:sp>
        <p:nvSpPr>
          <p:cNvPr id="13322" name="Rectangle 9"/>
          <p:cNvSpPr>
            <a:spLocks noChangeArrowheads="1"/>
          </p:cNvSpPr>
          <p:nvPr/>
        </p:nvSpPr>
        <p:spPr bwMode="auto">
          <a:xfrm>
            <a:off x="2438400" y="4419600"/>
            <a:ext cx="2647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（一）、黑色素瘤</a:t>
            </a:r>
          </a:p>
        </p:txBody>
      </p:sp>
      <p:sp>
        <p:nvSpPr>
          <p:cNvPr id="13323" name="Rectangle 10"/>
          <p:cNvSpPr>
            <a:spLocks noChangeArrowheads="1"/>
          </p:cNvSpPr>
          <p:nvPr/>
        </p:nvSpPr>
        <p:spPr bwMode="auto">
          <a:xfrm>
            <a:off x="2438400" y="4953000"/>
            <a:ext cx="2955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（二）、肾母细胞瘤</a:t>
            </a:r>
          </a:p>
        </p:txBody>
      </p:sp>
    </p:spTree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762000"/>
            <a:ext cx="4838700" cy="365125"/>
          </a:xfrm>
          <a:noFill/>
        </p:spPr>
        <p:txBody>
          <a:bodyPr/>
          <a:lstStyle/>
          <a:p>
            <a:pPr eaLnBrk="1" hangingPunct="1"/>
            <a:r>
              <a:rPr lang="zh-CN" altLang="en-US" sz="2400" b="1" smtClean="0">
                <a:solidFill>
                  <a:schemeClr val="hlink"/>
                </a:solidFill>
                <a:effectLst/>
                <a:latin typeface="Times New Roman" pitchFamily="18" charset="0"/>
              </a:rPr>
              <a:t>七、肿瘤的扩散</a:t>
            </a: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2819400" y="1066800"/>
            <a:ext cx="2622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（一）、直接扩散</a:t>
            </a: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2895600" y="1524000"/>
            <a:ext cx="2008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（二）、转移</a:t>
            </a: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3200400" y="2057400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、淋巴道转移</a:t>
            </a:r>
          </a:p>
        </p:txBody>
      </p:sp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3200400" y="2590800"/>
            <a:ext cx="1855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、血道转移</a:t>
            </a: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3200400" y="3124200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3</a:t>
            </a:r>
            <a:r>
              <a:rPr lang="zh-CN" altLang="en-US" b="1"/>
              <a:t>、种植性转移</a:t>
            </a:r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2819400" y="3733800"/>
            <a:ext cx="411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hlink"/>
                </a:solidFill>
              </a:rPr>
              <a:t>八、肿瘤对机体的影响</a:t>
            </a:r>
          </a:p>
        </p:txBody>
      </p:sp>
      <p:sp>
        <p:nvSpPr>
          <p:cNvPr id="6154" name="Rectangle 9"/>
          <p:cNvSpPr>
            <a:spLocks noChangeArrowheads="1"/>
          </p:cNvSpPr>
          <p:nvPr/>
        </p:nvSpPr>
        <p:spPr bwMode="auto">
          <a:xfrm>
            <a:off x="2895600" y="42672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（一）、良性肿瘤</a:t>
            </a:r>
          </a:p>
        </p:txBody>
      </p:sp>
      <p:sp>
        <p:nvSpPr>
          <p:cNvPr id="6155" name="Rectangle 10"/>
          <p:cNvSpPr>
            <a:spLocks noChangeArrowheads="1"/>
          </p:cNvSpPr>
          <p:nvPr/>
        </p:nvSpPr>
        <p:spPr bwMode="auto">
          <a:xfrm>
            <a:off x="3200400" y="48768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/>
              <a:t>1</a:t>
            </a:r>
            <a:r>
              <a:rPr lang="zh-CN" altLang="en-US" b="1"/>
              <a:t>、局部压迫和阻塞</a:t>
            </a:r>
          </a:p>
        </p:txBody>
      </p:sp>
      <p:sp>
        <p:nvSpPr>
          <p:cNvPr id="6156" name="Rectangle 11"/>
          <p:cNvSpPr>
            <a:spLocks noChangeArrowheads="1"/>
          </p:cNvSpPr>
          <p:nvPr/>
        </p:nvSpPr>
        <p:spPr bwMode="auto">
          <a:xfrm>
            <a:off x="3200400" y="54102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/>
              <a:t>2</a:t>
            </a:r>
            <a:r>
              <a:rPr lang="zh-CN" altLang="en-US" b="1"/>
              <a:t>、继发性改变</a:t>
            </a:r>
          </a:p>
        </p:txBody>
      </p:sp>
    </p:spTree>
    <p:extLst>
      <p:ext uri="{BB962C8B-B14F-4D97-AF65-F5344CB8AC3E}">
        <p14:creationId xmlns:p14="http://schemas.microsoft.com/office/powerpoint/2010/main" val="479122138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381000"/>
            <a:ext cx="5789613" cy="365125"/>
          </a:xfrm>
          <a:noFill/>
        </p:spPr>
        <p:txBody>
          <a:bodyPr/>
          <a:lstStyle/>
          <a:p>
            <a:pPr eaLnBrk="1" hangingPunct="1"/>
            <a:r>
              <a:rPr lang="zh-CN" altLang="en-US" sz="2400" b="1" smtClean="0">
                <a:solidFill>
                  <a:schemeClr val="hlink"/>
                </a:solidFill>
                <a:effectLst/>
                <a:latin typeface="Times New Roman" pitchFamily="18" charset="0"/>
              </a:rPr>
              <a:t>十一、肿瘤的病因与发病机理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2133600" y="838200"/>
            <a:ext cx="2955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（一）、肿瘤的病因</a:t>
            </a:r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2590800" y="1371600"/>
            <a:ext cx="1260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、外因</a:t>
            </a:r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2667000" y="1828800"/>
            <a:ext cx="276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1</a:t>
            </a:r>
            <a:r>
              <a:rPr lang="zh-CN" altLang="en-US" b="1"/>
              <a:t>）、生物性因素</a:t>
            </a:r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2667000" y="2286000"/>
            <a:ext cx="280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2</a:t>
            </a:r>
            <a:r>
              <a:rPr lang="zh-CN" altLang="en-US" b="1"/>
              <a:t>）、化学性因素</a:t>
            </a:r>
          </a:p>
        </p:txBody>
      </p:sp>
      <p:sp>
        <p:nvSpPr>
          <p:cNvPr id="10248" name="Rectangle 7"/>
          <p:cNvSpPr>
            <a:spLocks noChangeArrowheads="1"/>
          </p:cNvSpPr>
          <p:nvPr/>
        </p:nvSpPr>
        <p:spPr bwMode="auto">
          <a:xfrm>
            <a:off x="2667000" y="2743200"/>
            <a:ext cx="341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3</a:t>
            </a:r>
            <a:r>
              <a:rPr lang="zh-CN" altLang="en-US" b="1"/>
              <a:t>）、物理性致癌因素</a:t>
            </a:r>
          </a:p>
        </p:txBody>
      </p:sp>
      <p:sp>
        <p:nvSpPr>
          <p:cNvPr id="10249" name="Rectangle 8"/>
          <p:cNvSpPr>
            <a:spLocks noChangeArrowheads="1"/>
          </p:cNvSpPr>
          <p:nvPr/>
        </p:nvSpPr>
        <p:spPr bwMode="auto">
          <a:xfrm>
            <a:off x="2667000" y="3276600"/>
            <a:ext cx="1260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、内因</a:t>
            </a:r>
          </a:p>
        </p:txBody>
      </p:sp>
      <p:sp>
        <p:nvSpPr>
          <p:cNvPr id="10250" name="Rectangle 9"/>
          <p:cNvSpPr>
            <a:spLocks noChangeArrowheads="1"/>
          </p:cNvSpPr>
          <p:nvPr/>
        </p:nvSpPr>
        <p:spPr bwMode="auto">
          <a:xfrm>
            <a:off x="2667000" y="3733800"/>
            <a:ext cx="187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1</a:t>
            </a:r>
            <a:r>
              <a:rPr lang="zh-CN" altLang="en-US" b="1"/>
              <a:t>）、种属</a:t>
            </a:r>
          </a:p>
        </p:txBody>
      </p:sp>
      <p:sp>
        <p:nvSpPr>
          <p:cNvPr id="10251" name="Rectangle 10"/>
          <p:cNvSpPr>
            <a:spLocks noChangeArrowheads="1"/>
          </p:cNvSpPr>
          <p:nvPr/>
        </p:nvSpPr>
        <p:spPr bwMode="auto">
          <a:xfrm>
            <a:off x="2667000" y="4191000"/>
            <a:ext cx="187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2</a:t>
            </a:r>
            <a:r>
              <a:rPr lang="zh-CN" altLang="en-US" b="1"/>
              <a:t>）、年龄</a:t>
            </a:r>
          </a:p>
        </p:txBody>
      </p:sp>
      <p:sp>
        <p:nvSpPr>
          <p:cNvPr id="10252" name="Rectangle 11"/>
          <p:cNvSpPr>
            <a:spLocks noChangeArrowheads="1"/>
          </p:cNvSpPr>
          <p:nvPr/>
        </p:nvSpPr>
        <p:spPr bwMode="auto">
          <a:xfrm>
            <a:off x="2667000" y="4648200"/>
            <a:ext cx="280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3</a:t>
            </a:r>
            <a:r>
              <a:rPr lang="zh-CN" altLang="en-US" b="1"/>
              <a:t>）、品种或品系</a:t>
            </a:r>
          </a:p>
        </p:txBody>
      </p:sp>
      <p:sp>
        <p:nvSpPr>
          <p:cNvPr id="10253" name="Rectangle 12"/>
          <p:cNvSpPr>
            <a:spLocks noChangeArrowheads="1"/>
          </p:cNvSpPr>
          <p:nvPr/>
        </p:nvSpPr>
        <p:spPr bwMode="auto">
          <a:xfrm>
            <a:off x="2667000" y="5105400"/>
            <a:ext cx="187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4</a:t>
            </a:r>
            <a:r>
              <a:rPr lang="zh-CN" altLang="en-US" b="1"/>
              <a:t>）、性别</a:t>
            </a:r>
          </a:p>
        </p:txBody>
      </p:sp>
      <p:sp>
        <p:nvSpPr>
          <p:cNvPr id="10254" name="Rectangle 13"/>
          <p:cNvSpPr>
            <a:spLocks noChangeArrowheads="1"/>
          </p:cNvSpPr>
          <p:nvPr/>
        </p:nvSpPr>
        <p:spPr bwMode="auto">
          <a:xfrm>
            <a:off x="2667000" y="5486400"/>
            <a:ext cx="2492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</a:t>
            </a:r>
            <a:r>
              <a:rPr lang="en-US" altLang="zh-CN" b="1"/>
              <a:t>5</a:t>
            </a:r>
            <a:r>
              <a:rPr lang="zh-CN" altLang="en-US" b="1"/>
              <a:t>）、免疫状态</a:t>
            </a:r>
          </a:p>
        </p:txBody>
      </p:sp>
    </p:spTree>
    <p:extLst>
      <p:ext uri="{BB962C8B-B14F-4D97-AF65-F5344CB8AC3E}">
        <p14:creationId xmlns:p14="http://schemas.microsoft.com/office/powerpoint/2010/main" val="1279630987"/>
      </p:ext>
    </p:extLst>
  </p:cSld>
  <p:clrMapOvr>
    <a:masterClrMapping/>
  </p:clrMapOvr>
  <p:transition spd="med"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679450"/>
            <a:ext cx="5076825" cy="36512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smtClean="0">
                <a:solidFill>
                  <a:schemeClr val="tx1"/>
                </a:solidFill>
                <a:latin typeface="Times New Roman" pitchFamily="18" charset="0"/>
              </a:rPr>
              <a:t>（二）、恶性间叶性肿瘤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3048000" y="1143000"/>
            <a:ext cx="187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、纤维肉瘤</a:t>
            </a: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3048000" y="1600200"/>
            <a:ext cx="1568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、骨肉瘤</a:t>
            </a:r>
          </a:p>
        </p:txBody>
      </p:sp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2438400" y="2286000"/>
            <a:ext cx="3879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（三）、淋巴造血组织肿瘤</a:t>
            </a:r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3048000" y="2895600"/>
            <a:ext cx="187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1</a:t>
            </a:r>
            <a:r>
              <a:rPr lang="zh-CN" altLang="en-US" b="1"/>
              <a:t>、淋巴肉瘤</a:t>
            </a:r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3048000" y="3352800"/>
            <a:ext cx="1568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/>
              <a:t>2</a:t>
            </a:r>
            <a:r>
              <a:rPr lang="zh-CN" altLang="en-US" b="1"/>
              <a:t>、白血病</a:t>
            </a:r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2286000" y="3886200"/>
            <a:ext cx="201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chemeClr val="hlink"/>
                </a:solidFill>
              </a:rPr>
              <a:t>三、其他肿瘤</a:t>
            </a:r>
          </a:p>
        </p:txBody>
      </p:sp>
      <p:sp>
        <p:nvSpPr>
          <p:cNvPr id="13322" name="Rectangle 9"/>
          <p:cNvSpPr>
            <a:spLocks noChangeArrowheads="1"/>
          </p:cNvSpPr>
          <p:nvPr/>
        </p:nvSpPr>
        <p:spPr bwMode="auto">
          <a:xfrm>
            <a:off x="2438400" y="4419600"/>
            <a:ext cx="2647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（一）、黑色素瘤</a:t>
            </a:r>
          </a:p>
        </p:txBody>
      </p:sp>
      <p:sp>
        <p:nvSpPr>
          <p:cNvPr id="13323" name="Rectangle 10"/>
          <p:cNvSpPr>
            <a:spLocks noChangeArrowheads="1"/>
          </p:cNvSpPr>
          <p:nvPr/>
        </p:nvSpPr>
        <p:spPr bwMode="auto">
          <a:xfrm>
            <a:off x="2438400" y="4953000"/>
            <a:ext cx="2955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/>
              <a:t>（二）、肾母细胞瘤</a:t>
            </a:r>
          </a:p>
        </p:txBody>
      </p:sp>
    </p:spTree>
    <p:extLst>
      <p:ext uri="{BB962C8B-B14F-4D97-AF65-F5344CB8AC3E}">
        <p14:creationId xmlns:p14="http://schemas.microsoft.com/office/powerpoint/2010/main" val="3961499322"/>
      </p:ext>
    </p:extLst>
  </p:cSld>
  <p:clrMapOvr>
    <a:masterClrMapping/>
  </p:clrMapOvr>
  <p:transition spd="med">
    <p:zoom/>
  </p:transition>
</p:sld>
</file>

<file path=ppt/theme/theme1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10</TotalTime>
  <Words>870</Words>
  <Application>Microsoft Office PowerPoint</Application>
  <PresentationFormat>全屏显示(4:3)</PresentationFormat>
  <Paragraphs>148</Paragraphs>
  <Slides>13</Slides>
  <Notes>0</Notes>
  <HiddenSlides>3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Soaring</vt:lpstr>
      <vt:lpstr>（1）、细胞体积：明显增大（如图）</vt:lpstr>
      <vt:lpstr>五、肿瘤组织的物质代谢</vt:lpstr>
      <vt:lpstr>七、肿瘤的扩散</vt:lpstr>
      <vt:lpstr>（二）、恶性肿瘤</vt:lpstr>
      <vt:lpstr>（二）肿瘤的分类</vt:lpstr>
      <vt:lpstr>PowerPoint 演示文稿</vt:lpstr>
      <vt:lpstr>十一、肿瘤的病因与发病机理</vt:lpstr>
      <vt:lpstr>（二）、肿瘤的发病机理</vt:lpstr>
      <vt:lpstr>（1）、单纯癌</vt:lpstr>
      <vt:lpstr>（二）、恶性间叶性肿瘤</vt:lpstr>
      <vt:lpstr>七、肿瘤的扩散</vt:lpstr>
      <vt:lpstr>十一、肿瘤的病因与发病机理</vt:lpstr>
      <vt:lpstr>（二）、恶性间叶性肿瘤</vt:lpstr>
    </vt:vector>
  </TitlesOfParts>
  <Company>BL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www.niuwk.com 牛牛文库  海量资料分享</dc:title>
  <dc:subject>www.niuwk.com 牛牛文库  海量资料分享</dc:subject>
  <dc:creator/>
  <cp:keywords>www.niuwk.com 牛牛文库  海量资料分享</cp:keywords>
  <dc:description/>
  <cp:lastModifiedBy>JonMMx 2000</cp:lastModifiedBy>
  <cp:revision>12</cp:revision>
  <dcterms:created xsi:type="dcterms:W3CDTF">2004-07-03T08:08:55Z</dcterms:created>
  <dcterms:modified xsi:type="dcterms:W3CDTF">2021-02-27T20:29:07Z</dcterms:modified>
  <cp:category/>
</cp:coreProperties>
</file>