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2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heme/theme3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434" r:id="rId2"/>
    <p:sldId id="257" r:id="rId3"/>
    <p:sldId id="361" r:id="rId4"/>
    <p:sldId id="262" r:id="rId5"/>
    <p:sldId id="485" r:id="rId6"/>
    <p:sldId id="486" r:id="rId7"/>
    <p:sldId id="487" r:id="rId8"/>
    <p:sldId id="466" r:id="rId9"/>
    <p:sldId id="467" r:id="rId10"/>
    <p:sldId id="468" r:id="rId11"/>
    <p:sldId id="469" r:id="rId12"/>
    <p:sldId id="488" r:id="rId13"/>
    <p:sldId id="489" r:id="rId14"/>
    <p:sldId id="492" r:id="rId15"/>
    <p:sldId id="490" r:id="rId16"/>
    <p:sldId id="493" r:id="rId17"/>
    <p:sldId id="491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1" r:id="rId26"/>
    <p:sldId id="511" r:id="rId27"/>
    <p:sldId id="512" r:id="rId28"/>
    <p:sldId id="513" r:id="rId29"/>
    <p:sldId id="514" r:id="rId30"/>
    <p:sldId id="515" r:id="rId31"/>
    <p:sldId id="516" r:id="rId32"/>
    <p:sldId id="483" r:id="rId33"/>
  </p:sldIdLst>
  <p:sldSz cx="12192000" cy="6858000"/>
  <p:notesSz cx="6858000" cy="9144000"/>
  <p:custDataLst>
    <p:tags r:id="rId3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7" userDrawn="1">
          <p15:clr>
            <a:srgbClr val="A4A3A4"/>
          </p15:clr>
        </p15:guide>
        <p15:guide id="2" pos="37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5" autoAdjust="0"/>
    <p:restoredTop sz="96379" autoAdjust="0"/>
  </p:normalViewPr>
  <p:slideViewPr>
    <p:cSldViewPr showGuides="1">
      <p:cViewPr varScale="1">
        <p:scale>
          <a:sx n="116" d="100"/>
          <a:sy n="116" d="100"/>
        </p:scale>
        <p:origin x="348" y="102"/>
      </p:cViewPr>
      <p:guideLst>
        <p:guide orient="horz" pos="2027"/>
        <p:guide pos="372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4020"/>
    </p:cViewPr>
  </p:sorterViewPr>
  <p:notesViewPr>
    <p:cSldViewPr>
      <p:cViewPr varScale="1">
        <p:scale>
          <a:sx n="83" d="100"/>
          <a:sy n="83" d="100"/>
        </p:scale>
        <p:origin x="393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heme" Target="../theme/theme3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BA08C8-CBE9-436C-9AE1-0B9ED8EDCDBC}" type="datetimeFigureOut">
              <a:rPr lang="zh-CN" altLang="en-US"/>
              <a:t>2023/9/6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D1FF0FB9-61D1-4DF7-99DC-2900B5B921B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013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heme" Target="../theme/theme2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DA54C4C-FD00-4B11-BAFC-F7210BA85C4B}" type="datetimeFigureOut">
              <a:rPr lang="zh-CN" altLang="en-US"/>
              <a:t>2023/9/6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E26BD116-E65C-4348-8824-47EEC69B589A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981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406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microsoft.com/office/2007/relationships/hdphoto" Target="../media/hdphoto1.wdp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4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3.png"/><Relationship Id="rId5" Type="http://schemas.openxmlformats.org/officeDocument/2006/relationships/tags" Target="../tags/tag1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5.png"/><Relationship Id="rId5" Type="http://schemas.openxmlformats.org/officeDocument/2006/relationships/tags" Target="../tags/tag24.xml"/><Relationship Id="rId10" Type="http://schemas.openxmlformats.org/officeDocument/2006/relationships/image" Target="../media/image3.png"/><Relationship Id="rId4" Type="http://schemas.openxmlformats.org/officeDocument/2006/relationships/tags" Target="../tags/tag23.xml"/><Relationship Id="rId9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73814"/>
          </a:xfrm>
          <a:prstGeom prst="rect">
            <a:avLst/>
          </a:prstGeom>
        </p:spPr>
      </p:pic>
      <p:grpSp>
        <p:nvGrpSpPr>
          <p:cNvPr id="45" name="组合 44"/>
          <p:cNvGrpSpPr/>
          <p:nvPr userDrawn="1">
            <p:custDataLst>
              <p:tags r:id="rId2"/>
            </p:custDataLst>
          </p:nvPr>
        </p:nvGrpSpPr>
        <p:grpSpPr>
          <a:xfrm>
            <a:off x="791845" y="838835"/>
            <a:ext cx="10658475" cy="5163820"/>
            <a:chOff x="527093" y="574776"/>
            <a:chExt cx="11137814" cy="5708449"/>
          </a:xfrm>
        </p:grpSpPr>
        <p:grpSp>
          <p:nvGrpSpPr>
            <p:cNvPr id="42" name="组合 41"/>
            <p:cNvGrpSpPr/>
            <p:nvPr>
              <p:custDataLst>
                <p:tags r:id="rId4"/>
              </p:custDataLst>
            </p:nvPr>
          </p:nvGrpSpPr>
          <p:grpSpPr>
            <a:xfrm>
              <a:off x="695325" y="729383"/>
              <a:ext cx="10801350" cy="5399234"/>
              <a:chOff x="695324" y="641603"/>
              <a:chExt cx="10801351" cy="5574794"/>
            </a:xfrm>
          </p:grpSpPr>
          <p:sp>
            <p:nvSpPr>
              <p:cNvPr id="39" name="矩形 38"/>
              <p:cNvSpPr/>
              <p:nvPr>
                <p:custDataLst>
                  <p:tags r:id="rId6"/>
                </p:custDataLst>
              </p:nvPr>
            </p:nvSpPr>
            <p:spPr>
              <a:xfrm>
                <a:off x="695324" y="641603"/>
                <a:ext cx="10801351" cy="5574794"/>
              </a:xfrm>
              <a:prstGeom prst="rect">
                <a:avLst/>
              </a:prstGeom>
              <a:solidFill>
                <a:schemeClr val="bg1">
                  <a:alpha val="3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  <p:sp>
            <p:nvSpPr>
              <p:cNvPr id="40" name="图文框 39"/>
              <p:cNvSpPr/>
              <p:nvPr>
                <p:custDataLst>
                  <p:tags r:id="rId7"/>
                </p:custDataLst>
              </p:nvPr>
            </p:nvSpPr>
            <p:spPr>
              <a:xfrm>
                <a:off x="695325" y="641603"/>
                <a:ext cx="10801350" cy="5574794"/>
              </a:xfrm>
              <a:prstGeom prst="frame">
                <a:avLst>
                  <a:gd name="adj1" fmla="val 2903"/>
                </a:avLst>
              </a:prstGeom>
              <a:solidFill>
                <a:schemeClr val="bg1">
                  <a:alpha val="80000"/>
                </a:schemeClr>
              </a:solidFill>
              <a:ln w="1270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sp>
          <p:nvSpPr>
            <p:cNvPr id="44" name="图文框 43"/>
            <p:cNvSpPr/>
            <p:nvPr>
              <p:custDataLst>
                <p:tags r:id="rId5"/>
              </p:custDataLst>
            </p:nvPr>
          </p:nvSpPr>
          <p:spPr>
            <a:xfrm>
              <a:off x="527093" y="574776"/>
              <a:ext cx="11137814" cy="5708449"/>
            </a:xfrm>
            <a:prstGeom prst="frame">
              <a:avLst>
                <a:gd name="adj1" fmla="val 736"/>
              </a:avLst>
            </a:prstGeom>
            <a:solidFill>
              <a:schemeClr val="bg1">
                <a:alpha val="60000"/>
              </a:schemeClr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pic>
        <p:nvPicPr>
          <p:cNvPr id="14" name="图片 13" descr="树上的叶子&#10;&#10;中度可信度描述已自动生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0" cstate="print">
            <a:alphaModFix amt="1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756" b="8687"/>
          <a:stretch>
            <a:fillRect/>
          </a:stretch>
        </p:blipFill>
        <p:spPr>
          <a:xfrm>
            <a:off x="8124824" y="1251744"/>
            <a:ext cx="4067176" cy="5606256"/>
          </a:xfrm>
          <a:prstGeom prst="rect">
            <a:avLst/>
          </a:prstGeom>
        </p:spPr>
      </p:pic>
    </p:spTree>
  </p:cSld>
  <p:clrMapOvr>
    <a:masterClrMapping/>
  </p:clrMapOvr>
  <p:transition spd="slow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75"/>
            <a:ext cx="12191999" cy="6873814"/>
          </a:xfrm>
          <a:prstGeom prst="rect">
            <a:avLst/>
          </a:prstGeom>
        </p:spPr>
      </p:pic>
      <p:sp>
        <p:nvSpPr>
          <p:cNvPr id="39" name="矩形 38"/>
          <p:cNvSpPr/>
          <p:nvPr userDrawn="1">
            <p:custDataLst>
              <p:tags r:id="rId2"/>
            </p:custDataLst>
          </p:nvPr>
        </p:nvSpPr>
        <p:spPr>
          <a:xfrm>
            <a:off x="0" y="987425"/>
            <a:ext cx="12191365" cy="4657090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p:transition spd="slow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>
            <p:custDataLst>
              <p:tags r:id="rId2"/>
            </p:custDataLst>
          </p:nvPr>
        </p:nvGrpSpPr>
        <p:grpSpPr>
          <a:xfrm>
            <a:off x="184785" y="106680"/>
            <a:ext cx="11822430" cy="6644640"/>
            <a:chOff x="184785" y="106680"/>
            <a:chExt cx="11822430" cy="6644640"/>
          </a:xfrm>
        </p:grpSpPr>
        <p:sp>
          <p:nvSpPr>
            <p:cNvPr id="6" name="矩形 5"/>
            <p:cNvSpPr/>
            <p:nvPr>
              <p:custDataLst>
                <p:tags r:id="rId8"/>
              </p:custDataLst>
            </p:nvPr>
          </p:nvSpPr>
          <p:spPr>
            <a:xfrm>
              <a:off x="184785" y="106680"/>
              <a:ext cx="11822430" cy="664464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7" name="矩形 6"/>
            <p:cNvSpPr/>
            <p:nvPr>
              <p:custDataLst>
                <p:tags r:id="rId9"/>
              </p:custDataLst>
            </p:nvPr>
          </p:nvSpPr>
          <p:spPr>
            <a:xfrm>
              <a:off x="247650" y="213360"/>
              <a:ext cx="11696700" cy="6431280"/>
            </a:xfrm>
            <a:prstGeom prst="rect">
              <a:avLst/>
            </a:prstGeom>
            <a:solidFill>
              <a:srgbClr val="F4F5F1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sp>
        <p:nvSpPr>
          <p:cNvPr id="2" name="矩形 1"/>
          <p:cNvSpPr/>
          <p:nvPr userDrawn="1">
            <p:custDataLst>
              <p:tags r:id="rId3"/>
            </p:custDataLst>
          </p:nvPr>
        </p:nvSpPr>
        <p:spPr>
          <a:xfrm>
            <a:off x="247650" y="1355090"/>
            <a:ext cx="11654155" cy="4065905"/>
          </a:xfrm>
          <a:prstGeom prst="rect">
            <a:avLst/>
          </a:prstGeom>
          <a:solidFill>
            <a:srgbClr val="F7F9F3">
              <a:alpha val="95000"/>
            </a:srgbClr>
          </a:soli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"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083057" y="4324970"/>
            <a:ext cx="3924283" cy="2426553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581660" y="548640"/>
            <a:ext cx="503555" cy="489585"/>
            <a:chOff x="916" y="864"/>
            <a:chExt cx="793" cy="771"/>
          </a:xfrm>
        </p:grpSpPr>
        <p:sp>
          <p:nvSpPr>
            <p:cNvPr id="25" name="矩形 24"/>
            <p:cNvSpPr/>
            <p:nvPr>
              <p:custDataLst>
                <p:tags r:id="rId6"/>
              </p:custDataLst>
            </p:nvPr>
          </p:nvSpPr>
          <p:spPr>
            <a:xfrm>
              <a:off x="1003" y="1027"/>
              <a:ext cx="707" cy="608"/>
            </a:xfrm>
            <a:prstGeom prst="rect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7"/>
              </p:custDataLst>
            </p:nvPr>
          </p:nvSpPr>
          <p:spPr>
            <a:xfrm>
              <a:off x="916" y="864"/>
              <a:ext cx="684" cy="653"/>
            </a:xfrm>
            <a:prstGeom prst="rect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</p:grpSp>
    </p:spTree>
  </p:cSld>
  <p:clrMapOvr>
    <a:masterClrMapping/>
  </p:clrMapOvr>
  <p:transition spd="slow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>
            <p:custDataLst>
              <p:tags r:id="rId2"/>
            </p:custDataLst>
          </p:nvPr>
        </p:nvGrpSpPr>
        <p:grpSpPr>
          <a:xfrm>
            <a:off x="184785" y="106680"/>
            <a:ext cx="11822430" cy="6644640"/>
            <a:chOff x="184785" y="106680"/>
            <a:chExt cx="11822430" cy="6644640"/>
          </a:xfrm>
        </p:grpSpPr>
        <p:sp>
          <p:nvSpPr>
            <p:cNvPr id="6" name="矩形 5"/>
            <p:cNvSpPr/>
            <p:nvPr>
              <p:custDataLst>
                <p:tags r:id="rId7"/>
              </p:custDataLst>
            </p:nvPr>
          </p:nvSpPr>
          <p:spPr>
            <a:xfrm>
              <a:off x="184785" y="106680"/>
              <a:ext cx="11822430" cy="664464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7" name="矩形 6"/>
            <p:cNvSpPr/>
            <p:nvPr>
              <p:custDataLst>
                <p:tags r:id="rId8"/>
              </p:custDataLst>
            </p:nvPr>
          </p:nvSpPr>
          <p:spPr>
            <a:xfrm>
              <a:off x="247650" y="213360"/>
              <a:ext cx="11696700" cy="6431280"/>
            </a:xfrm>
            <a:prstGeom prst="rect">
              <a:avLst/>
            </a:prstGeom>
            <a:solidFill>
              <a:srgbClr val="F4F5F1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512937" y="4881246"/>
            <a:ext cx="2729865" cy="1976438"/>
          </a:xfrm>
          <a:prstGeom prst="rect">
            <a:avLst/>
          </a:prstGeom>
        </p:spPr>
      </p:pic>
      <p:grpSp>
        <p:nvGrpSpPr>
          <p:cNvPr id="2" name="组合 1"/>
          <p:cNvGrpSpPr/>
          <p:nvPr userDrawn="1">
            <p:custDataLst>
              <p:tags r:id="rId4"/>
            </p:custDataLst>
          </p:nvPr>
        </p:nvGrpSpPr>
        <p:grpSpPr>
          <a:xfrm>
            <a:off x="581660" y="548640"/>
            <a:ext cx="503555" cy="489585"/>
            <a:chOff x="916" y="864"/>
            <a:chExt cx="793" cy="771"/>
          </a:xfrm>
        </p:grpSpPr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1003" y="1027"/>
              <a:ext cx="707" cy="608"/>
            </a:xfrm>
            <a:prstGeom prst="rect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6"/>
              </p:custDataLst>
            </p:nvPr>
          </p:nvSpPr>
          <p:spPr>
            <a:xfrm>
              <a:off x="916" y="864"/>
              <a:ext cx="684" cy="653"/>
            </a:xfrm>
            <a:prstGeom prst="rect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</p:grpSp>
    </p:spTree>
  </p:cSld>
  <p:clrMapOvr>
    <a:masterClrMapping/>
  </p:clrMapOvr>
  <p:transition spd="slow"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T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26" Type="http://schemas.openxmlformats.org/officeDocument/2006/relationships/tags" Target="../tags/tag78.xml"/><Relationship Id="rId3" Type="http://schemas.openxmlformats.org/officeDocument/2006/relationships/tags" Target="../tags/tag55.xml"/><Relationship Id="rId21" Type="http://schemas.openxmlformats.org/officeDocument/2006/relationships/tags" Target="../tags/tag73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tags" Target="../tags/tag77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tags" Target="../tags/tag76.xml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tags" Target="../tags/tag75.xml"/><Relationship Id="rId10" Type="http://schemas.openxmlformats.org/officeDocument/2006/relationships/tags" Target="../tags/tag62.xml"/><Relationship Id="rId19" Type="http://schemas.openxmlformats.org/officeDocument/2006/relationships/tags" Target="../tags/tag71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tags" Target="../tags/tag74.xml"/><Relationship Id="rId27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11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image" Target="../media/image10.png"/><Relationship Id="rId5" Type="http://schemas.openxmlformats.org/officeDocument/2006/relationships/tags" Target="../tags/tag93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tags" Target="../tags/tag124.xml"/><Relationship Id="rId18" Type="http://schemas.openxmlformats.org/officeDocument/2006/relationships/tags" Target="../tags/tag129.xml"/><Relationship Id="rId3" Type="http://schemas.openxmlformats.org/officeDocument/2006/relationships/tags" Target="../tags/tag114.xml"/><Relationship Id="rId21" Type="http://schemas.openxmlformats.org/officeDocument/2006/relationships/tags" Target="../tags/tag132.xml"/><Relationship Id="rId7" Type="http://schemas.openxmlformats.org/officeDocument/2006/relationships/tags" Target="../tags/tag118.xml"/><Relationship Id="rId12" Type="http://schemas.openxmlformats.org/officeDocument/2006/relationships/tags" Target="../tags/tag123.xml"/><Relationship Id="rId17" Type="http://schemas.openxmlformats.org/officeDocument/2006/relationships/tags" Target="../tags/tag128.xml"/><Relationship Id="rId2" Type="http://schemas.openxmlformats.org/officeDocument/2006/relationships/tags" Target="../tags/tag113.xml"/><Relationship Id="rId16" Type="http://schemas.openxmlformats.org/officeDocument/2006/relationships/tags" Target="../tags/tag127.xml"/><Relationship Id="rId20" Type="http://schemas.openxmlformats.org/officeDocument/2006/relationships/tags" Target="../tags/tag131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tags" Target="../tags/tag122.xml"/><Relationship Id="rId24" Type="http://schemas.openxmlformats.org/officeDocument/2006/relationships/slideLayout" Target="../slideLayouts/slideLayout4.xml"/><Relationship Id="rId5" Type="http://schemas.openxmlformats.org/officeDocument/2006/relationships/tags" Target="../tags/tag116.xml"/><Relationship Id="rId15" Type="http://schemas.openxmlformats.org/officeDocument/2006/relationships/tags" Target="../tags/tag126.xml"/><Relationship Id="rId23" Type="http://schemas.openxmlformats.org/officeDocument/2006/relationships/tags" Target="../tags/tag134.xml"/><Relationship Id="rId10" Type="http://schemas.openxmlformats.org/officeDocument/2006/relationships/tags" Target="../tags/tag121.xml"/><Relationship Id="rId19" Type="http://schemas.openxmlformats.org/officeDocument/2006/relationships/tags" Target="../tags/tag130.xml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tags" Target="../tags/tag125.xml"/><Relationship Id="rId22" Type="http://schemas.openxmlformats.org/officeDocument/2006/relationships/tags" Target="../tags/tag1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3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13" Type="http://schemas.openxmlformats.org/officeDocument/2006/relationships/tags" Target="../tags/tag151.xml"/><Relationship Id="rId18" Type="http://schemas.openxmlformats.org/officeDocument/2006/relationships/tags" Target="../tags/tag156.xml"/><Relationship Id="rId3" Type="http://schemas.openxmlformats.org/officeDocument/2006/relationships/tags" Target="../tags/tag141.xml"/><Relationship Id="rId21" Type="http://schemas.openxmlformats.org/officeDocument/2006/relationships/tags" Target="../tags/tag159.xml"/><Relationship Id="rId7" Type="http://schemas.openxmlformats.org/officeDocument/2006/relationships/tags" Target="../tags/tag145.xml"/><Relationship Id="rId12" Type="http://schemas.openxmlformats.org/officeDocument/2006/relationships/tags" Target="../tags/tag150.xml"/><Relationship Id="rId17" Type="http://schemas.openxmlformats.org/officeDocument/2006/relationships/tags" Target="../tags/tag155.xml"/><Relationship Id="rId25" Type="http://schemas.openxmlformats.org/officeDocument/2006/relationships/slideLayout" Target="../slideLayouts/slideLayout4.xml"/><Relationship Id="rId2" Type="http://schemas.openxmlformats.org/officeDocument/2006/relationships/tags" Target="../tags/tag140.xml"/><Relationship Id="rId16" Type="http://schemas.openxmlformats.org/officeDocument/2006/relationships/tags" Target="../tags/tag154.xml"/><Relationship Id="rId20" Type="http://schemas.openxmlformats.org/officeDocument/2006/relationships/tags" Target="../tags/tag158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tags" Target="../tags/tag149.xml"/><Relationship Id="rId24" Type="http://schemas.openxmlformats.org/officeDocument/2006/relationships/tags" Target="../tags/tag162.xml"/><Relationship Id="rId5" Type="http://schemas.openxmlformats.org/officeDocument/2006/relationships/tags" Target="../tags/tag143.xml"/><Relationship Id="rId15" Type="http://schemas.openxmlformats.org/officeDocument/2006/relationships/tags" Target="../tags/tag153.xml"/><Relationship Id="rId23" Type="http://schemas.openxmlformats.org/officeDocument/2006/relationships/tags" Target="../tags/tag161.xml"/><Relationship Id="rId10" Type="http://schemas.openxmlformats.org/officeDocument/2006/relationships/tags" Target="../tags/tag148.xml"/><Relationship Id="rId19" Type="http://schemas.openxmlformats.org/officeDocument/2006/relationships/tags" Target="../tags/tag157.xml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tags" Target="../tags/tag152.xml"/><Relationship Id="rId22" Type="http://schemas.openxmlformats.org/officeDocument/2006/relationships/tags" Target="../tags/tag16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6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71.xml"/><Relationship Id="rId4" Type="http://schemas.openxmlformats.org/officeDocument/2006/relationships/tags" Target="../tags/tag17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9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192.xml"/><Relationship Id="rId18" Type="http://schemas.openxmlformats.org/officeDocument/2006/relationships/tags" Target="../tags/tag197.xml"/><Relationship Id="rId26" Type="http://schemas.openxmlformats.org/officeDocument/2006/relationships/tags" Target="../tags/tag205.xml"/><Relationship Id="rId21" Type="http://schemas.openxmlformats.org/officeDocument/2006/relationships/tags" Target="../tags/tag200.xml"/><Relationship Id="rId34" Type="http://schemas.openxmlformats.org/officeDocument/2006/relationships/tags" Target="../tags/tag213.xml"/><Relationship Id="rId7" Type="http://schemas.openxmlformats.org/officeDocument/2006/relationships/tags" Target="../tags/tag186.xml"/><Relationship Id="rId12" Type="http://schemas.openxmlformats.org/officeDocument/2006/relationships/tags" Target="../tags/tag191.xml"/><Relationship Id="rId17" Type="http://schemas.openxmlformats.org/officeDocument/2006/relationships/tags" Target="../tags/tag196.xml"/><Relationship Id="rId25" Type="http://schemas.openxmlformats.org/officeDocument/2006/relationships/tags" Target="../tags/tag204.xml"/><Relationship Id="rId33" Type="http://schemas.openxmlformats.org/officeDocument/2006/relationships/tags" Target="../tags/tag212.xml"/><Relationship Id="rId2" Type="http://schemas.openxmlformats.org/officeDocument/2006/relationships/tags" Target="../tags/tag181.xml"/><Relationship Id="rId16" Type="http://schemas.openxmlformats.org/officeDocument/2006/relationships/tags" Target="../tags/tag195.xml"/><Relationship Id="rId20" Type="http://schemas.openxmlformats.org/officeDocument/2006/relationships/tags" Target="../tags/tag199.xml"/><Relationship Id="rId29" Type="http://schemas.openxmlformats.org/officeDocument/2006/relationships/tags" Target="../tags/tag208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24" Type="http://schemas.openxmlformats.org/officeDocument/2006/relationships/tags" Target="../tags/tag203.xml"/><Relationship Id="rId32" Type="http://schemas.openxmlformats.org/officeDocument/2006/relationships/tags" Target="../tags/tag211.xml"/><Relationship Id="rId37" Type="http://schemas.openxmlformats.org/officeDocument/2006/relationships/image" Target="../media/image12.png"/><Relationship Id="rId5" Type="http://schemas.openxmlformats.org/officeDocument/2006/relationships/tags" Target="../tags/tag184.xml"/><Relationship Id="rId15" Type="http://schemas.openxmlformats.org/officeDocument/2006/relationships/tags" Target="../tags/tag194.xml"/><Relationship Id="rId23" Type="http://schemas.openxmlformats.org/officeDocument/2006/relationships/tags" Target="../tags/tag202.xml"/><Relationship Id="rId28" Type="http://schemas.openxmlformats.org/officeDocument/2006/relationships/tags" Target="../tags/tag207.xml"/><Relationship Id="rId36" Type="http://schemas.openxmlformats.org/officeDocument/2006/relationships/slideLayout" Target="../slideLayouts/slideLayout4.xml"/><Relationship Id="rId10" Type="http://schemas.openxmlformats.org/officeDocument/2006/relationships/tags" Target="../tags/tag189.xml"/><Relationship Id="rId19" Type="http://schemas.openxmlformats.org/officeDocument/2006/relationships/tags" Target="../tags/tag198.xml"/><Relationship Id="rId31" Type="http://schemas.openxmlformats.org/officeDocument/2006/relationships/tags" Target="../tags/tag210.xml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tags" Target="../tags/tag193.xml"/><Relationship Id="rId22" Type="http://schemas.openxmlformats.org/officeDocument/2006/relationships/tags" Target="../tags/tag201.xml"/><Relationship Id="rId27" Type="http://schemas.openxmlformats.org/officeDocument/2006/relationships/tags" Target="../tags/tag206.xml"/><Relationship Id="rId30" Type="http://schemas.openxmlformats.org/officeDocument/2006/relationships/tags" Target="../tags/tag209.xml"/><Relationship Id="rId35" Type="http://schemas.openxmlformats.org/officeDocument/2006/relationships/tags" Target="../tags/tag214.xml"/><Relationship Id="rId8" Type="http://schemas.openxmlformats.org/officeDocument/2006/relationships/tags" Target="../tags/tag187.xml"/><Relationship Id="rId3" Type="http://schemas.openxmlformats.org/officeDocument/2006/relationships/tags" Target="../tags/tag18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tags" Target="../tags/tag227.xml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5" Type="http://schemas.openxmlformats.org/officeDocument/2006/relationships/tags" Target="../tags/tag219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224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tags" Target="../tags/tag2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0.xml"/><Relationship Id="rId1" Type="http://schemas.openxmlformats.org/officeDocument/2006/relationships/tags" Target="../tags/tag22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tags" Target="../tags/tag243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5" Type="http://schemas.openxmlformats.org/officeDocument/2006/relationships/tags" Target="../tags/tag235.xml"/><Relationship Id="rId10" Type="http://schemas.openxmlformats.org/officeDocument/2006/relationships/tags" Target="../tags/tag240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5" Type="http://schemas.openxmlformats.org/officeDocument/2006/relationships/tags" Target="../tags/tag248.xml"/><Relationship Id="rId4" Type="http://schemas.openxmlformats.org/officeDocument/2006/relationships/tags" Target="../tags/tag2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4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257.xml"/><Relationship Id="rId9" Type="http://schemas.openxmlformats.org/officeDocument/2006/relationships/tags" Target="../tags/tag2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新课导入</a:t>
            </a: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935095" y="1268730"/>
            <a:ext cx="700214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609600" latinLnBrk="0">
              <a:lnSpc>
                <a:spcPct val="150000"/>
              </a:lnSpc>
            </a:pPr>
            <a:r>
              <a:rPr lang="zh-CN" sz="2400">
                <a:sym typeface="+mn-ea"/>
              </a:rPr>
              <a:t>他生活在中国历史上最动乱的时代；他是卓越的军事家 ,同时又是杰出的诗人；他三分天下有其一；他被人称为“治世之能臣,乱世之奸雄”</a:t>
            </a:r>
            <a:r>
              <a:rPr lang="en-US" altLang="zh-CN" sz="2400">
                <a:sym typeface="+mn-ea"/>
              </a:rPr>
              <a:t>……</a:t>
            </a:r>
          </a:p>
        </p:txBody>
      </p:sp>
      <p:pic>
        <p:nvPicPr>
          <p:cNvPr id="110" name="图片 109"/>
          <p:cNvPicPr/>
          <p:nvPr>
            <p:custDataLst>
              <p:tags r:id="rId3"/>
            </p:custDataLst>
          </p:nvPr>
        </p:nvPicPr>
        <p:blipFill>
          <a:blip r:embed="rId5"/>
          <a:srcRect b="15043"/>
          <a:stretch>
            <a:fillRect/>
          </a:stretch>
        </p:blipFill>
        <p:spPr>
          <a:xfrm>
            <a:off x="839470" y="3140710"/>
            <a:ext cx="5929630" cy="2961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4464052" y="2565172"/>
            <a:ext cx="319659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观沧海</a:t>
            </a:r>
            <a:r>
              <a:rPr lang="en-US" altLang="zh-CN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00100" y="1731010"/>
            <a:ext cx="10707370" cy="233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1.有感情地朗读并背诵诗歌。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sz="2800" spc="-15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.理解诗歌内容，体会诗歌意境，品味诗歌语言，学习借景抒情的写法。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sz="2800" spc="-150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.体会诗人广阔的胸襟，豪迈的气概。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学习目标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作者介绍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400416" y="1484630"/>
            <a:ext cx="3395345" cy="3341371"/>
          </a:xfrm>
          <a:prstGeom prst="rect">
            <a:avLst/>
          </a:prstGeom>
        </p:spPr>
      </p:pic>
      <p:sp>
        <p:nvSpPr>
          <p:cNvPr id="13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27760" y="1628775"/>
            <a:ext cx="7371715" cy="396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9pPr>
          </a:lstStyle>
          <a:p>
            <a:pPr marL="0" algn="just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曹操（公元</a:t>
            </a:r>
            <a:r>
              <a:rPr lang="en-US" altLang="zh-CN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155—220</a:t>
            </a:r>
            <a:r>
              <a:rPr lang="zh-CN" altLang="en-US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），字</a:t>
            </a:r>
            <a:r>
              <a:rPr lang="zh-CN" altLang="en-US" b="0">
                <a:solidFill>
                  <a:srgbClr val="F23C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孟德，</a:t>
            </a:r>
            <a:r>
              <a:rPr lang="zh-CN" altLang="en-US" b="0" u="sng">
                <a:solidFill>
                  <a:srgbClr val="F23C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东汉末年</a:t>
            </a:r>
            <a:r>
              <a:rPr lang="zh-CN" altLang="en-US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政治家、军事家、诗人</a:t>
            </a:r>
            <a:r>
              <a:rPr lang="zh-CN" altLang="en-US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 </a:t>
            </a:r>
          </a:p>
          <a:p>
            <a:pPr marL="0" algn="just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文学史上</a:t>
            </a:r>
            <a:r>
              <a:rPr lang="zh-CN" altLang="en-US" b="0">
                <a:solidFill>
                  <a:srgbClr val="F23C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“三曹”：曹操、曹丕、曹植</a:t>
            </a:r>
            <a:r>
              <a:rPr lang="zh-CN" altLang="en-US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。曹操雅爱诗章，好作乐府歌辞，今存二十一篇。</a:t>
            </a:r>
          </a:p>
          <a:p>
            <a:pPr marL="0" indent="-342900" algn="just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作品特点：</a:t>
            </a:r>
          </a:p>
          <a:p>
            <a:pPr marL="0" algn="just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0">
                <a:solidFill>
                  <a:srgbClr val="F23C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诗歌散文</a:t>
            </a:r>
            <a:r>
              <a:rPr lang="zh-CN" altLang="en-US" b="0">
                <a:solidFill>
                  <a:srgbClr val="F23C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慷慨悲凉，</a:t>
            </a:r>
            <a:r>
              <a:rPr lang="zh-CN" altLang="en-US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篇中抒发自己的政治抱负，并反映了汉末人民的苦难生活。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5370" y="2204720"/>
            <a:ext cx="10120630" cy="286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1"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注释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1:《</a:t>
            </a:r>
            <a:r>
              <a:rPr kumimoji="1"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观沧海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r>
              <a:rPr kumimoji="1"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选自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《</a:t>
            </a:r>
            <a:r>
              <a:rPr kumimoji="1"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乐府诗集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r>
              <a:rPr kumimoji="1"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，是乐府诗</a:t>
            </a:r>
          </a:p>
          <a:p>
            <a:pPr marL="0" indent="0" algn="just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《</a:t>
            </a:r>
            <a:r>
              <a:rPr kumimoji="1"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步出夏门行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r>
              <a:rPr kumimoji="1"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中的第一章，是曹操的名篇。</a:t>
            </a:r>
            <a:endParaRPr kumimoji="1" lang="en-US" altLang="zh-CN" sz="2400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</a:rPr>
              <a:t>1. 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汉朝的音乐机构，本是汉武帝设立的音乐机构，其职责为训练乐工，采集民间歌谣等。</a:t>
            </a:r>
          </a:p>
          <a:p>
            <a:pPr marL="0" indent="0" algn="just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</a:rPr>
              <a:t>2. 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后人将乐府中收集编录的诗称为“汉乐府诗”，简称汉乐府。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DFE">
                  <a:alpha val="100000"/>
                </a:srgbClr>
              </a:clrFrom>
              <a:clrTo>
                <a:srgbClr val="FFFD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87230" y="1628775"/>
            <a:ext cx="1835785" cy="183578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文体知识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83615" y="1412875"/>
            <a:ext cx="7338695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89" rIns="68580" bIns="3428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609600" latinLnBrk="0">
              <a:lnSpc>
                <a:spcPct val="150000"/>
              </a:lnSpc>
              <a:spcBef>
                <a:spcPct val="0"/>
              </a:spcBef>
            </a:pP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曹操这次登碣石山是在北征乌桓的途中。乌桓是当时东北方的大患，建安十一年(206)，乌桓攻破幽州，俘虏了汉民十余万户。同年，袁绍的儿子袁尚和袁熙又勾结辽西乌桓首领蹋顿，屡次骚扰边境，以致曹操不得不在建安十二年毅然北上征伐乌桓。</a:t>
            </a:r>
          </a:p>
          <a:p>
            <a:pPr marL="0" indent="609600" latinLnBrk="0">
              <a:lnSpc>
                <a:spcPct val="150000"/>
              </a:lnSpc>
              <a:spcBef>
                <a:spcPct val="0"/>
              </a:spcBef>
            </a:pP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在这年八月的一次大战中，曹操终于取得决定性的胜利。这次胜利巩固了曹操的后方，所以第二年他才能挥戈南下，以期实现统一中国的宏愿。</a:t>
            </a:r>
          </a:p>
        </p:txBody>
      </p:sp>
      <p:pic>
        <p:nvPicPr>
          <p:cNvPr id="2" name="图片 1" descr="北征乌桓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518525" y="1484630"/>
            <a:ext cx="2848610" cy="394589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创作背景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1"/>
          <p:cNvSpPr/>
          <p:nvPr>
            <p:custDataLst>
              <p:tags r:id="rId1"/>
            </p:custDataLst>
          </p:nvPr>
        </p:nvSpPr>
        <p:spPr>
          <a:xfrm>
            <a:off x="1064895" y="1268095"/>
            <a:ext cx="8459470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u"/>
            </a:pPr>
            <a:r>
              <a:rPr lang="zh-CN" altLang="en-US" sz="2800">
                <a:latin typeface="宋体" panose="02010600030101010101" pitchFamily="2" charset="-122"/>
              </a:rPr>
              <a:t>有感情地诵读古诗，读准字音，读出节奏。</a:t>
            </a:r>
          </a:p>
        </p:txBody>
      </p:sp>
      <p:sp>
        <p:nvSpPr>
          <p:cNvPr id="4" name="矩形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99515" y="2638425"/>
            <a:ext cx="4652645" cy="32315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观沧海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[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东汉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]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曹 操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东临碣石，以观沧海。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水何澹澹，山岛竦峙。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树木丛生，百草丰盛。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423795" y="3718137"/>
            <a:ext cx="48704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jié</a:t>
            </a: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2351194" y="4178089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2783628" y="4312497"/>
            <a:ext cx="62293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dàn</a:t>
            </a: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4298951" y="4365626"/>
            <a:ext cx="7588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sǒnɡ</a:t>
            </a:r>
          </a:p>
        </p:txBody>
      </p:sp>
      <p:cxnSp>
        <p:nvCxnSpPr>
          <p:cNvPr id="26" name="直接连接符 25"/>
          <p:cNvCxnSpPr/>
          <p:nvPr>
            <p:custDataLst>
              <p:tags r:id="rId7"/>
            </p:custDataLst>
          </p:nvPr>
        </p:nvCxnSpPr>
        <p:spPr>
          <a:xfrm flipH="1">
            <a:off x="2351193" y="4804411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8"/>
            </p:custDataLst>
          </p:nvPr>
        </p:nvCxnSpPr>
        <p:spPr>
          <a:xfrm flipH="1">
            <a:off x="2351194" y="5414857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9"/>
            </p:custDataLst>
          </p:nvPr>
        </p:nvCxnSpPr>
        <p:spPr>
          <a:xfrm flipH="1">
            <a:off x="4511676" y="414972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>
            <p:custDataLst>
              <p:tags r:id="rId10"/>
            </p:custDataLst>
          </p:nvPr>
        </p:nvCxnSpPr>
        <p:spPr>
          <a:xfrm flipH="1">
            <a:off x="4439921" y="4804411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11"/>
            </p:custDataLst>
          </p:nvPr>
        </p:nvCxnSpPr>
        <p:spPr>
          <a:xfrm flipH="1">
            <a:off x="4439921" y="5445548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4945169" y="4365837"/>
            <a:ext cx="5549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zhì</a:t>
            </a:r>
          </a:p>
        </p:txBody>
      </p:sp>
      <p:sp>
        <p:nvSpPr>
          <p:cNvPr id="35" name="TextBox 4"/>
          <p:cNvSpPr txBox="1"/>
          <p:nvPr>
            <p:custDataLst>
              <p:tags r:id="rId13"/>
            </p:custDataLst>
          </p:nvPr>
        </p:nvSpPr>
        <p:spPr>
          <a:xfrm>
            <a:off x="1064895" y="1917065"/>
            <a:ext cx="4265930" cy="565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四言古诗，不讲求押韵。</a:t>
            </a:r>
          </a:p>
        </p:txBody>
      </p:sp>
      <p:sp>
        <p:nvSpPr>
          <p:cNvPr id="19" name="矩形 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369050" y="3284855"/>
            <a:ext cx="4860290" cy="25850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秋风萧瑟，洪波涌起。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日月之行，若出其中。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星汉灿烂，若出其里。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幸甚至哉，歌以咏志。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5"/>
            </p:custDataLst>
          </p:nvPr>
        </p:nvCxnSpPr>
        <p:spPr>
          <a:xfrm flipH="1">
            <a:off x="7639897" y="3552190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6"/>
            </p:custDataLst>
          </p:nvPr>
        </p:nvCxnSpPr>
        <p:spPr>
          <a:xfrm flipH="1">
            <a:off x="9768206" y="3501813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7"/>
            </p:custDataLst>
          </p:nvPr>
        </p:nvCxnSpPr>
        <p:spPr>
          <a:xfrm flipH="1">
            <a:off x="7608147" y="415607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8"/>
            </p:custDataLst>
          </p:nvPr>
        </p:nvCxnSpPr>
        <p:spPr>
          <a:xfrm flipH="1">
            <a:off x="9804823" y="4202431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19"/>
            </p:custDataLst>
          </p:nvPr>
        </p:nvCxnSpPr>
        <p:spPr>
          <a:xfrm flipH="1">
            <a:off x="7635663" y="4816899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20"/>
            </p:custDataLst>
          </p:nvPr>
        </p:nvCxnSpPr>
        <p:spPr>
          <a:xfrm flipH="1">
            <a:off x="9787890" y="478726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21"/>
            </p:custDataLst>
          </p:nvPr>
        </p:nvCxnSpPr>
        <p:spPr>
          <a:xfrm flipH="1">
            <a:off x="7654714" y="5426922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2"/>
            </p:custDataLst>
          </p:nvPr>
        </p:nvCxnSpPr>
        <p:spPr>
          <a:xfrm flipH="1">
            <a:off x="9800590" y="541845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>
            <p:custDataLst>
              <p:tags r:id="rId23"/>
            </p:custDataLst>
          </p:nvPr>
        </p:nvSpPr>
        <p:spPr>
          <a:xfrm>
            <a:off x="7569412" y="2997836"/>
            <a:ext cx="7073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xiāo</a:t>
            </a:r>
          </a:p>
        </p:txBody>
      </p:sp>
      <p:sp>
        <p:nvSpPr>
          <p:cNvPr id="40" name="文本框 39"/>
          <p:cNvSpPr txBox="1"/>
          <p:nvPr>
            <p:custDataLst>
              <p:tags r:id="rId24"/>
            </p:custDataLst>
          </p:nvPr>
        </p:nvSpPr>
        <p:spPr>
          <a:xfrm>
            <a:off x="8183880" y="3024506"/>
            <a:ext cx="436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sè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112337" y="5024121"/>
            <a:ext cx="53784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zāi</a:t>
            </a:r>
          </a:p>
        </p:txBody>
      </p:sp>
      <p:sp>
        <p:nvSpPr>
          <p:cNvPr id="2" name="文本框 1"/>
          <p:cNvSpPr txBox="1"/>
          <p:nvPr>
            <p:custDataLst>
              <p:tags r:id="rId26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诗词诵读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4" grpId="0"/>
      <p:bldP spid="25" grpId="0"/>
      <p:bldP spid="34" grpId="0"/>
      <p:bldP spid="35" grpId="0"/>
      <p:bldP spid="19" grpId="0"/>
      <p:bldP spid="39" grpId="0"/>
      <p:bldP spid="40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1083945" y="2204720"/>
            <a:ext cx="9552305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东临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碣石，以观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沧海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。（抬头目视远方，斗志满满，眼神坚定</a:t>
            </a:r>
            <a:r>
              <a:rPr lang="zh-CN" altLang="en-US" sz="24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4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latinLnBrk="0">
              <a:lnSpc>
                <a:spcPct val="125000"/>
              </a:lnSpc>
            </a:pP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水何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澹澹，</a:t>
            </a:r>
            <a:r>
              <a:rPr lang="zh-CN" altLang="en-US" sz="24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山岛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竦峙。（右手慢慢向右上方举起，手心向上）</a:t>
            </a:r>
          </a:p>
          <a:p>
            <a:pPr marL="0" indent="0" latinLnBrk="0">
              <a:lnSpc>
                <a:spcPct val="125000"/>
              </a:lnSpc>
            </a:pP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树木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丛生，</a:t>
            </a:r>
            <a:r>
              <a:rPr lang="zh-CN" altLang="en-US" sz="24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百草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丰茂。（右手缓缓落下，停在右胸前， 手心向上）</a:t>
            </a:r>
          </a:p>
          <a:p>
            <a:pPr marL="0" indent="0" latinLnBrk="0">
              <a:lnSpc>
                <a:spcPct val="125000"/>
              </a:lnSpc>
            </a:pP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秋风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萧瑟，</a:t>
            </a:r>
            <a:r>
              <a:rPr lang="zh-CN" altLang="en-US" sz="24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洪波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涌起。（右手慢慢将手心朝下</a:t>
            </a:r>
            <a:r>
              <a:rPr lang="zh-CN" altLang="en-US" sz="24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，左右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移动）</a:t>
            </a:r>
          </a:p>
          <a:p>
            <a:pPr marL="0" indent="0" latinLnBrk="0">
              <a:lnSpc>
                <a:spcPct val="125000"/>
              </a:lnSpc>
            </a:pPr>
            <a:r>
              <a:rPr lang="zh-CN" altLang="en-US" sz="24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日月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之行，若出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其中；（语速稍加快，向左上方举手，不落下）</a:t>
            </a:r>
          </a:p>
          <a:p>
            <a:pPr marL="0" indent="0" latinLnBrk="0">
              <a:lnSpc>
                <a:spcPct val="125000"/>
              </a:lnSpc>
            </a:pPr>
            <a:r>
              <a:rPr lang="zh-CN" altLang="en-US" sz="24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星汉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灿烂，若出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其里。（向右上方举手，身体前倾，作豪迈之姿）</a:t>
            </a:r>
          </a:p>
          <a:p>
            <a:pPr marL="0" indent="0" latinLnBrk="0">
              <a:lnSpc>
                <a:spcPct val="125000"/>
              </a:lnSpc>
            </a:pP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幸甚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至哉，歌以</a:t>
            </a:r>
            <a:r>
              <a:rPr lang="en-US" altLang="zh-CN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4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咏志</a:t>
            </a:r>
            <a:r>
              <a:rPr lang="zh-CN" altLang="en-US" sz="2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。（抬头目视前方，双手向正前方有力高举，眼神更为坚定）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055370" y="1340485"/>
            <a:ext cx="9611995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鉴赏一：有感情朗读诗歌，把握节奏和情感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阅读鉴赏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/>
          <p:nvPr>
            <p:custDataLst>
              <p:tags r:id="rId1"/>
            </p:custDataLst>
          </p:nvPr>
        </p:nvSpPr>
        <p:spPr>
          <a:xfrm>
            <a:off x="1199515" y="1411605"/>
            <a:ext cx="62871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Wingdings" panose="05000000000000000000" charset="0"/>
              <a:buChar char="u"/>
            </a:pPr>
            <a:r>
              <a:rPr lang="zh-CN" altLang="en-US" sz="280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展开想象，描绘诗歌意境。</a:t>
            </a: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199515" y="2059940"/>
            <a:ext cx="941451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东临／碣石，以观／沧海。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向东登上碣石山，来观赏大海的奇景。</a:t>
            </a:r>
          </a:p>
          <a:p>
            <a:pPr>
              <a:lnSpc>
                <a:spcPct val="150000"/>
              </a:lnSpc>
            </a:pPr>
            <a:r>
              <a:rPr lang="zh-CN" altLang="en-US" sz="24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水何／澹澹，山岛／竦峙。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海水波涛激荡，海中山岛罗列，高耸挺立。</a:t>
            </a:r>
          </a:p>
          <a:p>
            <a:pPr>
              <a:lnSpc>
                <a:spcPct val="150000"/>
              </a:lnSpc>
            </a:pPr>
            <a:r>
              <a:rPr lang="zh-CN" altLang="en-US" sz="24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树木／丛生，百草／丰茂。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我站在山巅，心中的波涛也像海浪在起伏。周围是葱茏的树木，丰茂的花草。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阅读鉴赏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127125" y="1268730"/>
            <a:ext cx="9853295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latinLnBrk="0">
              <a:lnSpc>
                <a:spcPct val="150000"/>
              </a:lnSpc>
            </a:pPr>
            <a:r>
              <a:rPr lang="zh-CN" altLang="en-US" sz="2400" u="sng">
                <a:latin typeface="楷体" panose="02010609060101010101" pitchFamily="49" charset="-122"/>
                <a:ea typeface="楷体" panose="02010609060101010101" pitchFamily="49" charset="-122"/>
              </a:rPr>
              <a:t>秋风／萧瑟，洪波／涌起。</a:t>
            </a:r>
          </a:p>
          <a:p>
            <a:pPr marL="0" indent="0" latinLnBrk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萧瑟的风声传来了，海上掀起巨浪，在翻卷，在呼啸，（似要将宇宙吞没。）</a:t>
            </a:r>
          </a:p>
          <a:p>
            <a:pPr marL="0" indent="0" latinLnBrk="0">
              <a:lnSpc>
                <a:spcPct val="150000"/>
              </a:lnSpc>
            </a:pPr>
            <a:r>
              <a:rPr lang="zh-CN" altLang="en-US" sz="2400" u="sng">
                <a:latin typeface="楷体" panose="02010609060101010101" pitchFamily="49" charset="-122"/>
                <a:ea typeface="楷体" panose="02010609060101010101" pitchFamily="49" charset="-122"/>
              </a:rPr>
              <a:t>日月／之行，若出／其中；</a:t>
            </a:r>
          </a:p>
          <a:p>
            <a:pPr marL="0" indent="0" latinLnBrk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（大海，多么博大的胸怀啊）日月的升降起落，好像出自大海的胸中。</a:t>
            </a:r>
          </a:p>
          <a:p>
            <a:pPr marL="0" indent="0" latinLnBrk="0">
              <a:lnSpc>
                <a:spcPct val="150000"/>
              </a:lnSpc>
            </a:pPr>
            <a:r>
              <a:rPr lang="zh-CN" altLang="en-US" sz="2400" u="sng">
                <a:latin typeface="楷体" panose="02010609060101010101" pitchFamily="49" charset="-122"/>
                <a:ea typeface="楷体" panose="02010609060101010101" pitchFamily="49" charset="-122"/>
              </a:rPr>
              <a:t>星汉／灿烂，若出／其里。</a:t>
            </a:r>
          </a:p>
          <a:p>
            <a:pPr marL="0" indent="0" latinLnBrk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银河里的灿烂群星，也像从大海的怀抱中涌现出来的。</a:t>
            </a:r>
          </a:p>
          <a:p>
            <a:pPr marL="0" indent="0" latinLnBrk="0">
              <a:lnSpc>
                <a:spcPct val="150000"/>
              </a:lnSpc>
            </a:pPr>
            <a:r>
              <a:rPr lang="zh-CN" altLang="en-US" sz="2400" u="sng">
                <a:latin typeface="楷体" panose="02010609060101010101" pitchFamily="49" charset="-122"/>
                <a:ea typeface="楷体" panose="02010609060101010101" pitchFamily="49" charset="-122"/>
              </a:rPr>
              <a:t>幸甚／至哉，歌以／咏志。</a:t>
            </a:r>
          </a:p>
          <a:p>
            <a:pPr marL="0" indent="0" latinLnBrk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啊，庆幸得很，美好无比，让我们尽情歌唱，畅抒心中的情怀。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阅读鉴赏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2063750" y="1916430"/>
            <a:ext cx="8529955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东行登上高高的碣石山，来观赏苍茫的大海。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海水多么宽阔浩荡，海中山岛罗列，高耸挺立。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周围树木葱茏，各种花草蓬勃茂盛。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萧瑟的风声传来，草木动摇，海中翻涌着巨大的海浪。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太阳和月亮升起降落，好像是从这浩瀚的海洋中发出的。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天河里的灿烂群星，也好像是从大海的怀抱里涌现出来的。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太值得庆幸了！就用诗歌来表达心志吧。</a:t>
            </a:r>
          </a:p>
        </p:txBody>
      </p:sp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1004087" y="1700203"/>
            <a:ext cx="9905069" cy="4611153"/>
            <a:chOff x="3581311" y="-1353813"/>
            <a:chExt cx="9284371" cy="5725548"/>
          </a:xfrm>
        </p:grpSpPr>
        <p:grpSp>
          <p:nvGrpSpPr>
            <p:cNvPr id="7" name="组合 6"/>
            <p:cNvGrpSpPr/>
            <p:nvPr>
              <p:custDataLst>
                <p:tags r:id="rId6"/>
              </p:custDataLst>
            </p:nvPr>
          </p:nvGrpSpPr>
          <p:grpSpPr>
            <a:xfrm>
              <a:off x="4035177" y="-1353813"/>
              <a:ext cx="8830505" cy="5467989"/>
              <a:chOff x="1738633" y="-183324"/>
              <a:chExt cx="10580783" cy="6551792"/>
            </a:xfrm>
          </p:grpSpPr>
          <p:sp>
            <p:nvSpPr>
              <p:cNvPr id="9" name="矩形 8"/>
              <p:cNvSpPr/>
              <p:nvPr>
                <p:custDataLst>
                  <p:tags r:id="rId8"/>
                </p:custDataLst>
              </p:nvPr>
            </p:nvSpPr>
            <p:spPr>
              <a:xfrm>
                <a:off x="1738633" y="-183324"/>
                <a:ext cx="10406053" cy="6399689"/>
              </a:xfrm>
              <a:prstGeom prst="rect">
                <a:avLst/>
              </a:prstGeom>
              <a:noFill/>
              <a:ln w="44450">
                <a:solidFill>
                  <a:srgbClr val="AEA5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矩形 9"/>
              <p:cNvSpPr/>
              <p:nvPr>
                <p:custDataLst>
                  <p:tags r:id="rId9"/>
                </p:custDataLst>
              </p:nvPr>
            </p:nvSpPr>
            <p:spPr>
              <a:xfrm>
                <a:off x="1891254" y="125607"/>
                <a:ext cx="10428162" cy="6242861"/>
              </a:xfrm>
              <a:prstGeom prst="rect">
                <a:avLst/>
              </a:prstGeom>
              <a:noFill/>
              <a:ln w="44450">
                <a:solidFill>
                  <a:srgbClr val="AEA5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3581311" y="2777734"/>
              <a:ext cx="1126587" cy="1594001"/>
            </a:xfrm>
            <a:prstGeom prst="rect">
              <a:avLst/>
            </a:prstGeom>
          </p:spPr>
        </p:pic>
      </p:grpSp>
      <p:pic>
        <p:nvPicPr>
          <p:cNvPr id="512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610123" y="1717523"/>
            <a:ext cx="1509560" cy="24346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9982985" y="1124506"/>
            <a:ext cx="699135" cy="3414756"/>
          </a:xfrm>
          <a:prstGeom prst="rect">
            <a:avLst/>
          </a:prstGeom>
          <a:noFill/>
        </p:spPr>
        <p:txBody>
          <a:bodyPr vert="eaVert" rtlCol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等线" panose="02010600030101010101" charset="-122"/>
                <a:ea typeface="等线" panose="02010600030101010101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等线" panose="02010600030101010101" charset="-122"/>
                <a:ea typeface="等线" panose="02010600030101010101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等线" panose="02010600030101010101" charset="-122"/>
                <a:ea typeface="等线" panose="02010600030101010101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等线" panose="02010600030101010101" charset="-122"/>
                <a:ea typeface="等线" panose="02010600030101010101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等线" panose="02010600030101010101" charset="-122"/>
                <a:ea typeface="等线" panose="02010600030101010101" charset="-122"/>
              </a:defRPr>
            </a:lvl5pPr>
          </a:lstStyle>
          <a:p>
            <a:pPr marL="0" marR="0" lvl="0" indent="0" algn="ctr">
              <a:lnSpc>
                <a:spcPct val="120000"/>
              </a:lnSpc>
            </a:pPr>
            <a:r>
              <a:rPr lang="zh-CN" altLang="en-US" sz="2800" b="1" spc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译文</a:t>
            </a: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阅读鉴赏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7"/>
          <p:cNvSpPr/>
          <p:nvPr>
            <p:custDataLst>
              <p:tags r:id="rId1"/>
            </p:custDataLst>
          </p:nvPr>
        </p:nvSpPr>
        <p:spPr>
          <a:xfrm>
            <a:off x="1055370" y="1772920"/>
            <a:ext cx="10298430" cy="396938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 indent="711200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“水何澹澹，山岛竦峙”是望海初得的大致印象。“澹澹”，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形容大海水面浩淼的样子；“何”，何其，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今言“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多么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”，是叹美之词。“澹澹”而加叹美，那沧海的辽阔苍茫气象便可想而知了。 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 这水波“澹澹”的海上，最先映入眼帘的是那突兀耸立的山岛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 它们点缀在平阔的海面上，使大海显得神奇壮观。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这两句写出了大海远景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的一般轮廓，下面再层层深入描写。</a:t>
            </a: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诗文赏析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/>
          <p:nvPr>
            <p:custDataLst>
              <p:tags r:id="rId1"/>
            </p:custDataLst>
          </p:nvPr>
        </p:nvSpPr>
        <p:spPr>
          <a:xfrm>
            <a:off x="911225" y="1628775"/>
            <a:ext cx="9973945" cy="3969385"/>
          </a:xfrm>
          <a:prstGeom prst="rect">
            <a:avLst/>
          </a:prstGeom>
          <a:noFill/>
          <a:ln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CCECFF"/>
                    </a:gs>
                    <a:gs pos="50000">
                      <a:srgbClr val="FFFFCC"/>
                    </a:gs>
                    <a:gs pos="100000">
                      <a:srgbClr val="CCECFF"/>
                    </a:gs>
                  </a:gsLst>
                  <a:lin ang="5400000" scaled="1"/>
                </a:gra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1"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“</a:t>
            </a:r>
            <a:r>
              <a:rPr kumimoji="1"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树木丛生，百草丰茂。秋风萧瑟，洪波涌起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。” </a:t>
            </a:r>
            <a:r>
              <a:rPr kumimoji="1" lang="zh-CN" altLang="en-US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前二句具体写竦峙的山岛：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虽然已到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秋风萧瑟，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草木摇落的季节，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但岛上树木繁茂，百草丰美，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给人生意盎然之感。</a:t>
            </a:r>
            <a:r>
              <a:rPr kumimoji="1" lang="zh-CN" altLang="en-US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后二句则是对“水何澹澹”一句的进一层描写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：定神细看，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在秋风萧瑟中的海面竟是洪波巨澜，汹涌起伏。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这儿，虽是秋天的典型环境，却无半点萧瑟凄凉的悲秋意绪。</a:t>
            </a: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诗文赏析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/>
          <p:nvPr>
            <p:custDataLst>
              <p:tags r:id="rId1"/>
            </p:custDataLst>
          </p:nvPr>
        </p:nvSpPr>
        <p:spPr>
          <a:xfrm>
            <a:off x="1127125" y="1557020"/>
            <a:ext cx="9912350" cy="2676525"/>
          </a:xfrm>
          <a:prstGeom prst="rect">
            <a:avLst/>
          </a:prstGeom>
          <a:noFill/>
          <a:ln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CCECFF"/>
                    </a:gs>
                    <a:gs pos="50000">
                      <a:srgbClr val="FFFFCC"/>
                    </a:gs>
                    <a:gs pos="100000">
                      <a:srgbClr val="CCECFF"/>
                    </a:gs>
                  </a:gsLst>
                  <a:lin ang="5400000" scaled="1"/>
                </a:gra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 indent="711200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曹操面对萧瑟秋风，极写大海的辽阔壮美：在秋风萧瑟中，大海汹涌澎湃，浩淼接天；山岛高耸挺拔，草木繁茂，没有丝毫凋衰感伤的情调。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这种新的境界，新的格调，正反映了他“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老骥伏枥，志在千里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”的“烈士”胸襟。</a:t>
            </a: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诗文赏析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/>
          <p:nvPr>
            <p:custDataLst>
              <p:tags r:id="rId1"/>
            </p:custDataLst>
          </p:nvPr>
        </p:nvSpPr>
        <p:spPr>
          <a:xfrm>
            <a:off x="1199515" y="1340485"/>
            <a:ext cx="9919970" cy="3969385"/>
          </a:xfrm>
          <a:prstGeom prst="rect">
            <a:avLst/>
          </a:prstGeom>
          <a:noFill/>
          <a:ln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t="100000"/>
                  </a:path>
                </a:gra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kumimoji="1"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kumimoji="1"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日月之行，若出其中；星汉灿烂，若出其里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。”这四句则联系廓落无垠的宇宙，将大海的气势和威力托现在读者面前：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茫茫大海与天相接，空蒙浑融；在这雄奇壮丽的大海面前，日、月、星、汉（银河）都显得渺小了，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它们的运行，似乎都由大海自由吐纳。诗人在这里描写的大海，既是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眼前实景，又融进了自己的想象和夸张，展现出一派吞吐宇宙的宏伟气象。</a:t>
            </a:r>
            <a:endParaRPr kumimoji="1" lang="zh-CN" altLang="en-US" sz="2800" u="sng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诗文赏析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/>
          <p:nvPr>
            <p:custDataLst>
              <p:tags r:id="rId1"/>
            </p:custDataLst>
          </p:nvPr>
        </p:nvSpPr>
        <p:spPr>
          <a:xfrm>
            <a:off x="1199515" y="1340485"/>
            <a:ext cx="9919970" cy="2676525"/>
          </a:xfrm>
          <a:prstGeom prst="rect">
            <a:avLst/>
          </a:prstGeom>
          <a:noFill/>
          <a:ln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t="100000"/>
                  </a:path>
                </a:gra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这种“笼盖吞吐气象”是诗人“眼中”景和“胸中”情交融而成的艺术境界</a:t>
            </a:r>
            <a:r>
              <a:rPr kumimoji="1"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言为心声，如果诗人</a:t>
            </a:r>
            <a:r>
              <a:rPr kumimoji="1" lang="zh-CN" altLang="en-US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没有宏伟的政治抱负，没有建功立业的雄心壮志，没有对前途充满信心的乐观气度，那是无论如何也写不出这样壮丽的诗境来的。</a:t>
            </a: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诗文赏析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/>
          <p:nvPr>
            <p:custDataLst>
              <p:tags r:id="rId1"/>
            </p:custDataLst>
          </p:nvPr>
        </p:nvSpPr>
        <p:spPr>
          <a:xfrm>
            <a:off x="983615" y="1196975"/>
            <a:ext cx="10398760" cy="3969385"/>
          </a:xfrm>
          <a:prstGeom prst="rect">
            <a:avLst/>
          </a:prstGeom>
          <a:noFill/>
          <a:ln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CCECFF"/>
                    </a:gs>
                    <a:gs pos="100000">
                      <a:schemeClr val="bg1"/>
                    </a:gs>
                  </a:gsLst>
                  <a:path path="rect">
                    <a:fillToRect l="100000" t="100000"/>
                  </a:path>
                </a:gra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1"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kumimoji="1"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幸甚至哉，歌以咏志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。”这是合乐时的套语，与诗的内容无关。</a:t>
            </a:r>
          </a:p>
          <a:p>
            <a:pPr lvl="0" latinLnBrk="0">
              <a:lnSpc>
                <a:spcPct val="150000"/>
              </a:lnSpc>
              <a:spcBef>
                <a:spcPct val="0"/>
              </a:spcBef>
            </a:pP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kumimoji="1"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观沧海</a:t>
            </a:r>
            <a:r>
              <a:rPr kumimoji="1"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这首诗，从字面看，海水、山岛、草木、秋风，乃至日月星汉，全是眼前景物，这样纯写自然景物的诗歌，在我国文学史上，曹操以前似还不曾有过。它不但通篇写景，而且独具一格，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堪称中国山水诗的最早佳作，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特别受到文学史家的厚爱。值得指出的是：客观自然景物反映到诗人头脑中，必然经过诗人</a:t>
            </a:r>
            <a:endParaRPr kumimoji="1" lang="en-US" altLang="zh-CN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诗文赏析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/>
          <p:nvPr>
            <p:custDataLst>
              <p:tags r:id="rId1"/>
            </p:custDataLst>
          </p:nvPr>
        </p:nvSpPr>
        <p:spPr>
          <a:xfrm>
            <a:off x="983615" y="1196975"/>
            <a:ext cx="10236835" cy="3322955"/>
          </a:xfrm>
          <a:prstGeom prst="rect">
            <a:avLst/>
          </a:prstGeom>
          <a:noFill/>
          <a:ln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CCECFF"/>
                    </a:gs>
                    <a:gs pos="100000">
                      <a:schemeClr val="bg1"/>
                    </a:gs>
                  </a:gsLst>
                  <a:path path="rect">
                    <a:fillToRect l="100000" t="100000"/>
                  </a:path>
                </a:gra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主观的过滤－－理解、融会、取舍、强调，然后形成艺术的产品。这种产品，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既是客观世界的反映，也是诗人主观精神的凝结，这就叫做</a:t>
            </a:r>
            <a:r>
              <a:rPr kumimoji="1" lang="zh-CN" altLang="en-US" sz="28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意境</a:t>
            </a:r>
            <a:r>
              <a:rPr kumimoji="1" lang="zh-CN" altLang="en-US" sz="28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。这首诗写秋天的大海，能够一洗悲秋的感伤情调，</a:t>
            </a:r>
            <a:r>
              <a:rPr kumimoji="1"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写得沉雄健爽，气象壮阔，</a:t>
            </a:r>
            <a:r>
              <a:rPr kumimoji="1"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这与曹操的气度、品格乃至美学情趣都是紧密相关的。</a:t>
            </a:r>
            <a:endParaRPr kumimoji="1" lang="en-US" altLang="zh-CN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诗文赏析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1"/>
            </p:custDataLst>
          </p:nvPr>
        </p:nvSpPr>
        <p:spPr>
          <a:xfrm rot="1684322">
            <a:off x="8541746" y="4374863"/>
            <a:ext cx="1182717" cy="780308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 rot="4109832">
            <a:off x="7861055" y="4789649"/>
            <a:ext cx="1097429" cy="780308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3"/>
            </p:custDataLst>
          </p:nvPr>
        </p:nvSpPr>
        <p:spPr>
          <a:xfrm rot="19858074">
            <a:off x="8664991" y="2690367"/>
            <a:ext cx="1160935" cy="780308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 rot="17526708">
            <a:off x="8029555" y="2194653"/>
            <a:ext cx="1011252" cy="780308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>
            <p:custDataLst>
              <p:tags r:id="rId5"/>
            </p:custDataLst>
          </p:nvPr>
        </p:nvSpPr>
        <p:spPr>
          <a:xfrm>
            <a:off x="8757264" y="3512505"/>
            <a:ext cx="1317956" cy="780308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>
            <p:custDataLst>
              <p:tags r:id="rId6"/>
            </p:custDataLst>
          </p:nvPr>
        </p:nvSpPr>
        <p:spPr>
          <a:xfrm>
            <a:off x="9739842" y="3323167"/>
            <a:ext cx="1315720" cy="132588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日月</a:t>
            </a:r>
          </a:p>
        </p:txBody>
      </p:sp>
      <p:sp>
        <p:nvSpPr>
          <p:cNvPr id="28" name="椭圆 27"/>
          <p:cNvSpPr/>
          <p:nvPr>
            <p:custDataLst>
              <p:tags r:id="rId7"/>
            </p:custDataLst>
          </p:nvPr>
        </p:nvSpPr>
        <p:spPr>
          <a:xfrm>
            <a:off x="9511791" y="1983739"/>
            <a:ext cx="1204965" cy="120496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星汉</a:t>
            </a:r>
          </a:p>
        </p:txBody>
      </p:sp>
      <p:sp>
        <p:nvSpPr>
          <p:cNvPr id="29" name="椭圆 28"/>
          <p:cNvSpPr/>
          <p:nvPr>
            <p:custDataLst>
              <p:tags r:id="rId8"/>
            </p:custDataLst>
          </p:nvPr>
        </p:nvSpPr>
        <p:spPr>
          <a:xfrm>
            <a:off x="8137948" y="1372447"/>
            <a:ext cx="1231900" cy="124544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400" b="1" ker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沧海</a:t>
            </a:r>
          </a:p>
        </p:txBody>
      </p:sp>
      <p:sp>
        <p:nvSpPr>
          <p:cNvPr id="30" name="椭圆 29"/>
          <p:cNvSpPr/>
          <p:nvPr>
            <p:custDataLst>
              <p:tags r:id="rId9"/>
            </p:custDataLst>
          </p:nvPr>
        </p:nvSpPr>
        <p:spPr>
          <a:xfrm>
            <a:off x="9292651" y="4693300"/>
            <a:ext cx="1204965" cy="120496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洪波</a:t>
            </a:r>
          </a:p>
        </p:txBody>
      </p:sp>
      <p:sp>
        <p:nvSpPr>
          <p:cNvPr id="18" name="任意多边形 17"/>
          <p:cNvSpPr/>
          <p:nvPr>
            <p:custDataLst>
              <p:tags r:id="rId10"/>
            </p:custDataLst>
          </p:nvPr>
        </p:nvSpPr>
        <p:spPr>
          <a:xfrm rot="14338070">
            <a:off x="6844334" y="2217924"/>
            <a:ext cx="1139199" cy="865240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11"/>
            </p:custDataLst>
          </p:nvPr>
        </p:nvSpPr>
        <p:spPr>
          <a:xfrm rot="11698070">
            <a:off x="6147647" y="3089180"/>
            <a:ext cx="1090460" cy="798508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>
            <p:custDataLst>
              <p:tags r:id="rId12"/>
            </p:custDataLst>
          </p:nvPr>
        </p:nvSpPr>
        <p:spPr>
          <a:xfrm rot="9178070">
            <a:off x="6187410" y="4024192"/>
            <a:ext cx="1093493" cy="865240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" name="任意多边形 20"/>
          <p:cNvSpPr/>
          <p:nvPr>
            <p:custDataLst>
              <p:tags r:id="rId13"/>
            </p:custDataLst>
          </p:nvPr>
        </p:nvSpPr>
        <p:spPr>
          <a:xfrm rot="7138070">
            <a:off x="6925331" y="4786068"/>
            <a:ext cx="1181107" cy="865240"/>
          </a:xfrm>
          <a:custGeom>
            <a:avLst/>
            <a:gdLst>
              <a:gd name="connsiteX0" fmla="*/ 0 w 1917700"/>
              <a:gd name="connsiteY0" fmla="*/ 0 h 924719"/>
              <a:gd name="connsiteX1" fmla="*/ 6510 w 1917700"/>
              <a:gd name="connsiteY1" fmla="*/ 0 h 924719"/>
              <a:gd name="connsiteX2" fmla="*/ 56334 w 1917700"/>
              <a:gd name="connsiteY2" fmla="*/ 29143 h 924719"/>
              <a:gd name="connsiteX3" fmla="*/ 958850 w 1917700"/>
              <a:gd name="connsiteY3" fmla="*/ 209550 h 924719"/>
              <a:gd name="connsiteX4" fmla="*/ 1861366 w 1917700"/>
              <a:gd name="connsiteY4" fmla="*/ 29143 h 924719"/>
              <a:gd name="connsiteX5" fmla="*/ 1911191 w 1917700"/>
              <a:gd name="connsiteY5" fmla="*/ 0 h 924719"/>
              <a:gd name="connsiteX6" fmla="*/ 1917700 w 1917700"/>
              <a:gd name="connsiteY6" fmla="*/ 0 h 924719"/>
              <a:gd name="connsiteX7" fmla="*/ 1917700 w 1917700"/>
              <a:gd name="connsiteY7" fmla="*/ 924719 h 924719"/>
              <a:gd name="connsiteX8" fmla="*/ 1911191 w 1917700"/>
              <a:gd name="connsiteY8" fmla="*/ 924719 h 924719"/>
              <a:gd name="connsiteX9" fmla="*/ 1861366 w 1917700"/>
              <a:gd name="connsiteY9" fmla="*/ 895577 h 924719"/>
              <a:gd name="connsiteX10" fmla="*/ 958850 w 1917700"/>
              <a:gd name="connsiteY10" fmla="*/ 715169 h 924719"/>
              <a:gd name="connsiteX11" fmla="*/ 56334 w 1917700"/>
              <a:gd name="connsiteY11" fmla="*/ 895577 h 924719"/>
              <a:gd name="connsiteX12" fmla="*/ 6510 w 1917700"/>
              <a:gd name="connsiteY12" fmla="*/ 924719 h 924719"/>
              <a:gd name="connsiteX13" fmla="*/ 0 w 1917700"/>
              <a:gd name="connsiteY13" fmla="*/ 924719 h 92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7700" h="924719">
                <a:moveTo>
                  <a:pt x="0" y="0"/>
                </a:moveTo>
                <a:lnTo>
                  <a:pt x="6510" y="0"/>
                </a:lnTo>
                <a:lnTo>
                  <a:pt x="56334" y="29143"/>
                </a:lnTo>
                <a:cubicBezTo>
                  <a:pt x="287308" y="140608"/>
                  <a:pt x="606396" y="209550"/>
                  <a:pt x="958850" y="209550"/>
                </a:cubicBezTo>
                <a:cubicBezTo>
                  <a:pt x="1311305" y="209550"/>
                  <a:pt x="1630392" y="140608"/>
                  <a:pt x="1861366" y="29143"/>
                </a:cubicBezTo>
                <a:lnTo>
                  <a:pt x="1911191" y="0"/>
                </a:lnTo>
                <a:lnTo>
                  <a:pt x="1917700" y="0"/>
                </a:lnTo>
                <a:lnTo>
                  <a:pt x="1917700" y="924719"/>
                </a:lnTo>
                <a:lnTo>
                  <a:pt x="1911191" y="924719"/>
                </a:lnTo>
                <a:lnTo>
                  <a:pt x="1861366" y="895577"/>
                </a:lnTo>
                <a:cubicBezTo>
                  <a:pt x="1630392" y="784112"/>
                  <a:pt x="1311305" y="715169"/>
                  <a:pt x="958850" y="715169"/>
                </a:cubicBezTo>
                <a:cubicBezTo>
                  <a:pt x="606396" y="715169"/>
                  <a:pt x="287308" y="784112"/>
                  <a:pt x="56334" y="895577"/>
                </a:cubicBezTo>
                <a:lnTo>
                  <a:pt x="6510" y="924719"/>
                </a:lnTo>
                <a:lnTo>
                  <a:pt x="0" y="92471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>
            <p:custDataLst>
              <p:tags r:id="rId14"/>
            </p:custDataLst>
          </p:nvPr>
        </p:nvSpPr>
        <p:spPr>
          <a:xfrm>
            <a:off x="6479282" y="1412725"/>
            <a:ext cx="1204965" cy="120496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水</a:t>
            </a:r>
          </a:p>
        </p:txBody>
      </p:sp>
      <p:sp>
        <p:nvSpPr>
          <p:cNvPr id="23" name="椭圆 22"/>
          <p:cNvSpPr/>
          <p:nvPr>
            <p:custDataLst>
              <p:tags r:id="rId15"/>
            </p:custDataLst>
          </p:nvPr>
        </p:nvSpPr>
        <p:spPr>
          <a:xfrm>
            <a:off x="5468408" y="2617860"/>
            <a:ext cx="1204965" cy="120496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山岛</a:t>
            </a:r>
          </a:p>
        </p:txBody>
      </p:sp>
      <p:sp>
        <p:nvSpPr>
          <p:cNvPr id="24" name="椭圆 23"/>
          <p:cNvSpPr/>
          <p:nvPr>
            <p:custDataLst>
              <p:tags r:id="rId16"/>
            </p:custDataLst>
          </p:nvPr>
        </p:nvSpPr>
        <p:spPr>
          <a:xfrm>
            <a:off x="5468076" y="4193952"/>
            <a:ext cx="1204965" cy="120496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树木</a:t>
            </a:r>
          </a:p>
        </p:txBody>
      </p:sp>
      <p:sp>
        <p:nvSpPr>
          <p:cNvPr id="25" name="椭圆 24"/>
          <p:cNvSpPr/>
          <p:nvPr>
            <p:custDataLst>
              <p:tags r:id="rId17"/>
            </p:custDataLst>
          </p:nvPr>
        </p:nvSpPr>
        <p:spPr>
          <a:xfrm>
            <a:off x="6479524" y="5089871"/>
            <a:ext cx="1204965" cy="120496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百草</a:t>
            </a:r>
          </a:p>
        </p:txBody>
      </p:sp>
      <p:sp>
        <p:nvSpPr>
          <p:cNvPr id="26" name="椭圆 25"/>
          <p:cNvSpPr/>
          <p:nvPr>
            <p:custDataLst>
              <p:tags r:id="rId18"/>
            </p:custDataLst>
          </p:nvPr>
        </p:nvSpPr>
        <p:spPr>
          <a:xfrm>
            <a:off x="8027212" y="5283337"/>
            <a:ext cx="1191316" cy="118979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400" b="1" ker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秋风</a:t>
            </a:r>
          </a:p>
        </p:txBody>
      </p:sp>
      <p:sp>
        <p:nvSpPr>
          <p:cNvPr id="11" name="椭圆 10"/>
          <p:cNvSpPr/>
          <p:nvPr>
            <p:custDataLst>
              <p:tags r:id="rId19"/>
            </p:custDataLst>
          </p:nvPr>
        </p:nvSpPr>
        <p:spPr>
          <a:xfrm>
            <a:off x="7082143" y="2925568"/>
            <a:ext cx="1856360" cy="19321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>
            <p:custDataLst>
              <p:tags r:id="rId20"/>
            </p:custDataLst>
          </p:nvPr>
        </p:nvSpPr>
        <p:spPr>
          <a:xfrm>
            <a:off x="7264227" y="3080905"/>
            <a:ext cx="1493884" cy="152497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marL="0" lvl="0" indent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da-DK" sz="4800" b="1" ker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观</a:t>
            </a:r>
          </a:p>
        </p:txBody>
      </p:sp>
      <p:sp>
        <p:nvSpPr>
          <p:cNvPr id="29700" name="文本框 2"/>
          <p:cNvSpPr txBox="1"/>
          <p:nvPr>
            <p:custDataLst>
              <p:tags r:id="rId21"/>
            </p:custDataLst>
          </p:nvPr>
        </p:nvSpPr>
        <p:spPr>
          <a:xfrm>
            <a:off x="1127125" y="1268730"/>
            <a:ext cx="663257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思考：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全诗以哪个字统领全篇？</a:t>
            </a:r>
          </a:p>
        </p:txBody>
      </p:sp>
      <p:sp>
        <p:nvSpPr>
          <p:cNvPr id="6" name="文本框 5"/>
          <p:cNvSpPr txBox="1"/>
          <p:nvPr>
            <p:custDataLst>
              <p:tags r:id="rId22"/>
            </p:custDataLst>
          </p:nvPr>
        </p:nvSpPr>
        <p:spPr>
          <a:xfrm>
            <a:off x="1199303" y="2146723"/>
            <a:ext cx="4094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全诗以“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”字统领全篇</a:t>
            </a:r>
          </a:p>
        </p:txBody>
      </p:sp>
      <p:sp>
        <p:nvSpPr>
          <p:cNvPr id="13" name="文本框 12"/>
          <p:cNvSpPr txBox="1"/>
          <p:nvPr>
            <p:custDataLst>
              <p:tags r:id="rId2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品读诗歌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7" grpId="0" animBg="1"/>
      <p:bldP spid="9" grpId="0" animBg="1"/>
      <p:bldP spid="10" grpId="0" animBg="1"/>
      <p:bldP spid="16" grpId="0" animBg="1"/>
      <p:bldP spid="28" grpId="0" animBg="1"/>
      <p:bldP spid="29" grpId="0" animBg="1"/>
      <p:bldP spid="3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11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1055370" y="1196975"/>
            <a:ext cx="10742295" cy="6299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lvl="0" indent="0" algn="l" eaLnBrk="1" latinLnBrk="0" hangingPunct="1">
              <a:lnSpc>
                <a:spcPct val="125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2.“东临碣石，以观沧海。”此句主要交代什么？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127125" y="1988820"/>
            <a:ext cx="855980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latinLnBrk="0">
              <a:lnSpc>
                <a:spcPct val="150000"/>
              </a:lnSpc>
            </a:pPr>
            <a:r>
              <a:rPr lang="zh-CN" sz="280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归纳：交代观海的地点</a:t>
            </a:r>
            <a:r>
              <a:rPr lang="zh-CN" altLang="en-US" sz="280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</a:p>
          <a:p>
            <a:pPr marL="0" indent="0" latinLnBrk="0">
              <a:lnSpc>
                <a:spcPct val="150000"/>
              </a:lnSpc>
            </a:pPr>
            <a:r>
              <a:rPr lang="zh-CN" sz="280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这是继承《诗经》中</a:t>
            </a:r>
            <a:r>
              <a:rPr lang="zh-CN" sz="2800" b="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直陈其事</a:t>
            </a:r>
            <a:r>
              <a:rPr lang="zh-CN" sz="280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的写法，显得很</a:t>
            </a:r>
            <a:r>
              <a:rPr lang="zh-CN" sz="2800" b="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质朴</a:t>
            </a:r>
            <a:r>
              <a:rPr lang="zh-CN" sz="280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品读诗歌</a:t>
            </a:r>
          </a:p>
        </p:txBody>
      </p:sp>
      <p:sp>
        <p:nvSpPr>
          <p:cNvPr id="82946" name="Text Box 3"/>
          <p:cNvSpPr txBox="1"/>
          <p:nvPr>
            <p:custDataLst>
              <p:tags r:id="rId4"/>
            </p:custDataLst>
          </p:nvPr>
        </p:nvSpPr>
        <p:spPr>
          <a:xfrm>
            <a:off x="1055370" y="3644900"/>
            <a:ext cx="10320655" cy="671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lvl="0" algn="l" eaLnBrk="1" hangingPunct="1">
              <a:lnSpc>
                <a:spcPct val="125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3.作者看到、听到和想到了哪些景物？它们分别有什么特点？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29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/>
          <p:nvPr>
            <p:custDataLst>
              <p:tags r:id="rId1"/>
            </p:custDataLst>
          </p:nvPr>
        </p:nvSpPr>
        <p:spPr>
          <a:xfrm>
            <a:off x="821055" y="3573145"/>
            <a:ext cx="14966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观沧海</a:t>
            </a: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2168525" y="2059940"/>
            <a:ext cx="323215" cy="3599815"/>
          </a:xfrm>
          <a:prstGeom prst="leftBrace">
            <a:avLst>
              <a:gd name="adj1" fmla="val 13693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 Box 8"/>
          <p:cNvSpPr txBox="1"/>
          <p:nvPr>
            <p:custDataLst>
              <p:tags r:id="rId3"/>
            </p:custDataLst>
          </p:nvPr>
        </p:nvSpPr>
        <p:spPr>
          <a:xfrm>
            <a:off x="3066415" y="1807210"/>
            <a:ext cx="4236720" cy="139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EF4EE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水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何澹澹，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山岛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竦峙。</a:t>
            </a:r>
          </a:p>
          <a:p>
            <a:pPr>
              <a:lnSpc>
                <a:spcPct val="100000"/>
              </a:lnSpc>
              <a:spcBef>
                <a:spcPts val="5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树木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丛生，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百草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丰茂。</a:t>
            </a:r>
          </a:p>
          <a:p>
            <a:pPr>
              <a:lnSpc>
                <a:spcPct val="100000"/>
              </a:lnSpc>
              <a:spcBef>
                <a:spcPts val="5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洪波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涌起</a:t>
            </a:r>
          </a:p>
        </p:txBody>
      </p:sp>
      <p:sp>
        <p:nvSpPr>
          <p:cNvPr id="9" name="Text Box 9"/>
          <p:cNvSpPr txBox="1"/>
          <p:nvPr>
            <p:custDataLst>
              <p:tags r:id="rId4"/>
            </p:custDataLst>
          </p:nvPr>
        </p:nvSpPr>
        <p:spPr>
          <a:xfrm>
            <a:off x="3066415" y="4796155"/>
            <a:ext cx="209550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EF4EE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日月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之行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星汉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灿烂</a:t>
            </a:r>
          </a:p>
        </p:txBody>
      </p: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2467610" y="1966595"/>
            <a:ext cx="776605" cy="3693160"/>
            <a:chOff x="4484" y="2755"/>
            <a:chExt cx="1223" cy="5816"/>
          </a:xfrm>
        </p:grpSpPr>
        <p:sp>
          <p:nvSpPr>
            <p:cNvPr id="5" name="Text Box 5"/>
            <p:cNvSpPr txBox="1"/>
            <p:nvPr>
              <p:custDataLst>
                <p:tags r:id="rId22"/>
              </p:custDataLst>
            </p:nvPr>
          </p:nvSpPr>
          <p:spPr>
            <a:xfrm>
              <a:off x="4522" y="2755"/>
              <a:ext cx="943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</a:rPr>
                <a:t>看</a:t>
              </a:r>
            </a:p>
          </p:txBody>
        </p:sp>
        <p:sp>
          <p:nvSpPr>
            <p:cNvPr id="6" name="Text Box 6"/>
            <p:cNvSpPr txBox="1"/>
            <p:nvPr>
              <p:custDataLst>
                <p:tags r:id="rId23"/>
              </p:custDataLst>
            </p:nvPr>
          </p:nvSpPr>
          <p:spPr>
            <a:xfrm>
              <a:off x="4528" y="7749"/>
              <a:ext cx="1179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</a:rPr>
                <a:t>想</a:t>
              </a:r>
            </a:p>
          </p:txBody>
        </p:sp>
        <p:sp>
          <p:nvSpPr>
            <p:cNvPr id="12" name="Text Box 12"/>
            <p:cNvSpPr txBox="1"/>
            <p:nvPr>
              <p:custDataLst>
                <p:tags r:id="rId24"/>
              </p:custDataLst>
            </p:nvPr>
          </p:nvSpPr>
          <p:spPr>
            <a:xfrm>
              <a:off x="4484" y="5398"/>
              <a:ext cx="943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</a:rPr>
                <a:t>听</a:t>
              </a:r>
            </a:p>
          </p:txBody>
        </p:sp>
      </p:grpSp>
      <p:sp>
        <p:nvSpPr>
          <p:cNvPr id="13" name="Text Box 13"/>
          <p:cNvSpPr txBox="1"/>
          <p:nvPr>
            <p:custDataLst>
              <p:tags r:id="rId6"/>
            </p:custDataLst>
          </p:nvPr>
        </p:nvSpPr>
        <p:spPr>
          <a:xfrm>
            <a:off x="3066415" y="3632835"/>
            <a:ext cx="23939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EF4EE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秋风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萧瑟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右大括号 13"/>
          <p:cNvSpPr/>
          <p:nvPr>
            <p:custDataLst>
              <p:tags r:id="rId7"/>
            </p:custDataLst>
          </p:nvPr>
        </p:nvSpPr>
        <p:spPr>
          <a:xfrm>
            <a:off x="10327640" y="1268730"/>
            <a:ext cx="302895" cy="300926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8"/>
            </p:custDataLst>
          </p:nvPr>
        </p:nvSpPr>
        <p:spPr>
          <a:xfrm>
            <a:off x="10776585" y="248856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实写</a:t>
            </a:r>
          </a:p>
        </p:txBody>
      </p:sp>
      <p:sp>
        <p:nvSpPr>
          <p:cNvPr id="37" name="文本框 36"/>
          <p:cNvSpPr txBox="1"/>
          <p:nvPr>
            <p:custDataLst>
              <p:tags r:id="rId9"/>
            </p:custDataLst>
          </p:nvPr>
        </p:nvSpPr>
        <p:spPr>
          <a:xfrm>
            <a:off x="9356090" y="530098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虚写</a:t>
            </a: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303135" y="1286510"/>
            <a:ext cx="30276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全景、动静结合、</a:t>
            </a:r>
          </a:p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大海的辽阔和威严</a:t>
            </a: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303135" y="233680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近景、静态</a:t>
            </a:r>
          </a:p>
        </p:txBody>
      </p:sp>
      <p:sp>
        <p:nvSpPr>
          <p:cNvPr id="38" name="文本框 37"/>
          <p:cNvSpPr txBox="1"/>
          <p:nvPr>
            <p:custDataLst>
              <p:tags r:id="rId12"/>
            </p:custDataLst>
          </p:nvPr>
        </p:nvSpPr>
        <p:spPr>
          <a:xfrm>
            <a:off x="6944360" y="2858770"/>
            <a:ext cx="3383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动态，展现了大海的</a:t>
            </a:r>
          </a:p>
          <a:p>
            <a:pPr algn="l">
              <a:buClrTx/>
              <a:buSzTx/>
              <a:buFontTx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惊人力量和宏伟气势</a:t>
            </a: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944360" y="3811905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动态</a:t>
            </a:r>
          </a:p>
        </p:txBody>
      </p:sp>
      <p:sp>
        <p:nvSpPr>
          <p:cNvPr id="40" name="文本框 39"/>
          <p:cNvSpPr txBox="1"/>
          <p:nvPr>
            <p:custDataLst>
              <p:tags r:id="rId14"/>
            </p:custDataLst>
          </p:nvPr>
        </p:nvSpPr>
        <p:spPr>
          <a:xfrm>
            <a:off x="4943475" y="484695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互文、夸张</a:t>
            </a:r>
          </a:p>
        </p:txBody>
      </p:sp>
      <p:sp>
        <p:nvSpPr>
          <p:cNvPr id="138246" name="矩形 138245"/>
          <p:cNvSpPr/>
          <p:nvPr>
            <p:custDataLst>
              <p:tags r:id="rId15"/>
            </p:custDataLst>
          </p:nvPr>
        </p:nvSpPr>
        <p:spPr>
          <a:xfrm>
            <a:off x="4943475" y="5464810"/>
            <a:ext cx="411734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描绘出了沧海吞吐日月、</a:t>
            </a:r>
          </a:p>
          <a:p>
            <a:pPr algn="l" eaLnBrk="1" hangingPunct="1">
              <a:buClrTx/>
              <a:buSzTx/>
              <a:buFontTx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包蕴万千的壮丽景象。</a:t>
            </a:r>
          </a:p>
        </p:txBody>
      </p:sp>
      <p:cxnSp>
        <p:nvCxnSpPr>
          <p:cNvPr id="2" name="肘形连接符 1"/>
          <p:cNvCxnSpPr>
            <a:endCxn id="10" idx="1"/>
          </p:cNvCxnSpPr>
          <p:nvPr>
            <p:custDataLst>
              <p:tags r:id="rId16"/>
            </p:custDataLst>
          </p:nvPr>
        </p:nvCxnSpPr>
        <p:spPr>
          <a:xfrm flipV="1">
            <a:off x="3188335" y="1763395"/>
            <a:ext cx="4114800" cy="593725"/>
          </a:xfrm>
          <a:prstGeom prst="bentConnector3">
            <a:avLst>
              <a:gd name="adj1" fmla="val 942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>
            <a:endCxn id="11" idx="1"/>
          </p:cNvCxnSpPr>
          <p:nvPr>
            <p:custDataLst>
              <p:tags r:id="rId17"/>
            </p:custDataLst>
          </p:nvPr>
        </p:nvCxnSpPr>
        <p:spPr>
          <a:xfrm flipV="1">
            <a:off x="3188335" y="2597785"/>
            <a:ext cx="4114800" cy="218440"/>
          </a:xfrm>
          <a:prstGeom prst="bentConnector3">
            <a:avLst>
              <a:gd name="adj1" fmla="val 942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>
            <p:custDataLst>
              <p:tags r:id="rId18"/>
            </p:custDataLst>
          </p:nvPr>
        </p:nvCxnSpPr>
        <p:spPr>
          <a:xfrm>
            <a:off x="4511675" y="3860800"/>
            <a:ext cx="1842770" cy="1479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>
            <p:custDataLst>
              <p:tags r:id="rId19"/>
            </p:custDataLst>
          </p:nvPr>
        </p:nvCxnSpPr>
        <p:spPr>
          <a:xfrm>
            <a:off x="4579620" y="3101340"/>
            <a:ext cx="2436495" cy="2343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品读诗歌</a:t>
            </a:r>
          </a:p>
        </p:txBody>
      </p:sp>
      <p:sp>
        <p:nvSpPr>
          <p:cNvPr id="19" name="右大括号 18"/>
          <p:cNvSpPr/>
          <p:nvPr>
            <p:custDataLst>
              <p:tags r:id="rId21"/>
            </p:custDataLst>
          </p:nvPr>
        </p:nvSpPr>
        <p:spPr>
          <a:xfrm>
            <a:off x="8585200" y="4846955"/>
            <a:ext cx="621665" cy="144716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36" grpId="0"/>
      <p:bldP spid="37" grpId="0"/>
      <p:bldP spid="11" grpId="0"/>
      <p:bldP spid="38" grpId="0"/>
      <p:bldP spid="39" grpId="0"/>
      <p:bldP spid="40" grpId="0"/>
      <p:bldP spid="138246" grpId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1055370" y="1196975"/>
            <a:ext cx="109924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sz="2800" b="0">
                <a:latin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800" b="0">
                <a:latin typeface="宋体" panose="02010600030101010101" pitchFamily="2" charset="-122"/>
                <a:cs typeface="宋体" panose="02010600030101010101" pitchFamily="2" charset="-122"/>
              </a:rPr>
              <a:t>面对着浩瀚的大海，诗人联想到了什么？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127125" y="1988820"/>
            <a:ext cx="97821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711200" latinLnBrk="0">
              <a:lnSpc>
                <a:spcPct val="150000"/>
              </a:lnSpc>
            </a:pPr>
            <a:r>
              <a:rPr lang="zh-CN" sz="280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诗人联想到：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“日月之行，若出其中；星汉灿烂，若出其里。”</a:t>
            </a:r>
            <a:endParaRPr lang="zh-CN" altLang="en-US" sz="280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127125" y="3429000"/>
            <a:ext cx="959993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711200" latinLnBrk="0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宋体" panose="02010600030101010101" pitchFamily="2" charset="-122"/>
              </a:rPr>
              <a:t>在作者丰富的联想中，太阳和月亮的运行，好像是从这浩瀚的海洋中发出的。银河星光灿烂，好像是从这浩瀚的海洋中产生出来的。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endParaRPr lang="zh-CN" altLang="en-US" sz="280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品读诗歌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1055370" y="1268730"/>
            <a:ext cx="10186035" cy="1706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en-US" altLang="zh-CN" sz="2800" b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请同学们反复诵读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《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观沧海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，体会这首四言古诗质朴刚健、音调铿锵的特点，想象诗人登山临海的情景，说说你产生了怎样的感觉。</a:t>
            </a:r>
            <a:endParaRPr lang="zh-CN" altLang="en-US" sz="2800" b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品读诗歌</a:t>
            </a:r>
          </a:p>
        </p:txBody>
      </p:sp>
      <p:grpSp>
        <p:nvGrpSpPr>
          <p:cNvPr id="4" name="组合 3"/>
          <p:cNvGrpSpPr/>
          <p:nvPr>
            <p:custDataLst>
              <p:tags r:id="rId3"/>
            </p:custDataLst>
          </p:nvPr>
        </p:nvGrpSpPr>
        <p:grpSpPr>
          <a:xfrm>
            <a:off x="3143885" y="2997200"/>
            <a:ext cx="5389880" cy="1629410"/>
            <a:chOff x="4951" y="4720"/>
            <a:chExt cx="8488" cy="2566"/>
          </a:xfrm>
        </p:grpSpPr>
        <p:sp>
          <p:nvSpPr>
            <p:cNvPr id="2" name="云形标注 1"/>
            <p:cNvSpPr/>
            <p:nvPr>
              <p:custDataLst>
                <p:tags r:id="rId4"/>
              </p:custDataLst>
            </p:nvPr>
          </p:nvSpPr>
          <p:spPr>
            <a:xfrm>
              <a:off x="4951" y="4720"/>
              <a:ext cx="8488" cy="2567"/>
            </a:xfrm>
            <a:prstGeom prst="cloudCallou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>
              <p:custDataLst>
                <p:tags r:id="rId5"/>
              </p:custDataLst>
            </p:nvPr>
          </p:nvSpPr>
          <p:spPr>
            <a:xfrm>
              <a:off x="6571" y="5287"/>
              <a:ext cx="6473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/>
              <a:r>
                <a:rPr lang="zh-CN" altLang="en-US" sz="280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景物宏大   眼界开阔   </a:t>
              </a:r>
            </a:p>
            <a:p>
              <a:pPr indent="0"/>
              <a:r>
                <a:rPr lang="zh-CN" altLang="en-US" sz="280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给人以</a:t>
              </a:r>
              <a:r>
                <a:rPr lang="zh-CN" altLang="en-US" sz="2800" u="sng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壮美</a:t>
              </a:r>
              <a:r>
                <a:rPr lang="zh-CN" altLang="en-US" sz="280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的感觉</a:t>
              </a:r>
              <a:endParaRPr lang="zh-CN" altLang="en-US" sz="28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结构归纳</a:t>
            </a:r>
          </a:p>
        </p:txBody>
      </p:sp>
      <p:sp>
        <p:nvSpPr>
          <p:cNvPr id="20482" name="矩形 2178"/>
          <p:cNvSpPr/>
          <p:nvPr>
            <p:custDataLst>
              <p:tags r:id="rId2"/>
            </p:custDataLst>
          </p:nvPr>
        </p:nvSpPr>
        <p:spPr>
          <a:xfrm>
            <a:off x="1127125" y="1263015"/>
            <a:ext cx="3738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这首诗可以分为几层？</a:t>
            </a:r>
          </a:p>
        </p:txBody>
      </p:sp>
      <p:sp>
        <p:nvSpPr>
          <p:cNvPr id="20483" name="矩形 2179"/>
          <p:cNvSpPr/>
          <p:nvPr>
            <p:custDataLst>
              <p:tags r:id="rId3"/>
            </p:custDataLst>
          </p:nvPr>
        </p:nvSpPr>
        <p:spPr>
          <a:xfrm>
            <a:off x="2536190" y="2259965"/>
            <a:ext cx="3098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zh-CN" sz="3600" b="1">
              <a:solidFill>
                <a:srgbClr val="800000"/>
              </a:solidFill>
              <a:latin typeface="Times New Roman" panose="02020603050405020304" charset="0"/>
            </a:endParaRPr>
          </a:p>
        </p:txBody>
      </p:sp>
      <p:sp>
        <p:nvSpPr>
          <p:cNvPr id="20484" name="矩形 2180"/>
          <p:cNvSpPr/>
          <p:nvPr>
            <p:custDataLst>
              <p:tags r:id="rId4"/>
            </p:custDataLst>
          </p:nvPr>
        </p:nvSpPr>
        <p:spPr>
          <a:xfrm>
            <a:off x="1847215" y="1977390"/>
            <a:ext cx="625633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buClrTx/>
              <a:buSzTx/>
              <a:buNone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1层（开头两句）：交代观海的地点</a:t>
            </a:r>
          </a:p>
        </p:txBody>
      </p:sp>
      <p:sp>
        <p:nvSpPr>
          <p:cNvPr id="20485" name="矩形 2181"/>
          <p:cNvSpPr/>
          <p:nvPr>
            <p:custDataLst>
              <p:tags r:id="rId5"/>
            </p:custDataLst>
          </p:nvPr>
        </p:nvSpPr>
        <p:spPr>
          <a:xfrm>
            <a:off x="1847215" y="2631440"/>
            <a:ext cx="78759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2层（3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~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8句）：描写海水与山岛，动静结合</a:t>
            </a:r>
            <a:endParaRPr lang="zh-CN" altLang="en-US" sz="2800">
              <a:solidFill>
                <a:srgbClr val="FF33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6" name="矩形 2182"/>
          <p:cNvSpPr/>
          <p:nvPr>
            <p:custDataLst>
              <p:tags r:id="rId6"/>
            </p:custDataLst>
          </p:nvPr>
        </p:nvSpPr>
        <p:spPr>
          <a:xfrm>
            <a:off x="1847215" y="3285490"/>
            <a:ext cx="74726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3层（9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~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12句）：表现大海吞吐日月星辰的气概</a:t>
            </a:r>
            <a:endParaRPr lang="zh-CN" altLang="en-US" sz="2800">
              <a:solidFill>
                <a:srgbClr val="FF33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7" name="矩形 2183"/>
          <p:cNvSpPr/>
          <p:nvPr>
            <p:custDataLst>
              <p:tags r:id="rId7"/>
            </p:custDataLst>
          </p:nvPr>
        </p:nvSpPr>
        <p:spPr>
          <a:xfrm>
            <a:off x="1847215" y="4220845"/>
            <a:ext cx="8006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最后两句是附文，是为和乐而加，与诗的内容无关</a:t>
            </a:r>
          </a:p>
        </p:txBody>
      </p:sp>
      <p:sp>
        <p:nvSpPr>
          <p:cNvPr id="20488" name="左大括号 2184"/>
          <p:cNvSpPr/>
          <p:nvPr>
            <p:custDataLst>
              <p:tags r:id="rId8"/>
            </p:custDataLst>
          </p:nvPr>
        </p:nvSpPr>
        <p:spPr>
          <a:xfrm>
            <a:off x="1415415" y="1988820"/>
            <a:ext cx="228600" cy="1752600"/>
          </a:xfrm>
          <a:prstGeom prst="leftBrace">
            <a:avLst>
              <a:gd name="adj1" fmla="val 63817"/>
              <a:gd name="adj2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endParaRPr lang="zh-CN" altLang="zh-CN" sz="3600">
              <a:latin typeface="Times New Roman" panose="0202060305040502030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5" grpId="0"/>
      <p:bldP spid="20486" grpId="0"/>
      <p:bldP spid="2048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068982" y="5192717"/>
            <a:ext cx="653942" cy="286060"/>
          </a:xfrm>
          <a:prstGeom prst="rect">
            <a:avLst/>
          </a:prstGeom>
          <a:solidFill>
            <a:srgbClr val="F23C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44B7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>
            <p:custDataLst>
              <p:tags r:id="rId2"/>
            </p:custDataLst>
          </p:nvPr>
        </p:nvSpPr>
        <p:spPr>
          <a:xfrm>
            <a:off x="1987585" y="4411905"/>
            <a:ext cx="4429125" cy="1425009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>
            <p:custDataLst>
              <p:tags r:id="rId3"/>
            </p:custDataLst>
          </p:nvPr>
        </p:nvSpPr>
        <p:spPr>
          <a:xfrm>
            <a:off x="1987585" y="2068837"/>
            <a:ext cx="4429125" cy="2172258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784350" y="2813283"/>
            <a:ext cx="394574" cy="921554"/>
          </a:xfrm>
          <a:prstGeom prst="rect">
            <a:avLst/>
          </a:prstGeom>
          <a:solidFill>
            <a:srgbClr val="F23C0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538" name="Line 2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6209030" y="3941763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39" name="Line 3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6209030" y="241046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4" name="Text Box 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97419" y="1257936"/>
            <a:ext cx="4429125" cy="535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t" hangingPunct="1">
              <a:lnSpc>
                <a:spcPct val="90000"/>
              </a:lnSpc>
              <a:spcAft>
                <a:spcPct val="0"/>
              </a:spcAft>
            </a:pPr>
            <a:r>
              <a:rPr kumimoji="1"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东临碣石，以观沧海。</a:t>
            </a:r>
          </a:p>
          <a:p>
            <a:pPr eaLnBrk="1" fontAlgn="t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水何澹澹，山岛竦峙。</a:t>
            </a:r>
          </a:p>
          <a:p>
            <a:pPr eaLnBrk="1" fontAlgn="t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树木丛生，百草丰茂。</a:t>
            </a:r>
          </a:p>
          <a:p>
            <a:pPr eaLnBrk="1" fontAlgn="t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秋风萧瑟，洪波涌起。</a:t>
            </a:r>
          </a:p>
          <a:p>
            <a:pPr eaLnBrk="1" fontAlgn="t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日月之行，若出其中；</a:t>
            </a:r>
          </a:p>
          <a:p>
            <a:pPr eaLnBrk="1" fontAlgn="t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星汉灿烂，若出其里。</a:t>
            </a:r>
          </a:p>
          <a:p>
            <a:pPr eaLnBrk="1" fontAlgn="t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幸甚至哉，歌以咏志</a:t>
            </a:r>
            <a:r>
              <a:rPr kumimoji="1"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3" name="组合 2"/>
          <p:cNvGrpSpPr/>
          <p:nvPr>
            <p:custDataLst>
              <p:tags r:id="rId8"/>
            </p:custDataLst>
          </p:nvPr>
        </p:nvGrpSpPr>
        <p:grpSpPr>
          <a:xfrm>
            <a:off x="7298015" y="1228846"/>
            <a:ext cx="4273550" cy="759142"/>
            <a:chOff x="6803985" y="981076"/>
            <a:chExt cx="4273550" cy="759142"/>
          </a:xfrm>
        </p:grpSpPr>
        <p:sp>
          <p:nvSpPr>
            <p:cNvPr id="65541" name="Text Box 5"/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6803985" y="981076"/>
              <a:ext cx="4273550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000">
                  <a:solidFill>
                    <a:srgbClr val="F23C04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言事点题  地点、俯视</a:t>
              </a:r>
            </a:p>
          </p:txBody>
        </p:sp>
        <p:sp>
          <p:nvSpPr>
            <p:cNvPr id="65542" name="Text Box 6"/>
            <p:cNvSpPr txBox="1"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 flipV="1">
              <a:off x="6803985" y="1341438"/>
              <a:ext cx="3276600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>
              <a:spAutoFit/>
            </a:bodyPr>
            <a:lstStyle>
              <a:lvl1pPr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000">
                  <a:solidFill>
                    <a:srgbClr val="F23C04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登山望海的勃勃英姿</a:t>
              </a:r>
            </a:p>
          </p:txBody>
        </p:sp>
      </p:grpSp>
      <p:sp>
        <p:nvSpPr>
          <p:cNvPr id="65545" name="Line 9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6209030" y="1545273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44" name="Text Box 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81480" y="2626995"/>
            <a:ext cx="551815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4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实 写</a:t>
            </a:r>
            <a:r>
              <a:rPr kumimoji="1" lang="zh-CN" altLang="en-US" sz="2400">
                <a:solidFill>
                  <a:srgbClr val="A2675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</a:p>
        </p:txBody>
      </p:sp>
      <p:grpSp>
        <p:nvGrpSpPr>
          <p:cNvPr id="4" name="组合 3"/>
          <p:cNvGrpSpPr/>
          <p:nvPr>
            <p:custDataLst>
              <p:tags r:id="rId11"/>
            </p:custDataLst>
          </p:nvPr>
        </p:nvGrpSpPr>
        <p:grpSpPr>
          <a:xfrm>
            <a:off x="7298015" y="2060228"/>
            <a:ext cx="4175760" cy="739170"/>
            <a:chOff x="6803985" y="1864648"/>
            <a:chExt cx="4175760" cy="739170"/>
          </a:xfrm>
        </p:grpSpPr>
        <p:sp>
          <p:nvSpPr>
            <p:cNvPr id="65546" name="Text Box 10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6803985" y="1864648"/>
              <a:ext cx="4175760" cy="39878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b="1">
                  <a:solidFill>
                    <a:srgbClr val="F23C04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(</a:t>
              </a:r>
              <a:r>
                <a:rPr kumimoji="1" lang="zh-CN" altLang="en-US" sz="2000" b="1">
                  <a:solidFill>
                    <a:srgbClr val="F23C04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看</a:t>
              </a:r>
              <a:r>
                <a:rPr kumimoji="1" lang="en-US" altLang="zh-CN" sz="2000" b="1">
                  <a:solidFill>
                    <a:srgbClr val="F23C04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)</a:t>
              </a:r>
              <a:r>
                <a:rPr kumimoji="1" lang="zh-CN" altLang="en-US" sz="2000" b="1">
                  <a:solidFill>
                    <a:srgbClr val="F23C04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第一眼观海全景，大处落笔</a:t>
              </a:r>
            </a:p>
          </p:txBody>
        </p:sp>
        <p:sp>
          <p:nvSpPr>
            <p:cNvPr id="65547" name="Text Box 11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6803985" y="2205038"/>
              <a:ext cx="3581400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000">
                  <a:solidFill>
                    <a:srgbClr val="F23C04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气势苍茫浑然，辽阔威严</a:t>
              </a:r>
            </a:p>
          </p:txBody>
        </p:sp>
      </p:grpSp>
      <p:sp>
        <p:nvSpPr>
          <p:cNvPr id="65548" name="Text Box 1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24725" y="2954020"/>
            <a:ext cx="318071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000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一片欣欣向荣的景象</a:t>
            </a:r>
          </a:p>
        </p:txBody>
      </p:sp>
      <p:sp>
        <p:nvSpPr>
          <p:cNvPr id="65549" name="Text Box 13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298055" y="3632200"/>
            <a:ext cx="3884295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kumimoji="1" lang="zh-CN" altLang="en-US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听</a:t>
            </a:r>
            <a:r>
              <a:rPr kumimoji="1" lang="en-US" altLang="zh-CN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kumimoji="1" lang="zh-CN" altLang="en-US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转入动态，波澜壮阔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298055" y="3942080"/>
            <a:ext cx="41433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000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显示大海惊人力量，宏伟气象</a:t>
            </a:r>
          </a:p>
        </p:txBody>
      </p:sp>
      <p:sp>
        <p:nvSpPr>
          <p:cNvPr id="65551" name="Text Box 1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753520" y="2486819"/>
            <a:ext cx="527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</a:p>
        </p:txBody>
      </p:sp>
      <p:sp>
        <p:nvSpPr>
          <p:cNvPr id="65552" name="Text Box 1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801870" y="2486819"/>
            <a:ext cx="838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静</a:t>
            </a:r>
          </a:p>
        </p:txBody>
      </p:sp>
      <p:sp>
        <p:nvSpPr>
          <p:cNvPr id="65556" name="Text Box 20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324725" y="4340860"/>
            <a:ext cx="4138295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kumimoji="1" lang="zh-CN" altLang="en-US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想</a:t>
            </a:r>
            <a:r>
              <a:rPr kumimoji="1" lang="en-US" altLang="zh-CN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kumimoji="1" lang="zh-CN" altLang="en-US" sz="2000" b="1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诗的高潮，奇特的想象、夸张</a:t>
            </a:r>
          </a:p>
        </p:txBody>
      </p:sp>
      <p:sp>
        <p:nvSpPr>
          <p:cNvPr id="65557" name="Text Box 2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298055" y="4664075"/>
            <a:ext cx="330898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000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大海吞吐日月，星辰的气概</a:t>
            </a:r>
          </a:p>
        </p:txBody>
      </p:sp>
      <p:sp>
        <p:nvSpPr>
          <p:cNvPr id="65558" name="Text Box 22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298055" y="5342255"/>
            <a:ext cx="38385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000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借以抒发内心豪迈的情怀与胸襟</a:t>
            </a:r>
          </a:p>
        </p:txBody>
      </p:sp>
      <p:sp>
        <p:nvSpPr>
          <p:cNvPr id="65559" name="Line 23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09030" y="629539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0" name="Text Box 24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298055" y="6110605"/>
            <a:ext cx="259651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000">
                <a:solidFill>
                  <a:srgbClr val="F23C0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乐府诗合乐时的附文</a:t>
            </a:r>
          </a:p>
        </p:txBody>
      </p:sp>
      <p:sp>
        <p:nvSpPr>
          <p:cNvPr id="46102" name="Text Box 26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934268" y="877253"/>
            <a:ext cx="12239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曹操</a:t>
            </a:r>
          </a:p>
        </p:txBody>
      </p:sp>
      <p:sp>
        <p:nvSpPr>
          <p:cNvPr id="46103" name="Text Box 27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989580" y="693103"/>
            <a:ext cx="1944688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观沧海</a:t>
            </a:r>
          </a:p>
        </p:txBody>
      </p:sp>
      <p:sp>
        <p:nvSpPr>
          <p:cNvPr id="65564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09030" y="313182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Line 2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184584" y="4693363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Line 2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09030" y="552839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27"/>
            </p:custDataLst>
          </p:nvPr>
        </p:nvSpPr>
        <p:spPr>
          <a:xfrm>
            <a:off x="1802289" y="4895080"/>
            <a:ext cx="394574" cy="921554"/>
          </a:xfrm>
          <a:prstGeom prst="rect">
            <a:avLst/>
          </a:prstGeom>
          <a:solidFill>
            <a:srgbClr val="F23C0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 Box 8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690370" y="4726305"/>
            <a:ext cx="551815" cy="115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虚 写</a:t>
            </a:r>
            <a:r>
              <a:rPr kumimoji="1" lang="zh-CN" altLang="en-US" sz="2400">
                <a:solidFill>
                  <a:srgbClr val="A2675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</a:p>
        </p:txBody>
      </p:sp>
      <p:sp>
        <p:nvSpPr>
          <p:cNvPr id="2" name="文本框 1"/>
          <p:cNvSpPr txBox="1"/>
          <p:nvPr>
            <p:custDataLst>
              <p:tags r:id="rId29"/>
            </p:custDataLst>
          </p:nvPr>
        </p:nvSpPr>
        <p:spPr>
          <a:xfrm>
            <a:off x="6052185" y="5137785"/>
            <a:ext cx="8128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言志</a:t>
            </a:r>
          </a:p>
        </p:txBody>
      </p:sp>
      <p:pic>
        <p:nvPicPr>
          <p:cNvPr id="7" name="图片 6" descr="5a118daf52db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7"/>
          <a:stretch>
            <a:fillRect/>
          </a:stretch>
        </p:blipFill>
        <p:spPr>
          <a:xfrm>
            <a:off x="330835" y="4340860"/>
            <a:ext cx="1212215" cy="241363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1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写法探究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>
            <p:custDataLst>
              <p:tags r:id="rId1"/>
            </p:custDataLst>
          </p:nvPr>
        </p:nvSpPr>
        <p:spPr bwMode="auto">
          <a:xfrm>
            <a:off x="2594450" y="2330651"/>
            <a:ext cx="1445226" cy="503521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总领全诗</a:t>
            </a:r>
          </a:p>
        </p:txBody>
      </p:sp>
      <p:sp>
        <p:nvSpPr>
          <p:cNvPr id="55" name="左大括号 54"/>
          <p:cNvSpPr/>
          <p:nvPr>
            <p:custDataLst>
              <p:tags r:id="rId2"/>
            </p:custDataLst>
          </p:nvPr>
        </p:nvSpPr>
        <p:spPr bwMode="auto">
          <a:xfrm flipH="1">
            <a:off x="8525510" y="2406015"/>
            <a:ext cx="403225" cy="2797175"/>
          </a:xfrm>
          <a:prstGeom prst="leftBrac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箭头连接符 18"/>
          <p:cNvCxnSpPr>
            <a:stCxn id="28" idx="3"/>
            <a:endCxn id="12" idx="1"/>
          </p:cNvCxnSpPr>
          <p:nvPr>
            <p:custDataLst>
              <p:tags r:id="rId3"/>
            </p:custDataLst>
          </p:nvPr>
        </p:nvCxnSpPr>
        <p:spPr bwMode="auto">
          <a:xfrm>
            <a:off x="4040103" y="2582411"/>
            <a:ext cx="1451610" cy="190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>
            <p:custDataLst>
              <p:tags r:id="rId4"/>
            </p:custDataLst>
          </p:nvPr>
        </p:nvSpPr>
        <p:spPr bwMode="auto">
          <a:xfrm>
            <a:off x="1632674" y="2980504"/>
            <a:ext cx="768350" cy="1458679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zh-CN" altLang="en-US" sz="28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观沧海</a:t>
            </a: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 bwMode="auto">
          <a:xfrm>
            <a:off x="2594450" y="3458081"/>
            <a:ext cx="2664432" cy="503527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实写</a:t>
            </a:r>
            <a:r>
              <a:rPr lang="en-US" altLang="zh-CN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 </a:t>
            </a: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壮丽景象）</a:t>
            </a: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 bwMode="auto">
          <a:xfrm>
            <a:off x="2594450" y="4585514"/>
            <a:ext cx="2664432" cy="503527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虚写（博大胸襟）</a:t>
            </a: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 bwMode="auto">
          <a:xfrm>
            <a:off x="5491218" y="2349681"/>
            <a:ext cx="2969232" cy="503527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东临碣石，以观沧海</a:t>
            </a: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 bwMode="auto">
          <a:xfrm>
            <a:off x="5491218" y="3005011"/>
            <a:ext cx="3035860" cy="1308660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水何澹澹，山岛竦峙</a:t>
            </a:r>
          </a:p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树木丛生，百草丰茂</a:t>
            </a:r>
          </a:p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秋风萧瑟，洪波涌起</a:t>
            </a:r>
          </a:p>
        </p:txBody>
      </p:sp>
      <p:sp>
        <p:nvSpPr>
          <p:cNvPr id="14" name="圆角矩形 13"/>
          <p:cNvSpPr/>
          <p:nvPr>
            <p:custDataLst>
              <p:tags r:id="rId9"/>
            </p:custDataLst>
          </p:nvPr>
        </p:nvSpPr>
        <p:spPr bwMode="auto">
          <a:xfrm>
            <a:off x="5491218" y="4413467"/>
            <a:ext cx="3002546" cy="906411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日月之行，若出其中</a:t>
            </a:r>
          </a:p>
          <a:p>
            <a:pPr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星汉灿烂，若出其里</a:t>
            </a:r>
          </a:p>
        </p:txBody>
      </p:sp>
      <p:sp>
        <p:nvSpPr>
          <p:cNvPr id="15" name="圆角矩形 14"/>
          <p:cNvSpPr/>
          <p:nvPr>
            <p:custDataLst>
              <p:tags r:id="rId10"/>
            </p:custDataLst>
          </p:nvPr>
        </p:nvSpPr>
        <p:spPr bwMode="auto">
          <a:xfrm>
            <a:off x="9081539" y="3296819"/>
            <a:ext cx="1491872" cy="919737"/>
          </a:xfrm>
          <a:prstGeom prst="roundRect">
            <a:avLst/>
          </a:prstGeom>
          <a:noFill/>
          <a:ln w="19050">
            <a:noFill/>
          </a:ln>
          <a:effectLst>
            <a:outerShdw blurRad="444500" dist="254000" dir="8100000" algn="tr" rotWithShape="0">
              <a:prstClr val="black">
                <a:alpha val="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建功立业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defRPr/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统一北方</a:t>
            </a:r>
          </a:p>
        </p:txBody>
      </p:sp>
      <p:sp>
        <p:nvSpPr>
          <p:cNvPr id="16" name="左大括号 15"/>
          <p:cNvSpPr/>
          <p:nvPr>
            <p:custDataLst>
              <p:tags r:id="rId11"/>
            </p:custDataLst>
          </p:nvPr>
        </p:nvSpPr>
        <p:spPr bwMode="auto">
          <a:xfrm>
            <a:off x="2393315" y="2337435"/>
            <a:ext cx="191770" cy="2679700"/>
          </a:xfrm>
          <a:prstGeom prst="leftBrac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左大括号 16"/>
          <p:cNvSpPr/>
          <p:nvPr>
            <p:custDataLst>
              <p:tags r:id="rId12"/>
            </p:custDataLst>
          </p:nvPr>
        </p:nvSpPr>
        <p:spPr bwMode="auto">
          <a:xfrm>
            <a:off x="5222777" y="3110799"/>
            <a:ext cx="169652" cy="995786"/>
          </a:xfrm>
          <a:prstGeom prst="leftBrac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左大括号 17"/>
          <p:cNvSpPr/>
          <p:nvPr>
            <p:custDataLst>
              <p:tags r:id="rId13"/>
            </p:custDataLst>
          </p:nvPr>
        </p:nvSpPr>
        <p:spPr bwMode="auto">
          <a:xfrm>
            <a:off x="5231243" y="4471541"/>
            <a:ext cx="201508" cy="731567"/>
          </a:xfrm>
          <a:prstGeom prst="leftBrac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14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课堂小结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Box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71270" y="2132965"/>
            <a:ext cx="9431020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711200" latinLnBrk="0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本诗借景抒情，诗人以洗练的笔法，神奇的想象，描绘了大海吞吐日月，包蕴万千的壮丽景象，表现了诗人开阔的胸襟，抒发了诗人统一中国建功立业的远大抱负。</a:t>
            </a:r>
          </a:p>
        </p:txBody>
      </p:sp>
      <p:sp>
        <p:nvSpPr>
          <p:cNvPr id="35" name="文本框 34"/>
          <p:cNvSpPr txBox="1"/>
          <p:nvPr>
            <p:custDataLst>
              <p:tags r:id="rId2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课堂小结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Rot="1" noChangeArrowheads="1"/>
          </p:cNvSpPr>
          <p:nvPr>
            <p:custDataLst>
              <p:tags r:id="rId1"/>
            </p:custDataLst>
          </p:nvPr>
        </p:nvSpPr>
        <p:spPr>
          <a:xfrm>
            <a:off x="4118769" y="980439"/>
            <a:ext cx="2940685" cy="98107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b="0" kern="0" spc="0" smtClean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观沧海</a:t>
            </a:r>
            <a:br>
              <a:rPr lang="zh-CN" altLang="en-US" b="0" kern="0" spc="0" smtClean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</a:br>
            <a:r>
              <a:rPr lang="zh-CN" altLang="en-US" b="0" kern="0" spc="0" smtClean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br>
              <a:rPr lang="zh-CN" altLang="en-US" b="0" kern="0" spc="0" smtClean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</a:br>
            <a:r>
              <a:rPr lang="zh-CN" altLang="en-US" b="0" kern="0" spc="0" smtClean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曹操</a:t>
            </a:r>
          </a:p>
        </p:txBody>
      </p:sp>
      <p:sp>
        <p:nvSpPr>
          <p:cNvPr id="18" name="Rectangle 3"/>
          <p:cNvSpPr/>
          <p:nvPr>
            <p:custDataLst>
              <p:tags r:id="rId2"/>
            </p:custDataLst>
          </p:nvPr>
        </p:nvSpPr>
        <p:spPr>
          <a:xfrm>
            <a:off x="1675765" y="2071737"/>
            <a:ext cx="3776980" cy="3794125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东临碣石，以观沧海。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水何澹澹，山岛竦峙。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树木丛生，百草丰茂。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秋风萧瑟，洪波涌起。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日月之行，若出其中；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星汉灿烂，若出其里。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幸甚至哉，歌以咏志。</a:t>
            </a:r>
          </a:p>
        </p:txBody>
      </p:sp>
      <p:sp>
        <p:nvSpPr>
          <p:cNvPr id="19" name="Text Box 30"/>
          <p:cNvSpPr txBox="1"/>
          <p:nvPr>
            <p:custDataLst>
              <p:tags r:id="rId3"/>
            </p:custDataLst>
          </p:nvPr>
        </p:nvSpPr>
        <p:spPr>
          <a:xfrm>
            <a:off x="5663883" y="3149967"/>
            <a:ext cx="129698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实写</a:t>
            </a:r>
          </a:p>
        </p:txBody>
      </p:sp>
      <p:sp>
        <p:nvSpPr>
          <p:cNvPr id="20" name="Text Box 33"/>
          <p:cNvSpPr txBox="1"/>
          <p:nvPr>
            <p:custDataLst>
              <p:tags r:id="rId4"/>
            </p:custDataLst>
          </p:nvPr>
        </p:nvSpPr>
        <p:spPr>
          <a:xfrm>
            <a:off x="5591810" y="4518709"/>
            <a:ext cx="172878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虚写</a:t>
            </a:r>
          </a:p>
        </p:txBody>
      </p:sp>
      <p:sp>
        <p:nvSpPr>
          <p:cNvPr id="21" name="Text Box 35"/>
          <p:cNvSpPr txBox="1"/>
          <p:nvPr>
            <p:custDataLst>
              <p:tags r:id="rId5"/>
            </p:custDataLst>
          </p:nvPr>
        </p:nvSpPr>
        <p:spPr>
          <a:xfrm>
            <a:off x="6599873" y="2964228"/>
            <a:ext cx="2665412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大海雄伟壮阔的景象</a:t>
            </a:r>
          </a:p>
        </p:txBody>
      </p:sp>
      <p:sp>
        <p:nvSpPr>
          <p:cNvPr id="23" name="Text Box 39"/>
          <p:cNvSpPr txBox="1"/>
          <p:nvPr>
            <p:custDataLst>
              <p:tags r:id="rId6"/>
            </p:custDataLst>
          </p:nvPr>
        </p:nvSpPr>
        <p:spPr>
          <a:xfrm>
            <a:off x="6096000" y="2038140"/>
            <a:ext cx="52914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总领全</a:t>
            </a:r>
            <a:r>
              <a:rPr lang="zh-CN" altLang="en-US" sz="2800" smtClean="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诗，交代观海地点</a:t>
            </a:r>
          </a:p>
        </p:txBody>
      </p:sp>
      <p:sp>
        <p:nvSpPr>
          <p:cNvPr id="25" name="Text Box 44"/>
          <p:cNvSpPr txBox="1"/>
          <p:nvPr>
            <p:custDataLst>
              <p:tags r:id="rId7"/>
            </p:custDataLst>
          </p:nvPr>
        </p:nvSpPr>
        <p:spPr>
          <a:xfrm>
            <a:off x="6887685" y="4518709"/>
            <a:ext cx="237648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Arial" panose="020B0604020202020204"/>
              </a:rPr>
              <a:t>博大胸襟</a:t>
            </a:r>
          </a:p>
        </p:txBody>
      </p:sp>
      <p:cxnSp>
        <p:nvCxnSpPr>
          <p:cNvPr id="36" name="直接箭头连接符 35"/>
          <p:cNvCxnSpPr/>
          <p:nvPr>
            <p:custDataLst>
              <p:tags r:id="rId8"/>
            </p:custDataLst>
          </p:nvPr>
        </p:nvCxnSpPr>
        <p:spPr>
          <a:xfrm>
            <a:off x="5227082" y="2303883"/>
            <a:ext cx="723582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utoShape 10"/>
          <p:cNvSpPr/>
          <p:nvPr>
            <p:custDataLst>
              <p:tags r:id="rId9"/>
            </p:custDataLst>
          </p:nvPr>
        </p:nvSpPr>
        <p:spPr>
          <a:xfrm>
            <a:off x="5295265" y="2622280"/>
            <a:ext cx="305118" cy="1592266"/>
          </a:xfrm>
          <a:prstGeom prst="rightBrace">
            <a:avLst>
              <a:gd name="adj1" fmla="val 55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38" name="AutoShape 10"/>
          <p:cNvSpPr/>
          <p:nvPr>
            <p:custDataLst>
              <p:tags r:id="rId10"/>
            </p:custDataLst>
          </p:nvPr>
        </p:nvSpPr>
        <p:spPr>
          <a:xfrm>
            <a:off x="5295424" y="4245738"/>
            <a:ext cx="152400" cy="1053307"/>
          </a:xfrm>
          <a:prstGeom prst="rightBrace">
            <a:avLst>
              <a:gd name="adj1" fmla="val 55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cxnSp>
        <p:nvCxnSpPr>
          <p:cNvPr id="39" name="直接箭头连接符 38"/>
          <p:cNvCxnSpPr/>
          <p:nvPr>
            <p:custDataLst>
              <p:tags r:id="rId11"/>
            </p:custDataLst>
          </p:nvPr>
        </p:nvCxnSpPr>
        <p:spPr>
          <a:xfrm>
            <a:off x="5227321" y="5641760"/>
            <a:ext cx="723582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>
            <p:custDataLst>
              <p:tags r:id="rId12"/>
            </p:custDataLst>
          </p:nvPr>
        </p:nvSpPr>
        <p:spPr>
          <a:xfrm>
            <a:off x="6024245" y="5344160"/>
            <a:ext cx="357378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附文，是为和乐而加，与诗的内容无关</a:t>
            </a:r>
          </a:p>
        </p:txBody>
      </p:sp>
      <p:sp>
        <p:nvSpPr>
          <p:cNvPr id="35" name="文本框 34"/>
          <p:cNvSpPr txBox="1"/>
          <p:nvPr>
            <p:custDataLst>
              <p:tags r:id="rId13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课堂小结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3" grpId="0"/>
      <p:bldP spid="25" grpId="0"/>
      <p:bldP spid="37" grpId="0" animBg="1"/>
      <p:bldP spid="38" grpId="0" animBg="1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>
            <p:custDataLst>
              <p:tags r:id="rId1"/>
            </p:custDataLst>
          </p:nvPr>
        </p:nvSpPr>
        <p:spPr>
          <a:xfrm>
            <a:off x="1127760" y="1468755"/>
            <a:ext cx="9667240" cy="47078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fontAlgn="auto" latinLnBrk="0">
              <a:lnSpc>
                <a:spcPct val="125000"/>
              </a:lnSpc>
            </a:pP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《观沧海》一诗中总写景物，写除了大海水波动荡，山岛高耸突兀的句子是：</a:t>
            </a: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_____________________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marL="0" indent="0" fontAlgn="auto" latinLnBrk="0">
              <a:lnSpc>
                <a:spcPct val="125000"/>
              </a:lnSpc>
            </a:pPr>
            <a:r>
              <a: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曹操《观沧海》中描写草木茂盛之景的句子是：</a:t>
            </a: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________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_________</a:t>
            </a: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______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marL="0" indent="0" fontAlgn="auto" latinLnBrk="0">
              <a:lnSpc>
                <a:spcPct val="125000"/>
              </a:lnSpc>
            </a:pPr>
            <a:r>
              <a: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《观沧海》中既点明时令，又写出大海波澜壮阔的句子：____________________。　　</a:t>
            </a:r>
          </a:p>
          <a:p>
            <a:pPr marL="0" indent="0" fontAlgn="auto" latinLnBrk="0">
              <a:lnSpc>
                <a:spcPct val="125000"/>
              </a:lnSpc>
            </a:pP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《观沧海》一诗中描写诗人想象中的景象的句子是：</a:t>
            </a:r>
          </a:p>
          <a:p>
            <a:pPr marL="0" indent="0" fontAlgn="auto" latinLnBrk="0">
              <a:lnSpc>
                <a:spcPct val="125000"/>
              </a:lnSpc>
            </a:pP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________________________________________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_。</a:t>
            </a:r>
          </a:p>
          <a:p>
            <a:pPr marL="0" indent="0" fontAlgn="auto" latinLnBrk="0">
              <a:lnSpc>
                <a:spcPct val="125000"/>
              </a:lnSpc>
            </a:pP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《观沧海》中，最能表达作者博大胸襟、远大抱负的句子是：______________</a:t>
            </a: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__________________________</a:t>
            </a:r>
            <a:r>
              <a:rPr 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_。</a:t>
            </a:r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423795" y="1844675"/>
            <a:ext cx="29260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水何澹澹，山岛竦峙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292860" y="2780665"/>
            <a:ext cx="29260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树木从生，百草丰茂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216025" y="3716655"/>
            <a:ext cx="29260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秋风萧瑟，洪波涌起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271270" y="4580890"/>
            <a:ext cx="59740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日月之行，若出其中；星汉灿烂，若出其里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216025" y="5517515"/>
            <a:ext cx="59740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latinLnBrk="0">
              <a:lnSpc>
                <a:spcPct val="125000"/>
              </a:lnSpc>
            </a:pPr>
            <a:r>
              <a:rPr 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日月之行，若出其中；星汉灿烂，若出其里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课堂练习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文本框 94216"/>
          <p:cNvSpPr txBox="1"/>
          <p:nvPr>
            <p:custDataLst>
              <p:tags r:id="rId1"/>
            </p:custDataLst>
          </p:nvPr>
        </p:nvSpPr>
        <p:spPr>
          <a:xfrm>
            <a:off x="1127760" y="1412875"/>
            <a:ext cx="9326880" cy="25279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下列对这首诗的理解和分析不正确的一项是(    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A.“东临碣石”中的“临”，写诗人登高观沧海，起笔气势不凡。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B.“水何澹澹，山岛竦峙”用动静结合的手法描写水波和山岛。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C.诗中描写了萧瑟的秋风、汹涌的波涛，营造了悲凉伤感的意境。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D.此诗苍凉中又有慷慨，历来被视为“建安风骨”的代表作。</a:t>
            </a:r>
          </a:p>
        </p:txBody>
      </p:sp>
      <p:sp>
        <p:nvSpPr>
          <p:cNvPr id="4" name="文本框 94216"/>
          <p:cNvSpPr txBox="1"/>
          <p:nvPr>
            <p:custDataLst>
              <p:tags r:id="rId2"/>
            </p:custDataLst>
          </p:nvPr>
        </p:nvSpPr>
        <p:spPr>
          <a:xfrm>
            <a:off x="1127760" y="4077335"/>
            <a:ext cx="9714230" cy="2399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indent="0" latinLnBrk="0">
              <a:lnSpc>
                <a:spcPct val="125000"/>
              </a:lnSpc>
              <a:spcBef>
                <a:spcPct val="0"/>
              </a:spcBef>
            </a:pPr>
            <a:r>
              <a:rPr 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答案：</a:t>
            </a:r>
            <a:r>
              <a:rPr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 </a:t>
            </a:r>
          </a:p>
          <a:p>
            <a:pPr marL="0" indent="0" latinLnBrk="0">
              <a:lnSpc>
                <a:spcPct val="125000"/>
              </a:lnSpc>
              <a:spcBef>
                <a:spcPct val="0"/>
              </a:spcBef>
            </a:pPr>
            <a:r>
              <a:rPr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解析</a:t>
            </a:r>
            <a:r>
              <a:rPr 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秋风萧瑟，洪波涌起”虽是秋天的典型环境，却无半点萧瑟凄凉的悲秋意绪。作者面对萧瑟秋风，极写大海的辽阔壮美：在秋风萧瑟中，大海汹涌澎湃，浩渺接天；山岛高耸挺拔，草木繁茂，没有丝毫感伤的情调。</a:t>
            </a:r>
          </a:p>
        </p:txBody>
      </p:sp>
      <p:sp>
        <p:nvSpPr>
          <p:cNvPr id="35" name="文本框 34"/>
          <p:cNvSpPr txBox="1"/>
          <p:nvPr>
            <p:custDataLst>
              <p:tags r:id="rId3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课堂练习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矩形 3"/>
          <p:cNvSpPr/>
          <p:nvPr>
            <p:custDataLst>
              <p:tags r:id="rId1"/>
            </p:custDataLst>
          </p:nvPr>
        </p:nvSpPr>
        <p:spPr>
          <a:xfrm>
            <a:off x="1055370" y="1196975"/>
            <a:ext cx="10189845" cy="8858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indent="0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“日月之行，若出其中；星汉灿烂，若出其里”描绘怎样的景象？请简要分析。</a:t>
            </a:r>
          </a:p>
        </p:txBody>
      </p:sp>
      <p:sp>
        <p:nvSpPr>
          <p:cNvPr id="10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55370" y="2348865"/>
            <a:ext cx="9874885" cy="28613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latinLnBrk="1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答题思路：</a:t>
            </a: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①找形象，从诗句中找出描写的具体形象，一般找出事物名词即可；</a:t>
            </a:r>
            <a:endParaRPr kumimoji="0" lang="en-US" altLang="zh-CN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457200" rtl="0" eaLnBrk="1" latinLnBrk="1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kumimoji="0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②析特点，结合这些形象的特定含义分析其特点；</a:t>
            </a:r>
            <a:endParaRPr kumimoji="0" lang="en-US" altLang="zh-CN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457200" rtl="0" eaLnBrk="1" latinLnBrk="1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kumimoji="0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③明情感，理解诗句直接或间接抒发了什么情感；</a:t>
            </a:r>
            <a:endParaRPr kumimoji="0" lang="en-US" altLang="zh-CN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457200" rtl="0" eaLnBrk="1" latinLnBrk="1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kumimoji="0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④绘画面，发挥想象，用自己的语言简练生动地描绘画面，突出营造的氛围特点。</a:t>
            </a:r>
            <a:endParaRPr kumimoji="0" lang="en-US" altLang="zh-CN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Text Box 5"/>
          <p:cNvSpPr txBox="1"/>
          <p:nvPr>
            <p:custDataLst>
              <p:tags r:id="rId3"/>
            </p:custDataLst>
          </p:nvPr>
        </p:nvSpPr>
        <p:spPr>
          <a:xfrm>
            <a:off x="1055370" y="5069840"/>
            <a:ext cx="980440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indent="0" latinLnBrk="1">
              <a:lnSpc>
                <a:spcPct val="125000"/>
              </a:lnSpc>
              <a:buClr>
                <a:srgbClr val="1F497D"/>
              </a:buClr>
              <a:buSzPct val="70000"/>
              <a:buFont typeface="Wingdings" panose="05000000000000000000" pitchFamily="2" charset="2"/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参考答案：火红的太阳和皎洁的月亮，仿佛每天从宽广无垠的大海中冉冉升起，又缓缓落入到大海的怀抱；星光灿烂的银河，横贯深蓝的夜空，它那远远的一端垂向海面，也仿佛发源于大海之中。</a:t>
            </a:r>
          </a:p>
        </p:txBody>
      </p:sp>
      <p:grpSp>
        <p:nvGrpSpPr>
          <p:cNvPr id="27654" name="组合 11"/>
          <p:cNvGrpSpPr/>
          <p:nvPr>
            <p:custDataLst>
              <p:tags r:id="rId4"/>
            </p:custDataLst>
          </p:nvPr>
        </p:nvGrpSpPr>
        <p:grpSpPr>
          <a:xfrm>
            <a:off x="4079664" y="1738631"/>
            <a:ext cx="4135967" cy="609945"/>
            <a:chOff x="2582494" y="1672798"/>
            <a:chExt cx="3103172" cy="456496"/>
          </a:xfrm>
        </p:grpSpPr>
        <p:grpSp>
          <p:nvGrpSpPr>
            <p:cNvPr id="26629" name="组合 5"/>
            <p:cNvGrpSpPr/>
            <p:nvPr>
              <p:custDataLst>
                <p:tags r:id="rId6"/>
              </p:custDataLst>
            </p:nvPr>
          </p:nvGrpSpPr>
          <p:grpSpPr>
            <a:xfrm>
              <a:off x="2582494" y="1752498"/>
              <a:ext cx="984070" cy="376796"/>
              <a:chOff x="2429273" y="1893365"/>
              <a:chExt cx="984070" cy="376796"/>
            </a:xfrm>
          </p:grpSpPr>
          <p:sp>
            <p:nvSpPr>
              <p:cNvPr id="17" name="圆角矩形 7"/>
              <p:cNvSpPr/>
              <p:nvPr>
                <p:custDataLst>
                  <p:tags r:id="rId8"/>
                </p:custDataLst>
              </p:nvPr>
            </p:nvSpPr>
            <p:spPr>
              <a:xfrm>
                <a:off x="2429273" y="1892873"/>
                <a:ext cx="852816" cy="377030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</a:rPr>
                  <a:t>考点</a:t>
                </a:r>
              </a:p>
            </p:txBody>
          </p:sp>
          <p:sp>
            <p:nvSpPr>
              <p:cNvPr id="18" name="等腰三角形 17"/>
              <p:cNvSpPr/>
              <p:nvPr>
                <p:custDataLst>
                  <p:tags r:id="rId9"/>
                </p:custDataLst>
              </p:nvPr>
            </p:nvSpPr>
            <p:spPr>
              <a:xfrm rot="5400000">
                <a:off x="3298919" y="2051948"/>
                <a:ext cx="123564" cy="106404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</p:grpSp>
        <p:sp>
          <p:nvSpPr>
            <p:cNvPr id="26632" name="矩形 6"/>
            <p:cNvSpPr/>
            <p:nvPr>
              <p:custDataLst>
                <p:tags r:id="rId7"/>
              </p:custDataLst>
            </p:nvPr>
          </p:nvSpPr>
          <p:spPr>
            <a:xfrm>
              <a:off x="3616638" y="1672798"/>
              <a:ext cx="2069028" cy="399683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描绘画面</a:t>
              </a:r>
            </a:p>
          </p:txBody>
        </p:sp>
      </p:grpSp>
      <p:sp>
        <p:nvSpPr>
          <p:cNvPr id="35" name="文本框 34"/>
          <p:cNvSpPr txBox="1"/>
          <p:nvPr>
            <p:custDataLst>
              <p:tags r:id="rId5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课堂练习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271270" y="2060575"/>
            <a:ext cx="902843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711200" algn="l" latinLnBrk="0">
              <a:lnSpc>
                <a:spcPct val="150000"/>
              </a:lnSpc>
              <a:buClrTx/>
              <a:buSzTx/>
              <a:buFontTx/>
            </a:pPr>
            <a:r>
              <a:rPr lang="zh-CN" altLang="en-US" sz="2800" smtClean="0">
                <a:latin typeface="宋体" panose="02010600030101010101" pitchFamily="2" charset="-122"/>
                <a:sym typeface="+mn-ea"/>
              </a:rPr>
              <a:t>1.准确背诵、默写《观沧海》。</a:t>
            </a:r>
          </a:p>
          <a:p>
            <a:pPr marL="0" lvl="0" indent="711200" algn="l" latinLnBrk="0">
              <a:lnSpc>
                <a:spcPct val="150000"/>
              </a:lnSpc>
              <a:buClrTx/>
              <a:buSzTx/>
              <a:buFontTx/>
            </a:pPr>
            <a:r>
              <a:rPr lang="zh-CN" altLang="en-US" sz="2800" smtClean="0">
                <a:latin typeface="宋体" panose="02010600030101010101" pitchFamily="2" charset="-122"/>
                <a:sym typeface="+mn-ea"/>
              </a:rPr>
              <a:t>2.学以致用，请同学们预习时从借景抒情的角度赏析《闻王昌龄左迁龙标遥有此寄》。</a:t>
            </a:r>
          </a:p>
        </p:txBody>
      </p:sp>
      <p:sp>
        <p:nvSpPr>
          <p:cNvPr id="35" name="文本框 34"/>
          <p:cNvSpPr txBox="1"/>
          <p:nvPr>
            <p:custDataLst>
              <p:tags r:id="rId2"/>
            </p:custDataLst>
          </p:nvPr>
        </p:nvSpPr>
        <p:spPr>
          <a:xfrm>
            <a:off x="1199515" y="548640"/>
            <a:ext cx="165671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课后作业</a:t>
            </a:r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3.05.14"/>
  <p:tag name="AS_TITLE" val="Aspose.Slides for .NET 4.0 Client Profile"/>
  <p:tag name="AS_VERSION" val="23.5"/>
  <p:tag name="COMMONDATA" val="eyJoZGlkIjoiNzY2OTg0OTRlZDZhYzQzMDIyOWE5M2M1MDk0ZjFlYjYifQ=="/>
  <p:tag name="KSO_WPP_MARK_KEY" val="9640ff5b-018a-4ec2-a764-79e81b1c32c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9"/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0"/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3"/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3"/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0"/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"/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"/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"/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3"/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4"/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6"/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"/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2"/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5"/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6"/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7"/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6"/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2"/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9"/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4"/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9"/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1"/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1"/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0"/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3"/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3"/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1"/>
  <p:tag name="KSO_WM_UNIT_LAYERLEVEL" val="1_1"/>
  <p:tag name="KSO_WM_UNIT_USESOURCEFORMAT_APPLY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2"/>
  <p:tag name="KSO_WM_UNIT_LAYERLEVEL" val="1_1"/>
  <p:tag name="KSO_WM_UNIT_USESOURCEFORMAT_APPLY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3"/>
  <p:tag name="KSO_WM_UNIT_LAYERLEVEL" val="1_1"/>
  <p:tag name="KSO_WM_UNIT_USESOURCEFORMAT_APPLY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4"/>
  <p:tag name="KSO_WM_UNIT_LAYERLEVEL" val="1_1"/>
  <p:tag name="KSO_WM_UNIT_USESOURCEFORMAT_APPLY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5"/>
  <p:tag name="KSO_WM_UNIT_LAYERLEVEL" val="1_1"/>
  <p:tag name="KSO_WM_UNIT_USESOURCEFORMAT_APPLY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7"/>
  <p:tag name="KSO_WM_UNIT_FILL_TYPE" val="1"/>
  <p:tag name="KSO_WM_UNIT_HIGHLIGHT" val="0"/>
  <p:tag name="KSO_WM_UNIT_ID" val="diagram789_2*n_h_f*1_2_3"/>
  <p:tag name="KSO_WM_UNIT_INDEX" val="1_2_3"/>
  <p:tag name="KSO_WM_UNIT_LAYERLEVEL" val="1_1_1"/>
  <p:tag name="KSO_WM_UNIT_PRESET_TEXT" val="LOREM"/>
  <p:tag name="KSO_WM_UNIT_TYPE" val="n_h_f"/>
  <p:tag name="KSO_WM_UNIT_USESOURCEFORMAT_APPLY" val="1"/>
  <p:tag name="KSO_WM_UNIT_VALUE" val="3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6"/>
  <p:tag name="KSO_WM_UNIT_FILL_TYPE" val="1"/>
  <p:tag name="KSO_WM_UNIT_HIGHLIGHT" val="0"/>
  <p:tag name="KSO_WM_UNIT_ID" val="diagram789_2*n_h_f*1_2_2"/>
  <p:tag name="KSO_WM_UNIT_INDEX" val="1_2_2"/>
  <p:tag name="KSO_WM_UNIT_LAYERLEVEL" val="1_1_1"/>
  <p:tag name="KSO_WM_UNIT_PRESET_TEXT" val="LOREM"/>
  <p:tag name="KSO_WM_UNIT_TYPE" val="n_h_f"/>
  <p:tag name="KSO_WM_UNIT_USESOURCEFORMAT_APPLY" val="1"/>
  <p:tag name="KSO_WM_UNIT_VALUE" val="2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5"/>
  <p:tag name="KSO_WM_UNIT_FILL_TYPE" val="1"/>
  <p:tag name="KSO_WM_UNIT_HIGHLIGHT" val="0"/>
  <p:tag name="KSO_WM_UNIT_ID" val="diagram789_2*n_h_f*1_2_1"/>
  <p:tag name="KSO_WM_UNIT_INDEX" val="1_2_1"/>
  <p:tag name="KSO_WM_UNIT_LAYERLEVEL" val="1_1_1"/>
  <p:tag name="KSO_WM_UNIT_PRESET_TEXT" val="LOREM"/>
  <p:tag name="KSO_WM_UNIT_TYPE" val="n_h_f"/>
  <p:tag name="KSO_WM_UNIT_USESOURCEFORMAT_APPLY" val="1"/>
  <p:tag name="KSO_WM_UNIT_VALUE" val="2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5"/>
  <p:tag name="KSO_WM_UNIT_FILL_TYPE" val="1"/>
  <p:tag name="KSO_WM_UNIT_HIGHLIGHT" val="0"/>
  <p:tag name="KSO_WM_UNIT_ID" val="diagram789_2*n_h_f*1_2_4"/>
  <p:tag name="KSO_WM_UNIT_INDEX" val="1_2_4"/>
  <p:tag name="KSO_WM_UNIT_LAYERLEVEL" val="1_1_1"/>
  <p:tag name="KSO_WM_UNIT_PRESET_TEXT" val="LOREM"/>
  <p:tag name="KSO_WM_UNIT_TYPE" val="n_h_f"/>
  <p:tag name="KSO_WM_UNIT_USESOURCEFORMAT_APPLY" val="1"/>
  <p:tag name="KSO_WM_UNIT_VALUE" val="2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3"/>
  <p:tag name="KSO_WM_UNIT_LAYERLEVEL" val="1_1"/>
  <p:tag name="KSO_WM_UNIT_USESOURCEFORMAT_APPLY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3"/>
  <p:tag name="KSO_WM_UNIT_LAYERLEVEL" val="1_1"/>
  <p:tag name="KSO_WM_UNIT_USESOURCEFORMAT_APPLY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3"/>
  <p:tag name="KSO_WM_UNIT_LAYERLEVEL" val="1_1"/>
  <p:tag name="KSO_WM_UNIT_USESOURCEFORMAT_APPLY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3"/>
  <p:tag name="KSO_WM_UNIT_LAYERLEVEL" val="1_1"/>
  <p:tag name="KSO_WM_UNIT_USESOURCEFORMAT_APPLY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6"/>
  <p:tag name="KSO_WM_UNIT_FILL_TYPE" val="1"/>
  <p:tag name="KSO_WM_UNIT_HIGHLIGHT" val="0"/>
  <p:tag name="KSO_WM_UNIT_ID" val="diagram789_2*n_h_f*1_2_2"/>
  <p:tag name="KSO_WM_UNIT_INDEX" val="1_2_2"/>
  <p:tag name="KSO_WM_UNIT_LAYERLEVEL" val="1_1_1"/>
  <p:tag name="KSO_WM_UNIT_PRESET_TEXT" val="LOREM"/>
  <p:tag name="KSO_WM_UNIT_TYPE" val="n_h_f"/>
  <p:tag name="KSO_WM_UNIT_USESOURCEFORMAT_APPLY" val="1"/>
  <p:tag name="KSO_WM_UNIT_VALUE" val="2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5"/>
  <p:tag name="KSO_WM_UNIT_FILL_TYPE" val="1"/>
  <p:tag name="KSO_WM_UNIT_HIGHLIGHT" val="0"/>
  <p:tag name="KSO_WM_UNIT_ID" val="diagram789_2*n_h_f*1_2_4"/>
  <p:tag name="KSO_WM_UNIT_INDEX" val="1_2_4"/>
  <p:tag name="KSO_WM_UNIT_LAYERLEVEL" val="1_1_1"/>
  <p:tag name="KSO_WM_UNIT_PRESET_TEXT" val="LOREM"/>
  <p:tag name="KSO_WM_UNIT_TYPE" val="n_h_f"/>
  <p:tag name="KSO_WM_UNIT_USESOURCEFORMAT_APPLY" val="1"/>
  <p:tag name="KSO_WM_UNIT_VALUE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6"/>
  <p:tag name="KSO_WM_UNIT_FILL_TYPE" val="1"/>
  <p:tag name="KSO_WM_UNIT_HIGHLIGHT" val="0"/>
  <p:tag name="KSO_WM_UNIT_ID" val="diagram789_2*n_h_f*1_2_2"/>
  <p:tag name="KSO_WM_UNIT_INDEX" val="1_2_2"/>
  <p:tag name="KSO_WM_UNIT_LAYERLEVEL" val="1_1_1"/>
  <p:tag name="KSO_WM_UNIT_PRESET_TEXT" val="LOREM"/>
  <p:tag name="KSO_WM_UNIT_TYPE" val="n_h_f"/>
  <p:tag name="KSO_WM_UNIT_USESOURCEFORMAT_APPLY" val="1"/>
  <p:tag name="KSO_WM_UNIT_VALUE" val="2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5"/>
  <p:tag name="KSO_WM_UNIT_FILL_TYPE" val="1"/>
  <p:tag name="KSO_WM_UNIT_HIGHLIGHT" val="0"/>
  <p:tag name="KSO_WM_UNIT_ID" val="diagram789_2*n_h_f*1_2_4"/>
  <p:tag name="KSO_WM_UNIT_INDEX" val="1_2_4"/>
  <p:tag name="KSO_WM_UNIT_LAYERLEVEL" val="1_1_1"/>
  <p:tag name="KSO_WM_UNIT_PRESET_TEXT" val="LOREM"/>
  <p:tag name="KSO_WM_UNIT_TYPE" val="n_h_f"/>
  <p:tag name="KSO_WM_UNIT_USESOURCEFORMAT_APPLY" val="1"/>
  <p:tag name="KSO_WM_UNIT_VALUE" val="2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FILL_FORE_SCHEMECOLOR_INDEX" val="7"/>
  <p:tag name="KSO_WM_UNIT_FILL_TYPE" val="1"/>
  <p:tag name="KSO_WM_UNIT_HIGHLIGHT" val="0"/>
  <p:tag name="KSO_WM_UNIT_ID" val="diagram789_2*n_h_f*1_2_3"/>
  <p:tag name="KSO_WM_UNIT_INDEX" val="1_2_3"/>
  <p:tag name="KSO_WM_UNIT_LAYERLEVEL" val="1_1_1"/>
  <p:tag name="KSO_WM_UNIT_PRESET_TEXT" val="LOREM"/>
  <p:tag name="KSO_WM_UNIT_TYPE" val="n_h_f"/>
  <p:tag name="KSO_WM_UNIT_USESOURCEFORMAT_APPLY" val="1"/>
  <p:tag name="KSO_WM_UNIT_VALUE" val="3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ID" val="diagram789_2*n_i*1_6"/>
  <p:tag name="KSO_WM_UNIT_LAYERLEVEL" val="1_1"/>
  <p:tag name="KSO_WM_UNIT_USESOURCEFORMAT_APPLY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  <p:tag name="KSO_WM_BEAUTIFY_FLAG" val=""/>
  <p:tag name="KSO_WM_DIAGRAM_GROUP_CODE" val="n1-1"/>
  <p:tag name="KSO_WM_TAG_VERSION" val="1.0"/>
  <p:tag name="KSO_WM_TEMPLATE_CATEGORY" val="diagram"/>
  <p:tag name="KSO_WM_TEMPLATE_INDEX" val="789"/>
  <p:tag name="KSO_WM_UNIT_CLEAR" val="1"/>
  <p:tag name="KSO_WM_UNIT_COMPATIBLE" val="0"/>
  <p:tag name="KSO_WM_UNIT_HIGHLIGHT" val="0"/>
  <p:tag name="KSO_WM_UNIT_ID" val="diagram789_2*n_h_f*1_1_1"/>
  <p:tag name="KSO_WM_UNIT_INDEX" val="1_1_1"/>
  <p:tag name="KSO_WM_UNIT_LAYERLEVEL" val="1_1_1"/>
  <p:tag name="KSO_WM_UNIT_PRESET_TEXT_INDEX" val="4"/>
  <p:tag name="KSO_WM_UNIT_PRESET_TEXT_LEN" val="26"/>
  <p:tag name="KSO_WM_UNIT_TYPE" val="n_h_f"/>
  <p:tag name="KSO_WM_UNIT_USESOURCEFORMAT_APPLY" val="1"/>
  <p:tag name="KSO_WM_UNIT_VALUE" val="5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8"/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8"/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9"/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0"/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1"/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2"/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3"/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4"/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0"/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1"/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2"/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3"/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4"/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5"/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6"/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7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0"/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1"/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5"/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6"/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7"/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8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9"/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0"/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1"/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2"/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3"/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4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5"/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6"/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7"/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8"/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9"/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0"/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1"/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2"/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5"/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0"/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3"/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4"/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8"/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9"/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9"/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0"/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1"/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2"/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3"/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4"/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5"/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6"/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7"/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8"/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9"/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0"/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1"/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2"/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2"/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3"/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5"/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0"/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3"/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6"/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6"/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8"/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9"/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0"/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1"/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2"/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5"/>
  <p:tag name="KSO_WM_BEAUTIFY_FLAG" val="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阿里巴巴普惠体"/>
        <a:ea typeface="阿里巴巴普惠体 Medium"/>
        <a:cs typeface="Arial"/>
      </a:majorFont>
      <a:minorFont>
        <a:latin typeface="阿里巴巴普惠体 Light"/>
        <a:ea typeface="阿里巴巴普惠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2679</Words>
  <Application>Microsoft Office PowerPoint</Application>
  <PresentationFormat>宽屏</PresentationFormat>
  <Paragraphs>230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阿里巴巴普惠体</vt:lpstr>
      <vt:lpstr>阿里巴巴普惠体 Light</vt:lpstr>
      <vt:lpstr>阿里巴巴普惠体 Medium</vt:lpstr>
      <vt:lpstr>等线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2023-09-06T08:04:19Z</dcterms:created>
  <dcterms:modified xsi:type="dcterms:W3CDTF">2023-09-06T08:04:39Z</dcterms:modified>
</cp:coreProperties>
</file>