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10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handoutMasterIdLst>
    <p:handoutMasterId r:id="rId73"/>
  </p:handoutMasterIdLst>
  <p:sldIdLst>
    <p:sldId id="257" r:id="rId3"/>
    <p:sldId id="582" r:id="rId4"/>
    <p:sldId id="583" r:id="rId5"/>
    <p:sldId id="325" r:id="rId6"/>
    <p:sldId id="436" r:id="rId7"/>
    <p:sldId id="269" r:id="rId8"/>
    <p:sldId id="713" r:id="rId9"/>
    <p:sldId id="718" r:id="rId10"/>
    <p:sldId id="714" r:id="rId11"/>
    <p:sldId id="842" r:id="rId12"/>
    <p:sldId id="844" r:id="rId14"/>
    <p:sldId id="715" r:id="rId15"/>
    <p:sldId id="716" r:id="rId16"/>
    <p:sldId id="486" r:id="rId17"/>
    <p:sldId id="341" r:id="rId18"/>
    <p:sldId id="504" r:id="rId19"/>
    <p:sldId id="438" r:id="rId20"/>
    <p:sldId id="754" r:id="rId21"/>
    <p:sldId id="804" r:id="rId22"/>
    <p:sldId id="902" r:id="rId23"/>
    <p:sldId id="900" r:id="rId24"/>
    <p:sldId id="901" r:id="rId25"/>
    <p:sldId id="904" r:id="rId26"/>
    <p:sldId id="838" r:id="rId27"/>
    <p:sldId id="805" r:id="rId28"/>
    <p:sldId id="806" r:id="rId29"/>
    <p:sldId id="807" r:id="rId30"/>
    <p:sldId id="803" r:id="rId31"/>
    <p:sldId id="810" r:id="rId32"/>
    <p:sldId id="839" r:id="rId33"/>
    <p:sldId id="812" r:id="rId34"/>
    <p:sldId id="801" r:id="rId35"/>
    <p:sldId id="840" r:id="rId36"/>
    <p:sldId id="948" r:id="rId37"/>
    <p:sldId id="949" r:id="rId38"/>
    <p:sldId id="837" r:id="rId39"/>
    <p:sldId id="960" r:id="rId40"/>
    <p:sldId id="961" r:id="rId41"/>
    <p:sldId id="962" r:id="rId42"/>
    <p:sldId id="963" r:id="rId43"/>
    <p:sldId id="964" r:id="rId44"/>
    <p:sldId id="965" r:id="rId45"/>
    <p:sldId id="966" r:id="rId46"/>
    <p:sldId id="967" r:id="rId47"/>
    <p:sldId id="968" r:id="rId48"/>
    <p:sldId id="969" r:id="rId49"/>
    <p:sldId id="970" r:id="rId50"/>
    <p:sldId id="971" r:id="rId51"/>
    <p:sldId id="972" r:id="rId52"/>
    <p:sldId id="973" r:id="rId53"/>
    <p:sldId id="974" r:id="rId54"/>
    <p:sldId id="975" r:id="rId55"/>
    <p:sldId id="976" r:id="rId56"/>
    <p:sldId id="977" r:id="rId57"/>
    <p:sldId id="978" r:id="rId58"/>
    <p:sldId id="979" r:id="rId59"/>
    <p:sldId id="980" r:id="rId60"/>
    <p:sldId id="981" r:id="rId61"/>
    <p:sldId id="982" r:id="rId62"/>
    <p:sldId id="983" r:id="rId63"/>
    <p:sldId id="273" r:id="rId64"/>
    <p:sldId id="793" r:id="rId65"/>
    <p:sldId id="897" r:id="rId66"/>
    <p:sldId id="796" r:id="rId67"/>
    <p:sldId id="794" r:id="rId68"/>
    <p:sldId id="795" r:id="rId69"/>
    <p:sldId id="785" r:id="rId70"/>
    <p:sldId id="274" r:id="rId71"/>
    <p:sldId id="792" r:id="rId72"/>
  </p:sldIdLst>
  <p:sldSz cx="9144000" cy="5143500" type="screen16x9"/>
  <p:notesSz cx="6858000" cy="9144000"/>
  <p:embeddedFontLst>
    <p:embeddedFont>
      <p:font typeface="方正清刻本悦宋简体" panose="02000000000000000000" pitchFamily="2" charset="-122"/>
      <p:regular r:id="rId78"/>
    </p:embeddedFont>
    <p:embeddedFont>
      <p:font typeface="Agency FB" panose="020B0503020202020204" pitchFamily="34" charset="0"/>
      <p:regular r:id="rId79"/>
    </p:embeddedFont>
    <p:embeddedFont>
      <p:font typeface="华文中宋" panose="02010600040101010101" charset="-122"/>
      <p:regular r:id="rId80"/>
    </p:embeddedFont>
    <p:embeddedFont>
      <p:font typeface="微软雅黑" panose="020B0503020204020204" charset="-122"/>
      <p:regular r:id="rId81"/>
    </p:embeddedFont>
    <p:embeddedFont>
      <p:font typeface="Calibri" panose="020F0502020204030204" charset="0"/>
      <p:regular r:id="rId82"/>
      <p:bold r:id="rId83"/>
      <p:italic r:id="rId84"/>
      <p:boldItalic r:id="rId85"/>
    </p:embeddedFont>
    <p:embeddedFont>
      <p:font typeface="Calibri Light" panose="020F0302020204030204" charset="0"/>
      <p:regular r:id="rId86"/>
      <p:italic r:id="rId87"/>
    </p:embeddedFont>
  </p:embeddedFont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俞寅达" initials="HBB" lastIdx="10" clrIdx="0"/>
  <p:cmAuthor id="7" name="宪平 孟" initials="宪" lastIdx="1" clrIdx="2"/>
  <p:cmAuthor id="1" name="Administrator" initials="A" lastIdx="1" clrIdx="0"/>
  <p:cmAuthor id="2" name="作者" initials="A" lastIdx="0" clrIdx="1"/>
  <p:cmAuthor id="3" name="滕文" initials="滕" lastIdx="4" clrIdx="0"/>
  <p:cmAuthor id="4" name="User" initials="U" lastIdx="1" clrIdx="0"/>
  <p:cmAuthor id="6" name="李 晶" initials="李" lastIdx="1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5AE454"/>
    <a:srgbClr val="000000"/>
    <a:srgbClr val="AC9A82"/>
    <a:srgbClr val="402E18"/>
    <a:srgbClr val="110C12"/>
    <a:srgbClr val="130F10"/>
    <a:srgbClr val="1A1617"/>
    <a:srgbClr val="E3E3E3"/>
    <a:srgbClr val="0F0F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中度样式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547" y="82"/>
      </p:cViewPr>
      <p:guideLst>
        <p:guide orient="horz" pos="1620"/>
        <p:guide pos="287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7" Type="http://schemas.openxmlformats.org/officeDocument/2006/relationships/font" Target="fonts/font10.fntdata"/><Relationship Id="rId86" Type="http://schemas.openxmlformats.org/officeDocument/2006/relationships/font" Target="fonts/font9.fntdata"/><Relationship Id="rId85" Type="http://schemas.openxmlformats.org/officeDocument/2006/relationships/font" Target="fonts/font8.fntdata"/><Relationship Id="rId84" Type="http://schemas.openxmlformats.org/officeDocument/2006/relationships/font" Target="fonts/font7.fntdata"/><Relationship Id="rId83" Type="http://schemas.openxmlformats.org/officeDocument/2006/relationships/font" Target="fonts/font6.fntdata"/><Relationship Id="rId82" Type="http://schemas.openxmlformats.org/officeDocument/2006/relationships/font" Target="fonts/font5.fntdata"/><Relationship Id="rId81" Type="http://schemas.openxmlformats.org/officeDocument/2006/relationships/font" Target="fonts/font4.fntdata"/><Relationship Id="rId80" Type="http://schemas.openxmlformats.org/officeDocument/2006/relationships/font" Target="fonts/font3.fntdata"/><Relationship Id="rId8" Type="http://schemas.openxmlformats.org/officeDocument/2006/relationships/slide" Target="slides/slide6.xml"/><Relationship Id="rId79" Type="http://schemas.openxmlformats.org/officeDocument/2006/relationships/font" Target="fonts/font2.fntdata"/><Relationship Id="rId78" Type="http://schemas.openxmlformats.org/officeDocument/2006/relationships/font" Target="fonts/font1.fntdata"/><Relationship Id="rId77" Type="http://schemas.openxmlformats.org/officeDocument/2006/relationships/commentAuthors" Target="commentAuthors.xml"/><Relationship Id="rId76" Type="http://schemas.openxmlformats.org/officeDocument/2006/relationships/tableStyles" Target="tableStyles.xml"/><Relationship Id="rId75" Type="http://schemas.openxmlformats.org/officeDocument/2006/relationships/viewProps" Target="viewProps.xml"/><Relationship Id="rId74" Type="http://schemas.openxmlformats.org/officeDocument/2006/relationships/presProps" Target="presProps.xml"/><Relationship Id="rId73" Type="http://schemas.openxmlformats.org/officeDocument/2006/relationships/handoutMaster" Target="handoutMasters/handoutMaster1.xml"/><Relationship Id="rId72" Type="http://schemas.openxmlformats.org/officeDocument/2006/relationships/slide" Target="slides/slide69.xml"/><Relationship Id="rId71" Type="http://schemas.openxmlformats.org/officeDocument/2006/relationships/slide" Target="slides/slide68.xml"/><Relationship Id="rId70" Type="http://schemas.openxmlformats.org/officeDocument/2006/relationships/slide" Target="slides/slide67.xml"/><Relationship Id="rId7" Type="http://schemas.openxmlformats.org/officeDocument/2006/relationships/slide" Target="slides/slide5.xml"/><Relationship Id="rId69" Type="http://schemas.openxmlformats.org/officeDocument/2006/relationships/slide" Target="slides/slide66.xml"/><Relationship Id="rId68" Type="http://schemas.openxmlformats.org/officeDocument/2006/relationships/slide" Target="slides/slide65.xml"/><Relationship Id="rId67" Type="http://schemas.openxmlformats.org/officeDocument/2006/relationships/slide" Target="slides/slide64.xml"/><Relationship Id="rId66" Type="http://schemas.openxmlformats.org/officeDocument/2006/relationships/slide" Target="slides/slide63.xml"/><Relationship Id="rId65" Type="http://schemas.openxmlformats.org/officeDocument/2006/relationships/slide" Target="slides/slide62.xml"/><Relationship Id="rId64" Type="http://schemas.openxmlformats.org/officeDocument/2006/relationships/slide" Target="slides/slide61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4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3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2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3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5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7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9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F97442-03BC-344B-90D0-69C72DE2DE1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8782F-3E8D-423C-993B-C0B354CEC6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DA101-0ED1-4E91-8859-E9E6D3C333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8782F-3E8D-423C-993B-C0B354CEC6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DA101-0ED1-4E91-8859-E9E6D3C333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8782F-3E8D-423C-993B-C0B354CEC6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DA101-0ED1-4E91-8859-E9E6D3C333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8782F-3E8D-423C-993B-C0B354CEC6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DA101-0ED1-4E91-8859-E9E6D3C333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8782F-3E8D-423C-993B-C0B354CEC6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DA101-0ED1-4E91-8859-E9E6D3C333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8782F-3E8D-423C-993B-C0B354CEC6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DA101-0ED1-4E91-8859-E9E6D3C333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8782F-3E8D-423C-993B-C0B354CEC6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DA101-0ED1-4E91-8859-E9E6D3C333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8782F-3E8D-423C-993B-C0B354CEC6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DA101-0ED1-4E91-8859-E9E6D3C333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8782F-3E8D-423C-993B-C0B354CEC6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DA101-0ED1-4E91-8859-E9E6D3C333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8782F-3E8D-423C-993B-C0B354CEC6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DA101-0ED1-4E91-8859-E9E6D3C333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8782F-3E8D-423C-993B-C0B354CEC6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DA101-0ED1-4E91-8859-E9E6D3C333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A8782F-3E8D-423C-993B-C0B354CEC6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9DA101-0ED1-4E91-8859-E9E6D3C3336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.xml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1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5.png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6.jpeg"/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9.jpeg"/><Relationship Id="rId1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1.jpeg"/><Relationship Id="rId1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3.jpeg"/><Relationship Id="rId1" Type="http://schemas.openxmlformats.org/officeDocument/2006/relationships/image" Target="../media/image3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5.jpeg"/><Relationship Id="rId1" Type="http://schemas.openxmlformats.org/officeDocument/2006/relationships/image" Target="../media/image3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7.jpeg"/><Relationship Id="rId1" Type="http://schemas.openxmlformats.org/officeDocument/2006/relationships/image" Target="../media/image3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9.jpeg"/><Relationship Id="rId1" Type="http://schemas.openxmlformats.org/officeDocument/2006/relationships/image" Target="../media/image38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0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2.jpeg"/><Relationship Id="rId1" Type="http://schemas.openxmlformats.org/officeDocument/2006/relationships/image" Target="../media/image4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4.jpeg"/><Relationship Id="rId1" Type="http://schemas.openxmlformats.org/officeDocument/2006/relationships/image" Target="../media/image4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6.jpeg"/><Relationship Id="rId1" Type="http://schemas.openxmlformats.org/officeDocument/2006/relationships/image" Target="../media/image45.jpe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image" Target="../media/image4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1.jpeg"/><Relationship Id="rId1" Type="http://schemas.openxmlformats.org/officeDocument/2006/relationships/image" Target="../media/image5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3.jpeg"/><Relationship Id="rId1" Type="http://schemas.openxmlformats.org/officeDocument/2006/relationships/image" Target="../media/image5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5.jpeg"/><Relationship Id="rId1" Type="http://schemas.openxmlformats.org/officeDocument/2006/relationships/image" Target="../media/image5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7.jpeg"/><Relationship Id="rId1" Type="http://schemas.openxmlformats.org/officeDocument/2006/relationships/image" Target="../media/image5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8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0.jpeg"/><Relationship Id="rId1" Type="http://schemas.openxmlformats.org/officeDocument/2006/relationships/image" Target="../media/image59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1.png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4.png"/><Relationship Id="rId2" Type="http://schemas.openxmlformats.org/officeDocument/2006/relationships/image" Target="../media/image63.jpeg"/><Relationship Id="rId1" Type="http://schemas.openxmlformats.org/officeDocument/2006/relationships/image" Target="../media/image62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4.png"/><Relationship Id="rId1" Type="http://schemas.openxmlformats.org/officeDocument/2006/relationships/image" Target="../media/image6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4.png"/><Relationship Id="rId1" Type="http://schemas.openxmlformats.org/officeDocument/2006/relationships/image" Target="../media/image6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4.png"/><Relationship Id="rId1" Type="http://schemas.openxmlformats.org/officeDocument/2006/relationships/image" Target="../media/image67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4.png"/><Relationship Id="rId1" Type="http://schemas.openxmlformats.org/officeDocument/2006/relationships/image" Target="../media/image68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4.png"/><Relationship Id="rId1" Type="http://schemas.openxmlformats.org/officeDocument/2006/relationships/image" Target="../media/image69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4.png"/><Relationship Id="rId1" Type="http://schemas.openxmlformats.org/officeDocument/2006/relationships/image" Target="../media/image70.png"/></Relationships>
</file>

<file path=ppt/slides/_rels/slide4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4.png"/><Relationship Id="rId1" Type="http://schemas.openxmlformats.org/officeDocument/2006/relationships/image" Target="../media/image71.jpeg"/></Relationships>
</file>

<file path=ppt/slides/_rels/slide4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4.png"/><Relationship Id="rId2" Type="http://schemas.openxmlformats.org/officeDocument/2006/relationships/image" Target="../media/image73.jpeg"/><Relationship Id="rId1" Type="http://schemas.openxmlformats.org/officeDocument/2006/relationships/image" Target="../media/image72.jpeg"/></Relationships>
</file>

<file path=ppt/slides/_rels/slide4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4.png"/><Relationship Id="rId1" Type="http://schemas.openxmlformats.org/officeDocument/2006/relationships/image" Target="../media/image74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4.png"/><Relationship Id="rId1" Type="http://schemas.openxmlformats.org/officeDocument/2006/relationships/image" Target="../media/image75.jpeg"/></Relationships>
</file>

<file path=ppt/slides/_rels/slide4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4.png"/><Relationship Id="rId1" Type="http://schemas.openxmlformats.org/officeDocument/2006/relationships/image" Target="../media/image76.png"/></Relationships>
</file>

<file path=ppt/slides/_rels/slide5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4.png"/><Relationship Id="rId2" Type="http://schemas.openxmlformats.org/officeDocument/2006/relationships/image" Target="../media/image78.jpeg"/><Relationship Id="rId1" Type="http://schemas.openxmlformats.org/officeDocument/2006/relationships/image" Target="../media/image77.jpeg"/></Relationships>
</file>

<file path=ppt/slides/_rels/slide5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0.png"/><Relationship Id="rId1" Type="http://schemas.openxmlformats.org/officeDocument/2006/relationships/image" Target="../media/image79.jpeg"/></Relationships>
</file>

<file path=ppt/slides/_rels/slide5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64.png"/><Relationship Id="rId3" Type="http://schemas.openxmlformats.org/officeDocument/2006/relationships/image" Target="../media/image83.jpeg"/><Relationship Id="rId2" Type="http://schemas.openxmlformats.org/officeDocument/2006/relationships/image" Target="../media/image82.png"/><Relationship Id="rId1" Type="http://schemas.openxmlformats.org/officeDocument/2006/relationships/image" Target="../media/image81.jpeg"/></Relationships>
</file>

<file path=ppt/slides/_rels/slide5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4.png"/><Relationship Id="rId2" Type="http://schemas.openxmlformats.org/officeDocument/2006/relationships/image" Target="../media/image84.png"/><Relationship Id="rId1" Type="http://schemas.openxmlformats.org/officeDocument/2006/relationships/tags" Target="../tags/tag3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4.xml"/><Relationship Id="rId6" Type="http://schemas.openxmlformats.org/officeDocument/2006/relationships/image" Target="../media/image64.png"/><Relationship Id="rId5" Type="http://schemas.openxmlformats.org/officeDocument/2006/relationships/image" Target="../media/image89.jpeg"/><Relationship Id="rId4" Type="http://schemas.openxmlformats.org/officeDocument/2006/relationships/image" Target="../media/image88.png"/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image" Target="../media/image85.jpeg"/></Relationships>
</file>

<file path=ppt/slides/_rels/slide5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92.png"/><Relationship Id="rId2" Type="http://schemas.openxmlformats.org/officeDocument/2006/relationships/image" Target="../media/image91.jpeg"/><Relationship Id="rId1" Type="http://schemas.openxmlformats.org/officeDocument/2006/relationships/image" Target="../media/image90.png"/></Relationships>
</file>

<file path=ppt/slides/_rels/slide56.xml.rels><?xml version="1.0" encoding="UTF-8" standalone="yes"?>
<Relationships xmlns="http://schemas.openxmlformats.org/package/2006/relationships"><Relationship Id="rId9" Type="http://schemas.openxmlformats.org/officeDocument/2006/relationships/image" Target="../media/image64.png"/><Relationship Id="rId8" Type="http://schemas.openxmlformats.org/officeDocument/2006/relationships/image" Target="../media/image100.png"/><Relationship Id="rId7" Type="http://schemas.openxmlformats.org/officeDocument/2006/relationships/image" Target="../media/image99.jpeg"/><Relationship Id="rId6" Type="http://schemas.openxmlformats.org/officeDocument/2006/relationships/image" Target="../media/image98.jpeg"/><Relationship Id="rId5" Type="http://schemas.openxmlformats.org/officeDocument/2006/relationships/image" Target="../media/image97.jpeg"/><Relationship Id="rId4" Type="http://schemas.openxmlformats.org/officeDocument/2006/relationships/image" Target="../media/image96.jpeg"/><Relationship Id="rId3" Type="http://schemas.openxmlformats.org/officeDocument/2006/relationships/image" Target="../media/image95.jpeg"/><Relationship Id="rId2" Type="http://schemas.openxmlformats.org/officeDocument/2006/relationships/image" Target="../media/image94.png"/><Relationship Id="rId11" Type="http://schemas.openxmlformats.org/officeDocument/2006/relationships/slideLayout" Target="../slideLayouts/slideLayout2.xml"/><Relationship Id="rId10" Type="http://schemas.openxmlformats.org/officeDocument/2006/relationships/tags" Target="../tags/tag5.xml"/><Relationship Id="rId1" Type="http://schemas.openxmlformats.org/officeDocument/2006/relationships/image" Target="../media/image93.jpeg"/></Relationships>
</file>

<file path=ppt/slides/_rels/slide5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4.png"/><Relationship Id="rId1" Type="http://schemas.openxmlformats.org/officeDocument/2006/relationships/image" Target="../media/image101.jpeg"/></Relationships>
</file>

<file path=ppt/slides/_rels/slide5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6.xml"/><Relationship Id="rId5" Type="http://schemas.openxmlformats.org/officeDocument/2006/relationships/image" Target="../media/image64.png"/><Relationship Id="rId4" Type="http://schemas.openxmlformats.org/officeDocument/2006/relationships/image" Target="../media/image105.jpeg"/><Relationship Id="rId3" Type="http://schemas.openxmlformats.org/officeDocument/2006/relationships/image" Target="../media/image104.jpeg"/><Relationship Id="rId2" Type="http://schemas.openxmlformats.org/officeDocument/2006/relationships/image" Target="../media/image103.jpeg"/><Relationship Id="rId1" Type="http://schemas.openxmlformats.org/officeDocument/2006/relationships/image" Target="../media/image102.jpeg"/></Relationships>
</file>

<file path=ppt/slides/_rels/slide5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4.png"/><Relationship Id="rId2" Type="http://schemas.openxmlformats.org/officeDocument/2006/relationships/image" Target="../media/image107.jpeg"/><Relationship Id="rId1" Type="http://schemas.openxmlformats.org/officeDocument/2006/relationships/image" Target="../media/image106.jpe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7.xml"/><Relationship Id="rId6" Type="http://schemas.openxmlformats.org/officeDocument/2006/relationships/image" Target="../media/image64.png"/><Relationship Id="rId5" Type="http://schemas.openxmlformats.org/officeDocument/2006/relationships/image" Target="../media/image112.png"/><Relationship Id="rId4" Type="http://schemas.openxmlformats.org/officeDocument/2006/relationships/image" Target="../media/image111.jpeg"/><Relationship Id="rId3" Type="http://schemas.openxmlformats.org/officeDocument/2006/relationships/image" Target="../media/image110.jpeg"/><Relationship Id="rId2" Type="http://schemas.openxmlformats.org/officeDocument/2006/relationships/image" Target="../media/image109.png"/><Relationship Id="rId1" Type="http://schemas.openxmlformats.org/officeDocument/2006/relationships/image" Target="../media/image108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8.xml"/><Relationship Id="rId1" Type="http://schemas.openxmlformats.org/officeDocument/2006/relationships/image" Target="../media/image5.jpeg"/></Relationships>
</file>

<file path=ppt/slides/_rels/slide6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4.jpeg"/><Relationship Id="rId1" Type="http://schemas.openxmlformats.org/officeDocument/2006/relationships/image" Target="../media/image113.jpeg"/></Relationships>
</file>

<file path=ppt/slides/_rels/slide6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6.jpeg"/><Relationship Id="rId1" Type="http://schemas.openxmlformats.org/officeDocument/2006/relationships/image" Target="../media/image115.jpeg"/></Relationships>
</file>

<file path=ppt/slides/_rels/slide6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7.jpeg"/><Relationship Id="rId1" Type="http://schemas.openxmlformats.org/officeDocument/2006/relationships/tags" Target="../tags/tag9.xml"/></Relationships>
</file>

<file path=ppt/slides/_rels/slide6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9.png"/><Relationship Id="rId1" Type="http://schemas.openxmlformats.org/officeDocument/2006/relationships/image" Target="../media/image118.png"/></Relationships>
</file>

<file path=ppt/slides/_rels/slide6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1.jpeg"/><Relationship Id="rId1" Type="http://schemas.openxmlformats.org/officeDocument/2006/relationships/image" Target="../media/image120.jpeg"/></Relationships>
</file>

<file path=ppt/slides/_rels/slide6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23.jpeg"/><Relationship Id="rId2" Type="http://schemas.openxmlformats.org/officeDocument/2006/relationships/image" Target="../media/image122.jpeg"/><Relationship Id="rId1" Type="http://schemas.openxmlformats.org/officeDocument/2006/relationships/tags" Target="../tags/tag10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4.jpe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C:/Users/YZ/AppData/Local/Temp/picturecompress_20210607141515/output_1.pngoutput_1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>
          <a:xfrm rot="5400000">
            <a:off x="2000885" y="-1999615"/>
            <a:ext cx="5144135" cy="914146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973263" y="2826385"/>
            <a:ext cx="519938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  </a:t>
            </a:r>
            <a:r>
              <a:rPr lang="zh-CN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滨州</a:t>
            </a:r>
            <a:r>
              <a:rPr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碧桂园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·</a:t>
            </a:r>
            <a:r>
              <a:rPr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铂悦天筑营销中心开放暨火山极境滨州首展</a:t>
            </a:r>
            <a:endParaRPr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2" name="TextBox 24"/>
          <p:cNvSpPr txBox="1"/>
          <p:nvPr/>
        </p:nvSpPr>
        <p:spPr>
          <a:xfrm>
            <a:off x="253855" y="1127388"/>
            <a:ext cx="321310" cy="2888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  <a:sym typeface="+mn-ea"/>
              </a:rPr>
              <a:t>VOLCANO&amp;AURORA PARK </a:t>
            </a:r>
            <a:endParaRPr lang="en-US" altLang="en-US" sz="9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717800" y="4820285"/>
            <a:ext cx="3859530" cy="213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CN" altLang="en-US" sz="800" kern="1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</a:rPr>
              <a:t>活动策划思路案 </a:t>
            </a:r>
            <a:r>
              <a:rPr lang="en-US" altLang="zh-CN" sz="800" kern="1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</a:rPr>
              <a:t> / </a:t>
            </a:r>
            <a:r>
              <a:rPr lang="zh-CN" altLang="en-US" sz="800" kern="1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800" kern="1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</a:rPr>
              <a:t>/ 20</a:t>
            </a:r>
            <a:r>
              <a:rPr lang="en-US" sz="800" kern="1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</a:rPr>
              <a:t>21.04</a:t>
            </a:r>
            <a:endParaRPr lang="en-US" sz="800" kern="1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615758" y="1813560"/>
            <a:ext cx="591439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造极登峰 大境非凡</a:t>
            </a:r>
            <a:endParaRPr lang="zh-CN" altLang="en-US" sz="480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60311" y="2964549"/>
            <a:ext cx="6423378" cy="1453088"/>
            <a:chOff x="1360311" y="3351885"/>
            <a:chExt cx="6423378" cy="1453088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1845381" y="3467524"/>
              <a:ext cx="5453239" cy="0"/>
            </a:xfrm>
            <a:prstGeom prst="line">
              <a:avLst/>
            </a:prstGeom>
            <a:ln w="9525">
              <a:gradFill flip="none" rotWithShape="1">
                <a:gsLst>
                  <a:gs pos="0">
                    <a:schemeClr val="bg1">
                      <a:alpha val="0"/>
                    </a:schemeClr>
                  </a:gs>
                  <a:gs pos="39000">
                    <a:schemeClr val="bg1"/>
                  </a:gs>
                  <a:gs pos="6800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文本框 3"/>
            <p:cNvSpPr txBox="1"/>
            <p:nvPr/>
          </p:nvSpPr>
          <p:spPr>
            <a:xfrm>
              <a:off x="1360311" y="3744523"/>
              <a:ext cx="6423378" cy="1060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水镜之上，光影灵动，如幻境之美</a:t>
              </a:r>
              <a:endParaRPr lang="zh-CN" altLang="en-US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+mn-ea"/>
                </a:rPr>
                <a:t>登峰造极</a:t>
              </a:r>
              <a:r>
                <a:rPr lang="zh-CN" altLang="en-US" sz="14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，</a:t>
              </a:r>
              <a:r>
                <a:rPr lang="zh-CN" altLang="en-US" sz="14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+mn-ea"/>
                </a:rPr>
                <a:t>山水自得</a:t>
              </a:r>
              <a:r>
                <a:rPr lang="zh-CN" altLang="en-US" sz="14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，享归家之乐</a:t>
              </a:r>
              <a:endParaRPr lang="zh-CN" altLang="en-US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  <a:p>
              <a:pPr algn="ctr">
                <a:lnSpc>
                  <a:spcPct val="150000"/>
                </a:lnSpc>
              </a:pPr>
              <a:endParaRPr lang="zh-CN" altLang="en-US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710623" y="3351885"/>
              <a:ext cx="1722755" cy="275590"/>
            </a:xfrm>
            <a:prstGeom prst="rect">
              <a:avLst/>
            </a:prstGeom>
            <a:solidFill>
              <a:srgbClr val="000000"/>
            </a:solidFill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200" dirty="0">
                  <a:solidFill>
                    <a:schemeClr val="bg1"/>
                  </a:solidFill>
                  <a:latin typeface="Agency FB" panose="020B0503020202020204" pitchFamily="34" charset="0"/>
                  <a:ea typeface="方正清刻本悦宋简体" panose="02000000000000000000" pitchFamily="2" charset="-122"/>
                </a:rPr>
                <a:t> 滨州碧桂园·铂悦天筑</a:t>
              </a:r>
              <a:endParaRPr lang="zh-CN" altLang="en-US" sz="1200" dirty="0">
                <a:solidFill>
                  <a:schemeClr val="bg1"/>
                </a:solidFill>
                <a:latin typeface="Agency FB" panose="020B0503020202020204" pitchFamily="34" charset="0"/>
                <a:ea typeface="方正清刻本悦宋简体" panose="02000000000000000000" pitchFamily="2" charset="-122"/>
              </a:endParaRPr>
            </a:p>
          </p:txBody>
        </p:sp>
      </p:grpSp>
      <p:pic>
        <p:nvPicPr>
          <p:cNvPr id="6" name="图片 5" descr="C:/Users/YZ/AppData/Local/Temp/picturecompress_20210607141515/output_2.pngoutput_2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>
          <a:xfrm>
            <a:off x="2140585" y="930275"/>
            <a:ext cx="4824730" cy="1957705"/>
          </a:xfrm>
          <a:prstGeom prst="rect">
            <a:avLst/>
          </a:prstGeom>
        </p:spPr>
      </p:pic>
      <p:sp>
        <p:nvSpPr>
          <p:cNvPr id="3" name="TextBox 24"/>
          <p:cNvSpPr txBox="1"/>
          <p:nvPr/>
        </p:nvSpPr>
        <p:spPr>
          <a:xfrm>
            <a:off x="253855" y="1127388"/>
            <a:ext cx="321310" cy="2888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  <a:sym typeface="+mn-ea"/>
              </a:rPr>
              <a:t>VOLCANO&amp;AURORA PARK </a:t>
            </a:r>
            <a:endParaRPr lang="en-US" altLang="en-US" sz="9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60311" y="3095609"/>
            <a:ext cx="6423378" cy="1337449"/>
            <a:chOff x="1360311" y="3467524"/>
            <a:chExt cx="6423378" cy="1337449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1845381" y="3467524"/>
              <a:ext cx="5453239" cy="0"/>
            </a:xfrm>
            <a:prstGeom prst="line">
              <a:avLst/>
            </a:prstGeom>
            <a:ln w="9525">
              <a:gradFill flip="none" rotWithShape="1">
                <a:gsLst>
                  <a:gs pos="0">
                    <a:schemeClr val="bg1">
                      <a:alpha val="0"/>
                    </a:schemeClr>
                  </a:gs>
                  <a:gs pos="39000">
                    <a:schemeClr val="bg1"/>
                  </a:gs>
                  <a:gs pos="6800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文本框 3"/>
            <p:cNvSpPr txBox="1"/>
            <p:nvPr/>
          </p:nvSpPr>
          <p:spPr>
            <a:xfrm>
              <a:off x="1360311" y="3744523"/>
              <a:ext cx="6423378" cy="1060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一次等待许久的亮相，为美好筑家而来；</a:t>
              </a:r>
              <a:endParaRPr lang="zh-CN" altLang="en-US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一场如梦如幻的盛典，演绎无尽荣光！</a:t>
              </a:r>
              <a:endParaRPr lang="zh-CN" altLang="en-US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一场盛世流光的感官享受，一段令人难忘的梦幻之旅即将开启</a:t>
              </a:r>
              <a:r>
                <a:rPr lang="en-US" altLang="zh-CN" sz="14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···</a:t>
              </a:r>
              <a:endParaRPr lang="en-US" altLang="zh-CN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pic>
        <p:nvPicPr>
          <p:cNvPr id="5" name="图片 4" descr="C:/Users/YZ/AppData/Local/Temp/picturecompress_20210607141515/output_3.pngoutput_3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>
          <a:xfrm>
            <a:off x="2218690" y="954405"/>
            <a:ext cx="4667885" cy="2010410"/>
          </a:xfrm>
          <a:prstGeom prst="rect">
            <a:avLst/>
          </a:prstGeom>
        </p:spPr>
      </p:pic>
      <p:sp>
        <p:nvSpPr>
          <p:cNvPr id="3" name="TextBox 24"/>
          <p:cNvSpPr txBox="1"/>
          <p:nvPr/>
        </p:nvSpPr>
        <p:spPr>
          <a:xfrm>
            <a:off x="253855" y="1127388"/>
            <a:ext cx="321310" cy="2888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  <a:sym typeface="+mn-ea"/>
              </a:rPr>
              <a:t>VOLCANO&amp;AURORA PARK </a:t>
            </a:r>
            <a:endParaRPr lang="en-US" altLang="en-US" sz="9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710623" y="2964549"/>
            <a:ext cx="1722755" cy="275590"/>
          </a:xfrm>
          <a:prstGeom prst="rect">
            <a:avLst/>
          </a:prstGeom>
          <a:solidFill>
            <a:srgbClr val="000000"/>
          </a:solidFill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200" dirty="0">
                <a:solidFill>
                  <a:schemeClr val="bg1"/>
                </a:solidFill>
                <a:latin typeface="Agency FB" panose="020B0503020202020204" pitchFamily="34" charset="0"/>
                <a:ea typeface="方正清刻本悦宋简体" panose="02000000000000000000" pitchFamily="2" charset="-122"/>
              </a:rPr>
              <a:t> 滨州碧桂园·铂悦天筑</a:t>
            </a:r>
            <a:endParaRPr lang="zh-CN" altLang="en-US" sz="1200" dirty="0">
              <a:solidFill>
                <a:schemeClr val="bg1"/>
              </a:solidFill>
              <a:latin typeface="Agency FB" panose="020B0503020202020204" pitchFamily="34" charset="0"/>
              <a:ea typeface="方正清刻本悦宋简体" panose="02000000000000000000" pitchFamily="2" charset="-122"/>
            </a:endParaRPr>
          </a:p>
        </p:txBody>
      </p:sp>
      <p:pic>
        <p:nvPicPr>
          <p:cNvPr id="6" name="图片 5" descr="C:/Users/YZ/AppData/Local/Temp/picturecompress_20210607141515/output_4.pngoutput_4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2218055" y="880745"/>
            <a:ext cx="4668520" cy="208407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3270885" y="224790"/>
            <a:ext cx="260286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b="1">
                <a:solidFill>
                  <a:schemeClr val="bg1"/>
                </a:solidFill>
                <a:latin typeface="华文中宋" panose="02010600040101010101" charset="-122"/>
                <a:ea typeface="华文中宋" panose="02010600040101010101" charset="-122"/>
              </a:rPr>
              <a:t>CITY</a:t>
            </a:r>
            <a:endParaRPr lang="en-US" altLang="zh-CN" sz="8000" b="1">
              <a:solidFill>
                <a:schemeClr val="bg1"/>
              </a:solidFill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144520" y="1396365"/>
            <a:ext cx="2814955" cy="1691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面向全城</a:t>
            </a:r>
            <a:endParaRPr lang="zh-CN" altLang="en-US" sz="200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  <a:p>
            <a:pPr algn="ctr"/>
            <a:r>
              <a:rPr lang="zh-CN" altLang="en-US" sz="20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点燃滨州</a:t>
            </a:r>
            <a:endParaRPr lang="zh-CN" altLang="en-US" sz="200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  <a:p>
            <a:pPr algn="ctr"/>
            <a:r>
              <a:rPr lang="zh-CN" altLang="en-US" sz="4000">
                <a:solidFill>
                  <a:schemeClr val="accent4">
                    <a:lumMod val="40000"/>
                    <a:lumOff val="6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关键词</a:t>
            </a:r>
            <a:endParaRPr lang="zh-CN" altLang="en-US" sz="160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  <a:p>
            <a:pPr algn="ctr" fontAlgn="auto">
              <a:lnSpc>
                <a:spcPct val="150000"/>
              </a:lnSpc>
            </a:pPr>
            <a:r>
              <a:rPr lang="zh-CN" altLang="en-US" sz="16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山水</a:t>
            </a:r>
            <a:r>
              <a:rPr lang="en-US" altLang="zh-CN" sz="16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/</a:t>
            </a:r>
            <a:r>
              <a:rPr lang="zh-CN" altLang="en-US" sz="16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极致</a:t>
            </a:r>
            <a:r>
              <a:rPr lang="en-US" altLang="zh-CN" sz="16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/</a:t>
            </a:r>
            <a:r>
              <a:rPr lang="zh-CN" altLang="en-US" sz="16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大境</a:t>
            </a:r>
            <a:r>
              <a:rPr lang="en-US" altLang="zh-CN" sz="16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/</a:t>
            </a:r>
            <a:r>
              <a:rPr lang="zh-CN" altLang="en-US" sz="16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光影</a:t>
            </a:r>
            <a:endParaRPr lang="zh-CN" altLang="en-US" sz="160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477135" y="3361055"/>
            <a:ext cx="41503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">
                <a:solidFill>
                  <a:schemeClr val="bg1"/>
                </a:solidFill>
              </a:rPr>
              <a:t>Facing the whole city to light jiaxing</a:t>
            </a:r>
            <a:endParaRPr lang="zh-CN" altLang="en-US" sz="800">
              <a:solidFill>
                <a:schemeClr val="bg1"/>
              </a:solidFill>
            </a:endParaRPr>
          </a:p>
          <a:p>
            <a:pPr algn="ctr"/>
            <a:r>
              <a:rPr lang="zh-CN" altLang="en-US" sz="800">
                <a:solidFill>
                  <a:schemeClr val="bg1"/>
                </a:solidFill>
              </a:rPr>
              <a:t>keyword</a:t>
            </a:r>
            <a:endParaRPr lang="zh-CN" altLang="en-US" sz="800">
              <a:solidFill>
                <a:schemeClr val="bg1"/>
              </a:solidFill>
            </a:endParaRPr>
          </a:p>
          <a:p>
            <a:pPr algn="ctr"/>
            <a:r>
              <a:rPr lang="zh-CN" altLang="en-US" sz="800">
                <a:solidFill>
                  <a:schemeClr val="bg1"/>
                </a:solidFill>
              </a:rPr>
              <a:t>The positioning concept of high-end life circle </a:t>
            </a:r>
            <a:endParaRPr lang="zh-CN" altLang="en-US" sz="800">
              <a:solidFill>
                <a:schemeClr val="bg1"/>
              </a:solidFill>
            </a:endParaRPr>
          </a:p>
          <a:p>
            <a:pPr algn="ctr"/>
            <a:r>
              <a:rPr lang="zh-CN" altLang="en-US" sz="800">
                <a:solidFill>
                  <a:schemeClr val="bg1"/>
                </a:solidFill>
              </a:rPr>
              <a:t>Luxury fitness style mansion high </a:t>
            </a:r>
            <a:r>
              <a:rPr lang="en-US" altLang="zh-CN" sz="800">
                <a:solidFill>
                  <a:schemeClr val="bg1"/>
                </a:solidFill>
              </a:rPr>
              <a:t>/ gradation/shineing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3" name="TextBox 24"/>
          <p:cNvSpPr txBox="1"/>
          <p:nvPr/>
        </p:nvSpPr>
        <p:spPr>
          <a:xfrm>
            <a:off x="253855" y="1127388"/>
            <a:ext cx="321310" cy="2888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  <a:sym typeface="+mn-ea"/>
              </a:rPr>
              <a:t>VOLCANO&amp;AURORA PARK </a:t>
            </a:r>
            <a:endParaRPr lang="en-US" altLang="en-US" sz="9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3270885" y="563880"/>
            <a:ext cx="260286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>
                <a:solidFill>
                  <a:schemeClr val="bg1"/>
                </a:solidFill>
                <a:latin typeface="华文中宋" panose="02010600040101010101" charset="-122"/>
                <a:ea typeface="华文中宋" panose="02010600040101010101" charset="-122"/>
              </a:rPr>
              <a:t>打造一场</a:t>
            </a:r>
            <a:endParaRPr lang="zh-CN" altLang="en-US" sz="4400" b="1">
              <a:solidFill>
                <a:schemeClr val="bg1"/>
              </a:solidFill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704465" y="1356360"/>
            <a:ext cx="3725545" cy="2430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引爆性的活动</a:t>
            </a:r>
            <a:endParaRPr lang="zh-CN" altLang="en-US" sz="200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  <a:p>
            <a:pPr algn="ctr"/>
            <a:r>
              <a:rPr lang="zh-CN" altLang="en-US" sz="40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真正做到</a:t>
            </a:r>
            <a:endParaRPr lang="zh-CN" altLang="en-US" sz="400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  <a:p>
            <a:pPr algn="ctr"/>
            <a:r>
              <a:rPr lang="en-US" altLang="zh-CN" sz="6000">
                <a:solidFill>
                  <a:schemeClr val="accent4">
                    <a:lumMod val="40000"/>
                    <a:lumOff val="6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MAXIMIZ</a:t>
            </a:r>
            <a:endParaRPr lang="en-US" altLang="zh-CN" sz="6000">
              <a:solidFill>
                <a:schemeClr val="accent4">
                  <a:lumMod val="40000"/>
                  <a:lumOff val="60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  <a:p>
            <a:pPr algn="ctr"/>
            <a:endParaRPr lang="zh-CN" altLang="en-US" sz="160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  <a:p>
            <a:pPr algn="ctr"/>
            <a:endParaRPr lang="zh-CN" altLang="en-US" sz="160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497455" y="4015740"/>
            <a:ext cx="41503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">
                <a:solidFill>
                  <a:schemeClr val="bg1"/>
                </a:solidFill>
              </a:rPr>
              <a:t>Facing the whole city to light jiaxing</a:t>
            </a:r>
            <a:endParaRPr lang="zh-CN" altLang="en-US" sz="800">
              <a:solidFill>
                <a:schemeClr val="bg1"/>
              </a:solidFill>
            </a:endParaRPr>
          </a:p>
          <a:p>
            <a:pPr algn="ctr"/>
            <a:r>
              <a:rPr lang="zh-CN" altLang="en-US" sz="800">
                <a:solidFill>
                  <a:schemeClr val="bg1"/>
                </a:solidFill>
              </a:rPr>
              <a:t>keyword</a:t>
            </a:r>
            <a:endParaRPr lang="zh-CN" altLang="en-US" sz="800">
              <a:solidFill>
                <a:schemeClr val="bg1"/>
              </a:solidFill>
            </a:endParaRPr>
          </a:p>
          <a:p>
            <a:pPr algn="ctr"/>
            <a:r>
              <a:rPr lang="zh-CN" altLang="en-US" sz="800">
                <a:solidFill>
                  <a:schemeClr val="bg1"/>
                </a:solidFill>
              </a:rPr>
              <a:t>The positioning concept of high-end life circle </a:t>
            </a:r>
            <a:endParaRPr lang="zh-CN" altLang="en-US" sz="800">
              <a:solidFill>
                <a:schemeClr val="bg1"/>
              </a:solidFill>
            </a:endParaRPr>
          </a:p>
          <a:p>
            <a:pPr algn="ctr"/>
            <a:r>
              <a:rPr lang="zh-CN" altLang="en-US" sz="800">
                <a:solidFill>
                  <a:schemeClr val="bg1"/>
                </a:solidFill>
              </a:rPr>
              <a:t>Luxury fitness style mansion high </a:t>
            </a:r>
            <a:r>
              <a:rPr lang="en-US" altLang="zh-CN" sz="800">
                <a:solidFill>
                  <a:schemeClr val="bg1"/>
                </a:solidFill>
              </a:rPr>
              <a:t>/ gradation/shineing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715260" y="3417570"/>
            <a:ext cx="3714750" cy="299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  <a:sym typeface="+mn-ea"/>
              </a:rPr>
              <a:t>引爆点</a:t>
            </a:r>
            <a:r>
              <a:rPr lang="en-US" altLang="zh-CN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  <a:sym typeface="+mn-ea"/>
              </a:rPr>
              <a:t>/</a:t>
            </a:r>
            <a:r>
              <a:rPr lang="zh-CN" altLang="en-US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  <a:sym typeface="+mn-ea"/>
              </a:rPr>
              <a:t>记忆点</a:t>
            </a:r>
            <a:r>
              <a:rPr lang="en-US" altLang="zh-CN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  <a:sym typeface="+mn-ea"/>
              </a:rPr>
              <a:t>/</a:t>
            </a:r>
            <a:r>
              <a:rPr lang="zh-CN" altLang="en-US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  <a:sym typeface="+mn-ea"/>
              </a:rPr>
              <a:t>创新点</a:t>
            </a:r>
            <a:endParaRPr lang="zh-CN" altLang="en-US"/>
          </a:p>
        </p:txBody>
      </p:sp>
      <p:sp>
        <p:nvSpPr>
          <p:cNvPr id="4" name="TextBox 24"/>
          <p:cNvSpPr txBox="1"/>
          <p:nvPr/>
        </p:nvSpPr>
        <p:spPr>
          <a:xfrm>
            <a:off x="253855" y="1127388"/>
            <a:ext cx="321310" cy="2888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  <a:sym typeface="+mn-ea"/>
              </a:rPr>
              <a:t>VOLCANO&amp;AURORA PARK </a:t>
            </a:r>
            <a:endParaRPr lang="en-US" altLang="en-US" sz="9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C:/Users/YZ/AppData/Local/Temp/picturecompress_20210607141515/output_5.jpgoutput_5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3235116" y="989198"/>
            <a:ext cx="5064164" cy="316510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869172" y="3899095"/>
            <a:ext cx="540565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b="1" dirty="0">
                <a:solidFill>
                  <a:schemeClr val="bg1"/>
                </a:solidFill>
                <a:latin typeface="Agency FB" panose="020B0503020202020204" pitchFamily="34" charset="0"/>
                <a:ea typeface="造字工房尚雅体演示版常规体" pitchFamily="50" charset="-122"/>
              </a:rPr>
              <a:t>GREATTOWNS MASION</a:t>
            </a:r>
            <a:endParaRPr lang="en-US" altLang="zh-CN" sz="1400" b="1" dirty="0">
              <a:solidFill>
                <a:schemeClr val="bg1"/>
              </a:solidFill>
              <a:latin typeface="Agency FB" panose="020B0503020202020204" pitchFamily="34" charset="0"/>
              <a:ea typeface="造字工房尚雅体演示版常规体" pitchFamily="50" charset="-122"/>
            </a:endParaRPr>
          </a:p>
        </p:txBody>
      </p:sp>
      <p:sp>
        <p:nvSpPr>
          <p:cNvPr id="10" name="PA_形状 1191"/>
          <p:cNvSpPr/>
          <p:nvPr>
            <p:custDataLst>
              <p:tags r:id="rId2"/>
            </p:custDataLst>
          </p:nvPr>
        </p:nvSpPr>
        <p:spPr>
          <a:xfrm>
            <a:off x="1722613" y="4314593"/>
            <a:ext cx="5698771" cy="243937"/>
          </a:xfrm>
          <a:prstGeom prst="rect">
            <a:avLst/>
          </a:prstGeom>
          <a:ln w="12700">
            <a:miter lim="400000"/>
          </a:ln>
        </p:spPr>
        <p:txBody>
          <a:bodyPr wrap="square" lIns="40779" tIns="40779" rIns="40779" bIns="40779">
            <a:spAutoFit/>
          </a:bodyPr>
          <a:lstStyle>
            <a:lvl1pPr algn="r" defTabSz="1087755">
              <a:lnSpc>
                <a:spcPts val="3600"/>
              </a:lnSpc>
              <a:spcBef>
                <a:spcPts val="600"/>
              </a:spcBef>
              <a:defRPr sz="2500"/>
            </a:lvl1pPr>
          </a:lstStyle>
          <a:p>
            <a:pPr algn="ctr">
              <a:lnSpc>
                <a:spcPct val="150000"/>
              </a:lnSpc>
            </a:pPr>
            <a:r>
              <a:rPr lang="en-US" sz="700" dirty="0">
                <a:solidFill>
                  <a:schemeClr val="bg1"/>
                </a:solidFill>
                <a:latin typeface="Agency FB" panose="020B0503020202020204" pitchFamily="34" charset="0"/>
                <a:ea typeface="造字工房尚雅体演示版常规体" pitchFamily="50" charset="-122"/>
              </a:rPr>
              <a:t>FREQUENTLY, YOUR INITIAL FONT CHOICE IS TAKEN OUT OF YOUR HANDS; COMPANIES OFTEN SPECIFY A TYPEFACE, OR EVEN A SET OF FONTS, AS PART OF THEIR BRAND GUIDES</a:t>
            </a:r>
            <a:endParaRPr lang="en-US" sz="700" dirty="0">
              <a:solidFill>
                <a:schemeClr val="bg1"/>
              </a:solidFill>
              <a:latin typeface="Agency FB" panose="020B0503020202020204" pitchFamily="34" charset="0"/>
              <a:ea typeface="造字工房尚雅体演示版常规体" pitchFamily="50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715358" y="1894327"/>
            <a:ext cx="2605405" cy="645160"/>
            <a:chOff x="1801518" y="1899407"/>
            <a:chExt cx="2605405" cy="645160"/>
          </a:xfrm>
        </p:grpSpPr>
        <p:sp>
          <p:nvSpPr>
            <p:cNvPr id="12" name="文本框 11"/>
            <p:cNvSpPr txBox="1"/>
            <p:nvPr/>
          </p:nvSpPr>
          <p:spPr>
            <a:xfrm>
              <a:off x="1801518" y="2022518"/>
              <a:ext cx="1252637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活动内容</a:t>
              </a:r>
              <a:endParaRPr lang="zh-CN" altLang="en-US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3100728" y="1899407"/>
              <a:ext cx="1306195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gency FB" panose="020B0503020202020204" pitchFamily="34" charset="0"/>
                  <a:ea typeface="方正清刻本悦宋简体" panose="02000000000000000000" pitchFamily="2" charset="-122"/>
                </a:rPr>
                <a:t>OUR</a:t>
              </a:r>
              <a:endPara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  <a:ea typeface="方正清刻本悦宋简体" panose="02000000000000000000" pitchFamily="2" charset="-122"/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1715358" y="2625593"/>
            <a:ext cx="20347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  <a:ea typeface="方正清刻本悦宋简体" panose="02000000000000000000" pitchFamily="2" charset="-122"/>
              </a:rPr>
              <a:t> SITE LAYOUT</a:t>
            </a:r>
            <a:endParaRPr lang="zh-CN" alt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  <a:ea typeface="方正清刻本悦宋简体" panose="02000000000000000000" pitchFamily="2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1765785" y="2540220"/>
            <a:ext cx="1933904" cy="0"/>
          </a:xfrm>
          <a:prstGeom prst="line">
            <a:avLst/>
          </a:prstGeom>
          <a:ln w="9525">
            <a:gradFill flip="none" rotWithShape="1">
              <a:gsLst>
                <a:gs pos="0">
                  <a:schemeClr val="bg1">
                    <a:alpha val="0"/>
                  </a:schemeClr>
                </a:gs>
                <a:gs pos="39000">
                  <a:schemeClr val="bg1"/>
                </a:gs>
                <a:gs pos="68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24"/>
          <p:cNvSpPr txBox="1"/>
          <p:nvPr/>
        </p:nvSpPr>
        <p:spPr>
          <a:xfrm>
            <a:off x="253855" y="1127388"/>
            <a:ext cx="321310" cy="2888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  <a:sym typeface="+mn-ea"/>
              </a:rPr>
              <a:t>VOLCANO&amp;AURORA PARK </a:t>
            </a:r>
            <a:endParaRPr lang="en-US" altLang="en-US" sz="9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C:/Users/YZ/AppData/Local/Temp/picturecompress_20210607141515/output_6.pngoutput_6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 rot="5400000">
            <a:off x="2000252" y="-2000249"/>
            <a:ext cx="5143500" cy="9144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942705" y="1675372"/>
            <a:ext cx="1258594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&lt;</a:t>
            </a:r>
            <a:r>
              <a:rPr lang="zh-CN" altLang="en-US" sz="16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第一幕</a:t>
            </a:r>
            <a:r>
              <a:rPr lang="en-US" altLang="zh-CN" sz="16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&gt;</a:t>
            </a:r>
            <a:endParaRPr lang="zh-CN" altLang="en-US" sz="16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08660" y="2184741"/>
            <a:ext cx="7726680" cy="922020"/>
          </a:xfrm>
          <a:prstGeom prst="rect">
            <a:avLst/>
          </a:prstGeom>
          <a:noFill/>
        </p:spPr>
        <p:txBody>
          <a:bodyPr wrap="none" rtlCol="0" anchor="t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zh-CN"/>
            </a:defPPr>
            <a:lvl1pPr algn="ctr">
              <a:defRPr sz="5400">
                <a:solidFill>
                  <a:srgbClr val="DFC9A5"/>
                </a:solidFill>
                <a:latin typeface="华文行楷" panose="02010800040101010101" pitchFamily="2" charset="-122"/>
                <a:ea typeface="华文行楷" panose="02010800040101010101" pitchFamily="2" charset="-122"/>
              </a:defRPr>
            </a:lvl1pPr>
          </a:lstStyle>
          <a:p>
            <a:pPr algn="ctr"/>
            <a:r>
              <a:rPr lang="zh-CN" altLang="en-US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  <a:sym typeface="+mn-ea"/>
              </a:rPr>
              <a:t>“铂悦天著</a:t>
            </a:r>
            <a:r>
              <a:rPr lang="en-US" altLang="zh-CN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  <a:sym typeface="+mn-ea"/>
              </a:rPr>
              <a:t>·</a:t>
            </a:r>
            <a:r>
              <a:rPr lang="zh-CN" altLang="zh-CN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  <a:sym typeface="+mn-ea"/>
              </a:rPr>
              <a:t>前期宣传</a:t>
            </a:r>
            <a:r>
              <a:rPr lang="zh-CN" altLang="en-US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  <a:sym typeface="+mn-ea"/>
              </a:rPr>
              <a:t>”</a:t>
            </a:r>
            <a:endParaRPr lang="en-US" altLang="zh-CN" dirty="0"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  <a:sym typeface="+mn-ea"/>
            </a:endParaRPr>
          </a:p>
        </p:txBody>
      </p:sp>
      <p:sp>
        <p:nvSpPr>
          <p:cNvPr id="12" name="TextBox 24"/>
          <p:cNvSpPr txBox="1"/>
          <p:nvPr/>
        </p:nvSpPr>
        <p:spPr>
          <a:xfrm>
            <a:off x="253855" y="1127388"/>
            <a:ext cx="321310" cy="2888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  <a:sym typeface="+mn-ea"/>
              </a:rPr>
              <a:t>VOLCANO&amp;AURORA PARK </a:t>
            </a:r>
            <a:endParaRPr lang="en-US" altLang="en-US" sz="9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835660" y="513080"/>
            <a:ext cx="8654325" cy="2559834"/>
            <a:chOff x="640" y="1999"/>
            <a:chExt cx="19404" cy="5376"/>
          </a:xfrm>
        </p:grpSpPr>
        <p:sp>
          <p:nvSpPr>
            <p:cNvPr id="9" name="矩形 8"/>
            <p:cNvSpPr/>
            <p:nvPr/>
          </p:nvSpPr>
          <p:spPr>
            <a:xfrm>
              <a:off x="5290" y="1999"/>
              <a:ext cx="8505" cy="8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1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前宣排布 </a:t>
              </a:r>
              <a:endParaRPr lang="zh-CN" altLang="en-US" sz="21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640" y="4607"/>
              <a:ext cx="17710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等腰三角形 17"/>
            <p:cNvSpPr/>
            <p:nvPr/>
          </p:nvSpPr>
          <p:spPr>
            <a:xfrm rot="5400000">
              <a:off x="18185" y="4414"/>
              <a:ext cx="476" cy="411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1401" y="3529"/>
              <a:ext cx="0" cy="3742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5938" y="3632"/>
              <a:ext cx="0" cy="3742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14624" y="3633"/>
              <a:ext cx="0" cy="3742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矩形 24"/>
            <p:cNvSpPr/>
            <p:nvPr/>
          </p:nvSpPr>
          <p:spPr>
            <a:xfrm>
              <a:off x="2361" y="3738"/>
              <a:ext cx="2457" cy="11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rgbClr val="FFC00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STEP ONE</a:t>
              </a:r>
              <a:endParaRPr lang="en-US" altLang="zh-CN" sz="1200" dirty="0">
                <a:solidFill>
                  <a:srgbClr val="FFC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  <a:p>
              <a:pPr>
                <a:lnSpc>
                  <a:spcPct val="120000"/>
                </a:lnSpc>
              </a:pPr>
              <a:endParaRPr lang="zh-CN" altLang="en-US" sz="1200" dirty="0">
                <a:solidFill>
                  <a:srgbClr val="FFC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7226" y="3739"/>
              <a:ext cx="4536" cy="11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rgbClr val="FFC00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STEP TWO</a:t>
              </a:r>
              <a:endParaRPr lang="en-US" altLang="zh-CN" sz="1200" dirty="0">
                <a:solidFill>
                  <a:srgbClr val="FFC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  <a:p>
              <a:pPr>
                <a:lnSpc>
                  <a:spcPct val="120000"/>
                </a:lnSpc>
              </a:pPr>
              <a:endParaRPr lang="zh-CN" altLang="en-US" sz="1200" dirty="0">
                <a:solidFill>
                  <a:srgbClr val="FFC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1402" y="4859"/>
              <a:ext cx="4536" cy="25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方正清刻本悦宋简体" panose="02000000000000000000" pitchFamily="2" charset="-122"/>
                </a:rPr>
                <a:t>以唐宫盛宴网红出街</a:t>
              </a:r>
              <a:endPara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方正清刻本悦宋简体" panose="02000000000000000000" pitchFamily="2" charset="-122"/>
                </a:rPr>
                <a:t>制造问题</a:t>
              </a:r>
              <a:endPara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endParaRPr>
            </a:p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rgbClr val="FFC00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方正清刻本悦宋简体" panose="02000000000000000000" pitchFamily="2" charset="-122"/>
                </a:rPr>
                <a:t>“</a:t>
              </a:r>
              <a:r>
                <a:rPr lang="zh-CN" altLang="en-US" sz="1200" dirty="0">
                  <a:solidFill>
                    <a:srgbClr val="FFC00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方正清刻本悦宋简体" panose="02000000000000000000" pitchFamily="2" charset="-122"/>
                </a:rPr>
                <a:t>为何全城突现唐宫盛宴</a:t>
              </a:r>
              <a:r>
                <a:rPr lang="en-US" altLang="zh-CN" sz="1200" dirty="0">
                  <a:solidFill>
                    <a:srgbClr val="FFC00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方正清刻本悦宋简体" panose="02000000000000000000" pitchFamily="2" charset="-122"/>
                </a:rPr>
                <a:t>”</a:t>
              </a:r>
              <a:endParaRPr lang="en-US" altLang="zh-CN" sz="1200" dirty="0">
                <a:solidFill>
                  <a:srgbClr val="FFC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endParaRPr>
            </a:p>
            <a:p>
              <a:pPr algn="ctr">
                <a:lnSpc>
                  <a:spcPct val="120000"/>
                </a:lnSpc>
              </a:pPr>
              <a:endParaRPr lang="en-US" altLang="zh-CN" sz="1200" dirty="0">
                <a:solidFill>
                  <a:srgbClr val="FFC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方正清刻本悦宋简体" panose="02000000000000000000" pitchFamily="2" charset="-122"/>
                </a:rPr>
                <a:t>提出疑问，吸引人群</a:t>
              </a:r>
              <a:endPara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endParaRPr>
            </a:p>
          </p:txBody>
        </p:sp>
        <p:cxnSp>
          <p:nvCxnSpPr>
            <p:cNvPr id="30" name="直接连接符 29"/>
            <p:cNvCxnSpPr/>
            <p:nvPr/>
          </p:nvCxnSpPr>
          <p:spPr>
            <a:xfrm>
              <a:off x="10474" y="3633"/>
              <a:ext cx="0" cy="3742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矩形 30"/>
            <p:cNvSpPr/>
            <p:nvPr/>
          </p:nvSpPr>
          <p:spPr>
            <a:xfrm>
              <a:off x="11286" y="3741"/>
              <a:ext cx="4536" cy="11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rgbClr val="FFC00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STEP THREE</a:t>
              </a:r>
              <a:endParaRPr lang="en-US" altLang="zh-CN" sz="1200" dirty="0">
                <a:solidFill>
                  <a:srgbClr val="FFC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  <a:p>
              <a:pPr>
                <a:lnSpc>
                  <a:spcPct val="120000"/>
                </a:lnSpc>
              </a:pPr>
              <a:endParaRPr lang="zh-CN" altLang="en-US" sz="1200" dirty="0">
                <a:solidFill>
                  <a:srgbClr val="FFC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5709" y="4861"/>
              <a:ext cx="4994" cy="25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方正清刻本悦宋简体" panose="02000000000000000000" pitchFamily="2" charset="-122"/>
                </a:rPr>
                <a:t>物业巡游</a:t>
              </a:r>
              <a:endPara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endParaRPr>
            </a:p>
            <a:p>
              <a:pPr algn="ctr">
                <a:lnSpc>
                  <a:spcPct val="120000"/>
                </a:lnSpc>
              </a:pPr>
              <a:endParaRPr lang="zh-CN" altLang="en-US" sz="1200" dirty="0">
                <a:solidFill>
                  <a:srgbClr val="FFC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rgbClr val="FFC00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方正清刻本悦宋简体" panose="02000000000000000000" pitchFamily="2" charset="-122"/>
                </a:rPr>
                <a:t>带有项目及活动信息全城巡游</a:t>
              </a:r>
              <a:endPara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endParaRPr>
            </a:p>
            <a:p>
              <a:pPr algn="ctr">
                <a:lnSpc>
                  <a:spcPct val="120000"/>
                </a:lnSpc>
              </a:pPr>
              <a:endPara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方正清刻本悦宋简体" panose="02000000000000000000" pitchFamily="2" charset="-122"/>
                </a:rPr>
                <a:t>达到最大活动输出力度</a:t>
              </a:r>
              <a:endPara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0345" y="4861"/>
              <a:ext cx="4536" cy="25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方正清刻本悦宋简体" panose="02000000000000000000" pitchFamily="2" charset="-122"/>
                </a:rPr>
                <a:t>微信平台</a:t>
              </a:r>
              <a:endPara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endParaRPr>
            </a:p>
            <a:p>
              <a:pPr algn="ctr">
                <a:lnSpc>
                  <a:spcPct val="120000"/>
                </a:lnSpc>
              </a:pPr>
              <a:endPara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rgbClr val="FFC00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方正清刻本悦宋简体" panose="02000000000000000000" pitchFamily="2" charset="-122"/>
                </a:rPr>
                <a:t>倒计时单页活动预告</a:t>
              </a:r>
              <a:endPara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endParaRPr>
            </a:p>
            <a:p>
              <a:pPr algn="ctr">
                <a:lnSpc>
                  <a:spcPct val="120000"/>
                </a:lnSpc>
              </a:pPr>
              <a:endPara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方正清刻本悦宋简体" panose="02000000000000000000" pitchFamily="2" charset="-122"/>
                </a:rPr>
                <a:t>二次输出活动信息</a:t>
              </a:r>
              <a:endPara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15508" y="3738"/>
              <a:ext cx="4536" cy="11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rgbClr val="FFC00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STEP FOUR</a:t>
              </a:r>
              <a:endParaRPr lang="en-US" altLang="zh-CN" sz="1200" dirty="0">
                <a:solidFill>
                  <a:srgbClr val="FFC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  <a:p>
              <a:pPr>
                <a:lnSpc>
                  <a:spcPct val="120000"/>
                </a:lnSpc>
              </a:pPr>
              <a:endParaRPr lang="zh-CN" altLang="en-US" sz="1200" dirty="0">
                <a:solidFill>
                  <a:srgbClr val="FFC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4454" y="4861"/>
              <a:ext cx="4536" cy="25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方正清刻本悦宋简体" panose="02000000000000000000" pitchFamily="2" charset="-122"/>
                </a:rPr>
                <a:t>微信平台</a:t>
              </a:r>
              <a:endPara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endParaRPr>
            </a:p>
            <a:p>
              <a:pPr algn="ctr">
                <a:lnSpc>
                  <a:spcPct val="120000"/>
                </a:lnSpc>
              </a:pPr>
              <a:endPara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rgbClr val="FFC00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方正清刻本悦宋简体" panose="02000000000000000000" pitchFamily="2" charset="-122"/>
                </a:rPr>
                <a:t>后宣推文</a:t>
              </a:r>
              <a:r>
                <a:rPr lang="en-US" altLang="zh-CN" sz="1200" dirty="0">
                  <a:solidFill>
                    <a:srgbClr val="FFC00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方正清刻本悦宋简体" panose="02000000000000000000" pitchFamily="2" charset="-122"/>
                </a:rPr>
                <a:t>+</a:t>
              </a:r>
              <a:r>
                <a:rPr lang="zh-CN" altLang="en-US" sz="1200" dirty="0">
                  <a:solidFill>
                    <a:srgbClr val="FFC00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方正清刻本悦宋简体" panose="02000000000000000000" pitchFamily="2" charset="-122"/>
                </a:rPr>
                <a:t>小视频</a:t>
              </a:r>
              <a:r>
                <a:rPr lang="en-US" altLang="zh-CN" sz="1200" dirty="0">
                  <a:solidFill>
                    <a:srgbClr val="FFC00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方正清刻本悦宋简体" panose="02000000000000000000" pitchFamily="2" charset="-122"/>
                </a:rPr>
                <a:t>+</a:t>
              </a:r>
              <a:r>
                <a:rPr lang="zh-CN" altLang="en-US" sz="1200" dirty="0">
                  <a:solidFill>
                    <a:srgbClr val="FFC00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方正清刻本悦宋简体" panose="02000000000000000000" pitchFamily="2" charset="-122"/>
                </a:rPr>
                <a:t>九宫格</a:t>
              </a:r>
              <a:endParaRPr lang="zh-CN" altLang="en-US" sz="1200" dirty="0">
                <a:solidFill>
                  <a:srgbClr val="FFC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endParaRPr>
            </a:p>
            <a:p>
              <a:pPr algn="ctr">
                <a:lnSpc>
                  <a:spcPct val="120000"/>
                </a:lnSpc>
              </a:pPr>
              <a:endPara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方正清刻本悦宋简体" panose="02000000000000000000" pitchFamily="2" charset="-122"/>
                </a:rPr>
                <a:t>扩大影响力</a:t>
              </a:r>
              <a:endPara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18110" y="110490"/>
            <a:ext cx="8034020" cy="782320"/>
            <a:chOff x="534" y="463"/>
            <a:chExt cx="12652" cy="1232"/>
          </a:xfrm>
        </p:grpSpPr>
        <p:sp>
          <p:nvSpPr>
            <p:cNvPr id="5" name="文本框 4"/>
            <p:cNvSpPr txBox="1"/>
            <p:nvPr/>
          </p:nvSpPr>
          <p:spPr>
            <a:xfrm>
              <a:off x="534" y="463"/>
              <a:ext cx="5639" cy="7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n"/>
              </a:pPr>
              <a:r>
                <a:rPr lang="zh-CN" altLang="en-US" sz="18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前宣计划</a:t>
              </a:r>
              <a:r>
                <a:rPr lang="en-US" altLang="zh-CN" sz="18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-</a:t>
              </a:r>
              <a:r>
                <a:rPr lang="zh-CN" altLang="en-US" sz="18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大力输出</a:t>
              </a:r>
              <a:endParaRPr lang="zh-CN" altLang="en-US" sz="18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2" name="文本框 1"/>
            <p:cNvSpPr txBox="1">
              <a:spLocks noChangeArrowheads="1"/>
            </p:cNvSpPr>
            <p:nvPr/>
          </p:nvSpPr>
          <p:spPr bwMode="auto">
            <a:xfrm>
              <a:off x="681" y="1261"/>
              <a:ext cx="12505" cy="4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None/>
              </a:pPr>
              <a:endPara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2699385" y="3563620"/>
            <a:ext cx="4615180" cy="1129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en-US" sz="18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可投放平台：</a:t>
            </a:r>
            <a:endParaRPr lang="zh-CN" altLang="en-US" sz="180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  <a:p>
            <a:pPr algn="ctr" fontAlgn="auto">
              <a:lnSpc>
                <a:spcPct val="150000"/>
              </a:lnSpc>
            </a:pPr>
            <a:r>
              <a:rPr lang="zh-CN" altLang="en-US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建议平台</a:t>
            </a:r>
            <a:r>
              <a:rPr lang="en-US" altLang="zh-CN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-</a:t>
            </a:r>
            <a:r>
              <a:rPr lang="zh-CN" altLang="en-US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微信公众号、朋友圈、抖音平台等</a:t>
            </a:r>
            <a:endParaRPr lang="zh-CN" altLang="en-US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  <a:p>
            <a:pPr algn="ctr" fontAlgn="auto">
              <a:lnSpc>
                <a:spcPct val="150000"/>
              </a:lnSpc>
            </a:pPr>
            <a:endParaRPr lang="zh-CN" altLang="en-US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  <p:sp>
        <p:nvSpPr>
          <p:cNvPr id="12" name="TextBox 24"/>
          <p:cNvSpPr txBox="1"/>
          <p:nvPr/>
        </p:nvSpPr>
        <p:spPr>
          <a:xfrm>
            <a:off x="253855" y="1127388"/>
            <a:ext cx="321310" cy="2888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  <a:sym typeface="+mn-ea"/>
              </a:rPr>
              <a:t>VOLCANO&amp;AURORA PARK </a:t>
            </a:r>
            <a:endParaRPr lang="en-US" altLang="en-US" sz="9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339090" y="196850"/>
            <a:ext cx="8034020" cy="782320"/>
            <a:chOff x="534" y="463"/>
            <a:chExt cx="12652" cy="1232"/>
          </a:xfrm>
        </p:grpSpPr>
        <p:sp>
          <p:nvSpPr>
            <p:cNvPr id="5" name="文本框 4"/>
            <p:cNvSpPr txBox="1"/>
            <p:nvPr/>
          </p:nvSpPr>
          <p:spPr>
            <a:xfrm>
              <a:off x="534" y="463"/>
              <a:ext cx="5639" cy="7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n"/>
              </a:pPr>
              <a:r>
                <a:rPr lang="zh-CN" altLang="en-US" sz="18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事件营销</a:t>
              </a:r>
              <a:r>
                <a:rPr lang="en-US" altLang="zh-CN" sz="18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-</a:t>
              </a:r>
              <a:r>
                <a:rPr lang="zh-CN" altLang="en-US" sz="18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持续发酵</a:t>
              </a:r>
              <a:endParaRPr lang="zh-CN" altLang="en-US" sz="18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5" name="文本框 14"/>
            <p:cNvSpPr txBox="1">
              <a:spLocks noChangeArrowheads="1"/>
            </p:cNvSpPr>
            <p:nvPr/>
          </p:nvSpPr>
          <p:spPr bwMode="auto">
            <a:xfrm>
              <a:off x="681" y="1261"/>
              <a:ext cx="12505" cy="4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None/>
              </a:pPr>
              <a:endPara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772795" y="979170"/>
            <a:ext cx="1167765" cy="373062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为何全城出现</a:t>
            </a:r>
            <a:endParaRPr lang="zh-CN" altLang="en-US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+mn-ea"/>
            </a:endParaRPr>
          </a:p>
          <a:p>
            <a:pPr algn="dist"/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河南春晚</a:t>
            </a: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-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唐宫夜宴</a:t>
            </a:r>
            <a:endParaRPr lang="zh-CN" altLang="en-US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711960" y="450850"/>
            <a:ext cx="517525" cy="4507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7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？</a:t>
            </a:r>
            <a:endParaRPr lang="zh-CN" altLang="en-US" sz="2870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2" name="TextBox 24"/>
          <p:cNvSpPr txBox="1"/>
          <p:nvPr/>
        </p:nvSpPr>
        <p:spPr>
          <a:xfrm>
            <a:off x="253855" y="1127388"/>
            <a:ext cx="321310" cy="2888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  <a:sym typeface="+mn-ea"/>
              </a:rPr>
              <a:t>VOLCANO&amp;AURORA PARK </a:t>
            </a:r>
            <a:endParaRPr lang="en-US" altLang="en-US" sz="9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512185" y="775335"/>
            <a:ext cx="5378450" cy="3859530"/>
            <a:chOff x="5625" y="1011"/>
            <a:chExt cx="8470" cy="6078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 cstate="email"/>
            <a:srcRect/>
            <a:stretch>
              <a:fillRect/>
            </a:stretch>
          </p:blipFill>
          <p:spPr>
            <a:xfrm>
              <a:off x="5625" y="1011"/>
              <a:ext cx="8471" cy="6078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>
            <a:xfrm>
              <a:off x="5625" y="1108"/>
              <a:ext cx="2160" cy="121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/>
          <p:cNvSpPr/>
          <p:nvPr/>
        </p:nvSpPr>
        <p:spPr>
          <a:xfrm>
            <a:off x="0" y="1"/>
            <a:ext cx="9144000" cy="617899"/>
          </a:xfrm>
          <a:prstGeom prst="rect">
            <a:avLst/>
          </a:prstGeom>
          <a:solidFill>
            <a:srgbClr val="0353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solidFill>
                <a:schemeClr val="bg1"/>
              </a:solidFill>
            </a:endParaRPr>
          </a:p>
        </p:txBody>
      </p:sp>
      <p:pic>
        <p:nvPicPr>
          <p:cNvPr id="4" name="图片 3" descr="C:/Users/YZ/AppData/Local/Temp/picturecompress_20210607141515/output_7.pngoutput_7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6747049" y="111058"/>
            <a:ext cx="2267940" cy="384621"/>
          </a:xfrm>
          <a:prstGeom prst="rect">
            <a:avLst/>
          </a:prstGeom>
        </p:spPr>
      </p:pic>
      <p:sp>
        <p:nvSpPr>
          <p:cNvPr id="13313" name="标题 1"/>
          <p:cNvSpPr>
            <a:spLocks noGrp="1"/>
          </p:cNvSpPr>
          <p:nvPr/>
        </p:nvSpPr>
        <p:spPr>
          <a:xfrm>
            <a:off x="241384" y="147359"/>
            <a:ext cx="5508625" cy="42354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defTabSz="1219200">
              <a:lnSpc>
                <a:spcPct val="9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拓展活动</a:t>
            </a:r>
            <a:r>
              <a:rPr lang="en-US" altLang="zh-CN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—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网红主题外拓 </a:t>
            </a:r>
            <a:endParaRPr lang="zh-CN" altLang="en-US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47097" y="740685"/>
            <a:ext cx="1216550" cy="349857"/>
          </a:xfrm>
          <a:prstGeom prst="rect">
            <a:avLst/>
          </a:prstGeom>
          <a:solidFill>
            <a:srgbClr val="344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拓展目的</a:t>
            </a:r>
            <a:endParaRPr kumimoji="1" lang="zh-CN" altLang="en-US" sz="18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47098" y="2731716"/>
            <a:ext cx="1216550" cy="349857"/>
          </a:xfrm>
          <a:prstGeom prst="rect">
            <a:avLst/>
          </a:prstGeom>
          <a:solidFill>
            <a:srgbClr val="344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示意照片</a:t>
            </a:r>
            <a:endParaRPr kumimoji="1" lang="zh-CN" altLang="en-US" sz="18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47097" y="4037927"/>
            <a:ext cx="1216550" cy="349857"/>
          </a:xfrm>
          <a:prstGeom prst="rect">
            <a:avLst/>
          </a:prstGeom>
          <a:solidFill>
            <a:srgbClr val="344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拓展地点</a:t>
            </a:r>
            <a:endParaRPr kumimoji="1" lang="zh-CN" altLang="en-US" sz="18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47097" y="4568597"/>
            <a:ext cx="1216550" cy="349857"/>
          </a:xfrm>
          <a:prstGeom prst="rect">
            <a:avLst/>
          </a:prstGeom>
          <a:solidFill>
            <a:srgbClr val="344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活动费用</a:t>
            </a:r>
            <a:endParaRPr kumimoji="1" lang="zh-CN" altLang="en-US" sz="18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47098" y="1367945"/>
            <a:ext cx="1216550" cy="349857"/>
          </a:xfrm>
          <a:prstGeom prst="rect">
            <a:avLst/>
          </a:prstGeom>
          <a:solidFill>
            <a:srgbClr val="344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拓展内容</a:t>
            </a:r>
            <a:endParaRPr kumimoji="1" lang="zh-CN" altLang="en-US" sz="18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363649" y="740686"/>
            <a:ext cx="7503677" cy="598805"/>
          </a:xfrm>
          <a:prstGeom prst="rect">
            <a:avLst/>
          </a:prstGeom>
          <a:noFill/>
          <a:ln>
            <a:solidFill>
              <a:srgbClr val="344F66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无棣碧桂园现处于客户拓展期，现选取无棣圣豪超市作为网红主题外拓活动举办场地，同时利用项目展点进行演出，促进项目宣传，要求外拓现场设置手持</a:t>
            </a:r>
            <a:r>
              <a:rPr lang="en-GB" altLang="zh-CN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kt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板、荧光棒，并统一人员服装， 吸引围观扩大声量。；</a:t>
            </a:r>
            <a:endParaRPr lang="zh-CN" altLang="en-US" sz="1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363648" y="1363261"/>
            <a:ext cx="7503678" cy="1360805"/>
          </a:xfrm>
          <a:prstGeom prst="rect">
            <a:avLst/>
          </a:prstGeom>
          <a:noFill/>
          <a:ln>
            <a:solidFill>
              <a:srgbClr val="344F66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活动主题：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焕新碧桂园 畅想梦想家   </a:t>
            </a:r>
            <a:r>
              <a:rPr lang="zh-CN" altLang="en-US" sz="11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活动时间：</a:t>
            </a:r>
            <a:r>
              <a:rPr lang="en-US" altLang="zh-CN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月</a:t>
            </a:r>
            <a:r>
              <a:rPr lang="en-US" altLang="zh-CN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11-12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日（无棣碧桂园</a:t>
            </a:r>
            <a:r>
              <a:rPr lang="en-US" altLang="zh-CN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月</a:t>
            </a:r>
            <a:r>
              <a:rPr lang="en-US" altLang="zh-CN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17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日售楼处开放）</a:t>
            </a:r>
            <a:endParaRPr lang="en-US" altLang="zh-CN" sz="1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1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无棣项目：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现选取无棣圣豪超市作为网红主题外拓活动举办场地，同时利用项目展点进行演出并直播，促进项目宣传，要求外拓现场设置手持</a:t>
            </a:r>
            <a:r>
              <a:rPr lang="en-GB" altLang="zh-CN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kt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板、荧光棒，并统一人员服装， 同意输出</a:t>
            </a:r>
            <a:r>
              <a:rPr lang="en-US" altLang="zh-CN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月</a:t>
            </a:r>
            <a:r>
              <a:rPr lang="en-US" altLang="zh-CN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17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日售楼处开放；</a:t>
            </a:r>
            <a:endParaRPr lang="en-US" altLang="zh-CN" sz="1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1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拓展内容：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与景区、商圈人流密集区设置展点、展架等物料，以挪车卡、镭射袋、定制水杯、扑克牌等物料进行拓客派发，凤凰云注册领取，置业顾问手持</a:t>
            </a:r>
            <a:r>
              <a:rPr lang="en-GB" altLang="zh-CN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kt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板、荧光棒、统一服装；</a:t>
            </a:r>
            <a:endParaRPr lang="zh-CN" altLang="en-US" sz="1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334642" y="4066180"/>
            <a:ext cx="7503679" cy="598805"/>
          </a:xfrm>
          <a:prstGeom prst="rect">
            <a:avLst/>
          </a:prstGeom>
          <a:noFill/>
          <a:ln>
            <a:solidFill>
              <a:srgbClr val="344F66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山钢</a:t>
            </a:r>
            <a:r>
              <a:rPr lang="en-US" altLang="zh-CN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&amp;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中南全民健身广场、惠民碧桂园孙武广场、博兴碧桂园人民广场、邹平碧桂园全民健身广场、商河碧桂园人民广场；</a:t>
            </a:r>
            <a:endParaRPr lang="zh-CN" altLang="en-US" sz="1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1" name="图片 20" descr="C:/Users/YZ/AppData/Local/Temp/picturecompress_20210607141515/output_8.pngoutput_8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363647" y="2727034"/>
            <a:ext cx="1216551" cy="1248778"/>
          </a:xfrm>
          <a:prstGeom prst="rect">
            <a:avLst/>
          </a:prstGeom>
        </p:spPr>
      </p:pic>
      <p:pic>
        <p:nvPicPr>
          <p:cNvPr id="24" name="图片 23" descr="C:/Users/YZ/AppData/Local/Temp/picturecompress_20210607141515/output_9.pngoutput_9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580198" y="2727033"/>
            <a:ext cx="1239816" cy="1248780"/>
          </a:xfrm>
          <a:prstGeom prst="rect">
            <a:avLst/>
          </a:prstGeom>
        </p:spPr>
      </p:pic>
      <p:pic>
        <p:nvPicPr>
          <p:cNvPr id="25" name="图片 24" descr="C:/Users/YZ/AppData/Local/Temp/picturecompress_20210607141515/output_10.pngoutput_10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3820014" y="2727033"/>
            <a:ext cx="1266467" cy="1248779"/>
          </a:xfrm>
          <a:prstGeom prst="rect">
            <a:avLst/>
          </a:prstGeom>
        </p:spPr>
      </p:pic>
      <p:pic>
        <p:nvPicPr>
          <p:cNvPr id="26" name="图片 25" descr="C:/Users/YZ/AppData/Local/Temp/picturecompress_20210607141515/output_11.pngoutput_11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5086481" y="2727033"/>
            <a:ext cx="1257189" cy="1248780"/>
          </a:xfrm>
          <a:prstGeom prst="rect">
            <a:avLst/>
          </a:prstGeom>
        </p:spPr>
      </p:pic>
      <p:pic>
        <p:nvPicPr>
          <p:cNvPr id="27" name="图片 26" descr="C:/Users/YZ/AppData/Local/Temp/picturecompress_20210607141515/output_12.pngoutput_12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6343670" y="2724406"/>
            <a:ext cx="1240427" cy="1248780"/>
          </a:xfrm>
          <a:prstGeom prst="rect">
            <a:avLst/>
          </a:prstGeom>
        </p:spPr>
      </p:pic>
      <p:pic>
        <p:nvPicPr>
          <p:cNvPr id="28" name="图片 27" descr="C:/Users/YZ/AppData/Local/Temp/picturecompress_20210607141515/output_13.pngoutput_13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7560221" y="2724407"/>
            <a:ext cx="1307105" cy="1248780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1363648" y="4568976"/>
            <a:ext cx="7503679" cy="344805"/>
          </a:xfrm>
          <a:prstGeom prst="rect">
            <a:avLst/>
          </a:prstGeom>
          <a:noFill/>
          <a:ln>
            <a:solidFill>
              <a:srgbClr val="344F66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单项目预估费用</a:t>
            </a:r>
            <a:r>
              <a:rPr lang="en-US" altLang="zh-CN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5000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元，无棣碧桂园预估费用</a:t>
            </a:r>
            <a:r>
              <a:rPr lang="en-US" altLang="zh-CN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8000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元，片区共计费用</a:t>
            </a:r>
            <a:r>
              <a:rPr lang="en-US" altLang="zh-CN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38000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元。</a:t>
            </a:r>
            <a:endParaRPr lang="zh-CN" altLang="en-US" sz="1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339090" y="196850"/>
            <a:ext cx="8034020" cy="782320"/>
            <a:chOff x="534" y="463"/>
            <a:chExt cx="12652" cy="1232"/>
          </a:xfrm>
        </p:grpSpPr>
        <p:sp>
          <p:nvSpPr>
            <p:cNvPr id="6" name="文本框 5"/>
            <p:cNvSpPr txBox="1"/>
            <p:nvPr/>
          </p:nvSpPr>
          <p:spPr>
            <a:xfrm>
              <a:off x="534" y="463"/>
              <a:ext cx="5639" cy="7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n"/>
              </a:pPr>
              <a:r>
                <a:rPr lang="zh-CN" altLang="en-US" sz="18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事件营销</a:t>
              </a:r>
              <a:r>
                <a:rPr lang="en-US" altLang="zh-CN" sz="18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-</a:t>
              </a:r>
              <a:r>
                <a:rPr lang="zh-CN" altLang="en-US" sz="18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持续发酵</a:t>
              </a:r>
              <a:endParaRPr lang="zh-CN" altLang="en-US" sz="18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5" name="文本框 14"/>
            <p:cNvSpPr txBox="1">
              <a:spLocks noChangeArrowheads="1"/>
            </p:cNvSpPr>
            <p:nvPr/>
          </p:nvSpPr>
          <p:spPr bwMode="auto">
            <a:xfrm>
              <a:off x="681" y="1261"/>
              <a:ext cx="12505" cy="4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None/>
              </a:pPr>
              <a:endPara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459740" y="1127125"/>
            <a:ext cx="675005" cy="264858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全城抱枕派送</a:t>
            </a:r>
            <a:endParaRPr lang="zh-CN" altLang="en-US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54100" y="979170"/>
            <a:ext cx="774128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前期搭建火山极境，大唐小姐姐们配合进行主题场景拍摄，光影交错间，梦回大唐，感受沉浸式的饕餮盛宴。剪辑前悬短视频释放，引发人群关注，为开放活动充分造势。</a:t>
            </a:r>
            <a:endParaRPr lang="zh-CN" altLang="en-US" sz="120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2" name="TextBox 24"/>
          <p:cNvSpPr txBox="1"/>
          <p:nvPr/>
        </p:nvSpPr>
        <p:spPr>
          <a:xfrm>
            <a:off x="253855" y="1127388"/>
            <a:ext cx="321310" cy="2888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  <a:sym typeface="+mn-ea"/>
              </a:rPr>
              <a:t>VOLCANO&amp;AURORA PARK </a:t>
            </a:r>
            <a:endParaRPr lang="en-US" altLang="en-US" sz="9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2" name="图片 1" descr="C:/Users/YZ/AppData/Local/Temp/picturecompress_20210607141515/output_14.pngoutput_14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>
          <a:xfrm>
            <a:off x="1134745" y="1725295"/>
            <a:ext cx="5283200" cy="3000375"/>
          </a:xfrm>
          <a:prstGeom prst="rect">
            <a:avLst/>
          </a:prstGeom>
        </p:spPr>
      </p:pic>
      <p:pic>
        <p:nvPicPr>
          <p:cNvPr id="3" name="图片 2" descr="C:/Users/YZ/AppData/Local/Temp/picturecompress_20210607141515/output_15.pngoutput_15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477635" y="1725295"/>
            <a:ext cx="2456815" cy="16383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339090" y="196850"/>
            <a:ext cx="8034020" cy="782320"/>
            <a:chOff x="534" y="463"/>
            <a:chExt cx="12652" cy="1232"/>
          </a:xfrm>
        </p:grpSpPr>
        <p:sp>
          <p:nvSpPr>
            <p:cNvPr id="6" name="文本框 5"/>
            <p:cNvSpPr txBox="1"/>
            <p:nvPr/>
          </p:nvSpPr>
          <p:spPr>
            <a:xfrm>
              <a:off x="534" y="463"/>
              <a:ext cx="5639" cy="7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n"/>
              </a:pPr>
              <a:r>
                <a:rPr lang="zh-CN" altLang="en-US" sz="18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事件营销</a:t>
              </a:r>
              <a:r>
                <a:rPr lang="en-US" altLang="zh-CN" sz="18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-</a:t>
              </a:r>
              <a:r>
                <a:rPr lang="zh-CN" altLang="en-US" sz="18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持续发酵</a:t>
              </a:r>
              <a:endParaRPr lang="zh-CN" altLang="en-US" sz="18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5" name="文本框 14"/>
            <p:cNvSpPr txBox="1">
              <a:spLocks noChangeArrowheads="1"/>
            </p:cNvSpPr>
            <p:nvPr/>
          </p:nvSpPr>
          <p:spPr bwMode="auto">
            <a:xfrm>
              <a:off x="681" y="1261"/>
              <a:ext cx="12505" cy="4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None/>
              </a:pPr>
              <a:endPara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683895" y="1127125"/>
            <a:ext cx="675005" cy="264858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物业全城巡游</a:t>
            </a:r>
            <a:endParaRPr lang="zh-CN" altLang="en-US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301750" y="1127125"/>
            <a:ext cx="3634740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sz="12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01 </a:t>
            </a:r>
            <a:r>
              <a:rPr lang="zh-CN" altLang="en-US" sz="1200">
                <a:solidFill>
                  <a:srgbClr val="FFC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物业巡游覆盖范围大</a:t>
            </a:r>
            <a:endParaRPr lang="zh-CN" altLang="en-US" sz="120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碧桂园物业巡游活动在我市上演，邀请全市百姓进行检阅。</a:t>
            </a:r>
            <a:endParaRPr lang="zh-CN" altLang="en-US" sz="120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12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02 </a:t>
            </a:r>
            <a:r>
              <a:rPr lang="zh-CN" altLang="en-US" sz="1200">
                <a:solidFill>
                  <a:srgbClr val="FFC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强有力输出活动信息</a:t>
            </a:r>
            <a:endParaRPr lang="en-US" altLang="zh-CN" sz="120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旗帜手举牌上可定制项目信息，二维码，活动信息，对项目及活动进行强有力输出；</a:t>
            </a:r>
            <a:endParaRPr lang="zh-CN" altLang="en-US" sz="120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12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0</a:t>
            </a:r>
            <a:r>
              <a:rPr lang="zh-CN" altLang="en-US" sz="12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3</a:t>
            </a:r>
            <a:r>
              <a:rPr lang="zh-CN" altLang="en-US" sz="1200">
                <a:solidFill>
                  <a:srgbClr val="FFC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 物业团队</a:t>
            </a:r>
            <a:r>
              <a:rPr lang="zh-CN" altLang="en-US" sz="1200">
                <a:solidFill>
                  <a:srgbClr val="FFC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吸粉，引起广泛关注</a:t>
            </a:r>
            <a:endParaRPr lang="en-US" altLang="zh-CN" sz="120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充分展示物业团队的面貌及水平，增加市民对碧桂园物业的好感度和美誉度，引起全城的广泛关注。</a:t>
            </a:r>
            <a:endParaRPr lang="zh-CN" altLang="en-US" sz="120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12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 </a:t>
            </a:r>
            <a:endParaRPr lang="en-US" altLang="zh-CN" sz="120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2" name="TextBox 24"/>
          <p:cNvSpPr txBox="1"/>
          <p:nvPr/>
        </p:nvSpPr>
        <p:spPr>
          <a:xfrm>
            <a:off x="253855" y="1127388"/>
            <a:ext cx="321310" cy="2888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  <a:sym typeface="+mn-ea"/>
              </a:rPr>
              <a:t>VOLCANO&amp;AURORA PARK </a:t>
            </a:r>
            <a:endParaRPr lang="en-US" altLang="en-US" sz="9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372100" y="334010"/>
            <a:ext cx="3314700" cy="4439920"/>
            <a:chOff x="9333" y="458"/>
            <a:chExt cx="4602" cy="6164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 cstate="email"/>
            <a:stretch>
              <a:fillRect/>
            </a:stretch>
          </p:blipFill>
          <p:spPr>
            <a:xfrm>
              <a:off x="9333" y="458"/>
              <a:ext cx="4603" cy="3064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 cstate="email"/>
            <a:stretch>
              <a:fillRect/>
            </a:stretch>
          </p:blipFill>
          <p:spPr>
            <a:xfrm>
              <a:off x="9351" y="3574"/>
              <a:ext cx="4585" cy="304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339090" y="196850"/>
            <a:ext cx="8034020" cy="782320"/>
            <a:chOff x="534" y="463"/>
            <a:chExt cx="12652" cy="1232"/>
          </a:xfrm>
        </p:grpSpPr>
        <p:sp>
          <p:nvSpPr>
            <p:cNvPr id="6" name="文本框 5"/>
            <p:cNvSpPr txBox="1"/>
            <p:nvPr/>
          </p:nvSpPr>
          <p:spPr>
            <a:xfrm>
              <a:off x="534" y="463"/>
              <a:ext cx="5639" cy="7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n"/>
              </a:pPr>
              <a:r>
                <a:rPr lang="zh-CN" altLang="en-US" sz="18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倒计时稿</a:t>
              </a:r>
              <a:r>
                <a:rPr lang="en-US" altLang="zh-CN" sz="18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-</a:t>
              </a:r>
              <a:r>
                <a:rPr lang="zh-CN" altLang="en-US" sz="18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二次输出</a:t>
              </a:r>
              <a:endParaRPr lang="zh-CN" altLang="en-US" sz="18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5" name="文本框 14"/>
            <p:cNvSpPr txBox="1">
              <a:spLocks noChangeArrowheads="1"/>
            </p:cNvSpPr>
            <p:nvPr/>
          </p:nvSpPr>
          <p:spPr bwMode="auto">
            <a:xfrm>
              <a:off x="681" y="1261"/>
              <a:ext cx="12505" cy="4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None/>
              </a:pPr>
              <a:endPara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6656705" y="833120"/>
            <a:ext cx="2406015" cy="1153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lnSpc>
                <a:spcPct val="150000"/>
              </a:lnSpc>
            </a:pPr>
            <a:r>
              <a:rPr lang="zh-CN" altLang="en-US" sz="1600">
                <a:solidFill>
                  <a:srgbClr val="FFC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微信单页倒计时宣传</a:t>
            </a:r>
            <a:endParaRPr lang="zh-CN" altLang="en-US" sz="120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r" fontAlgn="auto">
              <a:lnSpc>
                <a:spcPct val="150000"/>
              </a:lnSpc>
            </a:pPr>
            <a:r>
              <a:rPr lang="zh-CN" altLang="en-US" sz="10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活动开始前进行朋友圈预告</a:t>
            </a:r>
            <a:endParaRPr lang="zh-CN" altLang="en-US" sz="100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r" fontAlgn="auto">
              <a:lnSpc>
                <a:spcPct val="150000"/>
              </a:lnSpc>
            </a:pPr>
            <a:r>
              <a:rPr lang="zh-CN" altLang="en-US" sz="10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发挥派送活动积攒的人气</a:t>
            </a:r>
            <a:endParaRPr lang="zh-CN" altLang="en-US" sz="100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r" fontAlgn="auto">
              <a:lnSpc>
                <a:spcPct val="150000"/>
              </a:lnSpc>
            </a:pPr>
            <a:r>
              <a:rPr lang="zh-CN" altLang="en-US" sz="10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公众号进行二次活动信息预告及输出</a:t>
            </a:r>
            <a:r>
              <a:rPr lang="en-US" altLang="zh-CN" sz="10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 </a:t>
            </a:r>
            <a:endParaRPr lang="en-US" altLang="zh-CN" sz="100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2" name="TextBox 24"/>
          <p:cNvSpPr txBox="1"/>
          <p:nvPr/>
        </p:nvSpPr>
        <p:spPr>
          <a:xfrm>
            <a:off x="253855" y="1127388"/>
            <a:ext cx="321310" cy="2888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  <a:sym typeface="+mn-ea"/>
              </a:rPr>
              <a:t>VOLCANO&amp;AURORA PARK </a:t>
            </a:r>
            <a:endParaRPr lang="en-US" altLang="en-US" sz="9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79755" y="819150"/>
            <a:ext cx="6076315" cy="3631565"/>
            <a:chOff x="906" y="2327"/>
            <a:chExt cx="12191" cy="7298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" cstate="email"/>
            <a:srcRect/>
            <a:stretch>
              <a:fillRect/>
            </a:stretch>
          </p:blipFill>
          <p:spPr>
            <a:xfrm>
              <a:off x="9129" y="2330"/>
              <a:ext cx="3969" cy="7295"/>
            </a:xfrm>
            <a:prstGeom prst="rect">
              <a:avLst/>
            </a:prstGeom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>
            <a:xfrm>
              <a:off x="906" y="2331"/>
              <a:ext cx="3947" cy="7294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>
            <a:xfrm>
              <a:off x="4998" y="2327"/>
              <a:ext cx="3970" cy="72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C:/Users/YZ/AppData/Local/Temp/picturecompress_20210607141515/output_16.pngoutput_16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 rot="5400000">
            <a:off x="2000252" y="-2000249"/>
            <a:ext cx="5143500" cy="9144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942705" y="1675372"/>
            <a:ext cx="1258594" cy="33718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&lt;</a:t>
            </a:r>
            <a:r>
              <a:rPr lang="zh-CN" altLang="en-US" sz="16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第二幕</a:t>
            </a:r>
            <a:r>
              <a:rPr lang="en-US" altLang="zh-CN" sz="16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&gt;</a:t>
            </a:r>
            <a:endParaRPr lang="zh-CN" altLang="en-US" sz="16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08660" y="2110446"/>
            <a:ext cx="7726680" cy="922020"/>
          </a:xfrm>
          <a:prstGeom prst="rect">
            <a:avLst/>
          </a:prstGeom>
          <a:noFill/>
        </p:spPr>
        <p:txBody>
          <a:bodyPr wrap="none" rtlCol="0" anchor="t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zh-CN"/>
            </a:defPPr>
            <a:lvl1pPr algn="ctr">
              <a:defRPr sz="5400">
                <a:solidFill>
                  <a:srgbClr val="DFC9A5"/>
                </a:solidFill>
                <a:latin typeface="华文行楷" panose="02010800040101010101" pitchFamily="2" charset="-122"/>
                <a:ea typeface="华文行楷" panose="02010800040101010101" pitchFamily="2" charset="-122"/>
              </a:defRPr>
            </a:lvl1pPr>
          </a:lstStyle>
          <a:p>
            <a:pPr algn="ctr"/>
            <a:r>
              <a:rPr lang="zh-CN" altLang="en-US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  <a:sym typeface="+mn-ea"/>
              </a:rPr>
              <a:t>“铂悦天著</a:t>
            </a:r>
            <a:r>
              <a:rPr lang="en-US" altLang="zh-CN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  <a:sym typeface="+mn-ea"/>
              </a:rPr>
              <a:t>·</a:t>
            </a:r>
            <a:r>
              <a:rPr lang="zh-CN" altLang="en-US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  <a:sym typeface="+mn-ea"/>
              </a:rPr>
              <a:t>初现大镜”</a:t>
            </a:r>
            <a:endParaRPr lang="en-US" altLang="zh-CN" dirty="0"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  <a:sym typeface="+mn-ea"/>
            </a:endParaRPr>
          </a:p>
        </p:txBody>
      </p:sp>
      <p:sp>
        <p:nvSpPr>
          <p:cNvPr id="12" name="TextBox 24"/>
          <p:cNvSpPr txBox="1"/>
          <p:nvPr/>
        </p:nvSpPr>
        <p:spPr>
          <a:xfrm>
            <a:off x="253855" y="1127388"/>
            <a:ext cx="321310" cy="2888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  <a:sym typeface="+mn-ea"/>
              </a:rPr>
              <a:t>VOLCANO&amp;AURORA PARK </a:t>
            </a:r>
            <a:endParaRPr lang="en-US" altLang="en-US" sz="9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70000" y="591229"/>
            <a:ext cx="6804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布置理念：以</a:t>
            </a:r>
            <a:r>
              <a:rPr lang="zh-CN" altLang="en-US" sz="1600" dirty="0">
                <a:solidFill>
                  <a:srgbClr val="DFC9A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光影美学</a:t>
            </a: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及</a:t>
            </a:r>
            <a:r>
              <a:rPr lang="zh-CN" altLang="en-US" sz="1600" dirty="0">
                <a:solidFill>
                  <a:srgbClr val="DFC9A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登峰造极</a:t>
            </a: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做为轴心布场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移步换景，即为一大步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496944" y="4176950"/>
            <a:ext cx="253873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1800" dirty="0">
                <a:solidFill>
                  <a:srgbClr val="DFC9A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造极登峰，大境非凡</a:t>
            </a:r>
            <a:r>
              <a:rPr lang="en-US" altLang="zh-CN" sz="1800" dirty="0">
                <a:solidFill>
                  <a:srgbClr val="DFC9A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……</a:t>
            </a:r>
            <a:endParaRPr lang="en-US" altLang="zh-CN" sz="1800" dirty="0">
              <a:solidFill>
                <a:srgbClr val="DFC9A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296071" y="3278632"/>
            <a:ext cx="894080" cy="3067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“</a:t>
            </a:r>
            <a:r>
              <a:rPr lang="zh-CN" altLang="en-US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天境</a:t>
            </a:r>
            <a:r>
              <a:rPr lang="en-US" altLang="zh-CN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”</a:t>
            </a:r>
            <a:endParaRPr lang="en-US" altLang="zh-CN" sz="14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319951" y="3278632"/>
            <a:ext cx="894080" cy="3067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“</a:t>
            </a:r>
            <a:r>
              <a:rPr lang="zh-CN" altLang="en-US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光影</a:t>
            </a:r>
            <a:r>
              <a:rPr lang="en-US" altLang="zh-CN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”</a:t>
            </a:r>
            <a:endParaRPr lang="en-US" altLang="zh-CN" sz="14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+mn-ea"/>
            </a:endParaRPr>
          </a:p>
        </p:txBody>
      </p:sp>
      <p:pic>
        <p:nvPicPr>
          <p:cNvPr id="5" name="图片 4" descr="C:/Users/YZ/AppData/Local/Temp/picturecompress_20210607141515/output_17.pngoutput_17"/>
          <p:cNvPicPr>
            <a:picLocks noChangeAspect="1"/>
          </p:cNvPicPr>
          <p:nvPr/>
        </p:nvPicPr>
        <p:blipFill>
          <a:blip r:embed="rId1" cstate="email"/>
          <a:srcRect l="-965"/>
          <a:stretch>
            <a:fillRect/>
          </a:stretch>
        </p:blipFill>
        <p:spPr>
          <a:xfrm rot="16200000">
            <a:off x="2960367" y="1558925"/>
            <a:ext cx="1565910" cy="1565910"/>
          </a:xfrm>
          <a:prstGeom prst="ellipse">
            <a:avLst/>
          </a:prstGeom>
        </p:spPr>
      </p:pic>
      <p:pic>
        <p:nvPicPr>
          <p:cNvPr id="6" name="图片 5" descr="C:/Users/YZ/AppData/Local/Temp/picturecompress_20210607141515/output_18.pngoutput_18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953238" y="1435735"/>
            <a:ext cx="1628775" cy="1628775"/>
          </a:xfrm>
          <a:prstGeom prst="ellipse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7248311" y="3278632"/>
            <a:ext cx="894080" cy="3067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“</a:t>
            </a:r>
            <a:r>
              <a:rPr lang="zh-CN" altLang="en-US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灵动</a:t>
            </a:r>
            <a:r>
              <a:rPr lang="en-US" altLang="zh-CN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”</a:t>
            </a:r>
            <a:endParaRPr lang="en-US" altLang="zh-CN" sz="14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+mn-ea"/>
            </a:endParaRPr>
          </a:p>
        </p:txBody>
      </p:sp>
      <p:sp>
        <p:nvSpPr>
          <p:cNvPr id="12" name="TextBox 24"/>
          <p:cNvSpPr txBox="1"/>
          <p:nvPr/>
        </p:nvSpPr>
        <p:spPr>
          <a:xfrm>
            <a:off x="253855" y="1127388"/>
            <a:ext cx="321310" cy="2888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  <a:sym typeface="+mn-ea"/>
              </a:rPr>
              <a:t>VOLCANO&amp;AURORA PARK </a:t>
            </a:r>
            <a:endParaRPr lang="en-US" altLang="en-US" sz="9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272191" y="3278632"/>
            <a:ext cx="894080" cy="3067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“</a:t>
            </a:r>
            <a:r>
              <a:rPr lang="zh-CN" altLang="en-US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登峰</a:t>
            </a:r>
            <a:r>
              <a:rPr lang="en-US" altLang="zh-CN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”</a:t>
            </a:r>
            <a:endParaRPr lang="en-US" altLang="zh-CN" sz="14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+mn-ea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935855" y="1558925"/>
            <a:ext cx="1566545" cy="1565910"/>
          </a:xfrm>
          <a:prstGeom prst="ellipse">
            <a:avLst/>
          </a:prstGeom>
          <a:blipFill rotWithShape="1">
            <a:blip r:embed="rId3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6912610" y="1558925"/>
            <a:ext cx="1566545" cy="1565910"/>
          </a:xfrm>
          <a:prstGeom prst="ellipse">
            <a:avLst/>
          </a:prstGeom>
          <a:blipFill rotWithShape="1">
            <a:blip r:embed="rId4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C:/Users/YZ/AppData/Local/Temp/picturecompress_20210607141515/output_19.pngoutput_19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797560" y="506095"/>
            <a:ext cx="8227695" cy="439356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13360" y="142875"/>
            <a:ext cx="20002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tx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平面布局图</a:t>
            </a:r>
            <a:endParaRPr lang="zh-CN" altLang="en-US" sz="2000">
              <a:solidFill>
                <a:schemeClr val="tx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15290" y="209550"/>
            <a:ext cx="2148840" cy="299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现场平面图</a:t>
            </a:r>
            <a:endParaRPr lang="zh-CN" altLang="en-US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 rot="20520000">
            <a:off x="4145915" y="2427605"/>
            <a:ext cx="721360" cy="435610"/>
          </a:xfrm>
          <a:prstGeom prst="rect">
            <a:avLst/>
          </a:prstGeom>
          <a:solidFill>
            <a:schemeClr val="accent2">
              <a:alpha val="36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4096385" y="2495550"/>
            <a:ext cx="1249680" cy="299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</a:rPr>
              <a:t>仪式区</a:t>
            </a:r>
            <a:endParaRPr lang="zh-CN" altLang="en-US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矩形 13"/>
          <p:cNvSpPr/>
          <p:nvPr/>
        </p:nvSpPr>
        <p:spPr>
          <a:xfrm rot="20580000">
            <a:off x="4244975" y="4105910"/>
            <a:ext cx="645160" cy="208915"/>
          </a:xfrm>
          <a:prstGeom prst="rect">
            <a:avLst/>
          </a:prstGeom>
          <a:solidFill>
            <a:schemeClr val="accent4">
              <a:alpha val="57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 rot="18120000">
            <a:off x="7609205" y="1697355"/>
            <a:ext cx="828040" cy="2286000"/>
          </a:xfrm>
          <a:prstGeom prst="rect">
            <a:avLst/>
          </a:prstGeom>
          <a:solidFill>
            <a:srgbClr val="FF0000">
              <a:alpha val="48000"/>
            </a:srgb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24"/>
          <p:cNvSpPr txBox="1"/>
          <p:nvPr/>
        </p:nvSpPr>
        <p:spPr>
          <a:xfrm>
            <a:off x="253855" y="1127388"/>
            <a:ext cx="321310" cy="2888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  <a:sym typeface="+mn-ea"/>
              </a:rPr>
              <a:t>VOLCANO&amp;AURORA PARK </a:t>
            </a:r>
            <a:endParaRPr lang="en-US" altLang="en-US" sz="9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600315" y="2702560"/>
            <a:ext cx="124968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>
                <a:latin typeface="微软雅黑" panose="020B0503020204020204" charset="-122"/>
                <a:ea typeface="微软雅黑" panose="020B0503020204020204" charset="-122"/>
              </a:rPr>
              <a:t>火山极境</a:t>
            </a:r>
            <a:endParaRPr lang="zh-CN" altLang="en-US" sz="12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4157345" y="3169285"/>
            <a:ext cx="239395" cy="239395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5275580" y="2903855"/>
            <a:ext cx="273050" cy="26543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rot="20580000">
            <a:off x="5987415" y="3644265"/>
            <a:ext cx="645160" cy="208915"/>
          </a:xfrm>
          <a:prstGeom prst="rect">
            <a:avLst/>
          </a:prstGeom>
          <a:solidFill>
            <a:srgbClr val="FFFF00">
              <a:alpha val="57000"/>
            </a:srgb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5970905" y="3599180"/>
            <a:ext cx="1249680" cy="299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</a:rPr>
              <a:t>签到处</a:t>
            </a:r>
            <a:endParaRPr lang="zh-CN" altLang="en-US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157345" y="4096385"/>
            <a:ext cx="1249680" cy="299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</a:rPr>
              <a:t>迎宾造景</a:t>
            </a:r>
            <a:endParaRPr lang="zh-CN" altLang="en-US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104765" y="2870200"/>
            <a:ext cx="1249680" cy="299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水上演绎</a:t>
            </a:r>
            <a:endParaRPr lang="zh-CN" altLang="en-US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881755" y="3139440"/>
            <a:ext cx="1249680" cy="299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水上演绎</a:t>
            </a:r>
            <a:endParaRPr lang="zh-CN" altLang="en-US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矩形 18"/>
          <p:cNvSpPr/>
          <p:nvPr/>
        </p:nvSpPr>
        <p:spPr>
          <a:xfrm rot="3060000">
            <a:off x="4276090" y="3178175"/>
            <a:ext cx="754380" cy="102235"/>
          </a:xfrm>
          <a:prstGeom prst="rect">
            <a:avLst/>
          </a:prstGeom>
          <a:solidFill>
            <a:srgbClr val="00B050">
              <a:alpha val="57000"/>
            </a:srgb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 rot="3060000">
            <a:off x="4691380" y="3145155"/>
            <a:ext cx="754380" cy="102235"/>
          </a:xfrm>
          <a:prstGeom prst="rect">
            <a:avLst/>
          </a:prstGeom>
          <a:solidFill>
            <a:srgbClr val="00B050">
              <a:alpha val="57000"/>
            </a:srgb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 rot="19320000">
            <a:off x="4778375" y="2728595"/>
            <a:ext cx="473075" cy="1129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模特迎宾</a:t>
            </a:r>
            <a:endParaRPr lang="zh-CN" altLang="en-US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806450" y="750570"/>
            <a:ext cx="7940675" cy="782320"/>
            <a:chOff x="1270" y="1335"/>
            <a:chExt cx="12505" cy="1232"/>
          </a:xfrm>
        </p:grpSpPr>
        <p:sp>
          <p:nvSpPr>
            <p:cNvPr id="5" name="文本框 4"/>
            <p:cNvSpPr txBox="1"/>
            <p:nvPr/>
          </p:nvSpPr>
          <p:spPr>
            <a:xfrm>
              <a:off x="1270" y="1335"/>
              <a:ext cx="5639" cy="7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n"/>
              </a:pPr>
              <a:r>
                <a:rPr lang="zh-CN" altLang="en-US" sz="18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主题迎宾</a:t>
              </a:r>
              <a:endParaRPr lang="zh-CN" altLang="en-US" sz="18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5" name="文本框 14"/>
            <p:cNvSpPr txBox="1">
              <a:spLocks noChangeArrowheads="1"/>
            </p:cNvSpPr>
            <p:nvPr/>
          </p:nvSpPr>
          <p:spPr bwMode="auto">
            <a:xfrm>
              <a:off x="1270" y="2133"/>
              <a:ext cx="12505" cy="4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None/>
              </a:pPr>
              <a:r>
                <a:rPr lang="zh-CN" altLang="en-US" sz="12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现场设置主题迎宾造景，融合项目调性元素，结合项目信息立体字，模特于立体字旁进行互动迎宾。</a:t>
              </a:r>
              <a:endPara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sp>
        <p:nvSpPr>
          <p:cNvPr id="12" name="TextBox 24"/>
          <p:cNvSpPr txBox="1"/>
          <p:nvPr/>
        </p:nvSpPr>
        <p:spPr>
          <a:xfrm>
            <a:off x="253855" y="1127388"/>
            <a:ext cx="321310" cy="2888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  <a:sym typeface="+mn-ea"/>
              </a:rPr>
              <a:t>VOLCANO&amp;AURORA PARK </a:t>
            </a:r>
            <a:endParaRPr lang="en-US" altLang="en-US" sz="9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92455" y="1619250"/>
            <a:ext cx="8154035" cy="3016250"/>
            <a:chOff x="1146" y="2666"/>
            <a:chExt cx="15057" cy="467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 cstate="email"/>
            <a:stretch>
              <a:fillRect/>
            </a:stretch>
          </p:blipFill>
          <p:spPr>
            <a:xfrm>
              <a:off x="1146" y="2666"/>
              <a:ext cx="7009" cy="4676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>
            <a:xfrm>
              <a:off x="8245" y="2666"/>
              <a:ext cx="7959" cy="467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85470" y="430530"/>
            <a:ext cx="358076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8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签到处</a:t>
            </a:r>
            <a:endParaRPr lang="zh-CN" altLang="en-US" sz="18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585470" y="1244600"/>
            <a:ext cx="77628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auto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售楼处入口右侧设置签到处，融合府系归家仪式，使得入场签到充满仪式感。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" name="TextBox 24"/>
          <p:cNvSpPr txBox="1"/>
          <p:nvPr/>
        </p:nvSpPr>
        <p:spPr>
          <a:xfrm>
            <a:off x="253855" y="1127388"/>
            <a:ext cx="321310" cy="2888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  <a:sym typeface="+mn-ea"/>
              </a:rPr>
              <a:t>VOLCANO&amp;AURORA PARK </a:t>
            </a:r>
            <a:endParaRPr lang="en-US" altLang="en-US" sz="9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2" name="图片 1" descr="C:/Users/YZ/AppData/Local/Temp/picturecompress_20210607141515/output_20.pngoutput_20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585470" y="1794510"/>
            <a:ext cx="3867785" cy="2756535"/>
          </a:xfrm>
          <a:prstGeom prst="rect">
            <a:avLst/>
          </a:prstGeom>
        </p:spPr>
      </p:pic>
      <p:pic>
        <p:nvPicPr>
          <p:cNvPr id="9" name="图片 8" descr="C:/Users/YZ/AppData/Local/Temp/picturecompress_20210607141515/output_21.pngoutput_21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4526915" y="1794510"/>
            <a:ext cx="4193540" cy="275653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/Users/YZ/AppData/Local/Temp/picturecompress_20210607141515/output_22.pngoutput_22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>
          <a:xfrm>
            <a:off x="4371975" y="1710055"/>
            <a:ext cx="4604385" cy="278701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90550" y="832485"/>
            <a:ext cx="431927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8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水系装饰：</a:t>
            </a:r>
            <a:endParaRPr lang="zh-CN" altLang="en-US" sz="18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8" name="文本框 2"/>
          <p:cNvSpPr txBox="1">
            <a:spLocks noChangeArrowheads="1"/>
          </p:cNvSpPr>
          <p:nvPr/>
        </p:nvSpPr>
        <p:spPr bwMode="auto">
          <a:xfrm>
            <a:off x="721995" y="1339215"/>
            <a:ext cx="7940675" cy="275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针对入场两侧水系，布置立体字和花伞装饰，水镜之上，花舞倾城，营造充满艺术氛围的现代生活气息。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2" name="TextBox 24"/>
          <p:cNvSpPr txBox="1"/>
          <p:nvPr/>
        </p:nvSpPr>
        <p:spPr>
          <a:xfrm>
            <a:off x="253855" y="1127388"/>
            <a:ext cx="321310" cy="2888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  <a:sym typeface="+mn-ea"/>
              </a:rPr>
              <a:t>VOLCANO&amp;AURORA PARK </a:t>
            </a:r>
            <a:endParaRPr lang="en-US" altLang="en-US" sz="9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13" name="图片 12" descr="C:/Users/YZ/AppData/Local/Temp/picturecompress_20210607141515/output_23.pngoutput_23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60070" y="1710690"/>
            <a:ext cx="3749675" cy="279844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90550" y="832485"/>
            <a:ext cx="431927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8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古乐迎宾：</a:t>
            </a:r>
            <a:endParaRPr lang="zh-CN" altLang="en-US" sz="18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8" name="文本框 2"/>
          <p:cNvSpPr txBox="1">
            <a:spLocks noChangeArrowheads="1"/>
          </p:cNvSpPr>
          <p:nvPr/>
        </p:nvSpPr>
        <p:spPr bwMode="auto">
          <a:xfrm>
            <a:off x="721995" y="1339215"/>
            <a:ext cx="7940675" cy="275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水系上安排古筝或竖琴进行表演，烘托活动现场氛围，吸引来宾注意。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2" name="TextBox 24"/>
          <p:cNvSpPr txBox="1"/>
          <p:nvPr/>
        </p:nvSpPr>
        <p:spPr>
          <a:xfrm>
            <a:off x="253855" y="1127388"/>
            <a:ext cx="321310" cy="2888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  <a:sym typeface="+mn-ea"/>
              </a:rPr>
              <a:t>VOLCANO&amp;AURORA PARK </a:t>
            </a:r>
            <a:endParaRPr lang="en-US" altLang="en-US" sz="9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9" name="图片 8" descr="C:/Users/YZ/AppData/Local/Temp/picturecompress_20210607141515/output_24.pngoutput_24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721995" y="1727200"/>
            <a:ext cx="4081780" cy="2799080"/>
          </a:xfrm>
          <a:prstGeom prst="rect">
            <a:avLst/>
          </a:prstGeom>
        </p:spPr>
      </p:pic>
      <p:pic>
        <p:nvPicPr>
          <p:cNvPr id="4" name="图片 3" descr="C:/Users/YZ/AppData/Local/Temp/picturecompress_20210607141515/output_25.pngoutput_25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4803775" y="1727200"/>
            <a:ext cx="4053840" cy="279209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75310" y="620395"/>
            <a:ext cx="358076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8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迎宾通道</a:t>
            </a:r>
            <a:endParaRPr lang="zh-CN" altLang="en-US" sz="18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585470" y="1244600"/>
            <a:ext cx="83089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auto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入场通道区整体铺设红色地毯，安排模特立于两侧互动迎宾，搭配迎宾花柱，增添现场氛围。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" name="TextBox 24"/>
          <p:cNvSpPr txBox="1"/>
          <p:nvPr/>
        </p:nvSpPr>
        <p:spPr>
          <a:xfrm>
            <a:off x="253855" y="1127388"/>
            <a:ext cx="321310" cy="2888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  <a:sym typeface="+mn-ea"/>
              </a:rPr>
              <a:t>VOLCANO&amp;AURORA PARK </a:t>
            </a:r>
            <a:endParaRPr lang="en-US" altLang="en-US" sz="9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85470" y="1998345"/>
            <a:ext cx="8211820" cy="2771140"/>
            <a:chOff x="922" y="2976"/>
            <a:chExt cx="14264" cy="4535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 cstate="email"/>
            <a:stretch>
              <a:fillRect/>
            </a:stretch>
          </p:blipFill>
          <p:spPr>
            <a:xfrm>
              <a:off x="922" y="2977"/>
              <a:ext cx="7513" cy="4534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 cstate="email"/>
            <a:stretch>
              <a:fillRect/>
            </a:stretch>
          </p:blipFill>
          <p:spPr>
            <a:xfrm>
              <a:off x="8390" y="2976"/>
              <a:ext cx="6797" cy="453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85470" y="430530"/>
            <a:ext cx="358076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8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园区互动区域</a:t>
            </a:r>
            <a:endParaRPr lang="zh-CN" altLang="en-US" sz="18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666750" y="1056640"/>
            <a:ext cx="795909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auto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园区空场地，传统舞狮和模特的互动合影，传递项目现代 / 舒心 / 自然 / 艺术的府系家园景观以及充满东方文化底蕴的现代简约生活方式。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" name="TextBox 24"/>
          <p:cNvSpPr txBox="1"/>
          <p:nvPr/>
        </p:nvSpPr>
        <p:spPr>
          <a:xfrm>
            <a:off x="253855" y="1127388"/>
            <a:ext cx="321310" cy="2888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  <a:sym typeface="+mn-ea"/>
              </a:rPr>
              <a:t>VOLCANO&amp;AURORA PARK </a:t>
            </a:r>
            <a:endParaRPr lang="en-US" altLang="en-US" sz="9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66750" y="1809750"/>
            <a:ext cx="7701915" cy="2861310"/>
            <a:chOff x="1050" y="3556"/>
            <a:chExt cx="9669" cy="380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 cstate="email"/>
            <a:stretch>
              <a:fillRect/>
            </a:stretch>
          </p:blipFill>
          <p:spPr>
            <a:xfrm>
              <a:off x="1050" y="3556"/>
              <a:ext cx="5694" cy="3799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>
            <a:xfrm>
              <a:off x="6799" y="3556"/>
              <a:ext cx="3921" cy="38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C:/Users/YZ/AppData/Local/Temp/picturecompress_20210607141515/output_26.jpgoutput_26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0" y="0"/>
            <a:ext cx="9114155" cy="51435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63144" y="573859"/>
            <a:ext cx="358087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8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茶歇：奢享美味</a:t>
            </a:r>
            <a:endParaRPr lang="zh-CN" altLang="en-US" sz="18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563144" y="1081690"/>
            <a:ext cx="7940675" cy="275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现场精致茶歇摆台，各式美味的糕点、茶水供来宾自由品鉴，奢享美味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2" name="TextBox 24"/>
          <p:cNvSpPr txBox="1"/>
          <p:nvPr/>
        </p:nvSpPr>
        <p:spPr>
          <a:xfrm>
            <a:off x="253855" y="1127388"/>
            <a:ext cx="321310" cy="2888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  <a:sym typeface="+mn-ea"/>
              </a:rPr>
              <a:t>VOLCANO&amp;AURORA PARK </a:t>
            </a:r>
            <a:endParaRPr lang="en-US" altLang="en-US" sz="9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C:/Users/YZ/AppData/Local/Temp/picturecompress_20210607141515/output_27.pngoutput_27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 rot="5400000">
            <a:off x="2000252" y="-2000249"/>
            <a:ext cx="5143500" cy="9144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316085" y="1679817"/>
            <a:ext cx="1258594" cy="33718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&lt;</a:t>
            </a:r>
            <a:r>
              <a:rPr lang="zh-CN" altLang="en-US" sz="16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第三幕</a:t>
            </a:r>
            <a:r>
              <a:rPr lang="en-US" altLang="zh-CN" sz="16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&gt;</a:t>
            </a:r>
            <a:endParaRPr lang="zh-CN" altLang="en-US" sz="16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82040" y="2264116"/>
            <a:ext cx="7726680" cy="922020"/>
          </a:xfrm>
          <a:prstGeom prst="rect">
            <a:avLst/>
          </a:prstGeom>
          <a:noFill/>
        </p:spPr>
        <p:txBody>
          <a:bodyPr wrap="none" rtlCol="0" anchor="t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zh-CN"/>
            </a:defPPr>
            <a:lvl1pPr algn="ctr">
              <a:defRPr sz="5400">
                <a:solidFill>
                  <a:srgbClr val="DFC9A5"/>
                </a:solidFill>
                <a:latin typeface="华文行楷" panose="02010800040101010101" pitchFamily="2" charset="-122"/>
                <a:ea typeface="华文行楷" panose="02010800040101010101" pitchFamily="2" charset="-122"/>
              </a:defRPr>
            </a:lvl1pPr>
          </a:lstStyle>
          <a:p>
            <a:pPr algn="ctr"/>
            <a:r>
              <a:rPr lang="zh-CN" altLang="en-US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  <a:sym typeface="+mn-ea"/>
              </a:rPr>
              <a:t>“铂悦天著</a:t>
            </a:r>
            <a:r>
              <a:rPr lang="en-US" altLang="zh-CN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  <a:sym typeface="+mn-ea"/>
              </a:rPr>
              <a:t>·</a:t>
            </a:r>
            <a:r>
              <a:rPr lang="zh-CN" altLang="en-US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  <a:sym typeface="+mn-ea"/>
              </a:rPr>
              <a:t>非凡盛启”</a:t>
            </a:r>
            <a:endParaRPr lang="en-US" altLang="zh-CN" dirty="0"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  <a:sym typeface="+mn-ea"/>
            </a:endParaRPr>
          </a:p>
        </p:txBody>
      </p:sp>
      <p:sp>
        <p:nvSpPr>
          <p:cNvPr id="12" name="TextBox 24"/>
          <p:cNvSpPr txBox="1"/>
          <p:nvPr/>
        </p:nvSpPr>
        <p:spPr>
          <a:xfrm>
            <a:off x="253855" y="1127388"/>
            <a:ext cx="321310" cy="2888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  <a:sym typeface="+mn-ea"/>
              </a:rPr>
              <a:t>VOLCANO&amp;AURORA PARK </a:t>
            </a:r>
            <a:endParaRPr lang="en-US" altLang="en-US" sz="9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366212" y="117760"/>
            <a:ext cx="24115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活动流程</a:t>
            </a:r>
            <a:r>
              <a:rPr lang="en-US" altLang="zh-CN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/RUNDOW</a:t>
            </a:r>
            <a:endParaRPr lang="zh-CN" altLang="en-US" sz="20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graphicFrame>
        <p:nvGraphicFramePr>
          <p:cNvPr id="4" name="表格 3"/>
          <p:cNvGraphicFramePr/>
          <p:nvPr>
            <p:custDataLst>
              <p:tags r:id="rId1"/>
            </p:custDataLst>
          </p:nvPr>
        </p:nvGraphicFramePr>
        <p:xfrm>
          <a:off x="575310" y="1127125"/>
          <a:ext cx="8232140" cy="304546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300480"/>
                <a:gridCol w="2214245"/>
                <a:gridCol w="4717415"/>
              </a:tblGrid>
              <a:tr h="417830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1510" b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  滨州碧桂园·铂悦天筑营销中心开放暨火山极境滨州首展</a:t>
                      </a:r>
                      <a:r>
                        <a:rPr lang="en-US" altLang="zh-CN" sz="1510" b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-</a:t>
                      </a:r>
                      <a:r>
                        <a:rPr lang="zh-CN" altLang="en-US" sz="1510" b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活动流程</a:t>
                      </a:r>
                      <a:r>
                        <a:rPr lang="en-US" altLang="zh-CN" sz="1510" b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 </a:t>
                      </a:r>
                      <a:endParaRPr lang="en-US" altLang="zh-CN" sz="1510" b="0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lt"/>
                      </a:endParaRPr>
                    </a:p>
                  </a:txBody>
                  <a:tcPr marL="46897" marR="46897" marT="23451" marB="23451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68605">
                <a:tc gridSpan="3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1030" b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 时间                                           内容                                                            详细</a:t>
                      </a:r>
                      <a:endParaRPr lang="zh-CN" altLang="en-US" sz="1030" b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lt"/>
                      </a:endParaRPr>
                    </a:p>
                  </a:txBody>
                  <a:tcPr marL="46897" marR="46897" marT="23451" marB="23451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4171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03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09:00—09:30</a:t>
                      </a:r>
                      <a:endParaRPr lang="en-US" altLang="zh-CN" sz="1030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lt"/>
                      </a:endParaRPr>
                    </a:p>
                  </a:txBody>
                  <a:tcPr marL="46897" marR="46897" marT="23451" marB="23451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103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嘉宾签到，进入观礼区</a:t>
                      </a:r>
                      <a:endParaRPr lang="zh-CN" altLang="en-US" sz="103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lt"/>
                      </a:endParaRPr>
                    </a:p>
                  </a:txBody>
                  <a:tcPr marL="46897" marR="46897" marT="23451" marB="23451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103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来宾签到后，礼仪引导来宾步入观礼区，</a:t>
                      </a:r>
                      <a:r>
                        <a:rPr lang="zh-CN" altLang="en-US" sz="1030" kern="100" dirty="0"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模特以优雅的姿态迎接嘉宾的到访，营造现场氛围</a:t>
                      </a:r>
                      <a:endParaRPr lang="zh-CN" altLang="en-US" sz="1030" kern="100" dirty="0">
                        <a:solidFill>
                          <a:schemeClr val="bg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微软雅黑" panose="020B0503020204020204" charset="-122"/>
                      </a:endParaRPr>
                    </a:p>
                  </a:txBody>
                  <a:tcPr marL="46897" marR="46897" marT="23451" marB="23451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01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03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09:30—09:35</a:t>
                      </a:r>
                      <a:endParaRPr lang="en-US" altLang="zh-CN" sz="1030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lt"/>
                      </a:endParaRPr>
                    </a:p>
                  </a:txBody>
                  <a:tcPr marL="46897" marR="46897" marT="23451" marB="23451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103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开场节目</a:t>
                      </a:r>
                      <a:endParaRPr lang="zh-CN" altLang="en-US" sz="103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lt"/>
                      </a:endParaRPr>
                    </a:p>
                  </a:txBody>
                  <a:tcPr marL="46897" marR="46897" marT="23451" marB="23451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indent="0" defTabSz="1706880" fontAlgn="ctr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buNone/>
                      </a:pPr>
                      <a:r>
                        <a:rPr lang="zh-CN" altLang="en-US" sz="103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开场舞蹈</a:t>
                      </a:r>
                      <a:r>
                        <a:rPr lang="en-US" altLang="zh-CN" sz="103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 </a:t>
                      </a:r>
                      <a:r>
                        <a:rPr lang="zh-CN" altLang="en-US" sz="103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，优雅的舞蹈，彰显  滨州碧桂园·铂悦天筑精致生活与高端品质</a:t>
                      </a:r>
                      <a:endParaRPr lang="zh-CN" altLang="en-US" sz="103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lt"/>
                      </a:endParaRPr>
                    </a:p>
                  </a:txBody>
                  <a:tcPr marL="46897" marR="46897" marT="23451" marB="23451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03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09:35—09:40</a:t>
                      </a:r>
                      <a:endParaRPr lang="en-US" altLang="zh-CN" sz="1030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lt"/>
                      </a:endParaRPr>
                    </a:p>
                  </a:txBody>
                  <a:tcPr marL="46897" marR="46897" marT="23451" marB="23451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103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主持人致开场辞</a:t>
                      </a:r>
                      <a:endParaRPr lang="zh-CN" altLang="en-US" sz="1030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lt"/>
                      </a:endParaRPr>
                    </a:p>
                  </a:txBody>
                  <a:tcPr marL="46897" marR="46897" marT="23451" marB="23451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030" dirty="0" err="1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主持人开场白</a:t>
                      </a:r>
                      <a:r>
                        <a:rPr lang="en-US" altLang="zh-CN" sz="103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，</a:t>
                      </a:r>
                      <a:r>
                        <a:rPr lang="zh-CN" altLang="en-US" sz="103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介绍活动嘉宾及流程</a:t>
                      </a:r>
                      <a:endParaRPr lang="zh-CN" altLang="en-US" sz="103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lt"/>
                      </a:endParaRPr>
                    </a:p>
                  </a:txBody>
                  <a:tcPr marL="46897" marR="46897" marT="23451" marB="23451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01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03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09:40—09:45</a:t>
                      </a:r>
                      <a:endParaRPr lang="en-US" altLang="zh-CN" sz="1030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lt"/>
                      </a:endParaRPr>
                    </a:p>
                  </a:txBody>
                  <a:tcPr marL="46897" marR="46897" marT="23451" marB="23451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103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领导致欢迎辞</a:t>
                      </a:r>
                      <a:endParaRPr lang="zh-CN" altLang="en-US" sz="1030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lt"/>
                      </a:endParaRPr>
                    </a:p>
                  </a:txBody>
                  <a:tcPr marL="46897" marR="46897" marT="23451" marB="23451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defTabSz="1706880" fontAlgn="ctr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Wingdings" panose="05000000000000000000" charset="0"/>
                        <a:buNone/>
                      </a:pPr>
                      <a:r>
                        <a:rPr lang="en-US" altLang="zh-CN" sz="1030" dirty="0" err="1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欢迎来宾出席</a:t>
                      </a:r>
                      <a:r>
                        <a:rPr lang="zh-CN" altLang="en-US" sz="1030" dirty="0" err="1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营销中心</a:t>
                      </a:r>
                      <a:r>
                        <a:rPr lang="zh-CN" altLang="en-US" sz="103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开放活动</a:t>
                      </a:r>
                      <a:endParaRPr lang="zh-CN" altLang="en-US" sz="1030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lt"/>
                      </a:endParaRPr>
                    </a:p>
                  </a:txBody>
                  <a:tcPr marL="46897" marR="46897" marT="23451" marB="23451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71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03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09:45—09:50</a:t>
                      </a:r>
                      <a:endParaRPr lang="en-US" altLang="zh-CN" sz="1030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lt"/>
                      </a:endParaRPr>
                    </a:p>
                  </a:txBody>
                  <a:tcPr marL="46897" marR="46897" marT="23451" marB="23451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103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开放仪式</a:t>
                      </a:r>
                      <a:endParaRPr lang="zh-CN" altLang="en-US" sz="1030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lt"/>
                      </a:endParaRPr>
                    </a:p>
                  </a:txBody>
                  <a:tcPr marL="46897" marR="46897" marT="23451" marB="23451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18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3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主持人邀请领导上次剪彩，完成开放仪式</a:t>
                      </a:r>
                      <a:endParaRPr lang="zh-CN" altLang="en-US" sz="103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lt"/>
                      </a:endParaRPr>
                    </a:p>
                  </a:txBody>
                  <a:tcPr marL="46897" marR="46897" marT="23451" marB="23451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14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03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09:50—10:00</a:t>
                      </a:r>
                      <a:endParaRPr lang="en-US" altLang="zh-CN" sz="1030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lt"/>
                      </a:endParaRPr>
                    </a:p>
                  </a:txBody>
                  <a:tcPr marL="46897" marR="46897" marT="23451" marB="23451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103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互动抽奖</a:t>
                      </a:r>
                      <a:endParaRPr lang="zh-CN" altLang="en-US" sz="1030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lt"/>
                      </a:endParaRPr>
                    </a:p>
                  </a:txBody>
                  <a:tcPr marL="46897" marR="46897" marT="23451" marB="23451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18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3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互动抽奖，送上精美礼品</a:t>
                      </a:r>
                      <a:endParaRPr lang="zh-CN" altLang="en-US" sz="103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lt"/>
                      </a:endParaRPr>
                    </a:p>
                  </a:txBody>
                  <a:tcPr marL="46897" marR="46897" marT="23451" marB="23451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38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03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10:00—11:30</a:t>
                      </a:r>
                      <a:endParaRPr lang="en-US" altLang="zh-CN" sz="1030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lt"/>
                      </a:endParaRPr>
                    </a:p>
                  </a:txBody>
                  <a:tcPr marL="46897" marR="46897" marT="23451" marB="23451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103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仪式结束，来宾参观内场，互动抽奖</a:t>
                      </a:r>
                      <a:endParaRPr lang="zh-CN" altLang="en-US" sz="103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lt"/>
                      </a:endParaRPr>
                    </a:p>
                  </a:txBody>
                  <a:tcPr marL="46897" marR="46897" marT="23451" marB="23451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103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主持人宣布开放仪式结束，邀请来宾移步内场，参观项目，参与打卡、互动暖场</a:t>
                      </a:r>
                      <a:endParaRPr lang="zh-CN" altLang="en-US" sz="103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lt"/>
                      </a:endParaRPr>
                    </a:p>
                  </a:txBody>
                  <a:tcPr marL="46897" marR="46897" marT="23451" marB="23451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" name="TextBox 24"/>
          <p:cNvSpPr txBox="1"/>
          <p:nvPr/>
        </p:nvSpPr>
        <p:spPr>
          <a:xfrm>
            <a:off x="253855" y="1127388"/>
            <a:ext cx="321310" cy="2888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  <a:sym typeface="+mn-ea"/>
              </a:rPr>
              <a:t>VOLCANO&amp;AURORA PARK </a:t>
            </a:r>
            <a:endParaRPr lang="en-US" altLang="en-US" sz="9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90550" y="832485"/>
            <a:ext cx="431927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sz="18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签到入场</a:t>
            </a:r>
            <a:endParaRPr sz="18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8" name="文本框 2"/>
          <p:cNvSpPr txBox="1">
            <a:spLocks noChangeArrowheads="1"/>
          </p:cNvSpPr>
          <p:nvPr/>
        </p:nvSpPr>
        <p:spPr bwMode="auto">
          <a:xfrm>
            <a:off x="721995" y="1339215"/>
            <a:ext cx="79406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来宾到场后在工作人员的引导下完成签到。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spcBef>
                <a:spcPct val="0"/>
              </a:spcBef>
              <a:buNone/>
            </a:pP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669449" y="1695133"/>
            <a:ext cx="7880985" cy="2921794"/>
            <a:chOff x="2226" y="3038"/>
            <a:chExt cx="16548" cy="6135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 cstate="email"/>
            <a:stretch>
              <a:fillRect/>
            </a:stretch>
          </p:blipFill>
          <p:spPr>
            <a:xfrm>
              <a:off x="9560" y="3038"/>
              <a:ext cx="9215" cy="6135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>
            <a:xfrm>
              <a:off x="2226" y="3039"/>
              <a:ext cx="7141" cy="6134"/>
            </a:xfrm>
            <a:prstGeom prst="rect">
              <a:avLst/>
            </a:prstGeom>
          </p:spPr>
        </p:pic>
      </p:grpSp>
      <p:sp>
        <p:nvSpPr>
          <p:cNvPr id="2" name="TextBox 24"/>
          <p:cNvSpPr txBox="1"/>
          <p:nvPr/>
        </p:nvSpPr>
        <p:spPr>
          <a:xfrm>
            <a:off x="253855" y="1127388"/>
            <a:ext cx="321310" cy="2888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  <a:sym typeface="+mn-ea"/>
              </a:rPr>
              <a:t>VOLCANO&amp;AURORA PARK </a:t>
            </a:r>
            <a:endParaRPr lang="en-US" altLang="en-US" sz="9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90550" y="832485"/>
            <a:ext cx="431927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8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开场表演：</a:t>
            </a:r>
            <a:endParaRPr lang="zh-CN" altLang="en-US" sz="18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8" name="文本框 2"/>
          <p:cNvSpPr txBox="1">
            <a:spLocks noChangeArrowheads="1"/>
          </p:cNvSpPr>
          <p:nvPr/>
        </p:nvSpPr>
        <p:spPr bwMode="auto">
          <a:xfrm>
            <a:off x="713105" y="1339215"/>
            <a:ext cx="8580755" cy="275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开场节目推荐</a:t>
            </a:r>
            <a:r>
              <a:rPr lang="zh-CN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双人舞《</a:t>
            </a:r>
            <a:r>
              <a:rPr lang="zh-CN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鹿灵》，演绎山水之乐下的</a:t>
            </a:r>
            <a:r>
              <a:rPr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恬淡闲适生活的灵动呈现</a:t>
            </a: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，契合项目的调性的同时，增添开放活动氛围。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2" name="图片 1" descr="C:/Users/YZ/AppData/Local/Temp/picturecompress_20210607141515/output_28.pngoutput_28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>
          <a:xfrm>
            <a:off x="575310" y="1751965"/>
            <a:ext cx="4334510" cy="2722880"/>
          </a:xfrm>
          <a:prstGeom prst="rect">
            <a:avLst/>
          </a:prstGeom>
        </p:spPr>
      </p:pic>
      <p:pic>
        <p:nvPicPr>
          <p:cNvPr id="3" name="图片 2" descr="C:/Users/YZ/AppData/Local/Temp/picturecompress_20210607141515/output_29.pngoutput_29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4909820" y="1751965"/>
            <a:ext cx="3915410" cy="2722880"/>
          </a:xfrm>
          <a:prstGeom prst="rect">
            <a:avLst/>
          </a:prstGeom>
        </p:spPr>
      </p:pic>
      <p:sp>
        <p:nvSpPr>
          <p:cNvPr id="4" name="TextBox 24"/>
          <p:cNvSpPr txBox="1"/>
          <p:nvPr/>
        </p:nvSpPr>
        <p:spPr>
          <a:xfrm>
            <a:off x="253855" y="1127388"/>
            <a:ext cx="321310" cy="2888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  <a:sym typeface="+mn-ea"/>
              </a:rPr>
              <a:t>VOLCANO&amp;AURORA PARK </a:t>
            </a:r>
            <a:endParaRPr lang="en-US" altLang="en-US" sz="9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647383" y="215084"/>
            <a:ext cx="358087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8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致辞环节</a:t>
            </a:r>
            <a:endParaRPr lang="zh-CN" altLang="en-US" sz="18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8" name="文本框 2"/>
          <p:cNvSpPr txBox="1">
            <a:spLocks noChangeArrowheads="1"/>
          </p:cNvSpPr>
          <p:nvPr/>
        </p:nvSpPr>
        <p:spPr bwMode="auto">
          <a:xfrm>
            <a:off x="721043" y="851820"/>
            <a:ext cx="7940675" cy="275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主持人出场，介绍来宾、媒体，及本次活动意义。  领导致欢迎词，并简单介绍项目信息。          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33" name="图片 32" descr="C:/Users/YZ/AppData/Local/Temp/picturecompress_20210607141515/output_30.pngoutput_30"/>
          <p:cNvPicPr>
            <a:picLocks noChangeAspect="1"/>
          </p:cNvPicPr>
          <p:nvPr/>
        </p:nvPicPr>
        <p:blipFill rotWithShape="1">
          <a:blip r:embed="rId1" cstate="email">
            <a:lum contrast="6000"/>
          </a:blip>
          <a:srcRect/>
          <a:stretch>
            <a:fillRect/>
          </a:stretch>
        </p:blipFill>
        <p:spPr>
          <a:xfrm>
            <a:off x="647383" y="1416050"/>
            <a:ext cx="4043363" cy="2694146"/>
          </a:xfrm>
          <a:prstGeom prst="rect">
            <a:avLst/>
          </a:prstGeom>
        </p:spPr>
      </p:pic>
      <p:pic>
        <p:nvPicPr>
          <p:cNvPr id="3" name="图片 2" descr="C:/Users/YZ/AppData/Local/Temp/picturecompress_20210607141515/output_31.pngoutput_31"/>
          <p:cNvPicPr>
            <a:picLocks noChangeAspect="1"/>
          </p:cNvPicPr>
          <p:nvPr/>
        </p:nvPicPr>
        <p:blipFill rotWithShape="1">
          <a:blip r:embed="rId2" cstate="email">
            <a:lum contrast="6000"/>
          </a:blip>
          <a:srcRect/>
          <a:stretch>
            <a:fillRect/>
          </a:stretch>
        </p:blipFill>
        <p:spPr>
          <a:xfrm>
            <a:off x="4769326" y="1373188"/>
            <a:ext cx="4080510" cy="2723674"/>
          </a:xfrm>
          <a:prstGeom prst="rect">
            <a:avLst/>
          </a:prstGeom>
        </p:spPr>
      </p:pic>
      <p:sp>
        <p:nvSpPr>
          <p:cNvPr id="2" name="TextBox 24"/>
          <p:cNvSpPr txBox="1"/>
          <p:nvPr/>
        </p:nvSpPr>
        <p:spPr>
          <a:xfrm>
            <a:off x="253855" y="1127388"/>
            <a:ext cx="321310" cy="2888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  <a:sym typeface="+mn-ea"/>
              </a:rPr>
              <a:t>VOLCANO&amp;AURORA PARK </a:t>
            </a:r>
            <a:endParaRPr lang="en-US" altLang="en-US" sz="9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85470" y="430530"/>
            <a:ext cx="358076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8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开放仪式</a:t>
            </a:r>
            <a:endParaRPr lang="zh-CN" altLang="en-US" sz="18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634365" y="1077595"/>
            <a:ext cx="830580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auto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售楼处入口两侧布置定制绸布，呈现活动信息，同时布置</a:t>
            </a: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剪彩花柱，上部点缀鲜花装饰，定制</a:t>
            </a:r>
            <a:r>
              <a:rPr lang="en-US" altLang="zh-CN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LOGO</a:t>
            </a: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带，由礼仪递上金剪进行剪彩仪式，同时吸幕机吸走绸布，项目亮相，象征售楼处正式开放。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96595" y="1779270"/>
            <a:ext cx="8085455" cy="2784475"/>
            <a:chOff x="875" y="2807"/>
            <a:chExt cx="14131" cy="4722"/>
          </a:xfrm>
        </p:grpSpPr>
        <p:pic>
          <p:nvPicPr>
            <p:cNvPr id="2" name="图片 1" descr="yhysPiCUHnrfT0wRa8YxQ8CNaG3SzBkJj"/>
            <p:cNvPicPr>
              <a:picLocks noChangeAspect="1"/>
            </p:cNvPicPr>
            <p:nvPr/>
          </p:nvPicPr>
          <p:blipFill>
            <a:blip r:embed="rId1" cstate="email"/>
            <a:stretch>
              <a:fillRect/>
            </a:stretch>
          </p:blipFill>
          <p:spPr>
            <a:xfrm>
              <a:off x="875" y="2813"/>
              <a:ext cx="7098" cy="4717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 cstate="email"/>
            <a:stretch>
              <a:fillRect/>
            </a:stretch>
          </p:blipFill>
          <p:spPr>
            <a:xfrm>
              <a:off x="8072" y="2807"/>
              <a:ext cx="6934" cy="4704"/>
            </a:xfrm>
            <a:prstGeom prst="rect">
              <a:avLst/>
            </a:prstGeom>
          </p:spPr>
        </p:pic>
      </p:grpSp>
      <p:pic>
        <p:nvPicPr>
          <p:cNvPr id="9" name="图片 8" descr="C:/Users/YZ/AppData/Local/Temp/picturecompress_20210607141515/output_32.pngoutput_32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814570" y="1783080"/>
            <a:ext cx="4177665" cy="2781300"/>
          </a:xfrm>
          <a:prstGeom prst="rect">
            <a:avLst/>
          </a:prstGeom>
        </p:spPr>
      </p:pic>
      <p:sp>
        <p:nvSpPr>
          <p:cNvPr id="3" name="TextBox 24"/>
          <p:cNvSpPr txBox="1"/>
          <p:nvPr/>
        </p:nvSpPr>
        <p:spPr>
          <a:xfrm>
            <a:off x="253855" y="1127388"/>
            <a:ext cx="321310" cy="2888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  <a:sym typeface="+mn-ea"/>
              </a:rPr>
              <a:t>VOLCANO&amp;AURORA PARK </a:t>
            </a:r>
            <a:endParaRPr lang="en-US" altLang="en-US" sz="9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85470" y="430530"/>
            <a:ext cx="358076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8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开放仪式（备选）</a:t>
            </a:r>
            <a:endParaRPr lang="zh-CN" altLang="en-US" sz="18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+mn-ea"/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634365" y="1077595"/>
            <a:ext cx="83058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auto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定制山水启动台，将杯中水导入启动台，项目名升起，寓意</a:t>
            </a: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lt"/>
              </a:rPr>
              <a:t>滨州碧桂园·铂悦天筑正式开放。</a:t>
            </a:r>
            <a:endParaRPr lang="zh-CN" altLang="en-US" sz="12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34365" y="1609090"/>
            <a:ext cx="8348345" cy="2957830"/>
            <a:chOff x="999" y="2574"/>
            <a:chExt cx="14347" cy="451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" cstate="email"/>
            <a:srcRect/>
            <a:stretch>
              <a:fillRect/>
            </a:stretch>
          </p:blipFill>
          <p:spPr>
            <a:xfrm>
              <a:off x="999" y="2574"/>
              <a:ext cx="7500" cy="4511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 cstate="email"/>
            <a:stretch>
              <a:fillRect/>
            </a:stretch>
          </p:blipFill>
          <p:spPr>
            <a:xfrm>
              <a:off x="8596" y="2574"/>
              <a:ext cx="6751" cy="4504"/>
            </a:xfrm>
            <a:prstGeom prst="rect">
              <a:avLst/>
            </a:prstGeom>
          </p:spPr>
        </p:pic>
      </p:grpSp>
      <p:sp>
        <p:nvSpPr>
          <p:cNvPr id="2" name="TextBox 24"/>
          <p:cNvSpPr txBox="1"/>
          <p:nvPr/>
        </p:nvSpPr>
        <p:spPr>
          <a:xfrm>
            <a:off x="253855" y="1127388"/>
            <a:ext cx="321310" cy="2888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  <a:sym typeface="+mn-ea"/>
              </a:rPr>
              <a:t>VOLCANO&amp;AURORA PARK </a:t>
            </a:r>
            <a:endParaRPr lang="en-US" altLang="en-US" sz="9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85470" y="430530"/>
            <a:ext cx="358076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8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互动抽奖</a:t>
            </a:r>
            <a:endParaRPr lang="zh-CN" altLang="en-US" sz="18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650875" y="937260"/>
            <a:ext cx="83058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auto">
              <a:lnSpc>
                <a:spcPct val="150000"/>
              </a:lnSpc>
              <a:spcBef>
                <a:spcPct val="0"/>
              </a:spcBef>
              <a:buNone/>
            </a:pPr>
            <a:r>
              <a:rPr lang="zh-CN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主持人邀请领导</a:t>
            </a:r>
            <a:r>
              <a:rPr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进行互动抽奖，送上精美礼品。</a:t>
            </a:r>
            <a:endParaRPr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53745" y="1541780"/>
            <a:ext cx="8058785" cy="2823210"/>
            <a:chOff x="737" y="3041"/>
            <a:chExt cx="20462" cy="6602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1" cstate="email"/>
            <a:srcRect/>
            <a:stretch>
              <a:fillRect/>
            </a:stretch>
          </p:blipFill>
          <p:spPr>
            <a:xfrm>
              <a:off x="737" y="3041"/>
              <a:ext cx="10481" cy="6602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 cstate="email"/>
            <a:stretch>
              <a:fillRect/>
            </a:stretch>
          </p:blipFill>
          <p:spPr>
            <a:xfrm>
              <a:off x="11329" y="3041"/>
              <a:ext cx="9870" cy="6585"/>
            </a:xfrm>
            <a:prstGeom prst="rect">
              <a:avLst/>
            </a:prstGeom>
          </p:spPr>
        </p:pic>
      </p:grpSp>
      <p:sp>
        <p:nvSpPr>
          <p:cNvPr id="2" name="TextBox 24"/>
          <p:cNvSpPr txBox="1"/>
          <p:nvPr/>
        </p:nvSpPr>
        <p:spPr>
          <a:xfrm>
            <a:off x="253855" y="1127388"/>
            <a:ext cx="321310" cy="2888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  <a:sym typeface="+mn-ea"/>
              </a:rPr>
              <a:t>VOLCANO&amp;AURORA PARK </a:t>
            </a:r>
            <a:endParaRPr lang="en-US" altLang="en-US" sz="9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647383" y="215084"/>
            <a:ext cx="358087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8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项目参观</a:t>
            </a:r>
            <a:endParaRPr lang="zh-CN" altLang="en-US" sz="18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8" name="文本框 2"/>
          <p:cNvSpPr txBox="1">
            <a:spLocks noChangeArrowheads="1"/>
          </p:cNvSpPr>
          <p:nvPr/>
        </p:nvSpPr>
        <p:spPr bwMode="auto">
          <a:xfrm>
            <a:off x="721043" y="851820"/>
            <a:ext cx="7940675" cy="275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进入内场———沙盘讲解、体验馆、示范区参观。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22935" y="1271905"/>
            <a:ext cx="8213090" cy="2966085"/>
            <a:chOff x="1586" y="2163"/>
            <a:chExt cx="11886" cy="409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 cstate="email"/>
            <a:stretch>
              <a:fillRect/>
            </a:stretch>
          </p:blipFill>
          <p:spPr>
            <a:xfrm>
              <a:off x="7812" y="2163"/>
              <a:ext cx="5661" cy="4095"/>
            </a:xfrm>
            <a:prstGeom prst="rect">
              <a:avLst/>
            </a:prstGeom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 cstate="email"/>
            <a:stretch>
              <a:fillRect/>
            </a:stretch>
          </p:blipFill>
          <p:spPr>
            <a:xfrm>
              <a:off x="1586" y="2163"/>
              <a:ext cx="6132" cy="4073"/>
            </a:xfrm>
            <a:prstGeom prst="rect">
              <a:avLst/>
            </a:prstGeom>
          </p:spPr>
        </p:pic>
      </p:grpSp>
      <p:sp>
        <p:nvSpPr>
          <p:cNvPr id="3" name="TextBox 24"/>
          <p:cNvSpPr txBox="1"/>
          <p:nvPr/>
        </p:nvSpPr>
        <p:spPr>
          <a:xfrm>
            <a:off x="253855" y="1127388"/>
            <a:ext cx="321310" cy="2888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  <a:sym typeface="+mn-ea"/>
              </a:rPr>
              <a:t>VOLCANO&amp;AURORA PARK </a:t>
            </a:r>
            <a:endParaRPr lang="en-US" altLang="en-US" sz="9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647383" y="215084"/>
            <a:ext cx="358087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8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互动暖场</a:t>
            </a:r>
            <a:endParaRPr lang="zh-CN" altLang="en-US" sz="18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8" name="文本框 2"/>
          <p:cNvSpPr txBox="1">
            <a:spLocks noChangeArrowheads="1"/>
          </p:cNvSpPr>
          <p:nvPr/>
        </p:nvSpPr>
        <p:spPr bwMode="auto">
          <a:xfrm>
            <a:off x="721043" y="851820"/>
            <a:ext cx="794067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灵动水韵，天然画境，利用大自然的力量，在水中发挥奇思妙想，用五彩斑斓的颜料，晕染天马行空的画境，现场提供创意水拓画体验，邀您与孩子一起，创造不一样的周末。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75310" y="1578610"/>
            <a:ext cx="8269605" cy="2739390"/>
            <a:chOff x="2216" y="1999"/>
            <a:chExt cx="13561" cy="4492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 cstate="email"/>
            <a:stretch>
              <a:fillRect/>
            </a:stretch>
          </p:blipFill>
          <p:spPr>
            <a:xfrm>
              <a:off x="2216" y="1999"/>
              <a:ext cx="6733" cy="4492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 cstate="email"/>
            <a:stretch>
              <a:fillRect/>
            </a:stretch>
          </p:blipFill>
          <p:spPr>
            <a:xfrm>
              <a:off x="9043" y="1999"/>
              <a:ext cx="6735" cy="4492"/>
            </a:xfrm>
            <a:prstGeom prst="rect">
              <a:avLst/>
            </a:prstGeom>
          </p:spPr>
        </p:pic>
      </p:grpSp>
      <p:sp>
        <p:nvSpPr>
          <p:cNvPr id="3" name="TextBox 24"/>
          <p:cNvSpPr txBox="1"/>
          <p:nvPr/>
        </p:nvSpPr>
        <p:spPr>
          <a:xfrm>
            <a:off x="253855" y="1127388"/>
            <a:ext cx="321310" cy="2888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  <a:sym typeface="+mn-ea"/>
              </a:rPr>
              <a:t>VOLCANO&amp;AURORA PARK </a:t>
            </a:r>
            <a:endParaRPr lang="en-US" altLang="en-US" sz="9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56235" y="390525"/>
            <a:ext cx="208851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[</a:t>
            </a:r>
            <a:r>
              <a:rPr lang="zh-CN" altLang="en-US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极地来客</a:t>
            </a:r>
            <a:r>
              <a:rPr lang="en-US" altLang="zh-CN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]</a:t>
            </a:r>
            <a:endParaRPr lang="zh-CN" altLang="en-US" sz="20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4" name="图片 3" descr="C:/Users/YZ/AppData/Local/Temp/picturecompress_20210607141515/output_33.pngoutput_3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699135" y="1127125"/>
            <a:ext cx="4770120" cy="318262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786755" y="1510030"/>
            <a:ext cx="2540000" cy="2122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圆滚滚、胖乎乎的身体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走起路来一摇一摆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一身的黑白礼服，自带绅士感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地球最萌生物——企鹅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随便挥挥小翅膀、跺跺小脚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粉丝的欢呼声立马就是此起彼伏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5" name="TextBox 24"/>
          <p:cNvSpPr txBox="1"/>
          <p:nvPr/>
        </p:nvSpPr>
        <p:spPr>
          <a:xfrm>
            <a:off x="253855" y="1127388"/>
            <a:ext cx="321310" cy="2888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  <a:sym typeface="+mn-ea"/>
              </a:rPr>
              <a:t>VOLCANO&amp;AURORA PARK </a:t>
            </a:r>
            <a:endParaRPr lang="en-US" altLang="en-US" sz="9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90550" y="832485"/>
            <a:ext cx="431927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8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[</a:t>
            </a:r>
            <a:r>
              <a:rPr lang="zh-CN" altLang="en-US" sz="18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极地来客</a:t>
            </a:r>
            <a:r>
              <a:rPr lang="zh-CN" altLang="en-US" sz="18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]</a:t>
            </a:r>
            <a:endParaRPr lang="zh-CN" altLang="en-US" sz="18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8" name="文本框 2"/>
          <p:cNvSpPr txBox="1">
            <a:spLocks noChangeArrowheads="1"/>
          </p:cNvSpPr>
          <p:nvPr/>
        </p:nvSpPr>
        <p:spPr bwMode="auto">
          <a:xfrm>
            <a:off x="721995" y="1339215"/>
            <a:ext cx="7940675" cy="755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远道而来的“明星嘉宾”——极地企鹅漂洋过海抵达 滨州碧桂园·铂悦天筑营销中心，活动当天</a:t>
            </a: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就可以切身看企鹅卖萌了在这里，您可以近距离接触极地动物、感受极地风情。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7" name="图片 6" descr="C:/Users/YZ/AppData/Local/Temp/picturecompress_20210607141515/output_34.pngoutput_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60" y="1926590"/>
            <a:ext cx="3857625" cy="2895600"/>
          </a:xfrm>
          <a:prstGeom prst="rect">
            <a:avLst/>
          </a:prstGeom>
        </p:spPr>
      </p:pic>
      <p:pic>
        <p:nvPicPr>
          <p:cNvPr id="6" name="图片 5" descr="C:/Users/YZ/AppData/Local/Temp/picturecompress_20210607141515/output_35.pngoutput_35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594860" y="1929130"/>
            <a:ext cx="4331335" cy="2889885"/>
          </a:xfrm>
          <a:prstGeom prst="rect">
            <a:avLst/>
          </a:prstGeom>
        </p:spPr>
      </p:pic>
      <p:sp>
        <p:nvSpPr>
          <p:cNvPr id="2" name="TextBox 24"/>
          <p:cNvSpPr txBox="1"/>
          <p:nvPr/>
        </p:nvSpPr>
        <p:spPr>
          <a:xfrm>
            <a:off x="253855" y="1127388"/>
            <a:ext cx="321310" cy="2888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  <a:sym typeface="+mn-ea"/>
              </a:rPr>
              <a:t>VOLCANO&amp;AURORA PARK </a:t>
            </a:r>
            <a:endParaRPr lang="en-US" altLang="en-US" sz="9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C:/Users/YZ/AppData/Local/Temp/picturecompress_20210607141515/output_36.pngoutput_36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 rot="5400000">
            <a:off x="2000252" y="-2000249"/>
            <a:ext cx="5143500" cy="9144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316085" y="1679817"/>
            <a:ext cx="1258594" cy="33718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&lt;</a:t>
            </a:r>
            <a:r>
              <a:rPr lang="zh-CN" altLang="en-US" sz="16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第四幕</a:t>
            </a:r>
            <a:r>
              <a:rPr lang="en-US" altLang="zh-CN" sz="16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&gt;</a:t>
            </a:r>
            <a:endParaRPr lang="zh-CN" altLang="en-US" sz="16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82040" y="2323806"/>
            <a:ext cx="7726680" cy="922020"/>
          </a:xfrm>
          <a:prstGeom prst="rect">
            <a:avLst/>
          </a:prstGeom>
          <a:noFill/>
        </p:spPr>
        <p:txBody>
          <a:bodyPr wrap="none" rtlCol="0" anchor="t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zh-CN"/>
            </a:defPPr>
            <a:lvl1pPr algn="ctr">
              <a:defRPr sz="5400">
                <a:solidFill>
                  <a:srgbClr val="DFC9A5"/>
                </a:solidFill>
                <a:latin typeface="华文行楷" panose="02010800040101010101" pitchFamily="2" charset="-122"/>
                <a:ea typeface="华文行楷" panose="02010800040101010101" pitchFamily="2" charset="-122"/>
              </a:defRPr>
            </a:lvl1pPr>
          </a:lstStyle>
          <a:p>
            <a:pPr algn="ctr"/>
            <a:r>
              <a:rPr lang="zh-CN" altLang="en-US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  <a:sym typeface="+mn-ea"/>
              </a:rPr>
              <a:t>“铂悦天著</a:t>
            </a:r>
            <a:r>
              <a:rPr lang="en-US" altLang="zh-CN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  <a:sym typeface="+mn-ea"/>
              </a:rPr>
              <a:t>·</a:t>
            </a:r>
            <a:r>
              <a:rPr lang="zh-CN" altLang="en-US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  <a:sym typeface="+mn-ea"/>
              </a:rPr>
              <a:t>火山极境”</a:t>
            </a:r>
            <a:endParaRPr lang="en-US" altLang="zh-CN" dirty="0"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  <a:sym typeface="+mn-ea"/>
            </a:endParaRPr>
          </a:p>
        </p:txBody>
      </p:sp>
      <p:sp>
        <p:nvSpPr>
          <p:cNvPr id="3" name="TextBox 24"/>
          <p:cNvSpPr txBox="1"/>
          <p:nvPr/>
        </p:nvSpPr>
        <p:spPr>
          <a:xfrm>
            <a:off x="253855" y="1127388"/>
            <a:ext cx="321310" cy="2888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  <a:sym typeface="+mn-ea"/>
              </a:rPr>
              <a:t>VOLCANO&amp;AURORA PARK </a:t>
            </a:r>
            <a:endParaRPr lang="en-US" altLang="en-US" sz="9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C:/Users/YZ/AppData/Local/Temp/picturecompress_20210607141515/output_37.pngoutput_37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>
          <a:xfrm>
            <a:off x="4434840" y="0"/>
            <a:ext cx="4717415" cy="5139055"/>
          </a:xfrm>
          <a:prstGeom prst="rect">
            <a:avLst/>
          </a:prstGeom>
        </p:spPr>
      </p:pic>
      <p:pic>
        <p:nvPicPr>
          <p:cNvPr id="2" name="图片 1" descr="C:/Users/YZ/AppData/Local/Temp/picturecompress_20210607141515/output_38.pngoutput_38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4578350" cy="514223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739900" y="1746250"/>
            <a:ext cx="5664200" cy="1753235"/>
          </a:xfrm>
          <a:prstGeom prst="rect">
            <a:avLst/>
          </a:prstGeom>
          <a:solidFill>
            <a:schemeClr val="tx1">
              <a:alpha val="17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流淌冰与火</a:t>
            </a:r>
            <a:r>
              <a:rPr lang="en-US" altLang="zh-CN" sz="2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   </a:t>
            </a:r>
            <a:r>
              <a:rPr lang="zh-CN" altLang="en-US" sz="2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穿越南北极</a:t>
            </a:r>
            <a:endParaRPr lang="zh-CN" altLang="en-US" sz="24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+mn-ea"/>
            </a:endParaRPr>
          </a:p>
          <a:p>
            <a:pPr lvl="0" algn="ctr"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自湖光中醒来</a:t>
            </a:r>
            <a:r>
              <a:rPr lang="en-US" altLang="zh-CN" sz="2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   </a:t>
            </a:r>
            <a:r>
              <a:rPr lang="zh-CN" altLang="en-US" sz="2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奔赴星辰沙海</a:t>
            </a:r>
            <a:endParaRPr lang="zh-CN" altLang="en-US" sz="24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+mn-ea"/>
            </a:endParaRPr>
          </a:p>
          <a:p>
            <a:pPr lvl="0" algn="ctr">
              <a:lnSpc>
                <a:spcPct val="150000"/>
              </a:lnSpc>
            </a:pPr>
            <a:r>
              <a:rPr lang="en-US" altLang="zh-CN" sz="2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    </a:t>
            </a:r>
            <a:r>
              <a:rPr lang="zh-CN" altLang="en-US" sz="2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引一束光</a:t>
            </a:r>
            <a:r>
              <a:rPr lang="en-US" altLang="zh-CN" sz="2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   </a:t>
            </a:r>
            <a:r>
              <a:rPr lang="zh-CN" altLang="en-US" sz="2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绘万千梦影</a:t>
            </a:r>
            <a:r>
              <a:rPr lang="en-US" altLang="zh-CN" sz="2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 </a:t>
            </a:r>
            <a:endParaRPr lang="en-US" altLang="zh-CN" sz="24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+mn-ea"/>
            </a:endParaRPr>
          </a:p>
        </p:txBody>
      </p:sp>
      <p:pic>
        <p:nvPicPr>
          <p:cNvPr id="4" name="图片 3" descr="C:/Users/YZ/AppData/Local/Temp/picturecompress_20210607141515/output_39.pngoutput_39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0"/>
            <a:ext cx="9136380" cy="5139055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/Users/YZ/AppData/Local/Temp/picturecompress_20210607141515/output_40.pngoutput_40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36380" cy="5139055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-635" y="2096770"/>
            <a:ext cx="9144000" cy="1691640"/>
          </a:xfrm>
          <a:prstGeom prst="rect">
            <a:avLst/>
          </a:prstGeom>
          <a:solidFill>
            <a:schemeClr val="tx1">
              <a:alpha val="17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4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  <a:sym typeface="+mn-ea"/>
              </a:rPr>
              <a:t>全球首展  火热启幕</a:t>
            </a:r>
            <a:endParaRPr lang="zh-CN" altLang="en-US" sz="40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  <a:sym typeface="+mn-ea"/>
            </a:endParaRPr>
          </a:p>
          <a:p>
            <a:pPr lvl="0" algn="ctr">
              <a:lnSpc>
                <a:spcPct val="130000"/>
              </a:lnSpc>
            </a:pPr>
            <a:r>
              <a:rPr lang="en-US" altLang="zh-CN" sz="4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  <a:sym typeface="+mn-ea"/>
              </a:rPr>
              <a:t>······</a:t>
            </a:r>
            <a:endParaRPr lang="en-US" altLang="zh-CN" sz="40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  <a:sym typeface="+mn-ea"/>
            </a:endParaRPr>
          </a:p>
        </p:txBody>
      </p:sp>
      <p:pic>
        <p:nvPicPr>
          <p:cNvPr id="4" name="图片 3" descr="C:/Users/YZ/AppData/Local/Temp/picturecompress_20210607141515/output_41.pngoutput_41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36380" cy="5139055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C:/Users/YZ/AppData/Local/Temp/picturecompress_20210607141515/output_42.pngoutput_42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0"/>
            <a:ext cx="9144635" cy="512381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33375" y="3582670"/>
            <a:ext cx="8310245" cy="1370965"/>
          </a:xfrm>
          <a:prstGeom prst="rect">
            <a:avLst/>
          </a:prstGeom>
          <a:solidFill>
            <a:schemeClr val="tx1">
              <a:alpha val="41000"/>
            </a:schemeClr>
          </a:solidFill>
        </p:spPr>
        <p:txBody>
          <a:bodyPr wrap="square" rtlCol="0">
            <a:spAutoFit/>
          </a:bodyPr>
          <a:lstStyle/>
          <a:p>
            <a:pPr marL="285750" lvl="0" indent="-285750" algn="l">
              <a:lnSpc>
                <a:spcPct val="130000"/>
              </a:lnSpc>
              <a:buFont typeface="Wingdings" panose="05000000000000000000" charset="0"/>
              <a:buChar char="Ø"/>
            </a:pPr>
            <a:r>
              <a:rPr lang="zh-CN" altLang="en-US" sz="16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  <a:sym typeface="+mn-ea"/>
              </a:rPr>
              <a:t>2021年最前沿的展陈装置-火山极境,独立IP巨制，耗时五年倾情呈现。</a:t>
            </a:r>
            <a:endParaRPr lang="zh-CN" altLang="en-US" sz="16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  <a:sym typeface="+mn-ea"/>
            </a:endParaRPr>
          </a:p>
          <a:p>
            <a:pPr marL="285750" lvl="0" indent="-285750" algn="l">
              <a:lnSpc>
                <a:spcPct val="130000"/>
              </a:lnSpc>
              <a:buFont typeface="Wingdings" panose="05000000000000000000" charset="0"/>
              <a:buChar char="Ø"/>
            </a:pPr>
            <a:r>
              <a:rPr lang="zh-CN" altLang="en-US" sz="16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  <a:sym typeface="+mn-ea"/>
              </a:rPr>
              <a:t>前卫梦幻的想象，使得火山极境能够清晰地满足商业需求，</a:t>
            </a:r>
            <a:endParaRPr lang="zh-CN" altLang="en-US" sz="16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  <a:sym typeface="+mn-ea"/>
            </a:endParaRPr>
          </a:p>
          <a:p>
            <a:pPr marL="285750" lvl="0" indent="-285750" algn="l">
              <a:lnSpc>
                <a:spcPct val="130000"/>
              </a:lnSpc>
              <a:buFont typeface="Wingdings" panose="05000000000000000000" charset="0"/>
              <a:buChar char="Ø"/>
            </a:pPr>
            <a:r>
              <a:rPr lang="zh-CN" altLang="en-US" sz="16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  <a:sym typeface="+mn-ea"/>
              </a:rPr>
              <a:t>领先于潮流，超越数字娱乐，丰富而真实的互动预期。</a:t>
            </a:r>
            <a:endParaRPr lang="zh-CN" altLang="en-US" sz="16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  <a:sym typeface="+mn-ea"/>
            </a:endParaRPr>
          </a:p>
          <a:p>
            <a:pPr marL="285750" lvl="0" indent="-285750" algn="l">
              <a:lnSpc>
                <a:spcPct val="130000"/>
              </a:lnSpc>
              <a:buFont typeface="Wingdings" panose="05000000000000000000" charset="0"/>
              <a:buChar char="Ø"/>
            </a:pPr>
            <a:r>
              <a:rPr lang="zh-CN" altLang="en-US" sz="16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  <a:sym typeface="+mn-ea"/>
              </a:rPr>
              <a:t>我们致力于将自然与科技结合，打造一个又一个沉浸十足的交互体验。</a:t>
            </a:r>
            <a:endParaRPr lang="zh-CN" altLang="en-US" sz="16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302000" y="2318385"/>
            <a:ext cx="25400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4" name="图片 3" descr="C:/Users/YZ/AppData/Local/Temp/picturecompress_20210607141515/output_43.pngoutput_43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36380" cy="5139055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C:/Users/YZ/AppData/Local/Temp/picturecompress_20210607141515/output_44.pngoutput_44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19050"/>
            <a:ext cx="6834505" cy="51244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834505" y="429260"/>
            <a:ext cx="2394585" cy="4284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一座流淌极光的火山，为这个世界注入无限梦幻，在这个世界里畅游，与光无限亲近，在光的世界中创造光，超强的互动可玩性，在震撼的同时创造极大的乐趣。</a:t>
            </a:r>
            <a:endParaRPr lang="zh-CN" altLang="en-US" sz="14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+mn-ea"/>
            </a:endParaRPr>
          </a:p>
          <a:p>
            <a:pPr lvl="0" algn="l">
              <a:lnSpc>
                <a:spcPct val="130000"/>
              </a:lnSpc>
            </a:pPr>
            <a:endParaRPr lang="zh-CN" altLang="en-US" sz="14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+mn-ea"/>
            </a:endParaRPr>
          </a:p>
          <a:p>
            <a:pPr lvl="0" algn="l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在这个展览中我们能够领略到来自极地火山的光影艺术、设计和交互体验的最高表现，观众在全场景火山主题世界里，一步步完成对火山极境世界的探索，在尽情触光和感受快乐的同时，完成对自我心灵的疗愈。</a:t>
            </a:r>
            <a:endParaRPr lang="zh-CN" altLang="en-US" sz="14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302000" y="2318385"/>
            <a:ext cx="25400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69645" y="2372360"/>
            <a:ext cx="4895850" cy="39878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000">
                <a:solidFill>
                  <a:schemeClr val="tx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全球首个火山IP全场景火山主题世界展</a:t>
            </a:r>
            <a:endParaRPr lang="zh-CN" altLang="en-US" sz="2000">
              <a:solidFill>
                <a:schemeClr val="tx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  <p:pic>
        <p:nvPicPr>
          <p:cNvPr id="6" name="图片 5" descr="C:/Users/YZ/AppData/Local/Temp/picturecompress_20210607141515/output_45.pngoutput_45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36380" cy="5139055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/Users/YZ/AppData/Local/Temp/picturecompress_20210607141515/output_46.pngoutput_46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205105" y="903605"/>
            <a:ext cx="6781165" cy="382206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6235" y="390525"/>
            <a:ext cx="208851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[</a:t>
            </a:r>
            <a:r>
              <a:rPr lang="zh-CN" altLang="en-US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板块概览</a:t>
            </a:r>
            <a:r>
              <a:rPr lang="en-US" altLang="zh-CN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]</a:t>
            </a:r>
            <a:endParaRPr lang="zh-CN" altLang="en-US" sz="20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131685" y="1537970"/>
            <a:ext cx="1883410" cy="25533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57200" indent="-457200">
              <a:buFont typeface="Wingdings" panose="05000000000000000000" charset="0"/>
              <a:buChar char="Ø"/>
            </a:pPr>
            <a:r>
              <a:rPr lang="en-US" altLang="zh-CN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极光火山</a:t>
            </a:r>
            <a:endParaRPr lang="en-US" altLang="zh-CN" sz="20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marL="457200" indent="-457200">
              <a:buFont typeface="Wingdings" panose="05000000000000000000" charset="0"/>
              <a:buChar char="Ø"/>
            </a:pPr>
            <a:r>
              <a:rPr lang="en-US" altLang="zh-CN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极地沉浸</a:t>
            </a:r>
            <a:endParaRPr lang="en-US" altLang="zh-CN" sz="20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marL="457200" indent="-457200">
              <a:buFont typeface="Wingdings" panose="05000000000000000000" charset="0"/>
              <a:buChar char="Ø"/>
            </a:pPr>
            <a:r>
              <a:rPr lang="en-US" altLang="zh-CN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企鹅冰岛</a:t>
            </a:r>
            <a:endParaRPr lang="en-US" altLang="zh-CN" sz="20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marL="457200" indent="-457200">
              <a:buFont typeface="Wingdings" panose="05000000000000000000" charset="0"/>
              <a:buChar char="Ø"/>
            </a:pPr>
            <a:r>
              <a:rPr lang="en-US" altLang="zh-CN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白熊领地</a:t>
            </a:r>
            <a:endParaRPr lang="en-US" altLang="zh-CN" sz="20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marL="457200" indent="-457200">
              <a:buFont typeface="Wingdings" panose="05000000000000000000" charset="0"/>
              <a:buChar char="Ø"/>
            </a:pPr>
            <a:r>
              <a:rPr lang="en-US" altLang="zh-CN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光之影画</a:t>
            </a:r>
            <a:endParaRPr lang="en-US" altLang="zh-CN" sz="20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marL="457200" indent="-457200">
              <a:buFont typeface="Wingdings" panose="05000000000000000000" charset="0"/>
              <a:buChar char="Ø"/>
            </a:pPr>
            <a:r>
              <a:rPr lang="en-US" altLang="zh-CN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梦幻穿越</a:t>
            </a:r>
            <a:endParaRPr lang="en-US" altLang="zh-CN" sz="20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marL="457200" indent="-457200">
              <a:buFont typeface="Wingdings" panose="05000000000000000000" charset="0"/>
              <a:buChar char="Ø"/>
            </a:pPr>
            <a:r>
              <a:rPr lang="en-US" altLang="zh-CN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星辰沙海</a:t>
            </a:r>
            <a:endParaRPr lang="en-US" altLang="zh-CN" sz="20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marL="457200" indent="-457200">
              <a:buFont typeface="Wingdings" panose="05000000000000000000" charset="0"/>
              <a:buChar char="Ø"/>
            </a:pPr>
            <a:r>
              <a:rPr lang="en-US" altLang="zh-CN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精灵小屋</a:t>
            </a:r>
            <a:endParaRPr lang="en-US" altLang="zh-CN" sz="20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4" name="图片 3" descr="C:/Users/YZ/AppData/Local/Temp/picturecompress_20210607141515/output_47.pngoutput_47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36380" cy="5139055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C:/Users/YZ/AppData/Local/Temp/picturecompress_20210607141515/output_48.pngoutput_4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2570" y="487680"/>
            <a:ext cx="8658225" cy="46291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6235" y="390525"/>
            <a:ext cx="208851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[</a:t>
            </a:r>
            <a:r>
              <a:rPr lang="zh-CN" altLang="en-US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平面规划</a:t>
            </a:r>
            <a:r>
              <a:rPr lang="en-US" altLang="zh-CN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]</a:t>
            </a:r>
            <a:endParaRPr lang="zh-CN" altLang="en-US" sz="20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4" name="图片 3" descr="C:/Users/YZ/AppData/Local/Temp/picturecompress_20210607141515/output_49.pngoutput_49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8255" y="0"/>
            <a:ext cx="9136380" cy="5139055"/>
          </a:xfrm>
          <a:prstGeom prst="rect">
            <a:avLst/>
          </a:prstGeom>
        </p:spPr>
      </p:pic>
      <p:sp>
        <p:nvSpPr>
          <p:cNvPr id="2" name="TextBox 24"/>
          <p:cNvSpPr txBox="1"/>
          <p:nvPr/>
        </p:nvSpPr>
        <p:spPr>
          <a:xfrm>
            <a:off x="253855" y="1127388"/>
            <a:ext cx="321310" cy="2888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  <a:sym typeface="+mn-ea"/>
              </a:rPr>
              <a:t>VOLCANO&amp;AURORA PARK </a:t>
            </a:r>
            <a:endParaRPr lang="en-US" altLang="en-US" sz="9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56235" y="390525"/>
            <a:ext cx="208851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[</a:t>
            </a:r>
            <a:r>
              <a:rPr lang="zh-CN" altLang="en-US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极光火山</a:t>
            </a:r>
            <a:r>
              <a:rPr lang="en-US" altLang="zh-CN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]</a:t>
            </a:r>
            <a:endParaRPr lang="zh-CN" altLang="en-US" sz="20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" name="TextBox 24"/>
          <p:cNvSpPr txBox="1"/>
          <p:nvPr/>
        </p:nvSpPr>
        <p:spPr>
          <a:xfrm>
            <a:off x="253855" y="1127388"/>
            <a:ext cx="321310" cy="2888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</a:rPr>
              <a:t>VOLCANO&amp;AURORA PAPK</a:t>
            </a:r>
            <a:endParaRPr lang="en-US" altLang="en-US" sz="9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786755" y="1510030"/>
            <a:ext cx="2540000" cy="25457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90000"/>
              </a:lnSpc>
              <a:buClrTx/>
              <a:buSzTx/>
              <a:buNone/>
            </a:pPr>
            <a:r>
              <a:rPr lang="zh-CN" altLang="en-US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火山冰川上的绚丽极光</a:t>
            </a:r>
            <a:endParaRPr lang="zh-CN" altLang="en-US" sz="14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+mn-ea"/>
            </a:endParaRPr>
          </a:p>
          <a:p>
            <a:pPr>
              <a:lnSpc>
                <a:spcPct val="19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一个美得令人“窒息”的地方</a:t>
            </a:r>
            <a:endParaRPr lang="zh-CN" altLang="en-US" sz="14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+mn-ea"/>
            </a:endParaRPr>
          </a:p>
          <a:p>
            <a:pPr>
              <a:lnSpc>
                <a:spcPct val="19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当极光与火山结合</a:t>
            </a:r>
            <a:endParaRPr lang="zh-CN" altLang="en-US" sz="14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l">
              <a:lnSpc>
                <a:spcPct val="190000"/>
              </a:lnSpc>
              <a:buClrTx/>
              <a:buSzTx/>
              <a:buNone/>
            </a:pPr>
            <a:r>
              <a:rPr lang="zh-CN" altLang="en-US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梦幻场景让你不敢相信</a:t>
            </a:r>
            <a:endParaRPr lang="zh-CN" altLang="en-US" sz="14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l">
              <a:lnSpc>
                <a:spcPct val="190000"/>
              </a:lnSpc>
              <a:buClrTx/>
              <a:buSzTx/>
              <a:buNone/>
            </a:pPr>
            <a:endParaRPr lang="zh-CN" altLang="en-US" sz="14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l">
              <a:lnSpc>
                <a:spcPct val="190000"/>
              </a:lnSpc>
              <a:buClrTx/>
              <a:buSzTx/>
              <a:buNone/>
            </a:pPr>
            <a:endParaRPr lang="zh-CN" altLang="en-US" sz="14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5" name="图片 4" descr="C:/Users/YZ/AppData/Local/Temp/picturecompress_20210607141515/output_50.pngoutput_50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711200" y="1240155"/>
            <a:ext cx="4838700" cy="3025140"/>
          </a:xfrm>
          <a:prstGeom prst="rect">
            <a:avLst/>
          </a:prstGeom>
        </p:spPr>
      </p:pic>
      <p:pic>
        <p:nvPicPr>
          <p:cNvPr id="4" name="图片 3" descr="C:/Users/YZ/AppData/Local/Temp/picturecompress_20210607141515/output_51.pngoutput_51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36380" cy="5139055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90550" y="832485"/>
            <a:ext cx="431927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8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[</a:t>
            </a:r>
            <a:r>
              <a:rPr lang="zh-CN" altLang="en-US" sz="18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极光火山</a:t>
            </a:r>
            <a:r>
              <a:rPr lang="en-US" altLang="zh-CN" sz="18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]</a:t>
            </a:r>
            <a:endParaRPr lang="zh-CN" altLang="en-US" sz="18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8" name="文本框 2"/>
          <p:cNvSpPr txBox="1">
            <a:spLocks noChangeArrowheads="1"/>
          </p:cNvSpPr>
          <p:nvPr/>
        </p:nvSpPr>
        <p:spPr bwMode="auto">
          <a:xfrm>
            <a:off x="721995" y="1339215"/>
            <a:ext cx="79406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将极光与火山喷发场景进行结合，火山喷发岩浆与北极光交相辉映，呈现一幕神奇景象，宛如北极光在一座正在喷发的火山上空闪耀。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2" name="TextBox 24"/>
          <p:cNvSpPr txBox="1"/>
          <p:nvPr/>
        </p:nvSpPr>
        <p:spPr>
          <a:xfrm>
            <a:off x="253855" y="1127388"/>
            <a:ext cx="321310" cy="2888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</a:rPr>
              <a:t>VOLCANO&amp;AURORA PAPK</a:t>
            </a:r>
            <a:endParaRPr lang="en-US" altLang="en-US" sz="9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75310" y="1889125"/>
            <a:ext cx="8188325" cy="2896235"/>
            <a:chOff x="906" y="2975"/>
            <a:chExt cx="11256" cy="4118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 cstate="email"/>
            <a:stretch>
              <a:fillRect/>
            </a:stretch>
          </p:blipFill>
          <p:spPr>
            <a:xfrm>
              <a:off x="906" y="2975"/>
              <a:ext cx="5138" cy="4119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 cstate="email"/>
            <a:stretch>
              <a:fillRect/>
            </a:stretch>
          </p:blipFill>
          <p:spPr>
            <a:xfrm>
              <a:off x="6154" y="2975"/>
              <a:ext cx="6009" cy="3981"/>
            </a:xfrm>
            <a:prstGeom prst="rect">
              <a:avLst/>
            </a:prstGeom>
          </p:spPr>
        </p:pic>
      </p:grpSp>
      <p:sp>
        <p:nvSpPr>
          <p:cNvPr id="3" name="文本框 2"/>
          <p:cNvSpPr txBox="1"/>
          <p:nvPr/>
        </p:nvSpPr>
        <p:spPr>
          <a:xfrm>
            <a:off x="2251710" y="932815"/>
            <a:ext cx="254000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创意风格：沉浸×高颜值</a:t>
            </a:r>
            <a:endParaRPr lang="zh-CN" altLang="en-US" sz="14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6" name="图片 5" descr="C:/Users/YZ/AppData/Local/Temp/picturecompress_20210607141515/output_52.pngoutput_52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0"/>
            <a:ext cx="9136380" cy="5139055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56235" y="390525"/>
            <a:ext cx="208851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[</a:t>
            </a:r>
            <a:r>
              <a:rPr lang="zh-CN" altLang="en-US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极地沉浸</a:t>
            </a:r>
            <a:r>
              <a:rPr lang="en-US" altLang="zh-CN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]</a:t>
            </a:r>
            <a:endParaRPr lang="zh-CN" altLang="en-US" sz="20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" name="TextBox 24"/>
          <p:cNvSpPr txBox="1"/>
          <p:nvPr/>
        </p:nvSpPr>
        <p:spPr>
          <a:xfrm>
            <a:off x="253855" y="1127388"/>
            <a:ext cx="321310" cy="2888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</a:rPr>
              <a:t>VOLCANO&amp;AURORA PAPK</a:t>
            </a:r>
            <a:endParaRPr lang="en-US" altLang="en-US" sz="9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786755" y="1510030"/>
            <a:ext cx="2863850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极地冰川，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+mn-ea"/>
            </a:endParaRPr>
          </a:p>
          <a:p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+mn-ea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晴朗星空的映衬下巍峨矗立，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+mn-ea"/>
            </a:endParaRPr>
          </a:p>
          <a:p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而冰川极光,是极地藏在星空里的温柔，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+mn-ea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极光下的冰川，星空下的极光，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共同相遇在这片极北大陆。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+mn-ea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 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5" name="图片 4" descr="C:/Users/YZ/AppData/Local/Temp/picturecompress_20210607141515/output_53.pngoutput_5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752475" y="1240790"/>
            <a:ext cx="4934585" cy="2775585"/>
          </a:xfrm>
          <a:prstGeom prst="rect">
            <a:avLst/>
          </a:prstGeom>
        </p:spPr>
      </p:pic>
      <p:pic>
        <p:nvPicPr>
          <p:cNvPr id="4" name="图片 3" descr="C:/Users/YZ/AppData/Local/Temp/picturecompress_20210607141515/output_54.pngoutput_54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36380" cy="5139055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90550" y="832485"/>
            <a:ext cx="431927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8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[极地沉浸]</a:t>
            </a:r>
            <a:endParaRPr lang="zh-CN" altLang="en-US" sz="18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8" name="文本框 2"/>
          <p:cNvSpPr txBox="1">
            <a:spLocks noChangeArrowheads="1"/>
          </p:cNvSpPr>
          <p:nvPr/>
        </p:nvSpPr>
        <p:spPr bwMode="auto">
          <a:xfrm>
            <a:off x="5511165" y="2355215"/>
            <a:ext cx="2870200" cy="975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6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现场还原极地场景，近距离观赏一望无际的冰川，还有许多野生动物出没，白熊领地、企鹅家族纷纷到场。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2" name="TextBox 24"/>
          <p:cNvSpPr txBox="1"/>
          <p:nvPr/>
        </p:nvSpPr>
        <p:spPr>
          <a:xfrm>
            <a:off x="253855" y="1127388"/>
            <a:ext cx="321310" cy="2888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</a:rPr>
              <a:t>VOLCANO&amp;AURORA PAPK</a:t>
            </a:r>
            <a:endParaRPr lang="en-US" altLang="en-US" sz="9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259965" y="990600"/>
            <a:ext cx="319786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创意风格：经典打卡 x 沉浸式体验</a:t>
            </a:r>
            <a:endParaRPr lang="zh-CN" altLang="en-US" sz="14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2" name="图片 1" descr="C:/Users/YZ/AppData/Local/Temp/picturecompress_20210607141515/output_55.pngoutput_55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590550" y="1339215"/>
            <a:ext cx="4731385" cy="3154680"/>
          </a:xfrm>
          <a:prstGeom prst="rect">
            <a:avLst/>
          </a:prstGeom>
        </p:spPr>
      </p:pic>
      <p:pic>
        <p:nvPicPr>
          <p:cNvPr id="4" name="图片 3" descr="C:/Users/YZ/AppData/Local/Temp/picturecompress_20210607141515/output_56.pngoutput_56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35" y="0"/>
            <a:ext cx="9135745" cy="5139055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56235" y="390525"/>
            <a:ext cx="208851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[</a:t>
            </a:r>
            <a:r>
              <a:rPr lang="zh-CN" altLang="en-US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企鹅冰岛</a:t>
            </a:r>
            <a:r>
              <a:rPr lang="en-US" altLang="zh-CN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]</a:t>
            </a:r>
            <a:endParaRPr lang="zh-CN" altLang="en-US" sz="20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" name="TextBox 24"/>
          <p:cNvSpPr txBox="1"/>
          <p:nvPr/>
        </p:nvSpPr>
        <p:spPr>
          <a:xfrm>
            <a:off x="253855" y="1127388"/>
            <a:ext cx="321310" cy="2888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</a:rPr>
              <a:t>VOLCANO&amp;AURORA PAPK</a:t>
            </a:r>
            <a:endParaRPr lang="en-US" altLang="en-US" sz="9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786755" y="1510030"/>
            <a:ext cx="335788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以极地火山为主题打造的“企鹅冰岛”，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+mn-ea"/>
            </a:endParaRPr>
          </a:p>
          <a:p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造型各异、栩栩如生的企鹅站在“冰山”上，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它们穿着燕尾服， 呆萌可爱，宛如一个憨憨，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+mn-ea"/>
            </a:endParaRPr>
          </a:p>
          <a:p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瞬间把人带入了南极世界……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8" name="图片 7" descr="C:/Users/YZ/AppData/Local/Temp/picturecompress_20210607141515/output_57.pngoutput_5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310" y="1127125"/>
            <a:ext cx="5211445" cy="2933065"/>
          </a:xfrm>
          <a:prstGeom prst="rect">
            <a:avLst/>
          </a:prstGeom>
        </p:spPr>
      </p:pic>
      <p:pic>
        <p:nvPicPr>
          <p:cNvPr id="4" name="图片 3" descr="C:/Users/YZ/AppData/Local/Temp/picturecompress_20210607141515/output_58.pngoutput_58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36380" cy="5139055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90550" y="832485"/>
            <a:ext cx="431927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8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[企鹅冰岛]</a:t>
            </a:r>
            <a:endParaRPr lang="zh-CN" altLang="en-US" sz="18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8" name="文本框 2"/>
          <p:cNvSpPr txBox="1">
            <a:spLocks noChangeArrowheads="1"/>
          </p:cNvSpPr>
          <p:nvPr/>
        </p:nvSpPr>
        <p:spPr bwMode="auto">
          <a:xfrm>
            <a:off x="721995" y="1339215"/>
            <a:ext cx="79406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萌动企鹅展</a:t>
            </a: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，</a:t>
            </a: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定格萌宝企鹅家族的可爱瞬间，</a:t>
            </a: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带你一秒穿越到南极冰岛，</a:t>
            </a: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绝对刷爆你的朋友圈！打卡企鹅冰岛,一场超梦幻企鹅打卡即将来袭。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2" name="TextBox 24"/>
          <p:cNvSpPr txBox="1"/>
          <p:nvPr/>
        </p:nvSpPr>
        <p:spPr>
          <a:xfrm>
            <a:off x="253855" y="1127388"/>
            <a:ext cx="321310" cy="2888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</a:rPr>
              <a:t>VOLCANO&amp;AURORA PAPK</a:t>
            </a:r>
            <a:endParaRPr lang="en-US" altLang="zh-CN" sz="9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123440" y="974090"/>
            <a:ext cx="320611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创意风格：经典打卡 x 沉浸式体验</a:t>
            </a:r>
            <a:endParaRPr lang="zh-CN" altLang="en-US" sz="14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2" name="图片 1" descr="C:/Users/YZ/AppData/Local/Temp/picturecompress_20210607141515/output_59.pngoutput_59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>
          <a:xfrm>
            <a:off x="721995" y="1945640"/>
            <a:ext cx="5957570" cy="2708275"/>
          </a:xfrm>
          <a:prstGeom prst="rect">
            <a:avLst/>
          </a:prstGeom>
        </p:spPr>
      </p:pic>
      <p:pic>
        <p:nvPicPr>
          <p:cNvPr id="4" name="图片 3" descr="C:/Users/YZ/AppData/Local/Temp/picturecompress_20210607141515/output_60.pngoutput_60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6729730" y="1945640"/>
            <a:ext cx="2244090" cy="2733675"/>
          </a:xfrm>
          <a:prstGeom prst="rect">
            <a:avLst/>
          </a:prstGeom>
        </p:spPr>
      </p:pic>
      <p:pic>
        <p:nvPicPr>
          <p:cNvPr id="6" name="图片 5" descr="C:/Users/YZ/AppData/Local/Temp/picturecompress_20210607141515/output_61.pngoutput_61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4445"/>
            <a:ext cx="9137015" cy="5139055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56235" y="390525"/>
            <a:ext cx="208851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[</a:t>
            </a:r>
            <a:r>
              <a:rPr lang="zh-CN" altLang="en-US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白熊领地</a:t>
            </a:r>
            <a:r>
              <a:rPr lang="en-US" altLang="zh-CN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]</a:t>
            </a:r>
            <a:endParaRPr lang="zh-CN" altLang="en-US" sz="20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" name="TextBox 24"/>
          <p:cNvSpPr txBox="1"/>
          <p:nvPr/>
        </p:nvSpPr>
        <p:spPr>
          <a:xfrm>
            <a:off x="253855" y="1127388"/>
            <a:ext cx="321310" cy="2888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</a:rPr>
              <a:t>VOLCANO&amp;AURORA PAPK</a:t>
            </a:r>
            <a:endParaRPr lang="en-US" altLang="en-US" sz="9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287645" y="1550035"/>
            <a:ext cx="325310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冰极白熊本是冰雪的霸主,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白熊领地，纷纷登场，栩栩如生，惟妙惟肖，令众多参观着不禁连声赞叹。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4" name="图片 3" descr="C:/Users/YZ/AppData/Local/Temp/picturecompress_20210607141515/output_62.jpgoutput_62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 flipH="1">
            <a:off x="1206500" y="1061085"/>
            <a:ext cx="3668395" cy="3482975"/>
          </a:xfrm>
          <a:prstGeom prst="rect">
            <a:avLst/>
          </a:prstGeom>
        </p:spPr>
      </p:pic>
      <p:pic>
        <p:nvPicPr>
          <p:cNvPr id="5" name="图片 4" descr="C:/Users/YZ/AppData/Local/Temp/picturecompress_20210607141515/output_63.pngoutput_63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746125" y="0"/>
            <a:ext cx="8390255" cy="5139055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976370" y="407670"/>
            <a:ext cx="208851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[</a:t>
            </a:r>
            <a:r>
              <a:rPr lang="zh-CN" altLang="en-US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白熊领地</a:t>
            </a:r>
            <a:r>
              <a:rPr lang="en-US" altLang="zh-CN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]</a:t>
            </a:r>
            <a:endParaRPr lang="zh-CN" altLang="en-US" sz="20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8" name="图片 7" descr="C:/Users/YZ/AppData/Local/Temp/picturecompress_20210607141515/output_64.pngoutput_64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593090" y="347345"/>
            <a:ext cx="3383280" cy="4796155"/>
          </a:xfrm>
          <a:prstGeom prst="rect">
            <a:avLst/>
          </a:prstGeom>
        </p:spPr>
      </p:pic>
      <p:pic>
        <p:nvPicPr>
          <p:cNvPr id="9" name="图片 8" descr="C:/Users/YZ/AppData/Local/Temp/picturecompress_20210607141515/output_65.pngoutput_65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883400" y="0"/>
            <a:ext cx="2260600" cy="2260600"/>
          </a:xfrm>
          <a:prstGeom prst="rect">
            <a:avLst/>
          </a:prstGeom>
        </p:spPr>
      </p:pic>
      <p:pic>
        <p:nvPicPr>
          <p:cNvPr id="12" name="图片 11" descr="C:/Users/YZ/AppData/Local/Temp/picturecompress_20210607141515/output_66.pngoutput_66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030980" y="2260600"/>
            <a:ext cx="5113020" cy="2882900"/>
          </a:xfrm>
          <a:prstGeom prst="rect">
            <a:avLst/>
          </a:prstGeom>
        </p:spPr>
      </p:pic>
      <p:sp>
        <p:nvSpPr>
          <p:cNvPr id="13" name="TextBox 5"/>
          <p:cNvSpPr txBox="1"/>
          <p:nvPr/>
        </p:nvSpPr>
        <p:spPr>
          <a:xfrm>
            <a:off x="4030980" y="946150"/>
            <a:ext cx="278003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寒冷的冬天，在“北极荒原”上，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+mn-ea"/>
            </a:endParaRPr>
          </a:p>
          <a:p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+mn-ea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白熊一家四口，漫步雪地，看起来很悠闲。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091305" y="1684020"/>
            <a:ext cx="254000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创意风格：引人注目x免费打卡</a:t>
            </a:r>
            <a:endParaRPr lang="zh-CN" altLang="en-US" sz="14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4" name="图片 3" descr="C:/Users/YZ/AppData/Local/Temp/picturecompress_20210607141515/output_67.pngoutput_67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-635" y="0"/>
            <a:ext cx="9137015" cy="5139055"/>
          </a:xfrm>
          <a:prstGeom prst="rect">
            <a:avLst/>
          </a:prstGeom>
        </p:spPr>
      </p:pic>
      <p:sp>
        <p:nvSpPr>
          <p:cNvPr id="5" name="TextBox 24"/>
          <p:cNvSpPr txBox="1"/>
          <p:nvPr/>
        </p:nvSpPr>
        <p:spPr>
          <a:xfrm>
            <a:off x="253855" y="1127388"/>
            <a:ext cx="321310" cy="2888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</a:rPr>
              <a:t>VOLCANO&amp;AURORA PAPK</a:t>
            </a:r>
            <a:endParaRPr lang="en-US" altLang="zh-CN" sz="9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56235" y="390525"/>
            <a:ext cx="317182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[</a:t>
            </a:r>
            <a:r>
              <a:rPr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光之影画</a:t>
            </a:r>
            <a:r>
              <a:rPr lang="en-US" altLang="zh-CN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]</a:t>
            </a:r>
            <a:endParaRPr lang="zh-CN" altLang="en-US" sz="20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52780" y="4093210"/>
            <a:ext cx="8206740" cy="7556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8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光影画，利用最先进的科技技术和绘画艺术技艺完美集合，形成了一个视觉冲击力极强的光影梦幻画卷，</a:t>
            </a: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现场以光做画，光划过的地方，画幕会发出深邃的荧光，</a:t>
            </a: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成就一个光与影的梦幻世界。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+mn-ea"/>
            </a:endParaRPr>
          </a:p>
        </p:txBody>
      </p:sp>
      <p:pic>
        <p:nvPicPr>
          <p:cNvPr id="4" name="图片 3" descr="C:/Users/YZ/AppData/Local/Temp/picturecompress_20210607141515/output_68.pngoutput_6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73430" y="1127125"/>
            <a:ext cx="7712075" cy="2788285"/>
          </a:xfrm>
          <a:prstGeom prst="rect">
            <a:avLst/>
          </a:prstGeom>
        </p:spPr>
      </p:pic>
      <p:pic>
        <p:nvPicPr>
          <p:cNvPr id="7" name="图片 6" descr="C:/Users/YZ/AppData/Local/Temp/picturecompress_20210607141515/output_69.pngoutput_69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635" y="0"/>
            <a:ext cx="9135745" cy="5139055"/>
          </a:xfrm>
          <a:prstGeom prst="rect">
            <a:avLst/>
          </a:prstGeom>
        </p:spPr>
      </p:pic>
      <p:sp>
        <p:nvSpPr>
          <p:cNvPr id="8" name="TextBox 24"/>
          <p:cNvSpPr txBox="1"/>
          <p:nvPr/>
        </p:nvSpPr>
        <p:spPr>
          <a:xfrm>
            <a:off x="253855" y="1127388"/>
            <a:ext cx="321310" cy="2888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</a:rPr>
              <a:t>VOLCANO&amp;AURORA PAPK</a:t>
            </a:r>
            <a:endParaRPr lang="en-US" altLang="zh-CN" sz="9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C:/Users/YZ/AppData/Local/Temp/picturecompress_20210607141515/output_70.pngoutput_70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638175" y="635"/>
            <a:ext cx="3689985" cy="288607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462780" y="993775"/>
            <a:ext cx="432689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表演者手持一支LED高亮手电筒，在一块绿色的留光型荧光板上快速移动，利用手电筒在荧光板上造成的亮度差和留光时间，“画”出各种绚丽唯美的图案。由于荧光板的留光时间大约只有几分钟，所以“画”出来的荧光线条会自动地慢慢淡去。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7" name="TextBox 5"/>
          <p:cNvSpPr txBox="1"/>
          <p:nvPr/>
        </p:nvSpPr>
        <p:spPr>
          <a:xfrm>
            <a:off x="4518025" y="594995"/>
            <a:ext cx="29254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[</a:t>
            </a:r>
            <a:r>
              <a:rPr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光之影画</a:t>
            </a:r>
            <a:r>
              <a:rPr lang="en-US" altLang="zh-CN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]</a:t>
            </a:r>
            <a:endParaRPr sz="20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10" name="图片 9" descr="C:/Users/YZ/AppData/Local/Temp/picturecompress_20210607141515/output_71.pngoutput_71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7191375" y="3329940"/>
            <a:ext cx="1952625" cy="17113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982970" y="640715"/>
            <a:ext cx="304419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创意风格：人气互动x光影画黑科技</a:t>
            </a:r>
            <a:endParaRPr lang="zh-CN" altLang="en-US" sz="14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6" name="图片 5" descr="C:/Users/YZ/AppData/Local/Temp/picturecompress_20210607141515/output_72.pngoutput_72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755005" y="2887980"/>
            <a:ext cx="3388995" cy="2237740"/>
          </a:xfrm>
          <a:prstGeom prst="rect">
            <a:avLst/>
          </a:prstGeom>
        </p:spPr>
      </p:pic>
      <p:pic>
        <p:nvPicPr>
          <p:cNvPr id="11" name="图片 10" descr="C:/Users/YZ/AppData/Local/Temp/picturecompress_20210607141515/output_73.pngoutput_73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638175" y="2886710"/>
            <a:ext cx="2660650" cy="2239010"/>
          </a:xfrm>
          <a:prstGeom prst="rect">
            <a:avLst/>
          </a:prstGeom>
        </p:spPr>
      </p:pic>
      <p:pic>
        <p:nvPicPr>
          <p:cNvPr id="12" name="图片 11" descr="C:/Users/YZ/AppData/Local/Temp/picturecompress_20210607141515/output_74.pngoutput_74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3298825" y="2905760"/>
            <a:ext cx="3248025" cy="2237740"/>
          </a:xfrm>
          <a:prstGeom prst="rect">
            <a:avLst/>
          </a:prstGeom>
        </p:spPr>
      </p:pic>
      <p:pic>
        <p:nvPicPr>
          <p:cNvPr id="5" name="图片 4" descr="C:/Users/YZ/AppData/Local/Temp/picturecompress_20210607141515/output_75.pngoutput_75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0" y="0"/>
            <a:ext cx="9136380" cy="5139055"/>
          </a:xfrm>
          <a:prstGeom prst="rect">
            <a:avLst/>
          </a:prstGeom>
        </p:spPr>
      </p:pic>
      <p:sp>
        <p:nvSpPr>
          <p:cNvPr id="8" name="TextBox 24"/>
          <p:cNvSpPr txBox="1"/>
          <p:nvPr/>
        </p:nvSpPr>
        <p:spPr>
          <a:xfrm>
            <a:off x="253855" y="1127388"/>
            <a:ext cx="321310" cy="2888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</a:rPr>
              <a:t>VOLCANO&amp;AURORA PAPK</a:t>
            </a:r>
            <a:endParaRPr lang="en-US" altLang="zh-CN" sz="9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56235" y="390525"/>
            <a:ext cx="208851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[</a:t>
            </a:r>
            <a:r>
              <a:rPr lang="zh-CN" altLang="en-US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梦幻穿越</a:t>
            </a:r>
            <a:r>
              <a:rPr lang="en-US" altLang="zh-CN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]</a:t>
            </a:r>
            <a:endParaRPr lang="zh-CN" altLang="en-US" sz="20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761355" y="1536065"/>
            <a:ext cx="2829560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荧光跑道，</a:t>
            </a: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如同一条璀璨的地上星河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为儿童们</a:t>
            </a: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提供了一个梦幻般的休闲空间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儿童赛车的奔驰，发出荧光蓝的星光，于极地之间梦幻穿越。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200000"/>
              </a:lnSpc>
            </a:pP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200000"/>
              </a:lnSpc>
            </a:pP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7" name="图片 6" descr="C:/Users/YZ/AppData/Local/Temp/picturecompress_20210607141515/output_76.pngoutput_76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920115" y="1215390"/>
            <a:ext cx="4575810" cy="3050540"/>
          </a:xfrm>
          <a:prstGeom prst="rect">
            <a:avLst/>
          </a:prstGeom>
        </p:spPr>
      </p:pic>
      <p:pic>
        <p:nvPicPr>
          <p:cNvPr id="13" name="图片 12" descr="C:/Users/YZ/AppData/Local/Temp/picturecompress_20210607141515/output_77.pngoutput_77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75310" y="960120"/>
            <a:ext cx="5186045" cy="3458210"/>
          </a:xfrm>
          <a:prstGeom prst="rect">
            <a:avLst/>
          </a:prstGeom>
        </p:spPr>
      </p:pic>
      <p:pic>
        <p:nvPicPr>
          <p:cNvPr id="4" name="图片 3" descr="C:/Users/YZ/AppData/Local/Temp/picturecompress_20210607141515/output_78.pngoutput_78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9530" y="0"/>
            <a:ext cx="9086850" cy="5139055"/>
          </a:xfrm>
          <a:prstGeom prst="rect">
            <a:avLst/>
          </a:prstGeom>
        </p:spPr>
      </p:pic>
      <p:sp>
        <p:nvSpPr>
          <p:cNvPr id="5" name="TextBox 24"/>
          <p:cNvSpPr txBox="1"/>
          <p:nvPr/>
        </p:nvSpPr>
        <p:spPr>
          <a:xfrm>
            <a:off x="253855" y="1127388"/>
            <a:ext cx="321310" cy="2888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</a:rPr>
              <a:t>VOLCANO&amp;AURORA PAPK</a:t>
            </a:r>
            <a:endParaRPr lang="en-US" altLang="zh-CN" sz="9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C:/Users/YZ/AppData/Local/Temp/picturecompress_20210607141515/output_79.pngoutput_79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643255" y="1807845"/>
            <a:ext cx="3168650" cy="3059430"/>
          </a:xfrm>
          <a:prstGeom prst="rect">
            <a:avLst/>
          </a:prstGeom>
        </p:spPr>
      </p:pic>
      <p:pic>
        <p:nvPicPr>
          <p:cNvPr id="14" name="图片 13" descr="C:/Users/YZ/AppData/Local/Temp/picturecompress_20210607141515/output_80.pngoutput_80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43255" y="264160"/>
            <a:ext cx="3168650" cy="234886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783330" y="2347595"/>
            <a:ext cx="3105785" cy="6813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6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荧光赛车跑道，小赛车选手们穿梭其中，五彩斑斓、如梦如幻的光影效果，令人大呼过瘾。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7" name="TextBox 5"/>
          <p:cNvSpPr txBox="1"/>
          <p:nvPr/>
        </p:nvSpPr>
        <p:spPr>
          <a:xfrm>
            <a:off x="3836670" y="2049145"/>
            <a:ext cx="208851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[</a:t>
            </a:r>
            <a:r>
              <a:rPr lang="zh-CN" altLang="en-US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梦幻穿越</a:t>
            </a:r>
            <a:r>
              <a:rPr lang="en-US" altLang="zh-CN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]</a:t>
            </a:r>
            <a:endParaRPr lang="zh-CN" altLang="en-US" sz="20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3783330" y="3061970"/>
            <a:ext cx="5155565" cy="1805305"/>
            <a:chOff x="7061" y="4204"/>
            <a:chExt cx="8119" cy="2843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>
            <a:xfrm>
              <a:off x="7061" y="4205"/>
              <a:ext cx="4192" cy="2842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11314" y="4204"/>
              <a:ext cx="3866" cy="2843"/>
            </a:xfrm>
            <a:prstGeom prst="rect">
              <a:avLst/>
            </a:prstGeom>
          </p:spPr>
        </p:pic>
      </p:grpSp>
      <p:pic>
        <p:nvPicPr>
          <p:cNvPr id="11" name="图片 10" descr="C:/Users/YZ/AppData/Local/Temp/picturecompress_20210607141515/output_81.pngoutput_81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6855460" y="424815"/>
            <a:ext cx="2083435" cy="2529840"/>
          </a:xfrm>
          <a:prstGeom prst="rect">
            <a:avLst/>
          </a:prstGeom>
        </p:spPr>
      </p:pic>
      <p:pic>
        <p:nvPicPr>
          <p:cNvPr id="12" name="图片 11" descr="C:/Users/YZ/AppData/Local/Temp/picturecompress_20210607141515/output_82.pngoutput_82"/>
          <p:cNvPicPr>
            <a:picLocks noChangeAspect="1"/>
          </p:cNvPicPr>
          <p:nvPr/>
        </p:nvPicPr>
        <p:blipFill>
          <a:blip r:embed="rId6" cstate="email"/>
          <a:srcRect/>
          <a:stretch>
            <a:fillRect/>
          </a:stretch>
        </p:blipFill>
        <p:spPr>
          <a:xfrm>
            <a:off x="3836670" y="663575"/>
            <a:ext cx="2931795" cy="138811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783330" y="356870"/>
            <a:ext cx="254000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创意风格：有趣×互动</a:t>
            </a:r>
            <a:endParaRPr lang="zh-CN" altLang="en-US" sz="14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5" name="图片 4" descr="C:/Users/YZ/AppData/Local/Temp/picturecompress_20210607141515/output_83.pngoutput_83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3776980" y="3061970"/>
            <a:ext cx="2707005" cy="1805305"/>
          </a:xfrm>
          <a:prstGeom prst="rect">
            <a:avLst/>
          </a:prstGeom>
        </p:spPr>
      </p:pic>
      <p:pic>
        <p:nvPicPr>
          <p:cNvPr id="6" name="图片 5" descr="C:/Users/YZ/AppData/Local/Temp/picturecompress_20210607141515/output_84.pngoutput_84"/>
          <p:cNvPicPr>
            <a:picLocks noChangeAspect="1"/>
          </p:cNvPicPr>
          <p:nvPr/>
        </p:nvPicPr>
        <p:blipFill>
          <a:blip r:embed="rId8" cstate="email"/>
          <a:stretch>
            <a:fillRect/>
          </a:stretch>
        </p:blipFill>
        <p:spPr>
          <a:xfrm>
            <a:off x="6358255" y="3062605"/>
            <a:ext cx="2706370" cy="1804670"/>
          </a:xfrm>
          <a:prstGeom prst="rect">
            <a:avLst/>
          </a:prstGeom>
        </p:spPr>
      </p:pic>
      <p:pic>
        <p:nvPicPr>
          <p:cNvPr id="15" name="图片 14" descr="C:/Users/YZ/AppData/Local/Temp/picturecompress_20210607141515/output_85.pngoutput_85"/>
          <p:cNvPicPr>
            <a:picLocks noChangeAspect="1"/>
          </p:cNvPicPr>
          <p:nvPr/>
        </p:nvPicPr>
        <p:blipFill>
          <a:blip r:embed="rId9" cstate="email"/>
          <a:stretch>
            <a:fillRect/>
          </a:stretch>
        </p:blipFill>
        <p:spPr>
          <a:xfrm>
            <a:off x="0" y="0"/>
            <a:ext cx="9136380" cy="5139055"/>
          </a:xfrm>
          <a:prstGeom prst="rect">
            <a:avLst/>
          </a:prstGeom>
        </p:spPr>
      </p:pic>
      <p:sp>
        <p:nvSpPr>
          <p:cNvPr id="16" name="TextBox 24"/>
          <p:cNvSpPr txBox="1"/>
          <p:nvPr/>
        </p:nvSpPr>
        <p:spPr>
          <a:xfrm>
            <a:off x="253855" y="1127388"/>
            <a:ext cx="321310" cy="2888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</a:rPr>
              <a:t>VOLCANO&amp;AURORA PAPK</a:t>
            </a:r>
            <a:endParaRPr lang="en-US" altLang="zh-CN" sz="9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</a:endParaRPr>
          </a:p>
        </p:txBody>
      </p:sp>
    </p:spTree>
    <p:custDataLst>
      <p:tags r:id="rId10"/>
    </p:custData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56235" y="390525"/>
            <a:ext cx="208851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[</a:t>
            </a:r>
            <a:r>
              <a:rPr lang="zh-CN" altLang="en-US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星辰沙海</a:t>
            </a:r>
            <a:r>
              <a:rPr lang="en-US" altLang="zh-CN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]</a:t>
            </a:r>
            <a:endParaRPr lang="zh-CN" altLang="en-US" sz="20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761355" y="1536065"/>
            <a:ext cx="2829560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漫天灿烂“星辰”，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闪耀着充满坚定信仰的“光”，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闪耀着奋斗不止的“光”，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闪耀着充满辉煌成就的“光”，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无数的光汇成了一望无际的“</a:t>
            </a: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星辰沙海</a:t>
            </a: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”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5" name="图片 4" descr="C:/Users/YZ/AppData/Local/Temp/picturecompress_20210607141515/output_86.pngoutput_86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>
          <a:xfrm>
            <a:off x="738505" y="984885"/>
            <a:ext cx="4747260" cy="3585845"/>
          </a:xfrm>
          <a:prstGeom prst="rect">
            <a:avLst/>
          </a:prstGeom>
        </p:spPr>
      </p:pic>
      <p:pic>
        <p:nvPicPr>
          <p:cNvPr id="4" name="图片 3" descr="C:/Users/YZ/AppData/Local/Temp/picturecompress_20210607141515/output_87.pngoutput_87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35" y="0"/>
            <a:ext cx="9135745" cy="5139055"/>
          </a:xfrm>
          <a:prstGeom prst="rect">
            <a:avLst/>
          </a:prstGeom>
        </p:spPr>
      </p:pic>
      <p:sp>
        <p:nvSpPr>
          <p:cNvPr id="7" name="TextBox 24"/>
          <p:cNvSpPr txBox="1"/>
          <p:nvPr/>
        </p:nvSpPr>
        <p:spPr>
          <a:xfrm>
            <a:off x="253855" y="1127388"/>
            <a:ext cx="321310" cy="2888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</a:rPr>
              <a:t>VOLCANO&amp;AURORA PAPK</a:t>
            </a:r>
            <a:endParaRPr lang="en-US" altLang="zh-CN" sz="9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/Users/YZ/AppData/Local/Temp/picturecompress_20210607141515/output_88.pngoutput_88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775335" y="12065"/>
            <a:ext cx="2645410" cy="513143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472180" y="1259205"/>
            <a:ext cx="397700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如同天上的女神往沙滩倾倒了无数的星辰，走在上面，</a:t>
            </a: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宛如掉进深邃的璀璨星河，斑斑点点的荧光蓝，低下头会惊叹地发现，已经踩</a:t>
            </a: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在星空里了。</a:t>
            </a:r>
            <a:endParaRPr lang="zh-CN" altLang="en-US" sz="12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" name="图片 3" descr="C:/Users/YZ/AppData/Local/Temp/picturecompress_20210607141515/output_89.pngoutput_89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663315" y="3011170"/>
            <a:ext cx="3722370" cy="2131695"/>
          </a:xfrm>
          <a:prstGeom prst="rect">
            <a:avLst/>
          </a:prstGeom>
        </p:spPr>
      </p:pic>
      <p:pic>
        <p:nvPicPr>
          <p:cNvPr id="5" name="图片 4" descr="C:/Users/YZ/AppData/Local/Temp/picturecompress_20210607141515/output_90.pngoutput_90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7332345" y="0"/>
            <a:ext cx="1836420" cy="2697480"/>
          </a:xfrm>
          <a:prstGeom prst="rect">
            <a:avLst/>
          </a:prstGeom>
        </p:spPr>
      </p:pic>
      <p:sp>
        <p:nvSpPr>
          <p:cNvPr id="7" name="TextBox 5"/>
          <p:cNvSpPr txBox="1"/>
          <p:nvPr/>
        </p:nvSpPr>
        <p:spPr>
          <a:xfrm>
            <a:off x="3527425" y="860425"/>
            <a:ext cx="208851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[</a:t>
            </a:r>
            <a:r>
              <a:rPr lang="zh-CN" altLang="en-US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星辰沙海</a:t>
            </a:r>
            <a:r>
              <a:rPr lang="en-US" altLang="zh-CN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]</a:t>
            </a:r>
            <a:endParaRPr lang="zh-CN" altLang="en-US" sz="20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909185" y="906145"/>
            <a:ext cx="254000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创意风格：独一无二×交互</a:t>
            </a:r>
            <a:endParaRPr lang="zh-CN" altLang="en-US" sz="14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9" name="图片 8" descr="C:/Users/YZ/AppData/Local/Temp/picturecompress_20210607141515/output_91.pngoutput_91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7018020" y="2606675"/>
            <a:ext cx="2150745" cy="2536825"/>
          </a:xfrm>
          <a:prstGeom prst="rect">
            <a:avLst/>
          </a:prstGeom>
        </p:spPr>
      </p:pic>
      <p:pic>
        <p:nvPicPr>
          <p:cNvPr id="10" name="图片 9" descr="C:/Users/YZ/AppData/Local/Temp/picturecompress_20210607141515/output_92.pngoutput_92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0" y="0"/>
            <a:ext cx="9136380" cy="5139055"/>
          </a:xfrm>
          <a:prstGeom prst="rect">
            <a:avLst/>
          </a:prstGeom>
        </p:spPr>
      </p:pic>
      <p:sp>
        <p:nvSpPr>
          <p:cNvPr id="11" name="TextBox 24"/>
          <p:cNvSpPr txBox="1"/>
          <p:nvPr/>
        </p:nvSpPr>
        <p:spPr>
          <a:xfrm>
            <a:off x="253855" y="1127388"/>
            <a:ext cx="321310" cy="2888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</a:rPr>
              <a:t>VOLCANO&amp;AURORA PAPK</a:t>
            </a:r>
            <a:endParaRPr lang="en-US" altLang="zh-CN" sz="9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C:/Users/YZ/AppData/Local/Temp/picturecompress_20210607141515/output_93.pngoutput_93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>
          <a:xfrm>
            <a:off x="2468880" y="2192655"/>
            <a:ext cx="3060065" cy="1986280"/>
          </a:xfrm>
          <a:prstGeom prst="rect">
            <a:avLst/>
          </a:prstGeom>
        </p:spPr>
      </p:pic>
      <p:pic>
        <p:nvPicPr>
          <p:cNvPr id="5" name="图片 4" descr="C:/Users/YZ/AppData/Local/Temp/picturecompress_20210607141515/output_94.pngoutput_94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848360" y="165735"/>
            <a:ext cx="4732655" cy="497776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48360" y="356235"/>
            <a:ext cx="208851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[</a:t>
            </a:r>
            <a:r>
              <a:rPr lang="zh-CN" altLang="en-US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精灵小屋</a:t>
            </a:r>
            <a:r>
              <a:rPr lang="en-US" altLang="zh-CN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]</a:t>
            </a:r>
            <a:endParaRPr lang="zh-CN" altLang="en-US" sz="20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684520" y="1602105"/>
            <a:ext cx="3382645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荧光百宝箱，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一个充满魔力的精灵小屋 ，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一个可以和精灵仙子们合作疗愈的能量光场，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启动你的精灵疗愈之手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一起来感受荧光下的昵光疗愈。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7" name="图片 6" descr="C:/Users/YZ/AppData/Local/Temp/picturecompress_20210607141515/output_95.pngoutput_95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0795" y="1270"/>
            <a:ext cx="9136380" cy="5139055"/>
          </a:xfrm>
          <a:prstGeom prst="rect">
            <a:avLst/>
          </a:prstGeom>
        </p:spPr>
      </p:pic>
      <p:sp>
        <p:nvSpPr>
          <p:cNvPr id="9" name="TextBox 24"/>
          <p:cNvSpPr txBox="1"/>
          <p:nvPr/>
        </p:nvSpPr>
        <p:spPr>
          <a:xfrm>
            <a:off x="253855" y="1127388"/>
            <a:ext cx="321310" cy="2888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</a:rPr>
              <a:t>VOLCANO&amp;AURORA PAPK</a:t>
            </a:r>
            <a:endParaRPr lang="en-US" altLang="zh-CN" sz="9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715010" y="946150"/>
            <a:ext cx="424116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律动云盘：感受律动中的光与影，在光影之中开始艺术创作之旅。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解压史莱姆：可以轻松制作出各种不同颜色的彩虹黏液,同时还可以尽情的揉捏这些黏液,十分治愈和解压。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+mn-ea"/>
            </a:endParaRPr>
          </a:p>
        </p:txBody>
      </p:sp>
      <p:sp>
        <p:nvSpPr>
          <p:cNvPr id="7" name="TextBox 5"/>
          <p:cNvSpPr txBox="1"/>
          <p:nvPr/>
        </p:nvSpPr>
        <p:spPr>
          <a:xfrm>
            <a:off x="749935" y="487680"/>
            <a:ext cx="208851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[精灵小屋]</a:t>
            </a:r>
            <a:endParaRPr sz="20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10" name="图片 9" descr="C:/Users/YZ/AppData/Local/Temp/picturecompress_20210607141515/output_96.pngoutput_96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4930140" y="374015"/>
            <a:ext cx="1858010" cy="1711325"/>
          </a:xfrm>
          <a:prstGeom prst="rect">
            <a:avLst/>
          </a:prstGeom>
        </p:spPr>
      </p:pic>
      <p:pic>
        <p:nvPicPr>
          <p:cNvPr id="11" name="图片 10" descr="C:/Users/YZ/AppData/Local/Temp/picturecompress_20210607141515/output_97.pngoutput_97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7152005" y="374015"/>
            <a:ext cx="1729740" cy="1714500"/>
          </a:xfrm>
          <a:prstGeom prst="rect">
            <a:avLst/>
          </a:prstGeom>
        </p:spPr>
      </p:pic>
      <p:pic>
        <p:nvPicPr>
          <p:cNvPr id="12" name="图片 11" descr="C:/Users/YZ/AppData/Local/Temp/picturecompress_20210607141515/output_98.pngoutput_98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4653280" y="2359025"/>
            <a:ext cx="3248660" cy="2261870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715010" y="2447290"/>
            <a:ext cx="3874770" cy="2259330"/>
            <a:chOff x="565" y="3619"/>
            <a:chExt cx="6102" cy="3558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565" y="3619"/>
              <a:ext cx="6102" cy="3558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>
            <a:xfrm>
              <a:off x="5419" y="3712"/>
              <a:ext cx="1248" cy="230"/>
            </a:xfrm>
            <a:prstGeom prst="rect">
              <a:avLst/>
            </a:prstGeom>
          </p:spPr>
        </p:pic>
      </p:grpSp>
      <p:sp>
        <p:nvSpPr>
          <p:cNvPr id="2" name="文本框 1"/>
          <p:cNvSpPr txBox="1"/>
          <p:nvPr/>
        </p:nvSpPr>
        <p:spPr>
          <a:xfrm>
            <a:off x="2120265" y="533400"/>
            <a:ext cx="286321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创意风格：人气互动 x 减压 Max</a:t>
            </a:r>
            <a:endParaRPr lang="zh-CN" altLang="en-US" sz="14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5" name="TextBox 24"/>
          <p:cNvSpPr txBox="1"/>
          <p:nvPr/>
        </p:nvSpPr>
        <p:spPr>
          <a:xfrm>
            <a:off x="253855" y="1127388"/>
            <a:ext cx="321310" cy="2888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</a:rPr>
              <a:t>VOLCANO&amp;AURORA PAPK</a:t>
            </a:r>
            <a:endParaRPr lang="en-US" altLang="zh-CN" sz="9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 descr="C:/Users/YZ/AppData/Local/Temp/picturecompress_20210607141515/output_99.pngoutput_99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0" y="0"/>
            <a:ext cx="9136380" cy="5139055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C:/Users/YZ/AppData/Local/Temp/picturecompress_20210607141515/output_100.jpgoutput_100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3235116" y="989198"/>
            <a:ext cx="5064164" cy="316510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869172" y="3899095"/>
            <a:ext cx="540565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b="1" dirty="0">
                <a:solidFill>
                  <a:schemeClr val="bg1"/>
                </a:solidFill>
                <a:latin typeface="Agency FB" panose="020B0503020202020204" pitchFamily="34" charset="0"/>
                <a:ea typeface="造字工房尚雅体演示版常规体" pitchFamily="50" charset="-122"/>
              </a:rPr>
              <a:t>GREATTOWNS MASION</a:t>
            </a:r>
            <a:endParaRPr lang="en-US" altLang="zh-CN" sz="1400" b="1" dirty="0">
              <a:solidFill>
                <a:schemeClr val="bg1"/>
              </a:solidFill>
              <a:latin typeface="Agency FB" panose="020B0503020202020204" pitchFamily="34" charset="0"/>
              <a:ea typeface="造字工房尚雅体演示版常规体" pitchFamily="50" charset="-122"/>
            </a:endParaRPr>
          </a:p>
        </p:txBody>
      </p:sp>
      <p:sp>
        <p:nvSpPr>
          <p:cNvPr id="10" name="PA_形状 1191"/>
          <p:cNvSpPr/>
          <p:nvPr>
            <p:custDataLst>
              <p:tags r:id="rId2"/>
            </p:custDataLst>
          </p:nvPr>
        </p:nvSpPr>
        <p:spPr>
          <a:xfrm>
            <a:off x="1722613" y="4314593"/>
            <a:ext cx="5698771" cy="243937"/>
          </a:xfrm>
          <a:prstGeom prst="rect">
            <a:avLst/>
          </a:prstGeom>
          <a:ln w="12700">
            <a:miter lim="400000"/>
          </a:ln>
        </p:spPr>
        <p:txBody>
          <a:bodyPr wrap="square" lIns="40779" tIns="40779" rIns="40779" bIns="40779">
            <a:spAutoFit/>
          </a:bodyPr>
          <a:lstStyle>
            <a:lvl1pPr algn="r" defTabSz="1087755">
              <a:lnSpc>
                <a:spcPts val="3600"/>
              </a:lnSpc>
              <a:spcBef>
                <a:spcPts val="600"/>
              </a:spcBef>
              <a:defRPr sz="2500"/>
            </a:lvl1pPr>
          </a:lstStyle>
          <a:p>
            <a:pPr algn="ctr">
              <a:lnSpc>
                <a:spcPct val="150000"/>
              </a:lnSpc>
            </a:pPr>
            <a:r>
              <a:rPr lang="en-US" sz="700" dirty="0">
                <a:solidFill>
                  <a:schemeClr val="bg1"/>
                </a:solidFill>
                <a:latin typeface="Agency FB" panose="020B0503020202020204" pitchFamily="34" charset="0"/>
                <a:ea typeface="造字工房尚雅体演示版常规体" pitchFamily="50" charset="-122"/>
              </a:rPr>
              <a:t>FREQUENTLY, YOUR INITIAL FONT CHOICE IS TAKEN OUT OF YOUR HANDS; COMPANIES OFTEN SPECIFY A TYPEFACE, OR EVEN A SET OF FONTS, AS PART OF THEIR BRAND GUIDES</a:t>
            </a:r>
            <a:endParaRPr lang="en-US" sz="700" dirty="0">
              <a:solidFill>
                <a:schemeClr val="bg1"/>
              </a:solidFill>
              <a:latin typeface="Agency FB" panose="020B0503020202020204" pitchFamily="34" charset="0"/>
              <a:ea typeface="造字工房尚雅体演示版常规体" pitchFamily="50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715358" y="1900042"/>
            <a:ext cx="2613660" cy="645160"/>
            <a:chOff x="1801518" y="1900042"/>
            <a:chExt cx="2613660" cy="645160"/>
          </a:xfrm>
        </p:grpSpPr>
        <p:sp>
          <p:nvSpPr>
            <p:cNvPr id="12" name="文本框 11"/>
            <p:cNvSpPr txBox="1"/>
            <p:nvPr/>
          </p:nvSpPr>
          <p:spPr>
            <a:xfrm>
              <a:off x="1801518" y="2022518"/>
              <a:ext cx="125263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执行细节</a:t>
              </a:r>
              <a:endParaRPr lang="zh-CN" altLang="en-US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928008" y="1900042"/>
              <a:ext cx="1487170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gency FB" panose="020B0503020202020204" pitchFamily="34" charset="0"/>
                  <a:ea typeface="方正清刻本悦宋简体" panose="02000000000000000000" pitchFamily="2" charset="-122"/>
                </a:rPr>
                <a:t>OUR</a:t>
              </a:r>
              <a:endPara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  <a:ea typeface="方正清刻本悦宋简体" panose="02000000000000000000" pitchFamily="2" charset="-122"/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1715358" y="2625593"/>
            <a:ext cx="20347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  <a:ea typeface="方正清刻本悦宋简体" panose="02000000000000000000" pitchFamily="2" charset="-122"/>
              </a:rPr>
              <a:t> EXECUTION DETAILS</a:t>
            </a:r>
            <a:endParaRPr lang="zh-CN" alt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  <a:ea typeface="方正清刻本悦宋简体" panose="02000000000000000000" pitchFamily="2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1765785" y="2540220"/>
            <a:ext cx="1933904" cy="0"/>
          </a:xfrm>
          <a:prstGeom prst="line">
            <a:avLst/>
          </a:prstGeom>
          <a:ln w="9525">
            <a:gradFill flip="none" rotWithShape="1">
              <a:gsLst>
                <a:gs pos="0">
                  <a:schemeClr val="bg1">
                    <a:alpha val="0"/>
                  </a:schemeClr>
                </a:gs>
                <a:gs pos="39000">
                  <a:schemeClr val="bg1"/>
                </a:gs>
                <a:gs pos="68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24"/>
          <p:cNvSpPr txBox="1"/>
          <p:nvPr/>
        </p:nvSpPr>
        <p:spPr>
          <a:xfrm>
            <a:off x="253855" y="1127388"/>
            <a:ext cx="321310" cy="2888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</a:rPr>
              <a:t>VOLCANO&amp;AURORA PARK </a:t>
            </a:r>
            <a:endParaRPr lang="en-US" altLang="en-US" sz="9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56235" y="390525"/>
            <a:ext cx="208851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[</a:t>
            </a:r>
            <a:r>
              <a:rPr lang="zh-CN" altLang="en-US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模特服装推荐</a:t>
            </a:r>
            <a:r>
              <a:rPr lang="en-US" altLang="zh-CN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]</a:t>
            </a:r>
            <a:endParaRPr lang="zh-CN" altLang="en-US" sz="20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" name="TextBox 24"/>
          <p:cNvSpPr txBox="1"/>
          <p:nvPr/>
        </p:nvSpPr>
        <p:spPr>
          <a:xfrm>
            <a:off x="253855" y="1127388"/>
            <a:ext cx="321310" cy="2888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  <a:sym typeface="+mn-ea"/>
              </a:rPr>
              <a:t>VOLCANO&amp;AURORA PARK </a:t>
            </a:r>
            <a:endParaRPr lang="en-US" altLang="en-US" sz="9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5" name="图片 4" descr="C:/Users/YZ/AppData/Local/Temp/picturecompress_20210607141515/output_101.pngoutput_101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645795" y="1031240"/>
            <a:ext cx="4477385" cy="2985135"/>
          </a:xfrm>
          <a:prstGeom prst="rect">
            <a:avLst/>
          </a:prstGeom>
        </p:spPr>
      </p:pic>
      <p:pic>
        <p:nvPicPr>
          <p:cNvPr id="8" name="图片 7" descr="C:/Users/YZ/AppData/Local/Temp/picturecompress_20210607141515/output_102.pngoutput_102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4886960" y="1127125"/>
            <a:ext cx="3839845" cy="2889885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56235" y="390525"/>
            <a:ext cx="208851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[</a:t>
            </a:r>
            <a:r>
              <a:rPr lang="zh-CN" altLang="en-US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模特服装推荐</a:t>
            </a:r>
            <a:r>
              <a:rPr lang="en-US" altLang="zh-CN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]</a:t>
            </a:r>
            <a:endParaRPr lang="zh-CN" altLang="en-US" sz="20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" name="TextBox 24"/>
          <p:cNvSpPr txBox="1"/>
          <p:nvPr/>
        </p:nvSpPr>
        <p:spPr>
          <a:xfrm>
            <a:off x="253855" y="1127388"/>
            <a:ext cx="321310" cy="2888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  <a:sym typeface="+mn-ea"/>
              </a:rPr>
              <a:t>VOLCANO&amp;AURORA PARK </a:t>
            </a:r>
            <a:endParaRPr lang="en-US" altLang="en-US" sz="9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3" name="图片 2" descr="C:/Users/YZ/AppData/Local/Temp/picturecompress_20210607141515/output_103.pngoutput_103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>
          <a:xfrm>
            <a:off x="575310" y="934720"/>
            <a:ext cx="5652770" cy="3509645"/>
          </a:xfrm>
          <a:prstGeom prst="rect">
            <a:avLst/>
          </a:prstGeom>
        </p:spPr>
      </p:pic>
      <p:pic>
        <p:nvPicPr>
          <p:cNvPr id="4" name="图片 3" descr="C:/Users/YZ/AppData/Local/Temp/picturecompress_20210607141515/output_104.pngoutput_104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6244590" y="934720"/>
            <a:ext cx="2459990" cy="3509645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56518" y="390514"/>
            <a:ext cx="7393456" cy="3695911"/>
            <a:chOff x="368300" y="294300"/>
            <a:chExt cx="7393456" cy="3695911"/>
          </a:xfrm>
        </p:grpSpPr>
        <p:sp>
          <p:nvSpPr>
            <p:cNvPr id="6" name="TextBox 5"/>
            <p:cNvSpPr txBox="1"/>
            <p:nvPr/>
          </p:nvSpPr>
          <p:spPr>
            <a:xfrm>
              <a:off x="368300" y="294300"/>
              <a:ext cx="2088232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[</a:t>
              </a:r>
              <a:r>
                <a:rPr lang="zh-CN" altLang="en-US" sz="20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主持人推荐</a:t>
              </a:r>
              <a:r>
                <a:rPr lang="en-US" altLang="zh-CN" sz="20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]</a:t>
              </a:r>
              <a:endParaRPr lang="zh-CN" altLang="en-US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817744" y="882521"/>
              <a:ext cx="3944012" cy="31076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zh-CN" altLang="en-US" sz="14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主持人推荐：张扬 </a:t>
              </a:r>
              <a:endParaRPr lang="zh-CN" altLang="en-US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zh-CN" altLang="en-US" sz="14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主持风格：专业、沉稳大气、热烈活力 • </a:t>
              </a:r>
              <a:endParaRPr lang="zh-CN" altLang="en-US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zh-CN" altLang="en-US" sz="14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主持类型：产品发布会、示范区开放、地产开盘、开幕式、赛事主持、车展等</a:t>
              </a:r>
              <a:endParaRPr lang="zh-CN" altLang="en-US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zh-CN" altLang="en-US" sz="14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成 绩：碧桂园山东区域大活动指定主持人 安徽中丞集团山东地区品牌宣讲人,碧桂园山东地区各项目发布会及开盘活动 • 济宁融创滨江一号、济宁府展厅开放，示范区开放活动 • 济宁中梁壹号院示范区开放活动 • 济宁中海城认筹启动活动 • 安徽中丞集团玖樟台项目发布会、开盘等活动 • 陕建地产广州路壹号院项目发布会及开盘活动 • 齐河保利黄河大观项目开盘</a:t>
              </a:r>
              <a:endParaRPr lang="zh-CN" altLang="en-US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  <a:p>
              <a:pPr marL="285750" indent="-285750">
                <a:buFont typeface="Wingdings" panose="05000000000000000000" pitchFamily="2" charset="2"/>
                <a:buChar char="Ø"/>
              </a:pPr>
              <a:endParaRPr lang="zh-CN" altLang="en-US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sp>
        <p:nvSpPr>
          <p:cNvPr id="2" name="TextBox 24"/>
          <p:cNvSpPr txBox="1"/>
          <p:nvPr/>
        </p:nvSpPr>
        <p:spPr>
          <a:xfrm>
            <a:off x="253855" y="1127388"/>
            <a:ext cx="321310" cy="2888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  <a:sym typeface="+mn-ea"/>
              </a:rPr>
              <a:t>VOLCANO&amp;AURORA PARK </a:t>
            </a:r>
            <a:endParaRPr lang="en-US" altLang="en-US" sz="9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9" name="图片 8" descr="C:/Users/YZ/AppData/Local/Temp/picturecompress_20210607141515/output_105.pngoutput_10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email"/>
          <a:stretch>
            <a:fillRect/>
          </a:stretch>
        </p:blipFill>
        <p:spPr>
          <a:xfrm>
            <a:off x="799465" y="913130"/>
            <a:ext cx="2576830" cy="3847465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56518" y="390514"/>
            <a:ext cx="7529195" cy="3430270"/>
            <a:chOff x="368300" y="294300"/>
            <a:chExt cx="7529195" cy="3430270"/>
          </a:xfrm>
        </p:grpSpPr>
        <p:sp>
          <p:nvSpPr>
            <p:cNvPr id="6" name="TextBox 5"/>
            <p:cNvSpPr txBox="1"/>
            <p:nvPr/>
          </p:nvSpPr>
          <p:spPr>
            <a:xfrm>
              <a:off x="368300" y="294300"/>
              <a:ext cx="2088232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[</a:t>
              </a:r>
              <a:r>
                <a:rPr lang="zh-CN" altLang="en-US" sz="20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主持人推荐</a:t>
              </a:r>
              <a:r>
                <a:rPr lang="en-US" altLang="zh-CN" sz="20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]</a:t>
              </a:r>
              <a:endParaRPr lang="zh-CN" altLang="en-US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262630" y="1030900"/>
              <a:ext cx="4634865" cy="26936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10000"/>
                </a:lnSpc>
                <a:buFont typeface="Wingdings" panose="05000000000000000000" pitchFamily="2" charset="2"/>
                <a:buChar char="Ø"/>
              </a:pPr>
              <a:r>
                <a:rPr lang="zh-CN" altLang="en-US" sz="14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主持人推荐：张梦婷</a:t>
              </a:r>
              <a:endParaRPr lang="zh-CN" altLang="en-US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  <a:p>
              <a:pPr marL="285750" indent="-285750">
                <a:lnSpc>
                  <a:spcPct val="110000"/>
                </a:lnSpc>
                <a:buFont typeface="Wingdings" panose="05000000000000000000" pitchFamily="2" charset="2"/>
                <a:buChar char="Ø"/>
              </a:pPr>
              <a:r>
                <a:rPr lang="zh-CN" altLang="en-US" sz="14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从业7年，省电台主持经历，上千余场 </a:t>
              </a:r>
              <a:endParaRPr lang="zh-CN" altLang="en-US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  <a:p>
              <a:pPr marL="285750" indent="-285750">
                <a:lnSpc>
                  <a:spcPct val="110000"/>
                </a:lnSpc>
                <a:buFont typeface="Wingdings" panose="05000000000000000000" pitchFamily="2" charset="2"/>
                <a:buChar char="Ø"/>
              </a:pPr>
              <a:r>
                <a:rPr lang="zh-CN" altLang="en-US" sz="14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活动经验，为活动的成功保驾护航，</a:t>
              </a:r>
              <a:endParaRPr lang="zh-CN" altLang="en-US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  <a:p>
              <a:pPr marL="285750" indent="-285750">
                <a:lnSpc>
                  <a:spcPct val="110000"/>
                </a:lnSpc>
                <a:buFont typeface="Wingdings" panose="05000000000000000000" pitchFamily="2" charset="2"/>
                <a:buChar char="Ø"/>
              </a:pPr>
              <a:r>
                <a:rPr lang="zh-CN" altLang="en-US" sz="14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播音主持专业毕业、科班出身一级甲等、先后担任山东广播电台《家装帮到底》、《秀才来了》、济南电视台《一品汇》、《超级体验》等多档栏目主持人与嘉宾，在网络直播拥有固定数量的受众群</a:t>
              </a:r>
              <a:endParaRPr lang="zh-CN" altLang="en-US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  <a:p>
              <a:pPr marL="285750" indent="-285750">
                <a:lnSpc>
                  <a:spcPct val="110000"/>
                </a:lnSpc>
                <a:buFont typeface="Wingdings" panose="05000000000000000000" pitchFamily="2" charset="2"/>
                <a:buChar char="Ø"/>
              </a:pPr>
              <a:r>
                <a:rPr lang="zh-CN" altLang="en-US" sz="14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绿城·雪野湖桃花源项目生活馆及颐乐学院开放活动、威海·春风海岸生活体验馆示范区开放、碧桂园翡翠城案名发布会、高速绿城兰园客户答谢会、中新国际城盛大开盘、高速度绿城开盘</a:t>
              </a:r>
              <a:endParaRPr lang="zh-CN" altLang="en-US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sp>
        <p:nvSpPr>
          <p:cNvPr id="2" name="TextBox 24"/>
          <p:cNvSpPr txBox="1"/>
          <p:nvPr/>
        </p:nvSpPr>
        <p:spPr>
          <a:xfrm>
            <a:off x="253855" y="1127388"/>
            <a:ext cx="321310" cy="2888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  <a:sym typeface="+mn-ea"/>
              </a:rPr>
              <a:t>VOLCANO&amp;AURORA PARK </a:t>
            </a:r>
            <a:endParaRPr lang="en-US" altLang="en-US" sz="9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88658" y="789146"/>
            <a:ext cx="2657951" cy="3850481"/>
            <a:chOff x="11030" y="1829"/>
            <a:chExt cx="4882" cy="7726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" cstate="email"/>
            <a:stretch>
              <a:fillRect/>
            </a:stretch>
          </p:blipFill>
          <p:spPr>
            <a:xfrm>
              <a:off x="11030" y="1829"/>
              <a:ext cx="3923" cy="7726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>
            <a:xfrm>
              <a:off x="14932" y="1829"/>
              <a:ext cx="981" cy="772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56235" y="390525"/>
            <a:ext cx="208851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[</a:t>
            </a:r>
            <a:r>
              <a:rPr lang="zh-CN" altLang="en-US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摄影摄像</a:t>
            </a:r>
            <a:r>
              <a:rPr lang="en-US" altLang="zh-CN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]</a:t>
            </a:r>
            <a:endParaRPr lang="zh-CN" altLang="en-US" sz="20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" name="TextBox 24"/>
          <p:cNvSpPr txBox="1"/>
          <p:nvPr/>
        </p:nvSpPr>
        <p:spPr>
          <a:xfrm>
            <a:off x="253855" y="1127388"/>
            <a:ext cx="321310" cy="2888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  <a:sym typeface="+mn-ea"/>
              </a:rPr>
              <a:t>VOLCANO&amp;AURORA PARK </a:t>
            </a:r>
            <a:endParaRPr lang="en-US" altLang="en-US" sz="9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8" name="TextBox 6"/>
          <p:cNvSpPr txBox="1"/>
          <p:nvPr/>
        </p:nvSpPr>
        <p:spPr>
          <a:xfrm>
            <a:off x="575310" y="892810"/>
            <a:ext cx="81438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buFont typeface="Wingdings" panose="05000000000000000000" pitchFamily="2" charset="2"/>
              <a:buNone/>
            </a:pPr>
            <a:r>
              <a:rPr lang="zh-CN" altLang="en-US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现场提供专业的摄影摄像服务，全程记录活动细节，为媒体发布资料提供素材；并且录制花絮，活动后制作成10秒短视频用于朋友圈宣传；</a:t>
            </a:r>
            <a:endParaRPr lang="zh-CN" altLang="en-US" sz="14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685800" y="1533525"/>
            <a:ext cx="8021320" cy="2792730"/>
            <a:chOff x="1009" y="2361"/>
            <a:chExt cx="13483" cy="4694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" cstate="email"/>
            <a:stretch>
              <a:fillRect/>
            </a:stretch>
          </p:blipFill>
          <p:spPr>
            <a:xfrm>
              <a:off x="1009" y="2361"/>
              <a:ext cx="7052" cy="4694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2" cstate="email"/>
            <a:srcRect/>
            <a:stretch>
              <a:fillRect/>
            </a:stretch>
          </p:blipFill>
          <p:spPr>
            <a:xfrm>
              <a:off x="6438" y="2361"/>
              <a:ext cx="8055" cy="469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56518" y="390514"/>
            <a:ext cx="7393456" cy="3264746"/>
            <a:chOff x="368300" y="294300"/>
            <a:chExt cx="7393456" cy="3264746"/>
          </a:xfrm>
        </p:grpSpPr>
        <p:sp>
          <p:nvSpPr>
            <p:cNvPr id="6" name="TextBox 5"/>
            <p:cNvSpPr txBox="1"/>
            <p:nvPr/>
          </p:nvSpPr>
          <p:spPr>
            <a:xfrm>
              <a:off x="368300" y="294300"/>
              <a:ext cx="2088232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[</a:t>
              </a:r>
              <a:r>
                <a:rPr lang="zh-CN" altLang="en-US" sz="20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执行预案</a:t>
              </a:r>
              <a:r>
                <a:rPr lang="en-US" altLang="zh-CN" sz="20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]</a:t>
              </a:r>
              <a:endParaRPr lang="zh-CN" altLang="en-US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817744" y="882521"/>
              <a:ext cx="3944012" cy="26765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zh-CN" altLang="en-US" sz="14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雨备预案：活动遇到下雨天气则提前沟通是否推迟活动或搭建雨棚。</a:t>
              </a:r>
              <a:endParaRPr lang="zh-CN" altLang="en-US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  <a:p>
              <a:pPr indent="0">
                <a:buFont typeface="Wingdings" panose="05000000000000000000" pitchFamily="2" charset="2"/>
                <a:buNone/>
              </a:pPr>
              <a:endParaRPr lang="zh-CN" altLang="en-US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zh-CN" altLang="en-US" sz="14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停车预案：安排专用停车区域，专人协调车辆进出</a:t>
              </a:r>
              <a:endParaRPr lang="zh-CN" altLang="en-US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  <a:p>
              <a:pPr indent="0">
                <a:buFont typeface="Wingdings" panose="05000000000000000000" pitchFamily="2" charset="2"/>
                <a:buNone/>
              </a:pPr>
              <a:endParaRPr lang="zh-CN" altLang="en-US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zh-CN" altLang="en-US" sz="14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应急预案：</a:t>
              </a:r>
              <a:r>
                <a:rPr lang="en-US" altLang="zh-CN" sz="1400" dirty="0" err="1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+mn-ea"/>
                </a:rPr>
                <a:t>安排数名工作人员，以应对可能出现的突发事件</a:t>
              </a:r>
              <a:endParaRPr lang="en-US" altLang="zh-CN" sz="1400" dirty="0" err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endParaRPr>
            </a:p>
            <a:p>
              <a:pPr marL="285750" indent="-285750">
                <a:buFont typeface="Wingdings" panose="05000000000000000000" pitchFamily="2" charset="2"/>
                <a:buChar char="Ø"/>
              </a:pPr>
              <a:endParaRPr lang="en-US" altLang="zh-CN" sz="1400" dirty="0" err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endParaRP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zh-CN" altLang="en-US" sz="1400" dirty="0" err="1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+mn-ea"/>
                </a:rPr>
                <a:t>医护预案：准备简单急救用品，以预防活动过程中出现的突发事件</a:t>
              </a:r>
              <a:endParaRPr lang="en-US" altLang="zh-CN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  <a:p>
              <a:pPr marL="285750" indent="-285750">
                <a:buFont typeface="Wingdings" panose="05000000000000000000" pitchFamily="2" charset="2"/>
                <a:buChar char="Ø"/>
              </a:pPr>
              <a:endParaRPr lang="zh-CN" altLang="en-US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pic>
        <p:nvPicPr>
          <p:cNvPr id="4" name="图片 3" descr="C:/Users/YZ/AppData/Local/Temp/picturecompress_20210607141515/output_106.pngoutput_10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email"/>
          <a:stretch>
            <a:fillRect/>
          </a:stretch>
        </p:blipFill>
        <p:spPr>
          <a:xfrm>
            <a:off x="832485" y="978535"/>
            <a:ext cx="2905760" cy="1757680"/>
          </a:xfrm>
          <a:prstGeom prst="rect">
            <a:avLst/>
          </a:prstGeom>
        </p:spPr>
      </p:pic>
      <p:pic>
        <p:nvPicPr>
          <p:cNvPr id="5" name="图片 4" descr="C:/Users/YZ/AppData/Local/Temp/picturecompress_20210607141515/output_107.pngoutput_107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832485" y="2810510"/>
            <a:ext cx="2905760" cy="1938655"/>
          </a:xfrm>
          <a:prstGeom prst="rect">
            <a:avLst/>
          </a:prstGeom>
        </p:spPr>
      </p:pic>
      <p:sp>
        <p:nvSpPr>
          <p:cNvPr id="2" name="TextBox 24"/>
          <p:cNvSpPr txBox="1"/>
          <p:nvPr/>
        </p:nvSpPr>
        <p:spPr>
          <a:xfrm>
            <a:off x="253855" y="1127388"/>
            <a:ext cx="321310" cy="2888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  <a:sym typeface="+mn-ea"/>
              </a:rPr>
              <a:t>VOLCANO&amp;AURORA PARK </a:t>
            </a:r>
            <a:endParaRPr lang="en-US" altLang="en-US" sz="9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575593" y="995034"/>
            <a:ext cx="8312936" cy="2858156"/>
            <a:chOff x="587375" y="877230"/>
            <a:chExt cx="8312936" cy="2858156"/>
          </a:xfrm>
        </p:grpSpPr>
        <p:pic>
          <p:nvPicPr>
            <p:cNvPr id="2" name="Picture 3"/>
            <p:cNvPicPr>
              <a:picLocks noChangeAspect="1" noChangeArrowheads="1"/>
            </p:cNvPicPr>
            <p:nvPr/>
          </p:nvPicPr>
          <p:blipFill>
            <a:blip r:embed="rId1" cstate="email"/>
            <a:srcRect/>
            <a:stretch>
              <a:fillRect/>
            </a:stretch>
          </p:blipFill>
          <p:spPr bwMode="auto">
            <a:xfrm>
              <a:off x="587375" y="1439813"/>
              <a:ext cx="4152900" cy="2295573"/>
            </a:xfrm>
            <a:prstGeom prst="rect">
              <a:avLst/>
            </a:prstGeom>
            <a:noFill/>
          </p:spPr>
        </p:pic>
        <p:sp>
          <p:nvSpPr>
            <p:cNvPr id="6" name="TextBox 5"/>
            <p:cNvSpPr txBox="1"/>
            <p:nvPr/>
          </p:nvSpPr>
          <p:spPr>
            <a:xfrm>
              <a:off x="587375" y="877230"/>
              <a:ext cx="20882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[</a:t>
              </a:r>
              <a:r>
                <a:rPr lang="zh-CN" altLang="en-US" sz="20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嘉宾接待</a:t>
              </a:r>
              <a:r>
                <a:rPr lang="en-US" altLang="zh-CN" sz="20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]</a:t>
              </a:r>
              <a:endParaRPr lang="zh-CN" altLang="en-US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956299" y="1909316"/>
              <a:ext cx="3944012" cy="1383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zh-CN" altLang="en-US" sz="14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安排专用停车区域，专人协调车辆进出</a:t>
              </a:r>
              <a:endParaRPr lang="en-US" altLang="zh-CN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  <a:p>
              <a:pPr marL="285750" indent="-285750">
                <a:buFont typeface="Wingdings" panose="05000000000000000000" pitchFamily="2" charset="2"/>
                <a:buChar char="Ø"/>
              </a:pPr>
              <a:endParaRPr lang="zh-CN" altLang="en-US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zh-CN" altLang="en-US" sz="14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安排礼仪引领客户进入签到</a:t>
              </a:r>
              <a:endParaRPr lang="zh-CN" altLang="en-US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  <a:p>
              <a:pPr marL="285750" indent="-285750">
                <a:buFont typeface="Wingdings" panose="05000000000000000000" pitchFamily="2" charset="2"/>
                <a:buChar char="Ø"/>
              </a:pPr>
              <a:endParaRPr lang="en-US" altLang="zh-CN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zh-CN" altLang="en-US" sz="14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从会场入口处开始至内场，沿途摆放指示牌， 并在重要场点安排礼仪进行指引工作</a:t>
              </a:r>
              <a:endParaRPr lang="zh-CN" altLang="en-US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sp>
        <p:nvSpPr>
          <p:cNvPr id="5" name="TextBox 24"/>
          <p:cNvSpPr txBox="1"/>
          <p:nvPr/>
        </p:nvSpPr>
        <p:spPr>
          <a:xfrm>
            <a:off x="253855" y="1127388"/>
            <a:ext cx="321310" cy="2888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  <a:sym typeface="+mn-ea"/>
              </a:rPr>
              <a:t>VOLCANO&amp;AURORA PARK </a:t>
            </a:r>
            <a:endParaRPr lang="en-US" altLang="en-US" sz="9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C:/Users/YZ/AppData/Local/Temp/picturecompress_20210607141515/output_108.pngoutput_108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>
          <a:xfrm rot="5400000">
            <a:off x="2000885" y="-1999615"/>
            <a:ext cx="5144135" cy="9141460"/>
          </a:xfrm>
          <a:prstGeom prst="rect">
            <a:avLst/>
          </a:prstGeom>
        </p:spPr>
      </p:pic>
      <p:sp>
        <p:nvSpPr>
          <p:cNvPr id="12" name="TextBox 24"/>
          <p:cNvSpPr txBox="1"/>
          <p:nvPr/>
        </p:nvSpPr>
        <p:spPr>
          <a:xfrm>
            <a:off x="253855" y="1127388"/>
            <a:ext cx="321310" cy="2888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  <a:sym typeface="+mn-ea"/>
              </a:rPr>
              <a:t>VOLCANO&amp;AURORA PARK </a:t>
            </a:r>
            <a:endParaRPr lang="en-US" altLang="en-US" sz="9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717800" y="4820285"/>
            <a:ext cx="3859530" cy="213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CN" altLang="en-US" sz="800" kern="1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</a:rPr>
              <a:t>活动策划思路案 </a:t>
            </a:r>
            <a:r>
              <a:rPr lang="en-US" altLang="zh-CN" sz="800" kern="1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</a:rPr>
              <a:t> / </a:t>
            </a:r>
            <a:r>
              <a:rPr lang="zh-CN" altLang="en-US" sz="800" kern="1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800" kern="1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</a:rPr>
              <a:t>/ 20</a:t>
            </a:r>
            <a:r>
              <a:rPr lang="en-US" sz="800" kern="1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</a:rPr>
              <a:t>21.04</a:t>
            </a:r>
            <a:endParaRPr lang="en-US" sz="800" kern="1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690370" y="1813560"/>
            <a:ext cx="591439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谢</a:t>
            </a:r>
            <a:r>
              <a:rPr lang="en-US" altLang="zh-CN" sz="60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 </a:t>
            </a:r>
            <a:r>
              <a:rPr lang="zh-CN" altLang="en-US" sz="60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谢</a:t>
            </a:r>
            <a:r>
              <a:rPr lang="en-US" altLang="zh-CN" sz="60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 </a:t>
            </a:r>
            <a:r>
              <a:rPr lang="zh-CN" altLang="en-US" sz="60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观</a:t>
            </a:r>
            <a:r>
              <a:rPr lang="en-US" altLang="zh-CN" sz="60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 </a:t>
            </a:r>
            <a:r>
              <a:rPr lang="zh-CN" altLang="en-US" sz="60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看</a:t>
            </a:r>
            <a:endParaRPr lang="zh-CN" altLang="en-US" sz="600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KSO_WM_UNIT_TABLE_BEAUTIFY" val="smartTable{6f3750bf-5a33-439a-b8dc-ae8876154a1d}"/>
</p:tagLst>
</file>

<file path=ppt/tags/tag3.xml><?xml version="1.0" encoding="utf-8"?>
<p:tagLst xmlns:p="http://schemas.openxmlformats.org/presentationml/2006/main">
  <p:tag name="KSO_WM_UNIT_PLACING_PICTURE_USER_VIEWPORT" val="{&quot;height&quot;:4230,&quot;width&quot;:11700}"/>
</p:tagLst>
</file>

<file path=ppt/tags/tag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.xml><?xml version="1.0" encoding="utf-8"?>
<p:tagLst xmlns:p="http://schemas.openxmlformats.org/presentationml/2006/main">
  <p:tag name="PA" val="v3.0.1"/>
</p:tagLst>
</file>

<file path=ppt/tags/tag9.xml><?xml version="1.0" encoding="utf-8"?>
<p:tagLst xmlns:p="http://schemas.openxmlformats.org/presentationml/2006/main">
  <p:tag name="KSO_WM_UNIT_PLACING_PICTURE_USER_VIEWPORT" val="{&quot;height&quot;:7007,&quot;width&quot;:5010}"/>
</p:tagLst>
</file>

<file path=ppt/tags/tag10.xml><?xml version="1.0" encoding="utf-8"?>
<p:tagLst xmlns:p="http://schemas.openxmlformats.org/presentationml/2006/main">
  <p:tag name="KSO_WM_UNIT_PLACING_PICTURE_USER_VIEWPORT" val="{&quot;height&quot;:5970,&quot;width&quot;:9870}"/>
</p:tagLst>
</file>

<file path=ppt/theme/theme1.xml><?xml version="1.0" encoding="utf-8"?>
<a:theme xmlns:a="http://schemas.openxmlformats.org/drawingml/2006/main" name="0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7228</Words>
  <Application>WPS 演示</Application>
  <PresentationFormat>全屏显示(16:9)</PresentationFormat>
  <Paragraphs>664</Paragraphs>
  <Slides>69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69</vt:i4>
      </vt:variant>
    </vt:vector>
  </HeadingPairs>
  <TitlesOfParts>
    <vt:vector size="84" baseType="lpstr">
      <vt:lpstr>Arial</vt:lpstr>
      <vt:lpstr>宋体</vt:lpstr>
      <vt:lpstr>Wingdings</vt:lpstr>
      <vt:lpstr>方正清刻本悦宋简体</vt:lpstr>
      <vt:lpstr>Times New Roman</vt:lpstr>
      <vt:lpstr>Agency FB</vt:lpstr>
      <vt:lpstr>华文中宋</vt:lpstr>
      <vt:lpstr>造字工房尚雅体演示版常规体</vt:lpstr>
      <vt:lpstr>华文行楷</vt:lpstr>
      <vt:lpstr>微软雅黑</vt:lpstr>
      <vt:lpstr>Calibri</vt:lpstr>
      <vt:lpstr>Arial Unicode MS</vt:lpstr>
      <vt:lpstr>Calibri Light</vt:lpstr>
      <vt:lpstr>Wingdings</vt:lpstr>
      <vt:lpstr>0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微软用户</dc:creator>
  <cp:lastModifiedBy>淡&amp;漠</cp:lastModifiedBy>
  <cp:revision>230</cp:revision>
  <dcterms:created xsi:type="dcterms:W3CDTF">2021-06-24T06:59:00Z</dcterms:created>
  <dcterms:modified xsi:type="dcterms:W3CDTF">2021-06-24T07:32:58Z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2052-11.1.0.10314</vt:lpwstr>
  </property>
  <property fmtid="{D5CDD505-2E9C-101B-9397-08002B2CF9AE}" pid="3" name="KSOSaveFontToCloudKey">
    <vt:lpwstr>242191952_btnclosed</vt:lpwstr>
  </property>
  <property fmtid="{D5CDD505-2E9C-101B-9397-08002B2CF9AE}" pid="4" name="ICV">
    <vt:lpwstr>69AB6004F028400B861402F1A794CA19</vt:lpwstr>
  </property>
</Properties>
</file>