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6664" r:id="rId1"/>
    <p:sldMasterId id="2147496701" r:id="rId2"/>
  </p:sldMasterIdLst>
  <p:notesMasterIdLst>
    <p:notesMasterId r:id="rId3"/>
  </p:notesMasterIdLst>
  <p:sldIdLst>
    <p:sldId id="6426" r:id="rId4"/>
    <p:sldId id="6431" r:id="rId5"/>
    <p:sldId id="6435" r:id="rId6"/>
    <p:sldId id="6438" r:id="rId7"/>
    <p:sldId id="6444" r:id="rId9"/>
    <p:sldId id="6447" r:id="rId10"/>
    <p:sldId id="6450" r:id="rId11"/>
    <p:sldId id="6456" r:id="rId13"/>
    <p:sldId id="6459" r:id="rId14"/>
    <p:sldId id="6462" r:id="rId15"/>
    <p:sldId id="6465" r:id="rId16"/>
    <p:sldId id="6471" r:id="rId18"/>
    <p:sldId id="6474" r:id="rId19"/>
    <p:sldId id="6477" r:id="rId20"/>
    <p:sldId id="6480" r:id="rId21"/>
    <p:sldId id="6483" r:id="rId22"/>
    <p:sldId id="6489" r:id="rId24"/>
    <p:sldId id="6492" r:id="rId25"/>
    <p:sldId id="6495" r:id="rId26"/>
    <p:sldId id="6498" r:id="rId27"/>
    <p:sldId id="6501" r:id="rId28"/>
    <p:sldId id="6507" r:id="rId30"/>
    <p:sldId id="6510" r:id="rId31"/>
    <p:sldId id="6513" r:id="rId32"/>
    <p:sldId id="6516" r:id="rId33"/>
    <p:sldId id="6519"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665" r:id="rId1"/>
    <p:sldLayoutId id="2147496666" r:id="rId2"/>
    <p:sldLayoutId id="2147496667" r:id="rId3"/>
    <p:sldLayoutId id="2147496668" r:id="rId4"/>
    <p:sldLayoutId id="2147496669" r:id="rId5"/>
    <p:sldLayoutId id="2147496670" r:id="rId6"/>
    <p:sldLayoutId id="2147496671" r:id="rId7"/>
    <p:sldLayoutId id="2147496672" r:id="rId8"/>
    <p:sldLayoutId id="2147496673" r:id="rId9"/>
    <p:sldLayoutId id="2147496674" r:id="rId10"/>
    <p:sldLayoutId id="214749667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6702" r:id="rId1"/>
    <p:sldLayoutId id="2147496703" r:id="rId2"/>
    <p:sldLayoutId id="2147496704" r:id="rId3"/>
    <p:sldLayoutId id="2147496705" r:id="rId4"/>
    <p:sldLayoutId id="2147496706" r:id="rId5"/>
    <p:sldLayoutId id="2147496707" r:id="rId6"/>
    <p:sldLayoutId id="2147496708" r:id="rId7"/>
    <p:sldLayoutId id="2147496709" r:id="rId8"/>
    <p:sldLayoutId id="2147496710" r:id="rId9"/>
    <p:sldLayoutId id="2147496711" r:id="rId10"/>
    <p:sldLayoutId id="214749671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2.xml"/><Relationship Id="rId2" Type="http://schemas.openxmlformats.org/officeDocument/2006/relationships/tags" Target="../tags/tag743.xml"/><Relationship Id="rId3" Type="http://schemas.openxmlformats.org/officeDocument/2006/relationships/tags" Target="../tags/tag744.xml"/><Relationship Id="rId4" Type="http://schemas.openxmlformats.org/officeDocument/2006/relationships/tags" Target="../tags/tag745.xml"/><Relationship Id="rId5" Type="http://schemas.openxmlformats.org/officeDocument/2006/relationships/tags" Target="../tags/tag746.xml"/><Relationship Id="rId6" Type="http://schemas.openxmlformats.org/officeDocument/2006/relationships/tags" Target="../tags/tag747.xml"/><Relationship Id="rId7" Type="http://schemas.openxmlformats.org/officeDocument/2006/relationships/tags" Target="../tags/tag748.xml"/><Relationship Id="rId8" Type="http://schemas.openxmlformats.org/officeDocument/2006/relationships/tags" Target="../tags/tag749.xml"/><Relationship Id="rId9" Type="http://schemas.openxmlformats.org/officeDocument/2006/relationships/tags" Target="../tags/tag750.xml"/><Relationship Id="rId10" Type="http://schemas.openxmlformats.org/officeDocument/2006/relationships/tags" Target="../tags/tag751.xml"/><Relationship Id="rId11" Type="http://schemas.openxmlformats.org/officeDocument/2006/relationships/tags" Target="../tags/tag752.xml"/><Relationship Id="rId12" Type="http://schemas.openxmlformats.org/officeDocument/2006/relationships/tags" Target="../tags/tag75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4.xml"/><Relationship Id="rId2" Type="http://schemas.openxmlformats.org/officeDocument/2006/relationships/tags" Target="../tags/tag755.xml"/><Relationship Id="rId3" Type="http://schemas.openxmlformats.org/officeDocument/2006/relationships/tags" Target="../tags/tag756.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57.xml"/><Relationship Id="rId2" Type="http://schemas.openxmlformats.org/officeDocument/2006/relationships/tags" Target="../tags/tag758.xml"/><Relationship Id="rId3" Type="http://schemas.openxmlformats.org/officeDocument/2006/relationships/tags" Target="../tags/tag759.xml"/><Relationship Id="rId4" Type="http://schemas.openxmlformats.org/officeDocument/2006/relationships/tags" Target="../tags/tag760.xml"/><Relationship Id="rId5" Type="http://schemas.openxmlformats.org/officeDocument/2006/relationships/tags" Target="../tags/tag761.xml"/><Relationship Id="rId6" Type="http://schemas.openxmlformats.org/officeDocument/2006/relationships/tags" Target="../tags/tag762.xml"/><Relationship Id="rId7" Type="http://schemas.openxmlformats.org/officeDocument/2006/relationships/tags" Target="../tags/tag763.xml"/><Relationship Id="rId8" Type="http://schemas.openxmlformats.org/officeDocument/2006/relationships/tags" Target="../tags/tag764.xml"/><Relationship Id="rId9" Type="http://schemas.openxmlformats.org/officeDocument/2006/relationships/tags" Target="../tags/tag765.xml"/><Relationship Id="rId10" Type="http://schemas.openxmlformats.org/officeDocument/2006/relationships/tags" Target="../tags/tag766.xml"/><Relationship Id="rId11" Type="http://schemas.openxmlformats.org/officeDocument/2006/relationships/tags" Target="../tags/tag767.xml"/><Relationship Id="rId12" Type="http://schemas.openxmlformats.org/officeDocument/2006/relationships/tags" Target="../tags/tag768.xml"/><Relationship Id="rId13" Type="http://schemas.openxmlformats.org/officeDocument/2006/relationships/tags" Target="../tags/tag769.xml"/><Relationship Id="rId14" Type="http://schemas.openxmlformats.org/officeDocument/2006/relationships/tags" Target="../tags/tag770.xml"/><Relationship Id="rId15" Type="http://schemas.openxmlformats.org/officeDocument/2006/relationships/tags" Target="../tags/tag771.xml"/><Relationship Id="rId16" Type="http://schemas.openxmlformats.org/officeDocument/2006/relationships/tags" Target="../tags/tag772.xml"/><Relationship Id="rId17" Type="http://schemas.openxmlformats.org/officeDocument/2006/relationships/tags" Target="../tags/tag773.xml"/><Relationship Id="rId18" Type="http://schemas.openxmlformats.org/officeDocument/2006/relationships/tags" Target="../tags/tag774.xml"/><Relationship Id="rId19" Type="http://schemas.openxmlformats.org/officeDocument/2006/relationships/tags" Target="../tags/tag775.xml"/><Relationship Id="rId20" Type="http://schemas.openxmlformats.org/officeDocument/2006/relationships/tags" Target="../tags/tag776.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77.xml"/><Relationship Id="rId2" Type="http://schemas.openxmlformats.org/officeDocument/2006/relationships/tags" Target="../tags/tag778.xml"/><Relationship Id="rId3" Type="http://schemas.openxmlformats.org/officeDocument/2006/relationships/tags" Target="../tags/tag779.xml"/><Relationship Id="rId4" Type="http://schemas.openxmlformats.org/officeDocument/2006/relationships/tags" Target="../tags/tag780.xml"/><Relationship Id="rId5" Type="http://schemas.openxmlformats.org/officeDocument/2006/relationships/tags" Target="../tags/tag781.xml"/><Relationship Id="rId6" Type="http://schemas.openxmlformats.org/officeDocument/2006/relationships/tags" Target="../tags/tag782.xml"/><Relationship Id="rId7" Type="http://schemas.openxmlformats.org/officeDocument/2006/relationships/tags" Target="../tags/tag783.xml"/><Relationship Id="rId8" Type="http://schemas.openxmlformats.org/officeDocument/2006/relationships/tags" Target="../tags/tag784.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5.xml"/><Relationship Id="rId2" Type="http://schemas.openxmlformats.org/officeDocument/2006/relationships/tags" Target="../tags/tag786.xml"/><Relationship Id="rId3" Type="http://schemas.openxmlformats.org/officeDocument/2006/relationships/tags" Target="../tags/tag787.xml"/><Relationship Id="rId4" Type="http://schemas.openxmlformats.org/officeDocument/2006/relationships/tags" Target="../tags/tag788.xml"/><Relationship Id="rId5" Type="http://schemas.openxmlformats.org/officeDocument/2006/relationships/tags" Target="../tags/tag789.xml"/><Relationship Id="rId6" Type="http://schemas.openxmlformats.org/officeDocument/2006/relationships/tags" Target="../tags/tag790.xml"/><Relationship Id="rId7" Type="http://schemas.openxmlformats.org/officeDocument/2006/relationships/tags" Target="../tags/tag791.xml"/><Relationship Id="rId8" Type="http://schemas.openxmlformats.org/officeDocument/2006/relationships/tags" Target="../tags/tag792.xml"/><Relationship Id="rId9" Type="http://schemas.openxmlformats.org/officeDocument/2006/relationships/tags" Target="../tags/tag793.xml"/><Relationship Id="rId10" Type="http://schemas.openxmlformats.org/officeDocument/2006/relationships/tags" Target="../tags/tag794.xml"/><Relationship Id="rId11" Type="http://schemas.openxmlformats.org/officeDocument/2006/relationships/tags" Target="../tags/tag795.xml"/><Relationship Id="rId12" Type="http://schemas.openxmlformats.org/officeDocument/2006/relationships/tags" Target="../tags/tag796.xml"/><Relationship Id="rId13" Type="http://schemas.openxmlformats.org/officeDocument/2006/relationships/tags" Target="../tags/tag797.xml"/><Relationship Id="rId14" Type="http://schemas.openxmlformats.org/officeDocument/2006/relationships/tags" Target="../tags/tag798.xml"/><Relationship Id="rId15" Type="http://schemas.openxmlformats.org/officeDocument/2006/relationships/tags" Target="../tags/tag799.xml"/><Relationship Id="rId16"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00.xml"/><Relationship Id="rId2" Type="http://schemas.openxmlformats.org/officeDocument/2006/relationships/tags" Target="../tags/tag801.xml"/><Relationship Id="rId3" Type="http://schemas.openxmlformats.org/officeDocument/2006/relationships/tags" Target="../tags/tag802.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803.xml"/><Relationship Id="rId2" Type="http://schemas.openxmlformats.org/officeDocument/2006/relationships/tags" Target="../tags/tag804.xml"/><Relationship Id="rId3" Type="http://schemas.openxmlformats.org/officeDocument/2006/relationships/tags" Target="../tags/tag805.xml"/><Relationship Id="rId4" Type="http://schemas.openxmlformats.org/officeDocument/2006/relationships/tags" Target="../tags/tag806.xml"/><Relationship Id="rId5" Type="http://schemas.openxmlformats.org/officeDocument/2006/relationships/tags" Target="../tags/tag807.xml"/><Relationship Id="rId6" Type="http://schemas.openxmlformats.org/officeDocument/2006/relationships/tags" Target="../tags/tag808.xml"/><Relationship Id="rId7" Type="http://schemas.openxmlformats.org/officeDocument/2006/relationships/tags" Target="../tags/tag809.xml"/><Relationship Id="rId8" Type="http://schemas.openxmlformats.org/officeDocument/2006/relationships/tags" Target="../tags/tag810.xml"/><Relationship Id="rId9" Type="http://schemas.openxmlformats.org/officeDocument/2006/relationships/tags" Target="../tags/tag811.xml"/><Relationship Id="rId10" Type="http://schemas.openxmlformats.org/officeDocument/2006/relationships/tags" Target="../tags/tag812.xml"/><Relationship Id="rId11" Type="http://schemas.openxmlformats.org/officeDocument/2006/relationships/tags" Target="../tags/tag813.xml"/><Relationship Id="rId12" Type="http://schemas.openxmlformats.org/officeDocument/2006/relationships/tags" Target="../tags/tag814.xml"/><Relationship Id="rId13" Type="http://schemas.openxmlformats.org/officeDocument/2006/relationships/tags" Target="../tags/tag815.xml"/><Relationship Id="rId14" Type="http://schemas.openxmlformats.org/officeDocument/2006/relationships/tags" Target="../tags/tag816.xml"/><Relationship Id="rId15" Type="http://schemas.openxmlformats.org/officeDocument/2006/relationships/tags" Target="../tags/tag817.xml"/><Relationship Id="rId16"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18.xml"/><Relationship Id="rId2" Type="http://schemas.openxmlformats.org/officeDocument/2006/relationships/tags" Target="../tags/tag819.xml"/><Relationship Id="rId3" Type="http://schemas.openxmlformats.org/officeDocument/2006/relationships/tags" Target="../tags/tag820.xml"/><Relationship Id="rId4" Type="http://schemas.openxmlformats.org/officeDocument/2006/relationships/tags" Target="../tags/tag821.xml"/><Relationship Id="rId5" Type="http://schemas.openxmlformats.org/officeDocument/2006/relationships/tags" Target="../tags/tag822.xml"/><Relationship Id="rId6" Type="http://schemas.openxmlformats.org/officeDocument/2006/relationships/tags" Target="../tags/tag823.xml"/><Relationship Id="rId7" Type="http://schemas.openxmlformats.org/officeDocument/2006/relationships/tags" Target="../tags/tag824.xml"/><Relationship Id="rId8" Type="http://schemas.openxmlformats.org/officeDocument/2006/relationships/tags" Target="../tags/tag825.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26.xml"/><Relationship Id="rId2" Type="http://schemas.openxmlformats.org/officeDocument/2006/relationships/tags" Target="../tags/tag827.xml"/><Relationship Id="rId3" Type="http://schemas.openxmlformats.org/officeDocument/2006/relationships/tags" Target="../tags/tag828.xml"/><Relationship Id="rId4" Type="http://schemas.openxmlformats.org/officeDocument/2006/relationships/tags" Target="../tags/tag829.xml"/><Relationship Id="rId5" Type="http://schemas.openxmlformats.org/officeDocument/2006/relationships/tags" Target="../tags/tag830.xml"/><Relationship Id="rId6" Type="http://schemas.openxmlformats.org/officeDocument/2006/relationships/tags" Target="../tags/tag831.xml"/><Relationship Id="rId7" Type="http://schemas.openxmlformats.org/officeDocument/2006/relationships/tags" Target="../tags/tag832.xml"/><Relationship Id="rId8" Type="http://schemas.openxmlformats.org/officeDocument/2006/relationships/tags" Target="../tags/tag833.xml"/><Relationship Id="rId9" Type="http://schemas.openxmlformats.org/officeDocument/2006/relationships/tags" Target="../tags/tag834.xml"/><Relationship Id="rId10" Type="http://schemas.openxmlformats.org/officeDocument/2006/relationships/tags" Target="../tags/tag835.xml"/><Relationship Id="rId11" Type="http://schemas.openxmlformats.org/officeDocument/2006/relationships/tags" Target="../tags/tag836.xml"/><Relationship Id="rId12" Type="http://schemas.openxmlformats.org/officeDocument/2006/relationships/tags" Target="../tags/tag837.xml"/><Relationship Id="rId13" Type="http://schemas.openxmlformats.org/officeDocument/2006/relationships/tags" Target="../tags/tag838.xml"/><Relationship Id="rId14" Type="http://schemas.openxmlformats.org/officeDocument/2006/relationships/tags" Target="../tags/tag839.xml"/><Relationship Id="rId15" Type="http://schemas.openxmlformats.org/officeDocument/2006/relationships/tags" Target="../tags/tag840.xml"/><Relationship Id="rId16" Type="http://schemas.openxmlformats.org/officeDocument/2006/relationships/tags" Target="../tags/tag841.xml"/><Relationship Id="rId17" Type="http://schemas.openxmlformats.org/officeDocument/2006/relationships/tags" Target="../tags/tag842.xml"/><Relationship Id="rId18" Type="http://schemas.openxmlformats.org/officeDocument/2006/relationships/tags" Target="../tags/tag843.xml"/><Relationship Id="rId19" Type="http://schemas.openxmlformats.org/officeDocument/2006/relationships/tags" Target="../tags/tag844.xml"/><Relationship Id="rId20" Type="http://schemas.openxmlformats.org/officeDocument/2006/relationships/tags" Target="../tags/tag845.xml"/><Relationship Id="rId21" Type="http://schemas.openxmlformats.org/officeDocument/2006/relationships/tags" Target="../tags/tag846.xml"/><Relationship Id="rId22" Type="http://schemas.openxmlformats.org/officeDocument/2006/relationships/tags" Target="../tags/tag847.xml"/><Relationship Id="rId23" Type="http://schemas.openxmlformats.org/officeDocument/2006/relationships/tags" Target="../tags/tag848.xml"/><Relationship Id="rId24" Type="http://schemas.openxmlformats.org/officeDocument/2006/relationships/tags" Target="../tags/tag849.xml"/><Relationship Id="rId25" Type="http://schemas.openxmlformats.org/officeDocument/2006/relationships/tags" Target="../tags/tag850.xml"/><Relationship Id="rId26" Type="http://schemas.openxmlformats.org/officeDocument/2006/relationships/tags" Target="../tags/tag851.xml"/><Relationship Id="rId27" Type="http://schemas.openxmlformats.org/officeDocument/2006/relationships/tags" Target="../tags/tag852.xml"/><Relationship Id="rId28" Type="http://schemas.openxmlformats.org/officeDocument/2006/relationships/tags" Target="../tags/tag853.xml"/><Relationship Id="rId29" Type="http://schemas.openxmlformats.org/officeDocument/2006/relationships/tags" Target="../tags/tag854.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55.xml"/><Relationship Id="rId2" Type="http://schemas.openxmlformats.org/officeDocument/2006/relationships/tags" Target="../tags/tag856.xml"/><Relationship Id="rId3" Type="http://schemas.openxmlformats.org/officeDocument/2006/relationships/tags" Target="../tags/tag857.xml"/><Relationship Id="rId4" Type="http://schemas.openxmlformats.org/officeDocument/2006/relationships/tags" Target="../tags/tag858.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59.xml"/><Relationship Id="rId2" Type="http://schemas.openxmlformats.org/officeDocument/2006/relationships/tags" Target="../tags/tag860.xml"/><Relationship Id="rId3" Type="http://schemas.openxmlformats.org/officeDocument/2006/relationships/tags" Target="../tags/tag861.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862.xml"/><Relationship Id="rId2" Type="http://schemas.openxmlformats.org/officeDocument/2006/relationships/tags" Target="../tags/tag863.xml"/><Relationship Id="rId3" Type="http://schemas.openxmlformats.org/officeDocument/2006/relationships/tags" Target="../tags/tag864.xml"/><Relationship Id="rId4" Type="http://schemas.openxmlformats.org/officeDocument/2006/relationships/tags" Target="../tags/tag865.xml"/><Relationship Id="rId5" Type="http://schemas.openxmlformats.org/officeDocument/2006/relationships/tags" Target="../tags/tag866.xml"/><Relationship Id="rId6" Type="http://schemas.openxmlformats.org/officeDocument/2006/relationships/tags" Target="../tags/tag867.xml"/><Relationship Id="rId7" Type="http://schemas.openxmlformats.org/officeDocument/2006/relationships/tags" Target="../tags/tag868.xml"/><Relationship Id="rId8" Type="http://schemas.openxmlformats.org/officeDocument/2006/relationships/tags" Target="../tags/tag869.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70.xml"/><Relationship Id="rId2" Type="http://schemas.openxmlformats.org/officeDocument/2006/relationships/tags" Target="../tags/tag871.xml"/><Relationship Id="rId3" Type="http://schemas.openxmlformats.org/officeDocument/2006/relationships/tags" Target="../tags/tag872.xml"/><Relationship Id="rId4" Type="http://schemas.openxmlformats.org/officeDocument/2006/relationships/tags" Target="../tags/tag873.xml"/><Relationship Id="rId5" Type="http://schemas.openxmlformats.org/officeDocument/2006/relationships/tags" Target="../tags/tag874.xml"/><Relationship Id="rId6" Type="http://schemas.openxmlformats.org/officeDocument/2006/relationships/tags" Target="../tags/tag875.xml"/><Relationship Id="rId7" Type="http://schemas.openxmlformats.org/officeDocument/2006/relationships/tags" Target="../tags/tag876.xml"/><Relationship Id="rId8" Type="http://schemas.openxmlformats.org/officeDocument/2006/relationships/tags" Target="../tags/tag877.xml"/><Relationship Id="rId9" Type="http://schemas.openxmlformats.org/officeDocument/2006/relationships/tags" Target="../tags/tag878.xml"/><Relationship Id="rId10" Type="http://schemas.openxmlformats.org/officeDocument/2006/relationships/tags" Target="../tags/tag879.xml"/><Relationship Id="rId11" Type="http://schemas.openxmlformats.org/officeDocument/2006/relationships/tags" Target="../tags/tag880.xml"/><Relationship Id="rId12" Type="http://schemas.openxmlformats.org/officeDocument/2006/relationships/tags" Target="../tags/tag881.xml"/><Relationship Id="rId13" Type="http://schemas.openxmlformats.org/officeDocument/2006/relationships/tags" Target="../tags/tag882.xml"/><Relationship Id="rId14" Type="http://schemas.openxmlformats.org/officeDocument/2006/relationships/tags" Target="../tags/tag883.xml"/><Relationship Id="rId15" Type="http://schemas.openxmlformats.org/officeDocument/2006/relationships/tags" Target="../tags/tag884.xml"/><Relationship Id="rId16" Type="http://schemas.openxmlformats.org/officeDocument/2006/relationships/tags" Target="../tags/tag885.xml"/><Relationship Id="rId17" Type="http://schemas.openxmlformats.org/officeDocument/2006/relationships/tags" Target="../tags/tag886.xml"/><Relationship Id="rId18" Type="http://schemas.openxmlformats.org/officeDocument/2006/relationships/tags" Target="../tags/tag887.xml"/><Relationship Id="rId19" Type="http://schemas.openxmlformats.org/officeDocument/2006/relationships/tags" Target="../tags/tag888.xml"/><Relationship Id="rId20" Type="http://schemas.openxmlformats.org/officeDocument/2006/relationships/tags" Target="../tags/tag889.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90.xml"/><Relationship Id="rId2" Type="http://schemas.openxmlformats.org/officeDocument/2006/relationships/tags" Target="../tags/tag891.xml"/><Relationship Id="rId3" Type="http://schemas.openxmlformats.org/officeDocument/2006/relationships/tags" Target="../tags/tag892.xml"/><Relationship Id="rId4" Type="http://schemas.openxmlformats.org/officeDocument/2006/relationships/tags" Target="../tags/tag893.xml"/><Relationship Id="rId5" Type="http://schemas.openxmlformats.org/officeDocument/2006/relationships/tags" Target="../tags/tag894.xml"/><Relationship Id="rId6" Type="http://schemas.openxmlformats.org/officeDocument/2006/relationships/tags" Target="../tags/tag895.xml"/><Relationship Id="rId7" Type="http://schemas.openxmlformats.org/officeDocument/2006/relationships/tags" Target="../tags/tag896.xml"/><Relationship Id="rId8" Type="http://schemas.openxmlformats.org/officeDocument/2006/relationships/tags" Target="../tags/tag897.xml"/><Relationship Id="rId9" Type="http://schemas.openxmlformats.org/officeDocument/2006/relationships/tags" Target="../tags/tag898.xml"/><Relationship Id="rId10" Type="http://schemas.openxmlformats.org/officeDocument/2006/relationships/tags" Target="../tags/tag899.xml"/><Relationship Id="rId11" Type="http://schemas.openxmlformats.org/officeDocument/2006/relationships/tags" Target="../tags/tag900.xml"/><Relationship Id="rId12" Type="http://schemas.openxmlformats.org/officeDocument/2006/relationships/tags" Target="../tags/tag90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902.xml"/><Relationship Id="rId2" Type="http://schemas.openxmlformats.org/officeDocument/2006/relationships/tags" Target="../tags/tag903.xml"/><Relationship Id="rId3" Type="http://schemas.openxmlformats.org/officeDocument/2006/relationships/tags" Target="../tags/tag904.xml"/><Relationship Id="rId4" Type="http://schemas.openxmlformats.org/officeDocument/2006/relationships/tags" Target="../tags/tag905.xml"/><Relationship Id="rId5" Type="http://schemas.openxmlformats.org/officeDocument/2006/relationships/tags" Target="../tags/tag906.xml"/><Relationship Id="rId6" Type="http://schemas.openxmlformats.org/officeDocument/2006/relationships/tags" Target="../tags/tag907.xml"/><Relationship Id="rId7" Type="http://schemas.openxmlformats.org/officeDocument/2006/relationships/tags" Target="../tags/tag908.xml"/><Relationship Id="rId8" Type="http://schemas.openxmlformats.org/officeDocument/2006/relationships/tags" Target="../tags/tag909.xml"/><Relationship Id="rId9" Type="http://schemas.openxmlformats.org/officeDocument/2006/relationships/tags" Target="../tags/tag910.xml"/><Relationship Id="rId10" Type="http://schemas.openxmlformats.org/officeDocument/2006/relationships/tags" Target="../tags/tag911.xml"/><Relationship Id="rId11" Type="http://schemas.openxmlformats.org/officeDocument/2006/relationships/tags" Target="../tags/tag912.xml"/><Relationship Id="rId12" Type="http://schemas.openxmlformats.org/officeDocument/2006/relationships/tags" Target="../tags/tag913.xml"/><Relationship Id="rId13" Type="http://schemas.openxmlformats.org/officeDocument/2006/relationships/tags" Target="../tags/tag914.xml"/><Relationship Id="rId14" Type="http://schemas.openxmlformats.org/officeDocument/2006/relationships/tags" Target="../tags/tag915.xml"/><Relationship Id="rId15" Type="http://schemas.openxmlformats.org/officeDocument/2006/relationships/tags" Target="../tags/tag916.xml"/><Relationship Id="rId16" Type="http://schemas.openxmlformats.org/officeDocument/2006/relationships/tags" Target="../tags/tag917.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18.xml"/><Relationship Id="rId2" Type="http://schemas.openxmlformats.org/officeDocument/2006/relationships/tags" Target="../tags/tag919.xml"/><Relationship Id="rId3" Type="http://schemas.openxmlformats.org/officeDocument/2006/relationships/tags" Target="../tags/tag920.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921.xml"/><Relationship Id="rId2" Type="http://schemas.openxmlformats.org/officeDocument/2006/relationships/tags" Target="../tags/tag922.xml"/><Relationship Id="rId3" Type="http://schemas.openxmlformats.org/officeDocument/2006/relationships/tags" Target="../tags/tag923.xml"/><Relationship Id="rId4" Type="http://schemas.openxmlformats.org/officeDocument/2006/relationships/tags" Target="../tags/tag924.xml"/><Relationship Id="rId5" Type="http://schemas.openxmlformats.org/officeDocument/2006/relationships/tags" Target="../tags/tag925.xml"/><Relationship Id="rId6" Type="http://schemas.openxmlformats.org/officeDocument/2006/relationships/tags" Target="../tags/tag926.xml"/><Relationship Id="rId7" Type="http://schemas.openxmlformats.org/officeDocument/2006/relationships/tags" Target="../tags/tag927.xml"/><Relationship Id="rId8" Type="http://schemas.openxmlformats.org/officeDocument/2006/relationships/tags" Target="../tags/tag928.xml"/><Relationship Id="rId9" Type="http://schemas.openxmlformats.org/officeDocument/2006/relationships/tags" Target="../tags/tag929.xml"/><Relationship Id="rId10" Type="http://schemas.openxmlformats.org/officeDocument/2006/relationships/tags" Target="../tags/tag930.xml"/><Relationship Id="rId11" Type="http://schemas.openxmlformats.org/officeDocument/2006/relationships/tags" Target="../tags/tag931.xml"/><Relationship Id="rId12" Type="http://schemas.openxmlformats.org/officeDocument/2006/relationships/tags" Target="../tags/tag932.xml"/><Relationship Id="rId13" Type="http://schemas.openxmlformats.org/officeDocument/2006/relationships/tags" Target="../tags/tag933.xml"/><Relationship Id="rId14" Type="http://schemas.openxmlformats.org/officeDocument/2006/relationships/tags" Target="../tags/tag934.xml"/><Relationship Id="rId15" Type="http://schemas.openxmlformats.org/officeDocument/2006/relationships/tags" Target="../tags/tag935.xml"/><Relationship Id="rId16" Type="http://schemas.openxmlformats.org/officeDocument/2006/relationships/tags" Target="../tags/tag936.xml"/><Relationship Id="rId17" Type="http://schemas.openxmlformats.org/officeDocument/2006/relationships/tags" Target="../tags/tag937.xml"/><Relationship Id="rId18" Type="http://schemas.openxmlformats.org/officeDocument/2006/relationships/tags" Target="../tags/tag938.xml"/><Relationship Id="rId19" Type="http://schemas.openxmlformats.org/officeDocument/2006/relationships/tags" Target="../tags/tag939.xml"/><Relationship Id="rId20" Type="http://schemas.openxmlformats.org/officeDocument/2006/relationships/tags" Target="../tags/tag940.xml"/><Relationship Id="rId21" Type="http://schemas.openxmlformats.org/officeDocument/2006/relationships/tags" Target="../tags/tag941.xml"/><Relationship Id="rId22" Type="http://schemas.openxmlformats.org/officeDocument/2006/relationships/tags" Target="../tags/tag942.xml"/><Relationship Id="rId23" Type="http://schemas.openxmlformats.org/officeDocument/2006/relationships/tags" Target="../tags/tag943.xml"/><Relationship Id="rId24" Type="http://schemas.openxmlformats.org/officeDocument/2006/relationships/tags" Target="../tags/tag944.xml"/><Relationship Id="rId25" Type="http://schemas.openxmlformats.org/officeDocument/2006/relationships/tags" Target="../tags/tag945.xml"/><Relationship Id="rId26" Type="http://schemas.openxmlformats.org/officeDocument/2006/relationships/tags" Target="../tags/tag946.xml"/><Relationship Id="rId27" Type="http://schemas.openxmlformats.org/officeDocument/2006/relationships/tags" Target="../tags/tag947.xml"/><Relationship Id="rId28" Type="http://schemas.openxmlformats.org/officeDocument/2006/relationships/tags" Target="../tags/tag948.xml"/><Relationship Id="rId29" Type="http://schemas.openxmlformats.org/officeDocument/2006/relationships/tags" Target="../tags/tag949.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50.xml"/><Relationship Id="rId2" Type="http://schemas.openxmlformats.org/officeDocument/2006/relationships/tags" Target="../tags/tag951.xml"/><Relationship Id="rId3" Type="http://schemas.openxmlformats.org/officeDocument/2006/relationships/tags" Target="../tags/tag952.xml"/><Relationship Id="rId4" Type="http://schemas.openxmlformats.org/officeDocument/2006/relationships/tags" Target="../tags/tag953.xml"/><Relationship Id="rId5" Type="http://schemas.openxmlformats.org/officeDocument/2006/relationships/tags" Target="../tags/tag954.xml"/><Relationship Id="rId6" Type="http://schemas.openxmlformats.org/officeDocument/2006/relationships/tags" Target="../tags/tag955.xml"/><Relationship Id="rId7" Type="http://schemas.openxmlformats.org/officeDocument/2006/relationships/tags" Target="../tags/tag956.xml"/><Relationship Id="rId8" Type="http://schemas.openxmlformats.org/officeDocument/2006/relationships/tags" Target="../tags/tag957.xml"/><Relationship Id="rId9" Type="http://schemas.openxmlformats.org/officeDocument/2006/relationships/tags" Target="../tags/tag958.xml"/><Relationship Id="rId10" Type="http://schemas.openxmlformats.org/officeDocument/2006/relationships/tags" Target="../tags/tag959.xml"/><Relationship Id="rId11" Type="http://schemas.openxmlformats.org/officeDocument/2006/relationships/tags" Target="../tags/tag960.xml"/><Relationship Id="rId12" Type="http://schemas.openxmlformats.org/officeDocument/2006/relationships/tags" Target="../tags/tag96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62.xml"/><Relationship Id="rId2" Type="http://schemas.openxmlformats.org/officeDocument/2006/relationships/tags" Target="../tags/tag963.xml"/><Relationship Id="rId3" Type="http://schemas.openxmlformats.org/officeDocument/2006/relationships/tags" Target="../tags/tag964.xml"/><Relationship Id="rId4" Type="http://schemas.openxmlformats.org/officeDocument/2006/relationships/tags" Target="../tags/tag965.xml"/><Relationship Id="rId5" Type="http://schemas.openxmlformats.org/officeDocument/2006/relationships/tags" Target="../tags/tag966.xml"/><Relationship Id="rId6" Type="http://schemas.openxmlformats.org/officeDocument/2006/relationships/tags" Target="../tags/tag967.xml"/><Relationship Id="rId7" Type="http://schemas.openxmlformats.org/officeDocument/2006/relationships/tags" Target="../tags/tag968.xml"/><Relationship Id="rId8" Type="http://schemas.openxmlformats.org/officeDocument/2006/relationships/tags" Target="../tags/tag969.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70.xml"/><Relationship Id="rId2" Type="http://schemas.openxmlformats.org/officeDocument/2006/relationships/tags" Target="../tags/tag971.xml"/><Relationship Id="rId3" Type="http://schemas.openxmlformats.org/officeDocument/2006/relationships/tags" Target="../tags/tag972.xml"/><Relationship Id="rId4" Type="http://schemas.openxmlformats.org/officeDocument/2006/relationships/tags" Target="../tags/tag973.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74.xml"/><Relationship Id="rId2" Type="http://schemas.openxmlformats.org/officeDocument/2006/relationships/tags" Target="../tags/tag975.xml"/><Relationship Id="rId3" Type="http://schemas.openxmlformats.org/officeDocument/2006/relationships/tags" Target="../tags/tag97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企业管理与财务管理的关系</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企业管理与财务管理的定义</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企业管理与财务管理的关系</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企业管理与财务管理的协调发展</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企业管理与财务管理的未来趋势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总结：提升企业管理与财务管理的协同作用</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企业管理与财务管理的定义</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企业管理定义</a:t>
            </a:r>
            <a:endParaRPr altLang="en-US" lang="zh-CN"/>
          </a:p>
        </p:txBody>
      </p:sp>
      <p:sp>
        <p:nvSpPr>
          <p:cNvPr id="105175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5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5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5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6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企业管理涉及企业的战略管理、市场营销、生产管理、质量管理、人力资源管理等方面。</a:t>
            </a:r>
            <a:endParaRPr altLang="en-US" sz="1400" lang="zh-CN" spc="150">
              <a:solidFill>
                <a:schemeClr val="tx1"/>
              </a:solidFill>
              <a:effectLst/>
              <a:latin typeface="+mn-ea"/>
              <a:sym typeface="+mn-ea"/>
            </a:endParaRPr>
          </a:p>
        </p:txBody>
      </p:sp>
      <p:sp>
        <p:nvSpPr>
          <p:cNvPr id="105176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企业管理是对企业生产经营活动进行计划、组织、指挥、协调和控制等一系列活动的总称。</a:t>
            </a:r>
            <a:endParaRPr altLang="en-US" dirty="0" sz="1400" lang="zh-CN" spc="150">
              <a:solidFill>
                <a:schemeClr val="tx1"/>
              </a:solidFill>
              <a:effectLst/>
              <a:latin typeface="+mn-ea"/>
              <a:sym typeface="+mn-ea"/>
            </a:endParaRPr>
          </a:p>
        </p:txBody>
      </p:sp>
      <p:sp>
        <p:nvSpPr>
          <p:cNvPr id="105176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企业管理的主要目的是提高企业的经济效益和竞争力，实现企业的可持续发展。</a:t>
            </a:r>
            <a:endParaRPr altLang="en-US" sz="1400" lang="zh-CN" spc="150">
              <a:solidFill>
                <a:schemeClr val="tx1"/>
              </a:solidFill>
              <a:effectLst/>
              <a:latin typeface="+mn-ea"/>
              <a:sym typeface="+mn-ea"/>
            </a:endParaRPr>
          </a:p>
        </p:txBody>
      </p:sp>
      <p:sp>
        <p:nvSpPr>
          <p:cNvPr id="105176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企业管理需要注重市场调研、产品创新、营销策略等方面的工作，以适应不断变化的市场需求。</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52" name="标题 2"/>
          <p:cNvSpPr>
            <a:spLocks noGrp="1"/>
          </p:cNvSpPr>
          <p:nvPr>
            <p:ph type="title" idx="44"/>
          </p:nvPr>
        </p:nvSpPr>
        <p:spPr/>
        <p:txBody>
          <a:bodyPr/>
          <a:p>
            <a:r>
              <a:rPr altLang="en-US" lang="zh-CN"/>
              <a:t>财务管理定义</a:t>
            </a:r>
            <a:endParaRPr altLang="en-US" lang="zh-CN"/>
          </a:p>
        </p:txBody>
      </p:sp>
      <p:sp>
        <p:nvSpPr>
          <p:cNvPr id="105205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05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205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财务管理是组织企业财务活动、处理财务关系的一项经济管理工作。</a:t>
            </a:r>
            <a:endParaRPr altLang="en-US" dirty="0" sz="2000" lang="zh-CN" spc="200">
              <a:solidFill>
                <a:schemeClr val="tx1">
                  <a:lumMod val="85000"/>
                  <a:lumOff val="15000"/>
                </a:schemeClr>
              </a:solidFill>
              <a:latin typeface="+mn-ea"/>
              <a:sym typeface="+mn-ea"/>
            </a:endParaRPr>
          </a:p>
        </p:txBody>
      </p:sp>
      <p:sp>
        <p:nvSpPr>
          <p:cNvPr id="105206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06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06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财务管理是企业管理的重要组成部分，主要负责企业财务活动的规划、组织、实施和控制。</a:t>
            </a:r>
            <a:endParaRPr altLang="en-US" dirty="0" sz="2000" lang="zh-CN" spc="200">
              <a:solidFill>
                <a:schemeClr val="tx1">
                  <a:lumMod val="85000"/>
                  <a:lumOff val="15000"/>
                </a:schemeClr>
              </a:solidFill>
              <a:latin typeface="+mn-ea"/>
              <a:sym typeface="+mn-ea"/>
            </a:endParaRPr>
          </a:p>
        </p:txBody>
      </p:sp>
      <p:sp>
        <p:nvSpPr>
          <p:cNvPr id="105206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06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07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财务管理涉及企业资金筹集、使用、分配和监督等各个方面，是企业管理的基础和核心。</a:t>
            </a:r>
            <a:endParaRPr altLang="en-US" dirty="0" sz="2000" lang="zh-CN" spc="200">
              <a:solidFill>
                <a:schemeClr val="tx1">
                  <a:lumMod val="85000"/>
                  <a:lumOff val="15000"/>
                </a:schemeClr>
              </a:solidFill>
              <a:latin typeface="+mn-ea"/>
              <a:sym typeface="+mn-ea"/>
            </a:endParaRPr>
          </a:p>
        </p:txBody>
      </p:sp>
      <p:sp>
        <p:nvSpPr>
          <p:cNvPr id="105207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07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07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财务管理需要遵循国家法律法规和企业内部规章制度，确保企业财务活动的合法性和规范性。</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62" name="标题 1"/>
          <p:cNvSpPr>
            <a:spLocks noGrp="1"/>
          </p:cNvSpPr>
          <p:nvPr>
            <p:ph type="title" idx="2"/>
            <p:custDataLst>
              <p:tags r:id="rId1"/>
            </p:custDataLst>
          </p:nvPr>
        </p:nvSpPr>
        <p:spPr/>
        <p:txBody>
          <a:bodyPr/>
          <a:p>
            <a:r>
              <a:rPr altLang="en-US" lang="zh-CN"/>
              <a:t>企业管理与财务管理的关系</a:t>
            </a:r>
            <a:endParaRPr altLang="en-US" lang="zh-CN"/>
          </a:p>
        </p:txBody>
      </p:sp>
      <p:sp>
        <p:nvSpPr>
          <p:cNvPr id="1052364"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102" name="标题 2"/>
          <p:cNvSpPr>
            <a:spLocks noGrp="1"/>
          </p:cNvSpPr>
          <p:nvPr>
            <p:ph type="title" idx="44"/>
          </p:nvPr>
        </p:nvSpPr>
        <p:spPr/>
        <p:txBody>
          <a:bodyPr/>
          <a:p>
            <a:r>
              <a:rPr altLang="en-US" lang="zh-CN"/>
              <a:t>财务管理在企业管理中的地位</a:t>
            </a:r>
            <a:endParaRPr altLang="en-US" lang="zh-CN"/>
          </a:p>
        </p:txBody>
      </p:sp>
      <p:sp>
        <p:nvSpPr>
          <p:cNvPr id="105310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0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0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1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1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1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1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1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财务管理是企业管理的核心</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1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财务管理对企业决策具有重要影响</a:t>
            </a:r>
            <a:endParaRPr dirty="0" sz="2000" err="1">
              <a:solidFill>
                <a:schemeClr val="tx1">
                  <a:lumMod val="75000"/>
                  <a:lumOff val="25000"/>
                </a:schemeClr>
              </a:solidFill>
              <a:latin typeface="+mn-ea"/>
              <a:ea typeface="+mn-ea"/>
              <a:cs typeface="+mn-ea"/>
              <a:sym typeface="+mn-lt"/>
            </a:endParaRPr>
          </a:p>
        </p:txBody>
      </p:sp>
      <p:sp>
        <p:nvSpPr>
          <p:cNvPr id="105312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2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2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13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3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3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3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3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1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财务管理对企业战略实施具有关键作用</a:t>
            </a:r>
            <a:endParaRPr dirty="0" sz="2000" err="1">
              <a:solidFill>
                <a:schemeClr val="tx1">
                  <a:lumMod val="75000"/>
                  <a:lumOff val="25000"/>
                </a:schemeClr>
              </a:solidFill>
              <a:latin typeface="+mn-ea"/>
              <a:ea typeface="+mn-ea"/>
              <a:cs typeface="+mn-ea"/>
              <a:sym typeface="+mn-lt"/>
            </a:endParaRPr>
          </a:p>
        </p:txBody>
      </p:sp>
      <p:sp>
        <p:nvSpPr>
          <p:cNvPr id="10531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财务管理涉及企业管理的各个方面</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28" name="标题 2"/>
          <p:cNvSpPr>
            <a:spLocks noGrp="1"/>
          </p:cNvSpPr>
          <p:nvPr>
            <p:ph type="title" idx="44"/>
          </p:nvPr>
        </p:nvSpPr>
        <p:spPr/>
        <p:txBody>
          <a:bodyPr/>
          <a:p>
            <a:r>
              <a:rPr altLang="en-US" lang="zh-CN"/>
              <a:t>企业管理对财务管理的影响</a:t>
            </a:r>
            <a:endParaRPr altLang="en-US" lang="zh-CN"/>
          </a:p>
        </p:txBody>
      </p:sp>
      <p:sp>
        <p:nvSpPr>
          <p:cNvPr id="1053430" name="正文"/>
          <p:cNvSpPr txBox="1"/>
          <p:nvPr>
            <p:custDataLst>
              <p:tags r:id="rId1"/>
            </p:custDataLst>
          </p:nvPr>
        </p:nvSpPr>
        <p:spPr>
          <a:xfrm>
            <a:off x="3190387" y="5605697"/>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人力资源管理与财务管理：企业人力资源管理策略，需要与财务管理目标相协调，以确保员工薪酬、福利等支出的合理性和有效性。</a:t>
            </a:r>
            <a:endParaRPr altLang="en-US" dirty="0" sz="1400" lang="zh-CN" spc="150">
              <a:solidFill>
                <a:schemeClr val="tx1">
                  <a:lumMod val="65000"/>
                  <a:lumOff val="35000"/>
                </a:schemeClr>
              </a:solidFill>
              <a:latin typeface="+mn-ea"/>
              <a:sym typeface="+mn-ea"/>
            </a:endParaRPr>
          </a:p>
        </p:txBody>
      </p:sp>
      <p:sp>
        <p:nvSpPr>
          <p:cNvPr id="1053432" name="标题"/>
          <p:cNvSpPr txBox="1"/>
          <p:nvPr>
            <p:custDataLst>
              <p:tags r:id="rId2"/>
            </p:custDataLst>
          </p:nvPr>
        </p:nvSpPr>
        <p:spPr>
          <a:xfrm>
            <a:off x="3190387" y="5141077"/>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3434" name="正文"/>
          <p:cNvSpPr txBox="1"/>
          <p:nvPr>
            <p:custDataLst>
              <p:tags r:id="rId3"/>
            </p:custDataLst>
          </p:nvPr>
        </p:nvSpPr>
        <p:spPr>
          <a:xfrm>
            <a:off x="3194175" y="4389857"/>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运营管理与财务管理：企业运营过程中的各个环节，都需要与财务管理紧密配合，以确保资金流动的透明度和效率。</a:t>
            </a:r>
            <a:endParaRPr altLang="en-US" dirty="0" sz="1400" lang="zh-CN" spc="150">
              <a:solidFill>
                <a:schemeClr val="tx1">
                  <a:lumMod val="65000"/>
                  <a:lumOff val="35000"/>
                </a:schemeClr>
              </a:solidFill>
              <a:latin typeface="+mn-ea"/>
              <a:sym typeface="+mn-ea"/>
            </a:endParaRPr>
          </a:p>
        </p:txBody>
      </p:sp>
      <p:sp>
        <p:nvSpPr>
          <p:cNvPr id="1053436" name="标题"/>
          <p:cNvSpPr txBox="1"/>
          <p:nvPr>
            <p:custDataLst>
              <p:tags r:id="rId4"/>
            </p:custDataLst>
          </p:nvPr>
        </p:nvSpPr>
        <p:spPr>
          <a:xfrm>
            <a:off x="3194175" y="3924605"/>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3438" name="正文"/>
          <p:cNvSpPr txBox="1"/>
          <p:nvPr>
            <p:custDataLst>
              <p:tags r:id="rId5"/>
            </p:custDataLst>
          </p:nvPr>
        </p:nvSpPr>
        <p:spPr>
          <a:xfrm>
            <a:off x="3190387" y="1955651"/>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战略规划与财务管理：企业管理层制定战略规划时，需要考虑财务状况和目标，以确保企业长期稳定发展。</a:t>
            </a:r>
            <a:endParaRPr altLang="en-US" dirty="0" sz="1400" lang="zh-CN" spc="150">
              <a:solidFill>
                <a:schemeClr val="tx1">
                  <a:lumMod val="65000"/>
                  <a:lumOff val="35000"/>
                </a:schemeClr>
              </a:solidFill>
              <a:latin typeface="+mn-ea"/>
              <a:sym typeface="+mn-ea"/>
            </a:endParaRPr>
          </a:p>
        </p:txBody>
      </p:sp>
      <p:sp>
        <p:nvSpPr>
          <p:cNvPr id="1053440" name="标题"/>
          <p:cNvSpPr txBox="1"/>
          <p:nvPr>
            <p:custDataLst>
              <p:tags r:id="rId6"/>
            </p:custDataLst>
          </p:nvPr>
        </p:nvSpPr>
        <p:spPr>
          <a:xfrm>
            <a:off x="3190387" y="1490400"/>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3442" name="正文"/>
          <p:cNvSpPr txBox="1"/>
          <p:nvPr>
            <p:custDataLst>
              <p:tags r:id="rId7"/>
            </p:custDataLst>
          </p:nvPr>
        </p:nvSpPr>
        <p:spPr>
          <a:xfrm>
            <a:off x="3194175" y="3172754"/>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组织结构与财务管理：企业组织结构的设计和优化，需要与财务管理体系相匹配，以确保资源合理分配和有效利用。</a:t>
            </a:r>
            <a:endParaRPr altLang="en-US" dirty="0" sz="1400" lang="zh-CN" spc="150">
              <a:solidFill>
                <a:schemeClr val="tx1">
                  <a:lumMod val="65000"/>
                  <a:lumOff val="35000"/>
                </a:schemeClr>
              </a:solidFill>
              <a:latin typeface="+mn-ea"/>
              <a:sym typeface="+mn-ea"/>
            </a:endParaRPr>
          </a:p>
        </p:txBody>
      </p:sp>
      <p:sp>
        <p:nvSpPr>
          <p:cNvPr id="1053444" name="标题"/>
          <p:cNvSpPr txBox="1"/>
          <p:nvPr>
            <p:custDataLst>
              <p:tags r:id="rId8"/>
            </p:custDataLst>
          </p:nvPr>
        </p:nvSpPr>
        <p:spPr>
          <a:xfrm>
            <a:off x="3194175" y="2706871"/>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30" name="标题 2"/>
          <p:cNvSpPr>
            <a:spLocks noGrp="1"/>
          </p:cNvSpPr>
          <p:nvPr>
            <p:ph type="title" idx="44"/>
          </p:nvPr>
        </p:nvSpPr>
        <p:spPr/>
        <p:txBody>
          <a:bodyPr/>
          <a:p>
            <a:r>
              <a:rPr altLang="en-US" lang="zh-CN"/>
              <a:t>财务管理对企业管理的支持</a:t>
            </a:r>
            <a:endParaRPr altLang="en-US" lang="zh-CN"/>
          </a:p>
        </p:txBody>
      </p:sp>
      <p:sp>
        <p:nvSpPr>
          <p:cNvPr id="1053732"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34"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36"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38"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740"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42"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44"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46"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748"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50"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52"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lang="zh-CN">
                <a:latin typeface="+mn-ea"/>
                <a:ea typeface="+mn-ea"/>
              </a:rPr>
              <a:t>战略规划与决策支持：财务管理通过参与企业战略规划的制定和实施，为企业提供战略决策支持，帮助企业实现长期发展目标。</a:t>
            </a:r>
            <a:endParaRPr altLang="en-US" dirty="0" lang="zh-CN">
              <a:latin typeface="+mn-ea"/>
              <a:ea typeface="+mn-ea"/>
            </a:endParaRPr>
          </a:p>
        </p:txBody>
      </p:sp>
      <p:sp>
        <p:nvSpPr>
          <p:cNvPr id="1053754"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fontScale="85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成本控制与优化：财务管理通过制定成本控制策略，降低企业运营成本，提高企业盈利能力。同时，财务管理还可以通过优化资源配置，提高资源利用效率，为企业创造更大的价值。</a:t>
            </a:r>
            <a:endParaRPr altLang="en-US" dirty="0" sz="2000" lang="zh-CN">
              <a:latin typeface="+mn-ea"/>
              <a:ea typeface="+mn-ea"/>
            </a:endParaRPr>
          </a:p>
        </p:txBody>
      </p:sp>
      <p:sp>
        <p:nvSpPr>
          <p:cNvPr id="1053756"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lang="zh-CN">
                <a:latin typeface="+mn-ea"/>
                <a:ea typeface="+mn-ea"/>
              </a:rPr>
              <a:t>风险管理：财务管理通过识别、评估和控制企业面临的各种风险，为企业提供风险防范和应对措施，确保企业稳健发展。</a:t>
            </a:r>
            <a:endParaRPr altLang="en-US" dirty="0" lang="zh-CN">
              <a:latin typeface="+mn-ea"/>
              <a:ea typeface="+mn-ea"/>
            </a:endParaRPr>
          </a:p>
        </p:txBody>
      </p:sp>
      <p:sp>
        <p:nvSpPr>
          <p:cNvPr id="1053758"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lang="zh-CN">
                <a:latin typeface="+mn-ea"/>
                <a:ea typeface="+mn-ea"/>
              </a:rPr>
              <a:t>资金筹措与使用计划：财务管理通过制定资金筹措与使用计划，为企业提供稳定的资金来源，确保企业运营和发展所需的资金支持。</a:t>
            </a:r>
            <a:endParaRPr altLang="en-US" dirty="0" lang="zh-CN">
              <a:latin typeface="+mn-ea"/>
              <a:ea typeface="+mn-ea"/>
            </a:endParaRPr>
          </a:p>
        </p:txBody>
      </p:sp>
      <p:sp>
        <p:nvSpPr>
          <p:cNvPr id="1053760"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lang="zh-CN">
                <a:latin typeface="+mn-ea"/>
                <a:ea typeface="+mn-ea"/>
              </a:rPr>
              <a:t>财务分析与预测：财务管理通过对企业财务数据的分析，预测未来的财务状况和经营成果，为企业决策者提供准确的信息支持，帮助企业做出科学合理的决策。</a:t>
            </a:r>
            <a:endParaRPr altLang="en-US" dirty="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46" name="标题 1"/>
          <p:cNvSpPr>
            <a:spLocks noGrp="1"/>
          </p:cNvSpPr>
          <p:nvPr>
            <p:ph type="title" idx="2"/>
            <p:custDataLst>
              <p:tags r:id="rId1"/>
            </p:custDataLst>
          </p:nvPr>
        </p:nvSpPr>
        <p:spPr/>
        <p:txBody>
          <a:bodyPr/>
          <a:p>
            <a:r>
              <a:rPr altLang="en-US" lang="zh-CN"/>
              <a:t>企业管理与财务管理的协调发展</a:t>
            </a:r>
            <a:endParaRPr altLang="en-US" lang="zh-CN"/>
          </a:p>
        </p:txBody>
      </p:sp>
      <p:sp>
        <p:nvSpPr>
          <p:cNvPr id="1054048"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86" name="标题 2"/>
          <p:cNvSpPr>
            <a:spLocks noGrp="1"/>
          </p:cNvSpPr>
          <p:nvPr>
            <p:ph type="title" idx="44"/>
          </p:nvPr>
        </p:nvSpPr>
        <p:spPr/>
        <p:txBody>
          <a:bodyPr/>
          <a:p>
            <a:r>
              <a:rPr altLang="en-US" lang="zh-CN"/>
              <a:t>建立有效的沟通机制</a:t>
            </a:r>
            <a:endParaRPr altLang="en-US" lang="zh-CN"/>
          </a:p>
        </p:txBody>
      </p:sp>
      <p:sp>
        <p:nvSpPr>
          <p:cNvPr id="1054788"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90"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792"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94"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796"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98"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800"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802"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804"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806"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808"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及时反馈和调整：双方应该及时反馈和调整沟通效果，以便更好地满足彼此的需求和期望。这包括对沟通效果的评估、对沟通方式的改进等方面。</a:t>
            </a:r>
            <a:endParaRPr altLang="en-US" dirty="0" sz="2000" lang="zh-CN">
              <a:latin typeface="+mn-ea"/>
              <a:ea typeface="+mn-ea"/>
            </a:endParaRPr>
          </a:p>
        </p:txBody>
      </p:sp>
      <p:sp>
        <p:nvSpPr>
          <p:cNvPr id="1054810"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培养共同语言：双方应该培养共同语言，以便更好地理解和沟通。这包括对财务数据的理解、对企业战略的把握等方面。</a:t>
            </a:r>
            <a:endParaRPr altLang="en-US" dirty="0" sz="2000" lang="zh-CN">
              <a:latin typeface="+mn-ea"/>
              <a:ea typeface="+mn-ea"/>
            </a:endParaRPr>
          </a:p>
        </p:txBody>
      </p:sp>
      <p:sp>
        <p:nvSpPr>
          <p:cNvPr id="1054812"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建立信任关系：双方应该建立信任关系，以便更好地合作和协调。这包括对彼此的专业能力和职业道德的信任等方面。</a:t>
            </a:r>
            <a:endParaRPr altLang="en-US" dirty="0" sz="2000" lang="zh-CN">
              <a:latin typeface="+mn-ea"/>
              <a:ea typeface="+mn-ea"/>
            </a:endParaRPr>
          </a:p>
        </p:txBody>
      </p:sp>
      <p:sp>
        <p:nvSpPr>
          <p:cNvPr id="1054814"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明确沟通目标：企业管理与财务管理之间的沟通目标应该清晰明确，以便双方能够更好地理解彼此的需求和期望。</a:t>
            </a:r>
            <a:endParaRPr altLang="en-US" dirty="0" sz="2000" lang="zh-CN">
              <a:latin typeface="+mn-ea"/>
              <a:ea typeface="+mn-ea"/>
            </a:endParaRPr>
          </a:p>
        </p:txBody>
      </p:sp>
      <p:sp>
        <p:nvSpPr>
          <p:cNvPr id="1054816"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建立沟通渠道：双方应该建立有效的沟通渠道，包括定期会议、电子邮件、电话等，以便及时交流信息和解决问题。</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102" name="标题 2"/>
          <p:cNvSpPr>
            <a:spLocks noGrp="1"/>
          </p:cNvSpPr>
          <p:nvPr>
            <p:ph type="title" idx="44"/>
          </p:nvPr>
        </p:nvSpPr>
        <p:spPr/>
        <p:txBody>
          <a:bodyPr/>
          <a:p>
            <a:r>
              <a:rPr altLang="en-US" lang="zh-CN"/>
              <a:t>实现信息共享</a:t>
            </a:r>
            <a:endParaRPr altLang="en-US" lang="zh-CN"/>
          </a:p>
        </p:txBody>
      </p:sp>
      <p:sp>
        <p:nvSpPr>
          <p:cNvPr id="105510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10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10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11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11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制定信息共享规范：制定明确的信息共享规范，确保各部门在共享信息时能够遵循统一的标准和流程，避免信息混乱和重复。</a:t>
            </a:r>
            <a:endParaRPr altLang="en-US" sz="1400" lang="zh-CN" spc="150">
              <a:solidFill>
                <a:schemeClr val="tx1"/>
              </a:solidFill>
              <a:effectLst/>
              <a:latin typeface="+mn-ea"/>
              <a:sym typeface="+mn-ea"/>
            </a:endParaRPr>
          </a:p>
        </p:txBody>
      </p:sp>
      <p:sp>
        <p:nvSpPr>
          <p:cNvPr id="105511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建立信息共享平台：通过建立统一的信息共享平台，实现企业各部门之间的信息交流与共享，提高工作效率。</a:t>
            </a:r>
            <a:endParaRPr altLang="en-US" dirty="0" sz="1400" lang="zh-CN" spc="150">
              <a:solidFill>
                <a:schemeClr val="tx1"/>
              </a:solidFill>
              <a:effectLst/>
              <a:latin typeface="+mn-ea"/>
              <a:sym typeface="+mn-ea"/>
            </a:endParaRPr>
          </a:p>
        </p:txBody>
      </p:sp>
      <p:sp>
        <p:nvSpPr>
          <p:cNvPr id="105511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强化信息安全管理：在实现信息共享的同时，要加强对信息的安全管理，防止信息泄露和被篡改，确保信息的准确性和完整性。</a:t>
            </a:r>
            <a:endParaRPr altLang="en-US" sz="1400" lang="zh-CN" spc="150">
              <a:solidFill>
                <a:schemeClr val="tx1"/>
              </a:solidFill>
              <a:effectLst/>
              <a:latin typeface="+mn-ea"/>
              <a:sym typeface="+mn-ea"/>
            </a:endParaRPr>
          </a:p>
        </p:txBody>
      </p:sp>
      <p:sp>
        <p:nvSpPr>
          <p:cNvPr id="105511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推动业务与财务融合：通过加强业务与财务的融合，实现业务数据与财务数据的相互印证和补充，提高决策的科学性和准确性。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04" name="标题 2"/>
          <p:cNvSpPr>
            <a:spLocks noGrp="1"/>
          </p:cNvSpPr>
          <p:nvPr>
            <p:ph type="title" idx="44"/>
          </p:nvPr>
        </p:nvSpPr>
        <p:spPr/>
        <p:txBody>
          <a:bodyPr/>
          <a:p>
            <a:r>
              <a:rPr altLang="en-US" lang="zh-CN"/>
              <a:t>共同参与决策过程</a:t>
            </a:r>
            <a:endParaRPr altLang="en-US" lang="zh-CN"/>
          </a:p>
        </p:txBody>
      </p:sp>
      <p:sp>
        <p:nvSpPr>
          <p:cNvPr id="105540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40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41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41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41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1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41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42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2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2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42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42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3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3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3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43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43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44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44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企业管理层与财务团队共同参与决策过程</a:t>
            </a:r>
            <a:endParaRPr altLang="en-US" dirty="0" sz="1200" lang="zh-CN" spc="150">
              <a:solidFill>
                <a:schemeClr val="tx1">
                  <a:lumMod val="65000"/>
                  <a:lumOff val="35000"/>
                </a:schemeClr>
              </a:solidFill>
              <a:latin typeface="+mn-ea"/>
              <a:sym typeface="+mn-ea"/>
            </a:endParaRPr>
          </a:p>
        </p:txBody>
      </p:sp>
      <p:sp>
        <p:nvSpPr>
          <p:cNvPr id="105544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共同监督和评估决策执行效果，及时调整和优化决策方案</a:t>
            </a:r>
            <a:endParaRPr altLang="en-US" dirty="0" sz="1200" lang="zh-CN" spc="150">
              <a:solidFill>
                <a:schemeClr val="tx1">
                  <a:lumMod val="65000"/>
                  <a:lumOff val="35000"/>
                </a:schemeClr>
              </a:solidFill>
              <a:latin typeface="+mn-ea"/>
              <a:sym typeface="+mn-ea"/>
            </a:endParaRPr>
          </a:p>
        </p:txBody>
      </p:sp>
      <p:sp>
        <p:nvSpPr>
          <p:cNvPr id="105544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共同制定财务目标和计划，确保企业战略与财务目标的一致性</a:t>
            </a:r>
            <a:endParaRPr altLang="en-US" dirty="0" sz="1200" lang="zh-CN" spc="150">
              <a:solidFill>
                <a:schemeClr val="tx1">
                  <a:lumMod val="65000"/>
                  <a:lumOff val="35000"/>
                </a:schemeClr>
              </a:solidFill>
              <a:latin typeface="+mn-ea"/>
              <a:sym typeface="+mn-ea"/>
            </a:endParaRPr>
          </a:p>
        </p:txBody>
      </p:sp>
      <p:sp>
        <p:nvSpPr>
          <p:cNvPr id="105544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充分沟通和协作，确保决策的科学性和合理性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34" name="标题 2"/>
          <p:cNvSpPr>
            <a:spLocks noGrp="1"/>
          </p:cNvSpPr>
          <p:nvPr>
            <p:ph type="title" idx="44"/>
          </p:nvPr>
        </p:nvSpPr>
        <p:spPr/>
        <p:txBody>
          <a:bodyPr/>
          <a:p>
            <a:r>
              <a:rPr altLang="en-US" lang="zh-CN"/>
              <a:t>相互配合实施企业战略</a:t>
            </a:r>
            <a:endParaRPr altLang="en-US" lang="zh-CN"/>
          </a:p>
        </p:txBody>
      </p:sp>
      <p:sp>
        <p:nvSpPr>
          <p:cNvPr id="105573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企业管理与财务管理的协调发展对企业战略的实施具有重要意义</a:t>
            </a:r>
            <a:endParaRPr altLang="en-US" dirty="0" sz="1200" lang="zh-CN" spc="150">
              <a:solidFill>
                <a:schemeClr val="tx1">
                  <a:lumMod val="65000"/>
                  <a:lumOff val="35000"/>
                </a:schemeClr>
              </a:solidFill>
              <a:latin typeface="+mn-ea"/>
              <a:sym typeface="+mn-ea"/>
            </a:endParaRPr>
          </a:p>
        </p:txBody>
      </p:sp>
      <p:sp>
        <p:nvSpPr>
          <p:cNvPr id="105573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企业管理与财务管理需要相互配合，共同制定和实施企业战略</a:t>
            </a:r>
            <a:endParaRPr altLang="en-US" dirty="0" sz="1200" lang="zh-CN" spc="150">
              <a:solidFill>
                <a:schemeClr val="tx1">
                  <a:lumMod val="65000"/>
                  <a:lumOff val="35000"/>
                </a:schemeClr>
              </a:solidFill>
              <a:latin typeface="+mn-ea"/>
              <a:sym typeface="+mn-ea"/>
            </a:endParaRPr>
          </a:p>
        </p:txBody>
      </p:sp>
      <p:sp>
        <p:nvSpPr>
          <p:cNvPr id="105574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企业管理与财务管理的协调发展需要建立良好的沟通机制和合作模式</a:t>
            </a:r>
            <a:endParaRPr altLang="en-US" dirty="0" sz="1200" lang="zh-CN" spc="150">
              <a:solidFill>
                <a:schemeClr val="tx1">
                  <a:lumMod val="65000"/>
                  <a:lumOff val="35000"/>
                </a:schemeClr>
              </a:solidFill>
              <a:latin typeface="+mn-ea"/>
              <a:sym typeface="+mn-ea"/>
            </a:endParaRPr>
          </a:p>
        </p:txBody>
      </p:sp>
      <p:sp>
        <p:nvSpPr>
          <p:cNvPr id="105574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企业管理与财务管理需要不断学习和创新，以适应不断变化的市场环境和企业战略需求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28" name="标题 1"/>
          <p:cNvSpPr>
            <a:spLocks noGrp="1"/>
          </p:cNvSpPr>
          <p:nvPr>
            <p:ph type="title" idx="2"/>
            <p:custDataLst>
              <p:tags r:id="rId1"/>
            </p:custDataLst>
          </p:nvPr>
        </p:nvSpPr>
        <p:spPr/>
        <p:txBody>
          <a:bodyPr/>
          <a:p>
            <a:r>
              <a:rPr altLang="en-US" lang="zh-CN"/>
              <a:t>企业管理与财务管理的未来趋势</a:t>
            </a:r>
            <a:endParaRPr altLang="en-US" lang="zh-CN"/>
          </a:p>
        </p:txBody>
      </p:sp>
      <p:sp>
        <p:nvSpPr>
          <p:cNvPr id="1056030"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68" name="标题 2"/>
          <p:cNvSpPr>
            <a:spLocks noGrp="1"/>
          </p:cNvSpPr>
          <p:nvPr>
            <p:ph type="title" idx="44"/>
          </p:nvPr>
        </p:nvSpPr>
        <p:spPr/>
        <p:txBody>
          <a:bodyPr/>
          <a:p>
            <a:r>
              <a:rPr altLang="en-US" lang="zh-CN"/>
              <a:t>数字化转型对两者关系的影响</a:t>
            </a:r>
            <a:endParaRPr altLang="en-US" lang="zh-CN"/>
          </a:p>
        </p:txBody>
      </p:sp>
      <p:sp>
        <p:nvSpPr>
          <p:cNvPr id="105677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77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77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77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77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数字化转型对财务管理的影响：数据驱动决策、实时监控、风险管理</a:t>
            </a:r>
            <a:endParaRPr altLang="en-US" sz="1400" lang="zh-CN" spc="150">
              <a:solidFill>
                <a:schemeClr val="tx1"/>
              </a:solidFill>
              <a:effectLst/>
              <a:latin typeface="+mn-ea"/>
              <a:sym typeface="+mn-ea"/>
            </a:endParaRPr>
          </a:p>
        </p:txBody>
      </p:sp>
      <p:sp>
        <p:nvSpPr>
          <p:cNvPr id="105678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数字化转型对企业管理的影响：提高效率、降低成本、优化资源配置</a:t>
            </a:r>
            <a:endParaRPr altLang="en-US" dirty="0" sz="1400" lang="zh-CN" spc="150">
              <a:solidFill>
                <a:schemeClr val="tx1"/>
              </a:solidFill>
              <a:effectLst/>
              <a:latin typeface="+mn-ea"/>
              <a:sym typeface="+mn-ea"/>
            </a:endParaRPr>
          </a:p>
        </p:txBody>
      </p:sp>
      <p:sp>
        <p:nvSpPr>
          <p:cNvPr id="105678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数字化转型对两者关系的影响：协同合作、信息共享、共同应对挑战</a:t>
            </a:r>
            <a:endParaRPr altLang="en-US" sz="1400" lang="zh-CN" spc="150">
              <a:solidFill>
                <a:schemeClr val="tx1"/>
              </a:solidFill>
              <a:effectLst/>
              <a:latin typeface="+mn-ea"/>
              <a:sym typeface="+mn-ea"/>
            </a:endParaRPr>
          </a:p>
        </p:txBody>
      </p:sp>
      <p:sp>
        <p:nvSpPr>
          <p:cNvPr id="105678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未来趋势：数字化转型将继续深化，企业管理与财务管理将更加紧密结合</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70" name="标题 2"/>
          <p:cNvSpPr>
            <a:spLocks noGrp="1"/>
          </p:cNvSpPr>
          <p:nvPr>
            <p:ph type="title" idx="44"/>
          </p:nvPr>
        </p:nvSpPr>
        <p:spPr/>
        <p:txBody>
          <a:bodyPr/>
          <a:p>
            <a:r>
              <a:rPr altLang="en-US" lang="zh-CN"/>
              <a:t>人工智能技术在财务管理中的应用</a:t>
            </a:r>
            <a:endParaRPr altLang="en-US" lang="zh-CN"/>
          </a:p>
        </p:txBody>
      </p:sp>
      <p:sp>
        <p:nvSpPr>
          <p:cNvPr id="105707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07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07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07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08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08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08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08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0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自动化和智能化：提高财务管理的效率和准确性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70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风险管理：识别和评估潜在的财务风险</a:t>
            </a:r>
            <a:endParaRPr dirty="0" sz="2000" err="1">
              <a:solidFill>
                <a:schemeClr val="tx1">
                  <a:lumMod val="75000"/>
                  <a:lumOff val="25000"/>
                </a:schemeClr>
              </a:solidFill>
              <a:latin typeface="+mn-ea"/>
              <a:ea typeface="+mn-ea"/>
              <a:cs typeface="+mn-ea"/>
              <a:sym typeface="+mn-lt"/>
            </a:endParaRPr>
          </a:p>
        </p:txBody>
      </p:sp>
      <p:sp>
        <p:nvSpPr>
          <p:cNvPr id="105709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09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09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709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10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10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10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10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1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协作和沟通：促进企业内部各部门之间的合作与沟通</a:t>
            </a:r>
            <a:endParaRPr dirty="0" sz="2000" err="1">
              <a:solidFill>
                <a:schemeClr val="tx1">
                  <a:lumMod val="75000"/>
                  <a:lumOff val="25000"/>
                </a:schemeClr>
              </a:solidFill>
              <a:latin typeface="+mn-ea"/>
              <a:ea typeface="+mn-ea"/>
              <a:cs typeface="+mn-ea"/>
              <a:sym typeface="+mn-lt"/>
            </a:endParaRPr>
          </a:p>
        </p:txBody>
      </p:sp>
      <p:sp>
        <p:nvSpPr>
          <p:cNvPr id="10571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数据分析和预测：帮助企业做出更明智的决策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96" name="标题 2"/>
          <p:cNvSpPr>
            <a:spLocks noGrp="1"/>
          </p:cNvSpPr>
          <p:nvPr>
            <p:ph type="title" idx="44"/>
          </p:nvPr>
        </p:nvSpPr>
        <p:spPr/>
        <p:txBody>
          <a:bodyPr/>
          <a:p>
            <a:r>
              <a:rPr altLang="en-US" lang="zh-CN"/>
              <a:t>可持续发展理念在企业管理中的体现</a:t>
            </a:r>
            <a:endParaRPr altLang="en-US" lang="zh-CN"/>
          </a:p>
        </p:txBody>
      </p:sp>
      <p:sp>
        <p:nvSpPr>
          <p:cNvPr id="105739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0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740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绿色生产：企业应注重环保和可持续发展，采用环保材料和生产技术，减少对环境的污染。</a:t>
            </a:r>
            <a:endParaRPr altLang="en-US" dirty="0" sz="2000" lang="zh-CN" spc="150">
              <a:solidFill>
                <a:schemeClr val="tx1">
                  <a:lumMod val="85000"/>
                  <a:lumOff val="15000"/>
                </a:schemeClr>
              </a:solidFill>
              <a:latin typeface="+mn-ea"/>
              <a:sym typeface="+mn-ea"/>
            </a:endParaRPr>
          </a:p>
        </p:txBody>
      </p:sp>
      <p:sp>
        <p:nvSpPr>
          <p:cNvPr id="105740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0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0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社会责任：企业应积极履行社会责任，关注员工福利和社区发展，提高企业的社会形象。</a:t>
            </a:r>
            <a:endParaRPr altLang="en-US" dirty="0" sz="2000" lang="zh-CN" spc="150">
              <a:solidFill>
                <a:schemeClr val="tx1">
                  <a:lumMod val="85000"/>
                  <a:lumOff val="15000"/>
                </a:schemeClr>
              </a:solidFill>
              <a:latin typeface="+mn-ea"/>
              <a:sym typeface="+mn-ea"/>
            </a:endParaRPr>
          </a:p>
        </p:txBody>
      </p:sp>
      <p:sp>
        <p:nvSpPr>
          <p:cNvPr id="105741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1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1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创新发展：企业应注重创新发展，通过研发和技术创新，提高企业的竞争力和可持续发展能力。</a:t>
            </a:r>
            <a:endParaRPr altLang="en-US" dirty="0" sz="2000" lang="zh-CN" spc="150">
              <a:solidFill>
                <a:schemeClr val="tx1">
                  <a:lumMod val="85000"/>
                  <a:lumOff val="15000"/>
                </a:schemeClr>
              </a:solidFill>
              <a:latin typeface="+mn-ea"/>
              <a:sym typeface="+mn-ea"/>
            </a:endParaRPr>
          </a:p>
        </p:txBody>
      </p:sp>
      <p:sp>
        <p:nvSpPr>
          <p:cNvPr id="105741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1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2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循环经济：企业应注重循环经济的发展，通过资源循环利用和废弃物减量化，实现经济效益和环境效益的双重目标。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06" name="标题 2"/>
          <p:cNvSpPr>
            <a:spLocks noGrp="1"/>
          </p:cNvSpPr>
          <p:nvPr>
            <p:ph type="title" idx="44"/>
          </p:nvPr>
        </p:nvSpPr>
        <p:spPr/>
        <p:txBody>
          <a:bodyPr/>
          <a:p>
            <a:r>
              <a:rPr altLang="en-US" lang="zh-CN"/>
              <a:t>未来发展趋势对企业管理与财务管理的挑战与机遇</a:t>
            </a:r>
            <a:endParaRPr altLang="en-US" lang="zh-CN"/>
          </a:p>
        </p:txBody>
      </p:sp>
      <p:sp>
        <p:nvSpPr>
          <p:cNvPr id="1057708" name="矩形: 圆角 1"/>
          <p:cNvSpPr/>
          <p:nvPr>
            <p:custDataLst>
              <p:tags r:id="rId1"/>
            </p:custDataLst>
          </p:nvPr>
        </p:nvSpPr>
        <p:spPr>
          <a:xfrm>
            <a:off x="608400"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7710" name="Freeform 7"/>
          <p:cNvSpPr/>
          <p:nvPr>
            <p:custDataLst>
              <p:tags r:id="rId2"/>
            </p:custDataLst>
          </p:nvPr>
        </p:nvSpPr>
        <p:spPr bwMode="auto">
          <a:xfrm flipV="1">
            <a:off x="733425" y="248869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7712" name="标题"/>
          <p:cNvSpPr txBox="1"/>
          <p:nvPr>
            <p:custDataLst>
              <p:tags r:id="rId3"/>
            </p:custDataLst>
          </p:nvPr>
        </p:nvSpPr>
        <p:spPr>
          <a:xfrm>
            <a:off x="733425" y="2446809"/>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7714" name="正文"/>
          <p:cNvSpPr txBox="1"/>
          <p:nvPr>
            <p:custDataLst>
              <p:tags r:id="rId4"/>
            </p:custDataLst>
          </p:nvPr>
        </p:nvSpPr>
        <p:spPr>
          <a:xfrm>
            <a:off x="2169626" y="2351612"/>
            <a:ext cx="3857195" cy="1394910"/>
          </a:xfrm>
          <a:prstGeom prst="rect"/>
          <a:noFill/>
        </p:spPr>
        <p:txBody>
          <a:bodyPr anchor="ctr" anchorCtr="0" bIns="46800" lIns="90000" rIns="90000" rtlCol="0" tIns="46800" wrap="square">
            <a:normAutofit fontScale="77143"/>
          </a:bodyPr>
          <a:p>
            <a:pPr>
              <a:lnSpc>
                <a:spcPct val="150000"/>
              </a:lnSpc>
              <a:spcAft>
                <a:spcPts val="1000"/>
              </a:spcAft>
            </a:pPr>
            <a:r>
              <a:rPr altLang="en-US" dirty="0" sz="1400" lang="zh-CN" spc="150">
                <a:solidFill>
                  <a:schemeClr val="dk1">
                    <a:lumMod val="80000"/>
                    <a:lumOff val="20000"/>
                  </a:schemeClr>
                </a:solidFill>
                <a:latin typeface="+mn-ea"/>
              </a:rPr>
              <a:t>数字化转型：随着技术的不断发展，数字化转型已成为企业发展的必然趋势。这对企业管理与财务管理提出了新的挑战，如数据安全、数据分析等方面的问题，同时也带来了新的机遇，如通过数据分析提高决策效率和准确性。</a:t>
            </a:r>
            <a:endParaRPr altLang="en-US" dirty="0" sz="1400" lang="zh-CN" spc="150">
              <a:solidFill>
                <a:schemeClr val="dk1">
                  <a:lumMod val="80000"/>
                  <a:lumOff val="20000"/>
                </a:schemeClr>
              </a:solidFill>
              <a:latin typeface="+mn-ea"/>
            </a:endParaRPr>
          </a:p>
        </p:txBody>
      </p:sp>
      <p:sp>
        <p:nvSpPr>
          <p:cNvPr id="1057716" name="矩形: 圆角 19"/>
          <p:cNvSpPr/>
          <p:nvPr>
            <p:custDataLst>
              <p:tags r:id="rId5"/>
            </p:custDataLst>
          </p:nvPr>
        </p:nvSpPr>
        <p:spPr>
          <a:xfrm>
            <a:off x="6159003"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7718" name="Freeform 7"/>
          <p:cNvSpPr/>
          <p:nvPr>
            <p:custDataLst>
              <p:tags r:id="rId6"/>
            </p:custDataLst>
          </p:nvPr>
        </p:nvSpPr>
        <p:spPr bwMode="auto">
          <a:xfrm flipV="1">
            <a:off x="6277682" y="248742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7720" name="标题"/>
          <p:cNvSpPr txBox="1"/>
          <p:nvPr>
            <p:custDataLst>
              <p:tags r:id="rId7"/>
            </p:custDataLst>
          </p:nvPr>
        </p:nvSpPr>
        <p:spPr>
          <a:xfrm>
            <a:off x="6277682" y="2446174"/>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7722" name="正文"/>
          <p:cNvSpPr txBox="1"/>
          <p:nvPr>
            <p:custDataLst>
              <p:tags r:id="rId8"/>
            </p:custDataLst>
          </p:nvPr>
        </p:nvSpPr>
        <p:spPr>
          <a:xfrm>
            <a:off x="7714517" y="235288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全球化趋势：随着全球化的不断深入，企业需要更加关注国际市场的变化和趋势。这对企业管理与财务管理提出了新的挑战，如汇率波动、跨国合作等方面的问题，同时也带来了新的机遇，如拓展国际市场、提高品牌影响力等。</a:t>
            </a:r>
            <a:endParaRPr altLang="en-US" dirty="0" sz="1000" lang="zh-CN" spc="150">
              <a:solidFill>
                <a:schemeClr val="dk1">
                  <a:lumMod val="80000"/>
                  <a:lumOff val="20000"/>
                </a:schemeClr>
              </a:solidFill>
              <a:latin typeface="+mn-ea"/>
            </a:endParaRPr>
          </a:p>
        </p:txBody>
      </p:sp>
      <p:sp>
        <p:nvSpPr>
          <p:cNvPr id="1057724" name="矩形: 圆角 28"/>
          <p:cNvSpPr/>
          <p:nvPr>
            <p:custDataLst>
              <p:tags r:id="rId9"/>
            </p:custDataLst>
          </p:nvPr>
        </p:nvSpPr>
        <p:spPr>
          <a:xfrm>
            <a:off x="608400"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7726" name="Freeform 7"/>
          <p:cNvSpPr/>
          <p:nvPr>
            <p:custDataLst>
              <p:tags r:id="rId10"/>
            </p:custDataLst>
          </p:nvPr>
        </p:nvSpPr>
        <p:spPr bwMode="auto">
          <a:xfrm flipV="1">
            <a:off x="733425" y="413115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7728" name="标题"/>
          <p:cNvSpPr txBox="1"/>
          <p:nvPr>
            <p:custDataLst>
              <p:tags r:id="rId11"/>
            </p:custDataLst>
          </p:nvPr>
        </p:nvSpPr>
        <p:spPr>
          <a:xfrm>
            <a:off x="733425" y="408927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7730" name="正文"/>
          <p:cNvSpPr txBox="1"/>
          <p:nvPr>
            <p:custDataLst>
              <p:tags r:id="rId12"/>
            </p:custDataLst>
          </p:nvPr>
        </p:nvSpPr>
        <p:spPr>
          <a:xfrm>
            <a:off x="2169626" y="3994073"/>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可持续发展：随着社会对环境保护和可持续发展的日益关注，企业需要更加注重可持续发展。这对企业管理与财务管理提出了新的挑战，如环保法规、社会责任等方面的问题，同时也带来了新的机遇，如通过可持续发展提高企业形象和品牌价值。</a:t>
            </a:r>
            <a:endParaRPr altLang="en-US" dirty="0" sz="1000" lang="zh-CN" spc="150">
              <a:solidFill>
                <a:schemeClr val="dk1">
                  <a:lumMod val="80000"/>
                  <a:lumOff val="20000"/>
                </a:schemeClr>
              </a:solidFill>
              <a:latin typeface="+mn-ea"/>
            </a:endParaRPr>
          </a:p>
        </p:txBody>
      </p:sp>
      <p:sp>
        <p:nvSpPr>
          <p:cNvPr id="1057732" name="矩形: 圆角 24"/>
          <p:cNvSpPr/>
          <p:nvPr>
            <p:custDataLst>
              <p:tags r:id="rId13"/>
            </p:custDataLst>
          </p:nvPr>
        </p:nvSpPr>
        <p:spPr>
          <a:xfrm>
            <a:off x="6159003"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7734" name="Freeform 7"/>
          <p:cNvSpPr/>
          <p:nvPr>
            <p:custDataLst>
              <p:tags r:id="rId14"/>
            </p:custDataLst>
          </p:nvPr>
        </p:nvSpPr>
        <p:spPr bwMode="auto">
          <a:xfrm flipV="1">
            <a:off x="6277682" y="4129887"/>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7736" name="标题"/>
          <p:cNvSpPr txBox="1"/>
          <p:nvPr>
            <p:custDataLst>
              <p:tags r:id="rId15"/>
            </p:custDataLst>
          </p:nvPr>
        </p:nvSpPr>
        <p:spPr>
          <a:xfrm>
            <a:off x="6277682" y="408800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7738" name="正文"/>
          <p:cNvSpPr txBox="1"/>
          <p:nvPr>
            <p:custDataLst>
              <p:tags r:id="rId16"/>
            </p:custDataLst>
          </p:nvPr>
        </p:nvSpPr>
        <p:spPr>
          <a:xfrm>
            <a:off x="7714517" y="3994708"/>
            <a:ext cx="3857195" cy="1394910"/>
          </a:xfrm>
          <a:prstGeom prst="rect"/>
          <a:noFill/>
        </p:spPr>
        <p:txBody>
          <a:bodyPr anchor="ctr" anchorCtr="0" bIns="46800" lIns="90000" rIns="90000" rtlCol="0" tIns="46800" wrap="square">
            <a:normAutofit fontScale="70000"/>
          </a:bodyPr>
          <a:p>
            <a:pPr>
              <a:lnSpc>
                <a:spcPct val="150000"/>
              </a:lnSpc>
              <a:spcAft>
                <a:spcPts val="1000"/>
              </a:spcAft>
            </a:pPr>
            <a:r>
              <a:rPr altLang="en-US" dirty="0" sz="1400" lang="zh-CN" spc="150">
                <a:solidFill>
                  <a:schemeClr val="dk1">
                    <a:lumMod val="80000"/>
                    <a:lumOff val="20000"/>
                  </a:schemeClr>
                </a:solidFill>
                <a:latin typeface="+mn-ea"/>
              </a:rPr>
              <a:t>人工智能和大数据：人工智能和大数据技术的不断发展为企业提供了更加高效、精准的管理和决策工具。这对企业管理与财务管理提出了新的挑战，如数据隐私、算法公平性等方面的问题，同时也带来了新的机遇，如通过人工智能和大数据提高管理效率和决策准确性。</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024" name="标题 1"/>
          <p:cNvSpPr>
            <a:spLocks noGrp="1"/>
          </p:cNvSpPr>
          <p:nvPr>
            <p:ph type="title" idx="2"/>
            <p:custDataLst>
              <p:tags r:id="rId1"/>
            </p:custDataLst>
          </p:nvPr>
        </p:nvSpPr>
        <p:spPr/>
        <p:txBody>
          <a:bodyPr/>
          <a:p>
            <a:r>
              <a:rPr altLang="en-US" lang="zh-CN"/>
              <a:t>总结：提升企业管理与财务管理的协同作用</a:t>
            </a:r>
            <a:endParaRPr altLang="en-US" lang="zh-CN"/>
          </a:p>
        </p:txBody>
      </p:sp>
      <p:sp>
        <p:nvSpPr>
          <p:cNvPr id="1058026"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64" name="标题 2"/>
          <p:cNvSpPr>
            <a:spLocks noGrp="1"/>
          </p:cNvSpPr>
          <p:nvPr>
            <p:ph type="title" idx="44"/>
          </p:nvPr>
        </p:nvSpPr>
        <p:spPr/>
        <p:txBody>
          <a:bodyPr/>
          <a:p>
            <a:r>
              <a:rPr altLang="en-US" lang="zh-CN"/>
              <a:t>强化跨部门合作意识</a:t>
            </a:r>
            <a:endParaRPr altLang="en-US" lang="zh-CN"/>
          </a:p>
        </p:txBody>
      </p:sp>
      <p:sp>
        <p:nvSpPr>
          <p:cNvPr id="105876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76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77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77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77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77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77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78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78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78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78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78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79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79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79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79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79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80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80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建立跨部门沟通机制：促进不同部门之间的信息交流和协作</a:t>
            </a:r>
            <a:endParaRPr altLang="en-US" dirty="0" sz="1200" lang="zh-CN" spc="150">
              <a:solidFill>
                <a:schemeClr val="tx1">
                  <a:lumMod val="65000"/>
                  <a:lumOff val="35000"/>
                </a:schemeClr>
              </a:solidFill>
              <a:latin typeface="+mn-ea"/>
              <a:sym typeface="+mn-ea"/>
            </a:endParaRPr>
          </a:p>
        </p:txBody>
      </p:sp>
      <p:sp>
        <p:nvSpPr>
          <p:cNvPr id="105880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提升整体绩效：通过跨部门合作实现资源共享，提高企业整体绩效</a:t>
            </a:r>
            <a:endParaRPr altLang="en-US" dirty="0" sz="1200" lang="zh-CN" spc="150">
              <a:solidFill>
                <a:schemeClr val="tx1">
                  <a:lumMod val="65000"/>
                  <a:lumOff val="35000"/>
                </a:schemeClr>
              </a:solidFill>
              <a:latin typeface="+mn-ea"/>
              <a:sym typeface="+mn-ea"/>
            </a:endParaRPr>
          </a:p>
        </p:txBody>
      </p:sp>
      <p:sp>
        <p:nvSpPr>
          <p:cNvPr id="105880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培养团队意识：鼓励员工树立团队观念，共同为企业发展努力</a:t>
            </a:r>
            <a:endParaRPr altLang="en-US" dirty="0" sz="1200" lang="zh-CN" spc="150">
              <a:solidFill>
                <a:schemeClr val="tx1">
                  <a:lumMod val="65000"/>
                  <a:lumOff val="35000"/>
                </a:schemeClr>
              </a:solidFill>
              <a:latin typeface="+mn-ea"/>
              <a:sym typeface="+mn-ea"/>
            </a:endParaRPr>
          </a:p>
        </p:txBody>
      </p:sp>
      <p:sp>
        <p:nvSpPr>
          <p:cNvPr id="105880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增强部门间的信任：通过合作项目增进相互理解和信任</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94" name="标题 2"/>
          <p:cNvSpPr>
            <a:spLocks noGrp="1"/>
          </p:cNvSpPr>
          <p:nvPr>
            <p:ph type="title" idx="44"/>
          </p:nvPr>
        </p:nvSpPr>
        <p:spPr/>
        <p:txBody>
          <a:bodyPr/>
          <a:p>
            <a:r>
              <a:rPr altLang="en-US" lang="zh-CN"/>
              <a:t>提升财务管理对企业战略的支撑能力</a:t>
            </a:r>
            <a:endParaRPr altLang="en-US" lang="zh-CN"/>
          </a:p>
        </p:txBody>
      </p:sp>
      <p:sp>
        <p:nvSpPr>
          <p:cNvPr id="105909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09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910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10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910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10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910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11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911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加强财务分析与决策支持</a:t>
            </a:r>
            <a:endParaRPr altLang="en-US" dirty="0" sz="2400" lang="zh-CN">
              <a:latin typeface="+mn-ea"/>
              <a:ea typeface="+mn-ea"/>
            </a:endParaRPr>
          </a:p>
        </p:txBody>
      </p:sp>
      <p:sp>
        <p:nvSpPr>
          <p:cNvPr id="105911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推动业财融合，提升协同效应</a:t>
            </a:r>
            <a:endParaRPr altLang="en-US" dirty="0" sz="2400" lang="zh-CN">
              <a:latin typeface="+mn-ea"/>
              <a:ea typeface="+mn-ea"/>
            </a:endParaRPr>
          </a:p>
        </p:txBody>
      </p:sp>
      <p:sp>
        <p:nvSpPr>
          <p:cNvPr id="105911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建立完善的财务管理体系</a:t>
            </a:r>
            <a:endParaRPr altLang="en-US" dirty="0" sz="2400" lang="zh-CN">
              <a:latin typeface="+mn-ea"/>
              <a:ea typeface="+mn-ea"/>
            </a:endParaRPr>
          </a:p>
        </p:txBody>
      </p:sp>
      <p:sp>
        <p:nvSpPr>
          <p:cNvPr id="105911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提高财务人员的专业素养</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404" name="标题 2"/>
          <p:cNvSpPr>
            <a:spLocks noGrp="1"/>
          </p:cNvSpPr>
          <p:nvPr>
            <p:ph type="title" idx="44"/>
          </p:nvPr>
        </p:nvSpPr>
        <p:spPr/>
        <p:txBody>
          <a:bodyPr/>
          <a:p>
            <a:r>
              <a:rPr altLang="en-US" lang="zh-CN"/>
              <a:t>培养具备综合素质的财务管理人才</a:t>
            </a:r>
            <a:endParaRPr altLang="en-US" lang="zh-CN"/>
          </a:p>
        </p:txBody>
      </p:sp>
      <p:sp>
        <p:nvSpPr>
          <p:cNvPr id="105940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40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41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41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41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具备敏锐的洞察力和判断力</a:t>
            </a:r>
            <a:endParaRPr altLang="en-US" sz="1400" lang="zh-CN" spc="150">
              <a:solidFill>
                <a:schemeClr val="tx1"/>
              </a:solidFill>
              <a:effectLst/>
              <a:latin typeface="+mn-ea"/>
              <a:sym typeface="+mn-ea"/>
            </a:endParaRPr>
          </a:p>
        </p:txBody>
      </p:sp>
      <p:sp>
        <p:nvSpPr>
          <p:cNvPr id="105941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具备扎实的专业知识和技能</a:t>
            </a:r>
            <a:endParaRPr altLang="en-US" dirty="0" sz="1400" lang="zh-CN" spc="150">
              <a:solidFill>
                <a:schemeClr val="tx1"/>
              </a:solidFill>
              <a:effectLst/>
              <a:latin typeface="+mn-ea"/>
              <a:sym typeface="+mn-ea"/>
            </a:endParaRPr>
          </a:p>
        </p:txBody>
      </p:sp>
      <p:sp>
        <p:nvSpPr>
          <p:cNvPr id="105941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具备团队协作和沟通能力</a:t>
            </a:r>
            <a:endParaRPr altLang="en-US" sz="1400" lang="zh-CN" spc="150">
              <a:solidFill>
                <a:schemeClr val="tx1"/>
              </a:solidFill>
              <a:effectLst/>
              <a:latin typeface="+mn-ea"/>
              <a:sym typeface="+mn-ea"/>
            </a:endParaRPr>
          </a:p>
        </p:txBody>
      </p:sp>
      <p:sp>
        <p:nvSpPr>
          <p:cNvPr id="105942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具备创新思维和解决问题的能力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706" name="标题 2"/>
          <p:cNvSpPr>
            <a:spLocks noGrp="1"/>
          </p:cNvSpPr>
          <p:nvPr>
            <p:ph type="title" idx="44"/>
          </p:nvPr>
        </p:nvSpPr>
        <p:spPr/>
        <p:txBody>
          <a:bodyPr/>
          <a:p>
            <a:r>
              <a:rPr altLang="en-US" lang="zh-CN"/>
              <a:t>推动企业管理与财务管理的持续创新与发展</a:t>
            </a:r>
            <a:endParaRPr altLang="en-US" lang="zh-CN"/>
          </a:p>
        </p:txBody>
      </p:sp>
      <p:sp>
        <p:nvSpPr>
          <p:cNvPr id="105970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建立协同机制：加强企业管理与财务管理之间的沟通与协作，形成协同效应</a:t>
            </a:r>
            <a:endParaRPr altLang="en-US" dirty="0" sz="1200" lang="zh-CN" spc="150">
              <a:solidFill>
                <a:schemeClr val="tx1">
                  <a:lumMod val="65000"/>
                  <a:lumOff val="35000"/>
                </a:schemeClr>
              </a:solidFill>
              <a:latin typeface="+mn-ea"/>
              <a:sym typeface="+mn-ea"/>
            </a:endParaRPr>
          </a:p>
        </p:txBody>
      </p:sp>
      <p:sp>
        <p:nvSpPr>
          <p:cNvPr id="105971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引入先进技术：运用大数据、人工智能等先进技术，提高财务管理效率和准确性</a:t>
            </a:r>
            <a:endParaRPr altLang="en-US" dirty="0" sz="1200" lang="zh-CN" spc="150">
              <a:solidFill>
                <a:schemeClr val="tx1">
                  <a:lumMod val="65000"/>
                  <a:lumOff val="35000"/>
                </a:schemeClr>
              </a:solidFill>
              <a:latin typeface="+mn-ea"/>
              <a:sym typeface="+mn-ea"/>
            </a:endParaRPr>
          </a:p>
        </p:txBody>
      </p:sp>
      <p:sp>
        <p:nvSpPr>
          <p:cNvPr id="105971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培养专业人才：加强财务管理人才队伍建设，提高财务管理水平</a:t>
            </a:r>
            <a:endParaRPr altLang="en-US" dirty="0" sz="1200" lang="zh-CN" spc="150">
              <a:solidFill>
                <a:schemeClr val="tx1">
                  <a:lumMod val="65000"/>
                  <a:lumOff val="35000"/>
                </a:schemeClr>
              </a:solidFill>
              <a:latin typeface="+mn-ea"/>
              <a:sym typeface="+mn-ea"/>
            </a:endParaRPr>
          </a:p>
        </p:txBody>
      </p:sp>
      <p:sp>
        <p:nvSpPr>
          <p:cNvPr id="105971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推动制度创新：不断完善企业管理与财务管理制度，为企业持续发展提供有力保障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000"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002"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5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5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0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0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6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6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1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2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7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76.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2023-12-19T22:36:56Z</dcterms:created>
  <dcterms:modified xsi:type="dcterms:W3CDTF">2023-12-19T22:36:56Z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c131500d214e45f7baf6c75ed46aff49_21</vt:lpwstr>
  </property>
</Properties>
</file>