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3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4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14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heme" Target="../theme/theme2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2023-03-24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19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4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4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91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915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629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892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2023-03-24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2023-03-24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5" Type="http://schemas.openxmlformats.org/officeDocument/2006/relationships/tags" Target="../tags/tag25.xml"/><Relationship Id="rId15" Type="http://schemas.openxmlformats.org/officeDocument/2006/relationships/image" Target="../media/image3.png"/><Relationship Id="rId10" Type="http://schemas.openxmlformats.org/officeDocument/2006/relationships/tags" Target="../tags/tag30.xml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tags" Target="../tags/tag59.xml"/><Relationship Id="rId18" Type="http://schemas.openxmlformats.org/officeDocument/2006/relationships/tags" Target="../tags/tag64.xml"/><Relationship Id="rId3" Type="http://schemas.openxmlformats.org/officeDocument/2006/relationships/tags" Target="../tags/tag49.xml"/><Relationship Id="rId21" Type="http://schemas.openxmlformats.org/officeDocument/2006/relationships/notesSlide" Target="../notesSlides/notesSlide1.xml"/><Relationship Id="rId7" Type="http://schemas.openxmlformats.org/officeDocument/2006/relationships/tags" Target="../tags/tag53.xml"/><Relationship Id="rId12" Type="http://schemas.openxmlformats.org/officeDocument/2006/relationships/tags" Target="../tags/tag58.xml"/><Relationship Id="rId17" Type="http://schemas.openxmlformats.org/officeDocument/2006/relationships/tags" Target="../tags/tag63.xml"/><Relationship Id="rId2" Type="http://schemas.openxmlformats.org/officeDocument/2006/relationships/tags" Target="../tags/tag48.xml"/><Relationship Id="rId16" Type="http://schemas.openxmlformats.org/officeDocument/2006/relationships/tags" Target="../tags/tag62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5" Type="http://schemas.openxmlformats.org/officeDocument/2006/relationships/tags" Target="../tags/tag51.xml"/><Relationship Id="rId15" Type="http://schemas.openxmlformats.org/officeDocument/2006/relationships/tags" Target="../tags/tag61.xml"/><Relationship Id="rId10" Type="http://schemas.openxmlformats.org/officeDocument/2006/relationships/tags" Target="../tags/tag56.xml"/><Relationship Id="rId19" Type="http://schemas.openxmlformats.org/officeDocument/2006/relationships/tags" Target="../tags/tag65.xml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tags" Target="../tags/tag6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0" Type="http://schemas.openxmlformats.org/officeDocument/2006/relationships/tags" Target="../tags/tag89.xml"/><Relationship Id="rId4" Type="http://schemas.openxmlformats.org/officeDocument/2006/relationships/tags" Target="../tags/tag83.xml"/><Relationship Id="rId9" Type="http://schemas.openxmlformats.org/officeDocument/2006/relationships/tags" Target="../tags/tag8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9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5" Type="http://schemas.openxmlformats.org/officeDocument/2006/relationships/tags" Target="../tags/tag108.xml"/><Relationship Id="rId10" Type="http://schemas.openxmlformats.org/officeDocument/2006/relationships/tags" Target="../tags/tag113.xml"/><Relationship Id="rId4" Type="http://schemas.openxmlformats.org/officeDocument/2006/relationships/tags" Target="../tags/tag107.xml"/><Relationship Id="rId9" Type="http://schemas.openxmlformats.org/officeDocument/2006/relationships/tags" Target="../tags/tag1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28.xml"/><Relationship Id="rId7" Type="http://schemas.openxmlformats.org/officeDocument/2006/relationships/image" Target="../media/image10.pn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0.xml"/><Relationship Id="rId4" Type="http://schemas.openxmlformats.org/officeDocument/2006/relationships/tags" Target="../tags/tag12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3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10" Type="http://schemas.openxmlformats.org/officeDocument/2006/relationships/image" Target="../media/image12.png"/><Relationship Id="rId4" Type="http://schemas.openxmlformats.org/officeDocument/2006/relationships/tags" Target="../tags/tag140.xml"/><Relationship Id="rId9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tags" Target="../tags/tag157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tags" Target="../tags/tag156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146.xml"/><Relationship Id="rId16" Type="http://schemas.openxmlformats.org/officeDocument/2006/relationships/tags" Target="../tags/tag160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5" Type="http://schemas.openxmlformats.org/officeDocument/2006/relationships/tags" Target="../tags/tag149.xml"/><Relationship Id="rId15" Type="http://schemas.openxmlformats.org/officeDocument/2006/relationships/tags" Target="../tags/tag159.xml"/><Relationship Id="rId10" Type="http://schemas.openxmlformats.org/officeDocument/2006/relationships/tags" Target="../tags/tag154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tags" Target="../tags/tag15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3" Type="http://schemas.openxmlformats.org/officeDocument/2006/relationships/tags" Target="../tags/tag163.xml"/><Relationship Id="rId7" Type="http://schemas.openxmlformats.org/officeDocument/2006/relationships/tags" Target="../tags/tag167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64.xml"/><Relationship Id="rId9" Type="http://schemas.openxmlformats.org/officeDocument/2006/relationships/tags" Target="../tags/tag16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tags" Target="../tags/tag17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140" descr="11997870_40907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lum bright="6000"/>
          </a:blip>
          <a:stretch>
            <a:fillRect/>
          </a:stretch>
        </p:blipFill>
        <p:spPr bwMode="auto">
          <a:xfrm>
            <a:off x="7967663" y="5170488"/>
            <a:ext cx="2700337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矩形 413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24000" y="1784350"/>
            <a:ext cx="9144000" cy="76200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2053" name="文本框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554216" y="620688"/>
            <a:ext cx="2008188" cy="102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640"/>
              </a:lnSpc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RJ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九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下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  <a:p>
            <a:pPr eaLnBrk="1" hangingPunct="1">
              <a:lnSpc>
                <a:spcPts val="3640"/>
              </a:lnSpc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教学课件</a:t>
            </a:r>
          </a:p>
        </p:txBody>
      </p:sp>
      <p:sp>
        <p:nvSpPr>
          <p:cNvPr id="2054" name="文本框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643890"/>
            <a:ext cx="9144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>
                <a:latin typeface="微软雅黑" panose="020B0503020204020204" charset="-122"/>
                <a:ea typeface="微软雅黑" panose="020B0503020204020204" charset="-122"/>
              </a:rPr>
              <a:t>课题</a:t>
            </a:r>
            <a:r>
              <a:rPr lang="en-US" altLang="zh-CN" sz="4400">
                <a:latin typeface="微软雅黑" panose="020B0503020204020204" charset="-122"/>
                <a:ea typeface="微软雅黑" panose="020B0503020204020204" charset="-122"/>
              </a:rPr>
              <a:t>2  </a:t>
            </a:r>
            <a:r>
              <a:rPr lang="zh-CN" altLang="en-US" sz="4400">
                <a:latin typeface="微软雅黑" panose="020B0503020204020204" charset="-122"/>
                <a:ea typeface="微软雅黑" panose="020B0503020204020204" charset="-122"/>
              </a:rPr>
              <a:t>酸和碱的中和反应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09888" y="1717675"/>
            <a:ext cx="2354262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3754438" y="3024188"/>
            <a:ext cx="1625600" cy="1111250"/>
            <a:chOff x="6193069" y="3782735"/>
            <a:chExt cx="1626093" cy="1111488"/>
          </a:xfrm>
        </p:grpSpPr>
        <p:sp>
          <p:nvSpPr>
            <p:cNvPr id="3092" name="上弧形箭头 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 rot="823788">
              <a:off x="6193069" y="3782735"/>
              <a:ext cx="1418159" cy="466630"/>
            </a:xfrm>
            <a:prstGeom prst="curvedDownArrow">
              <a:avLst>
                <a:gd name="adj1" fmla="val 24989"/>
                <a:gd name="adj2" fmla="val 50005"/>
                <a:gd name="adj3" fmla="val 25000"/>
              </a:avLst>
            </a:prstGeom>
            <a:solidFill>
              <a:srgbClr val="7BC1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lnSpc>
                  <a:spcPts val="2600"/>
                </a:lnSpc>
                <a:buFont typeface="Wingdings" panose="05000000000000000000" pitchFamily="2" charset="2"/>
                <a:buNone/>
              </a:pPr>
              <a:endParaRPr lang="zh-CN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9" name="椭圆 8"/>
            <p:cNvSpPr/>
            <p:nvPr>
              <p:custDataLst>
                <p:tags r:id="rId12"/>
              </p:custDataLst>
            </p:nvPr>
          </p:nvSpPr>
          <p:spPr bwMode="auto">
            <a:xfrm>
              <a:off x="7236283" y="4390560"/>
              <a:ext cx="582879" cy="503663"/>
            </a:xfrm>
            <a:prstGeom prst="ellipse">
              <a:avLst/>
            </a:prstGeom>
            <a:solidFill>
              <a:srgbClr val="6398EF"/>
            </a:solidFill>
            <a:ln>
              <a:noFill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1" hangingPunct="1">
                <a:lnSpc>
                  <a:spcPts val="2600"/>
                </a:lnSpc>
                <a:defRPr/>
              </a:pPr>
              <a:r>
                <a:rPr lang="en-US" altLang="zh-CN" sz="2400" b="0">
                  <a:solidFill>
                    <a:schemeClr val="tx1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altLang="zh-CN" sz="2400" b="0" baseline="30000">
                  <a:solidFill>
                    <a:schemeClr val="tx1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0" baseline="30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600815" y="1774417"/>
            <a:ext cx="1745008" cy="2082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7473950" y="2806700"/>
            <a:ext cx="1920875" cy="1343025"/>
            <a:chOff x="6513743" y="2750649"/>
            <a:chExt cx="1919912" cy="1343095"/>
          </a:xfrm>
        </p:grpSpPr>
        <p:sp>
          <p:nvSpPr>
            <p:cNvPr id="3083" name="上弧形箭头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 rot="823788">
              <a:off x="6513743" y="2750649"/>
              <a:ext cx="1418282" cy="466530"/>
            </a:xfrm>
            <a:prstGeom prst="curvedDownArrow">
              <a:avLst>
                <a:gd name="adj1" fmla="val 24982"/>
                <a:gd name="adj2" fmla="val 50006"/>
                <a:gd name="adj3" fmla="val 25000"/>
              </a:avLst>
            </a:prstGeom>
            <a:solidFill>
              <a:srgbClr val="7BC1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lnSpc>
                  <a:spcPts val="2600"/>
                </a:lnSpc>
                <a:buFont typeface="Wingdings" panose="05000000000000000000" pitchFamily="2" charset="2"/>
                <a:buNone/>
              </a:pPr>
              <a:endParaRPr lang="zh-CN" altLang="en-US" sz="1600">
                <a:latin typeface="Times New Roman" panose="02020603050405020304" pitchFamily="18" charset="0"/>
              </a:endParaRPr>
            </a:p>
          </p:txBody>
        </p:sp>
        <p:grpSp>
          <p:nvGrpSpPr>
            <p:cNvPr id="3084" name="组合 17"/>
            <p:cNvGrpSpPr/>
            <p:nvPr>
              <p:custDataLst>
                <p:tags r:id="rId7"/>
              </p:custDataLst>
            </p:nvPr>
          </p:nvGrpSpPr>
          <p:grpSpPr>
            <a:xfrm>
              <a:off x="7435234" y="3496883"/>
              <a:ext cx="998421" cy="596861"/>
              <a:chOff x="7237900" y="4671385"/>
              <a:chExt cx="998421" cy="596861"/>
            </a:xfrm>
          </p:grpSpPr>
          <p:sp>
            <p:nvSpPr>
              <p:cNvPr id="14" name="椭圆 13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7756896" y="4718198"/>
                <a:ext cx="479425" cy="50323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eaLnBrk="1" hangingPunct="1">
                  <a:lnSpc>
                    <a:spcPts val="2600"/>
                  </a:lnSpc>
                  <a:defRPr/>
                </a:pPr>
                <a:endParaRPr lang="zh-CN" altLang="en-US" b="0" baseline="300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椭圆 14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7237900" y="4671385"/>
                <a:ext cx="625893" cy="59686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eaLnBrk="1" hangingPunct="1">
                  <a:lnSpc>
                    <a:spcPts val="2600"/>
                  </a:lnSpc>
                  <a:defRPr/>
                </a:pPr>
                <a:endParaRPr lang="zh-CN" altLang="en-US" sz="16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1" name="文本框 3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7477359" y="4743687"/>
                <a:ext cx="750930" cy="460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黑体" panose="02010600030101010101" pitchFamily="49" charset="-122"/>
                  </a:rPr>
                  <a:t>OH</a:t>
                </a:r>
                <a:r>
                  <a:rPr lang="en-US" altLang="zh-CN" sz="2400" baseline="30000">
                    <a:latin typeface="Times New Roman" panose="02020603050405020304" pitchFamily="18" charset="0"/>
                    <a:ea typeface="黑体" panose="02010600030101010101" pitchFamily="49" charset="-122"/>
                  </a:rPr>
                  <a:t>-</a:t>
                </a:r>
                <a:endParaRPr lang="zh-CN" altLang="en-US" sz="2400" baseline="30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7" name="文本框 1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00250" y="4565650"/>
            <a:ext cx="8054975" cy="119888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b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酸溶液中都含有大量的</a:t>
            </a:r>
            <a:r>
              <a:rPr lang="en-US" altLang="zh-CN" b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altLang="zh-CN" b="0" baseline="30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en-US" b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，表现出酸性；碱溶液中都含有大量的</a:t>
            </a:r>
            <a:r>
              <a:rPr lang="en-US" altLang="zh-CN" b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OH</a:t>
            </a:r>
            <a:r>
              <a:rPr lang="en-US" altLang="zh-CN" b="0" baseline="30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b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，表现出碱性。那么，酸与碱能发生反应吗？</a:t>
            </a:r>
            <a:endParaRPr lang="zh-CN" altLang="en-US" b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27648" y="1052736"/>
            <a:ext cx="8686800" cy="1322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、提出问题：酸和碱之间会发生</a:t>
            </a: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    什么反应</a:t>
            </a:r>
          </a:p>
        </p:txBody>
      </p:sp>
      <p:sp>
        <p:nvSpPr>
          <p:cNvPr id="6148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895600" y="2514600"/>
            <a:ext cx="339090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、猜想与假设：</a:t>
            </a:r>
          </a:p>
        </p:txBody>
      </p:sp>
      <p:sp>
        <p:nvSpPr>
          <p:cNvPr id="6149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51984" y="2510364"/>
            <a:ext cx="4716016" cy="1076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酸和碱之间能发生反应，并有水生成</a:t>
            </a:r>
          </a:p>
        </p:txBody>
      </p:sp>
      <p:sp>
        <p:nvSpPr>
          <p:cNvPr id="6150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19400" y="4038600"/>
            <a:ext cx="647700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、设计实验方案</a:t>
            </a:r>
          </a:p>
        </p:txBody>
      </p:sp>
      <p:sp>
        <p:nvSpPr>
          <p:cNvPr id="6151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19400" y="5010150"/>
            <a:ext cx="693420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、进行实验探</a:t>
            </a:r>
            <a:r>
              <a:rPr lang="zh-CN" altLang="en-US" sz="3200" b="1" smtClean="0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究            </a:t>
            </a:r>
            <a:endParaRPr lang="zh-CN" altLang="en-US" sz="3200" b="1">
              <a:solidFill>
                <a:srgbClr val="0000FF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95600" y="5791200"/>
            <a:ext cx="655320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320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、分析结果，得出结论</a:t>
            </a:r>
          </a:p>
        </p:txBody>
      </p:sp>
      <p:sp>
        <p:nvSpPr>
          <p:cNvPr id="6154" name="AutoShape 10">
            <a:hlinkClick r:id="rId9" action="ppaction://hlinksldjump"/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48400" y="5181600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150" grpId="0"/>
      <p:bldP spid="6151" grpId="0"/>
      <p:bldP spid="6152" grpId="0"/>
      <p:bldP spid="61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1"/>
          <p:cNvSpPr txBox="1"/>
          <p:nvPr>
            <p:custDataLst>
              <p:tags r:id="rId1"/>
            </p:custDataLst>
          </p:nvPr>
        </p:nvSpPr>
        <p:spPr bwMode="gray">
          <a:xfrm>
            <a:off x="2351585" y="765175"/>
            <a:ext cx="2520279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黑体" panose="0201060003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zh-CN" altLang="en-US" sz="3200" kern="0" smtClean="0">
                <a:solidFill>
                  <a:srgbClr val="FF0000"/>
                </a:solidFill>
              </a:rPr>
              <a:t>交流</a:t>
            </a:r>
            <a:r>
              <a:rPr lang="zh-CN" altLang="en-US" sz="3200" kern="0" smtClean="0">
                <a:solidFill>
                  <a:schemeClr val="bg1"/>
                </a:solidFill>
              </a:rPr>
              <a:t>：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35413" y="2276475"/>
            <a:ext cx="475138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498725" y="1722438"/>
            <a:ext cx="5959475" cy="4603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实验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10-8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：在氢氧化钠溶液中滴加稀盐酸</a:t>
            </a:r>
          </a:p>
        </p:txBody>
      </p:sp>
      <p:sp>
        <p:nvSpPr>
          <p:cNvPr id="11" name="文本框 1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95550" y="4456113"/>
            <a:ext cx="7200900" cy="119888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现象：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在氢氧化钠溶液中滴加酚酞后溶液显</a:t>
            </a:r>
            <a:r>
              <a:rPr lang="zh-CN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红色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，随着滴加盐酸，颜色逐渐消失至</a:t>
            </a:r>
            <a:r>
              <a:rPr lang="zh-CN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无色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495550" y="1633538"/>
            <a:ext cx="7200900" cy="119888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思考：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上面的实验能否说明酸与碱之间发生了化学反应，你能解释一下原因吗？</a:t>
            </a:r>
          </a:p>
        </p:txBody>
      </p:sp>
      <p:pic>
        <p:nvPicPr>
          <p:cNvPr id="5" name="Picture 4" descr="1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506663" y="3046413"/>
            <a:ext cx="2901950" cy="239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81650" y="3141981"/>
            <a:ext cx="4105275" cy="2275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25200" rIns="36000" bIns="360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盐酸与氢氧化钠溶液混合后，氢离子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(H</a:t>
            </a:r>
            <a:r>
              <a:rPr lang="en-US" altLang="zh-CN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和氢氧根离子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(OH</a:t>
            </a:r>
            <a:r>
              <a:rPr lang="en-US" altLang="zh-CN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结合成了水分子，导致溶液原有的酸、碱性相互“中和”。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波形 1"/>
          <p:cNvSpPr/>
          <p:nvPr>
            <p:custDataLst>
              <p:tags r:id="rId1"/>
            </p:custDataLst>
          </p:nvPr>
        </p:nvSpPr>
        <p:spPr>
          <a:xfrm>
            <a:off x="907415" y="1000125"/>
            <a:ext cx="1905000" cy="87503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>
                <a:solidFill>
                  <a:srgbClr val="FF0000"/>
                </a:solidFill>
              </a:rPr>
              <a:t>结论</a:t>
            </a:r>
          </a:p>
        </p:txBody>
      </p:sp>
      <p:grpSp>
        <p:nvGrpSpPr>
          <p:cNvPr id="131" name="组合 130"/>
          <p:cNvGrpSpPr/>
          <p:nvPr>
            <p:custDataLst>
              <p:tags r:id="rId2"/>
            </p:custDataLst>
          </p:nvPr>
        </p:nvGrpSpPr>
        <p:grpSpPr>
          <a:xfrm>
            <a:off x="1088390" y="2059305"/>
            <a:ext cx="9007475" cy="3834130"/>
            <a:chOff x="4749" y="3089"/>
            <a:chExt cx="9671" cy="4623"/>
          </a:xfrm>
        </p:grpSpPr>
        <p:sp>
          <p:nvSpPr>
            <p:cNvPr id="132" name="文本框 131"/>
            <p:cNvSpPr txBox="1"/>
            <p:nvPr>
              <p:custDataLst>
                <p:tags r:id="rId4"/>
              </p:custDataLst>
            </p:nvPr>
          </p:nvSpPr>
          <p:spPr>
            <a:xfrm>
              <a:off x="5118" y="4742"/>
              <a:ext cx="909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3200" b="1">
                <a:solidFill>
                  <a:srgbClr val="57599C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endParaRPr>
            </a:p>
          </p:txBody>
        </p:sp>
        <p:grpSp>
          <p:nvGrpSpPr>
            <p:cNvPr id="134" name="组合 133"/>
            <p:cNvGrpSpPr/>
            <p:nvPr>
              <p:custDataLst>
                <p:tags r:id="rId5"/>
              </p:custDataLst>
            </p:nvPr>
          </p:nvGrpSpPr>
          <p:grpSpPr>
            <a:xfrm>
              <a:off x="4749" y="3089"/>
              <a:ext cx="9671" cy="4623"/>
              <a:chOff x="1075055" y="3285069"/>
              <a:chExt cx="6141085" cy="2935518"/>
            </a:xfrm>
          </p:grpSpPr>
          <p:sp>
            <p:nvSpPr>
              <p:cNvPr id="135" name="任意多边形: 形状 43"/>
              <p:cNvSpPr/>
              <p:nvPr>
                <p:custDataLst>
                  <p:tags r:id="rId6"/>
                </p:custDataLst>
              </p:nvPr>
            </p:nvSpPr>
            <p:spPr>
              <a:xfrm>
                <a:off x="1085874" y="3306298"/>
                <a:ext cx="6103620" cy="2903220"/>
              </a:xfrm>
              <a:custGeom>
                <a:avLst/>
                <a:gdLst>
                  <a:gd name="connsiteX0" fmla="*/ 15240 w 6103620"/>
                  <a:gd name="connsiteY0" fmla="*/ 259080 h 2903220"/>
                  <a:gd name="connsiteX1" fmla="*/ 2849880 w 6103620"/>
                  <a:gd name="connsiteY1" fmla="*/ 259080 h 2903220"/>
                  <a:gd name="connsiteX2" fmla="*/ 4084320 w 6103620"/>
                  <a:gd name="connsiteY2" fmla="*/ 259080 h 2903220"/>
                  <a:gd name="connsiteX3" fmla="*/ 4564380 w 6103620"/>
                  <a:gd name="connsiteY3" fmla="*/ 0 h 2903220"/>
                  <a:gd name="connsiteX4" fmla="*/ 6065520 w 6103620"/>
                  <a:gd name="connsiteY4" fmla="*/ 0 h 2903220"/>
                  <a:gd name="connsiteX5" fmla="*/ 6065520 w 6103620"/>
                  <a:gd name="connsiteY5" fmla="*/ 678180 h 2903220"/>
                  <a:gd name="connsiteX6" fmla="*/ 5943600 w 6103620"/>
                  <a:gd name="connsiteY6" fmla="*/ 937260 h 2903220"/>
                  <a:gd name="connsiteX7" fmla="*/ 5943600 w 6103620"/>
                  <a:gd name="connsiteY7" fmla="*/ 1821180 h 2903220"/>
                  <a:gd name="connsiteX8" fmla="*/ 6103620 w 6103620"/>
                  <a:gd name="connsiteY8" fmla="*/ 2125980 h 2903220"/>
                  <a:gd name="connsiteX9" fmla="*/ 6103620 w 6103620"/>
                  <a:gd name="connsiteY9" fmla="*/ 2590800 h 2903220"/>
                  <a:gd name="connsiteX10" fmla="*/ 1684020 w 6103620"/>
                  <a:gd name="connsiteY10" fmla="*/ 2590800 h 2903220"/>
                  <a:gd name="connsiteX11" fmla="*/ 1234440 w 6103620"/>
                  <a:gd name="connsiteY11" fmla="*/ 2903220 h 2903220"/>
                  <a:gd name="connsiteX12" fmla="*/ 0 w 6103620"/>
                  <a:gd name="connsiteY12" fmla="*/ 2903220 h 2903220"/>
                  <a:gd name="connsiteX13" fmla="*/ 0 w 6103620"/>
                  <a:gd name="connsiteY13" fmla="*/ 2141220 h 2903220"/>
                  <a:gd name="connsiteX14" fmla="*/ 198120 w 6103620"/>
                  <a:gd name="connsiteY14" fmla="*/ 1973580 h 2903220"/>
                  <a:gd name="connsiteX15" fmla="*/ 198120 w 6103620"/>
                  <a:gd name="connsiteY15" fmla="*/ 1104900 h 2903220"/>
                  <a:gd name="connsiteX16" fmla="*/ 0 w 6103620"/>
                  <a:gd name="connsiteY16" fmla="*/ 906780 h 2903220"/>
                  <a:gd name="connsiteX17" fmla="*/ 15240 w 6103620"/>
                  <a:gd name="connsiteY17" fmla="*/ 259080 h 2903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103620" h="2903220">
                    <a:moveTo>
                      <a:pt x="15240" y="259080"/>
                    </a:moveTo>
                    <a:lnTo>
                      <a:pt x="2849880" y="259080"/>
                    </a:lnTo>
                    <a:lnTo>
                      <a:pt x="4084320" y="259080"/>
                    </a:lnTo>
                    <a:lnTo>
                      <a:pt x="4564380" y="0"/>
                    </a:lnTo>
                    <a:lnTo>
                      <a:pt x="6065520" y="0"/>
                    </a:lnTo>
                    <a:lnTo>
                      <a:pt x="6065520" y="678180"/>
                    </a:lnTo>
                    <a:lnTo>
                      <a:pt x="5943600" y="937260"/>
                    </a:lnTo>
                    <a:lnTo>
                      <a:pt x="5943600" y="1821180"/>
                    </a:lnTo>
                    <a:lnTo>
                      <a:pt x="6103620" y="2125980"/>
                    </a:lnTo>
                    <a:lnTo>
                      <a:pt x="6103620" y="2590800"/>
                    </a:lnTo>
                    <a:lnTo>
                      <a:pt x="1684020" y="2590800"/>
                    </a:lnTo>
                    <a:lnTo>
                      <a:pt x="1234440" y="2903220"/>
                    </a:lnTo>
                    <a:lnTo>
                      <a:pt x="0" y="2903220"/>
                    </a:lnTo>
                    <a:lnTo>
                      <a:pt x="0" y="2141220"/>
                    </a:lnTo>
                    <a:lnTo>
                      <a:pt x="198120" y="1973580"/>
                    </a:lnTo>
                    <a:lnTo>
                      <a:pt x="198120" y="1104900"/>
                    </a:lnTo>
                    <a:lnTo>
                      <a:pt x="0" y="906780"/>
                    </a:lnTo>
                    <a:lnTo>
                      <a:pt x="15240" y="259080"/>
                    </a:lnTo>
                    <a:close/>
                  </a:path>
                </a:pathLst>
              </a:custGeom>
              <a:noFill/>
              <a:ln w="28575">
                <a:gradFill>
                  <a:gsLst>
                    <a:gs pos="0">
                      <a:srgbClr val="575799"/>
                    </a:gs>
                    <a:gs pos="100000">
                      <a:srgbClr val="3385CB"/>
                    </a:gs>
                  </a:gsLst>
                  <a:lin ang="516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6" name="矩形 46"/>
              <p:cNvSpPr/>
              <p:nvPr>
                <p:custDataLst>
                  <p:tags r:id="rId7"/>
                </p:custDataLst>
              </p:nvPr>
            </p:nvSpPr>
            <p:spPr>
              <a:xfrm>
                <a:off x="1076960" y="3285069"/>
                <a:ext cx="4481007" cy="248386"/>
              </a:xfrm>
              <a:custGeom>
                <a:avLst/>
                <a:gdLst>
                  <a:gd name="connsiteX0" fmla="*/ 0 w 4130487"/>
                  <a:gd name="connsiteY0" fmla="*/ 0 h 240766"/>
                  <a:gd name="connsiteX1" fmla="*/ 4130487 w 4130487"/>
                  <a:gd name="connsiteY1" fmla="*/ 0 h 240766"/>
                  <a:gd name="connsiteX2" fmla="*/ 4130487 w 4130487"/>
                  <a:gd name="connsiteY2" fmla="*/ 240766 h 240766"/>
                  <a:gd name="connsiteX3" fmla="*/ 0 w 4130487"/>
                  <a:gd name="connsiteY3" fmla="*/ 240766 h 240766"/>
                  <a:gd name="connsiteX4" fmla="*/ 0 w 4130487"/>
                  <a:gd name="connsiteY4" fmla="*/ 0 h 240766"/>
                  <a:gd name="connsiteX0-1" fmla="*/ 0 w 4481007"/>
                  <a:gd name="connsiteY0-2" fmla="*/ 0 h 240766"/>
                  <a:gd name="connsiteX1-3" fmla="*/ 4481007 w 4481007"/>
                  <a:gd name="connsiteY1-4" fmla="*/ 0 h 240766"/>
                  <a:gd name="connsiteX2-5" fmla="*/ 4130487 w 4481007"/>
                  <a:gd name="connsiteY2-6" fmla="*/ 240766 h 240766"/>
                  <a:gd name="connsiteX3-7" fmla="*/ 0 w 4481007"/>
                  <a:gd name="connsiteY3-8" fmla="*/ 240766 h 240766"/>
                  <a:gd name="connsiteX4-9" fmla="*/ 0 w 4481007"/>
                  <a:gd name="connsiteY4-10" fmla="*/ 0 h 240766"/>
                  <a:gd name="connsiteX0-11" fmla="*/ 0 w 4481007"/>
                  <a:gd name="connsiteY0-12" fmla="*/ 0 h 248386"/>
                  <a:gd name="connsiteX1-13" fmla="*/ 4481007 w 4481007"/>
                  <a:gd name="connsiteY1-14" fmla="*/ 0 h 248386"/>
                  <a:gd name="connsiteX2-15" fmla="*/ 4008567 w 4481007"/>
                  <a:gd name="connsiteY2-16" fmla="*/ 248386 h 248386"/>
                  <a:gd name="connsiteX3-17" fmla="*/ 0 w 4481007"/>
                  <a:gd name="connsiteY3-18" fmla="*/ 240766 h 248386"/>
                  <a:gd name="connsiteX4-19" fmla="*/ 0 w 4481007"/>
                  <a:gd name="connsiteY4-20" fmla="*/ 0 h 24838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481007" h="248386">
                    <a:moveTo>
                      <a:pt x="0" y="0"/>
                    </a:moveTo>
                    <a:lnTo>
                      <a:pt x="4481007" y="0"/>
                    </a:lnTo>
                    <a:lnTo>
                      <a:pt x="4008567" y="248386"/>
                    </a:lnTo>
                    <a:lnTo>
                      <a:pt x="0" y="24076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4989"/>
                  </a:gs>
                  <a:gs pos="39000">
                    <a:srgbClr val="2C86CD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7" name="矩形 46"/>
              <p:cNvSpPr/>
              <p:nvPr>
                <p:custDataLst>
                  <p:tags r:id="rId8"/>
                </p:custDataLst>
              </p:nvPr>
            </p:nvSpPr>
            <p:spPr>
              <a:xfrm rot="10800000">
                <a:off x="2395902" y="5941060"/>
                <a:ext cx="4802505" cy="279527"/>
              </a:xfrm>
              <a:custGeom>
                <a:avLst/>
                <a:gdLst>
                  <a:gd name="connsiteX0" fmla="*/ 0 w 4130487"/>
                  <a:gd name="connsiteY0" fmla="*/ 0 h 240766"/>
                  <a:gd name="connsiteX1" fmla="*/ 4130487 w 4130487"/>
                  <a:gd name="connsiteY1" fmla="*/ 0 h 240766"/>
                  <a:gd name="connsiteX2" fmla="*/ 4130487 w 4130487"/>
                  <a:gd name="connsiteY2" fmla="*/ 240766 h 240766"/>
                  <a:gd name="connsiteX3" fmla="*/ 0 w 4130487"/>
                  <a:gd name="connsiteY3" fmla="*/ 240766 h 240766"/>
                  <a:gd name="connsiteX4" fmla="*/ 0 w 4130487"/>
                  <a:gd name="connsiteY4" fmla="*/ 0 h 240766"/>
                  <a:gd name="connsiteX0-1" fmla="*/ 0 w 4481007"/>
                  <a:gd name="connsiteY0-2" fmla="*/ 0 h 240766"/>
                  <a:gd name="connsiteX1-3" fmla="*/ 4481007 w 4481007"/>
                  <a:gd name="connsiteY1-4" fmla="*/ 0 h 240766"/>
                  <a:gd name="connsiteX2-5" fmla="*/ 4130487 w 4481007"/>
                  <a:gd name="connsiteY2-6" fmla="*/ 240766 h 240766"/>
                  <a:gd name="connsiteX3-7" fmla="*/ 0 w 4481007"/>
                  <a:gd name="connsiteY3-8" fmla="*/ 240766 h 240766"/>
                  <a:gd name="connsiteX4-9" fmla="*/ 0 w 4481007"/>
                  <a:gd name="connsiteY4-10" fmla="*/ 0 h 240766"/>
                  <a:gd name="connsiteX0-11" fmla="*/ 0 w 4481007"/>
                  <a:gd name="connsiteY0-12" fmla="*/ 0 h 248386"/>
                  <a:gd name="connsiteX1-13" fmla="*/ 4481007 w 4481007"/>
                  <a:gd name="connsiteY1-14" fmla="*/ 0 h 248386"/>
                  <a:gd name="connsiteX2-15" fmla="*/ 4008567 w 4481007"/>
                  <a:gd name="connsiteY2-16" fmla="*/ 248386 h 248386"/>
                  <a:gd name="connsiteX3-17" fmla="*/ 0 w 4481007"/>
                  <a:gd name="connsiteY3-18" fmla="*/ 240766 h 248386"/>
                  <a:gd name="connsiteX4-19" fmla="*/ 0 w 4481007"/>
                  <a:gd name="connsiteY4-20" fmla="*/ 0 h 248386"/>
                  <a:gd name="connsiteX0-21" fmla="*/ 0 w 4481007"/>
                  <a:gd name="connsiteY0-22" fmla="*/ 0 h 248386"/>
                  <a:gd name="connsiteX1-23" fmla="*/ 4481007 w 4481007"/>
                  <a:gd name="connsiteY1-24" fmla="*/ 0 h 248386"/>
                  <a:gd name="connsiteX2-25" fmla="*/ 4072556 w 4481007"/>
                  <a:gd name="connsiteY2-26" fmla="*/ 248386 h 248386"/>
                  <a:gd name="connsiteX3-27" fmla="*/ 0 w 4481007"/>
                  <a:gd name="connsiteY3-28" fmla="*/ 240766 h 248386"/>
                  <a:gd name="connsiteX4-29" fmla="*/ 0 w 4481007"/>
                  <a:gd name="connsiteY4-30" fmla="*/ 0 h 24838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481007" h="248386">
                    <a:moveTo>
                      <a:pt x="0" y="0"/>
                    </a:moveTo>
                    <a:lnTo>
                      <a:pt x="4481007" y="0"/>
                    </a:lnTo>
                    <a:lnTo>
                      <a:pt x="4072556" y="248386"/>
                    </a:lnTo>
                    <a:lnTo>
                      <a:pt x="0" y="24076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C86CD"/>
                  </a:gs>
                  <a:gs pos="100000">
                    <a:srgbClr val="584E8F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8" name="任意多边形: 形状 48"/>
              <p:cNvSpPr/>
              <p:nvPr>
                <p:custDataLst>
                  <p:tags r:id="rId9"/>
                </p:custDataLst>
              </p:nvPr>
            </p:nvSpPr>
            <p:spPr>
              <a:xfrm>
                <a:off x="1075055" y="4271162"/>
                <a:ext cx="166497" cy="1118997"/>
              </a:xfrm>
              <a:custGeom>
                <a:avLst/>
                <a:gdLst>
                  <a:gd name="connsiteX0" fmla="*/ 0 w 164592"/>
                  <a:gd name="connsiteY0" fmla="*/ 0 h 1139952"/>
                  <a:gd name="connsiteX1" fmla="*/ 164592 w 164592"/>
                  <a:gd name="connsiteY1" fmla="*/ 164592 h 1139952"/>
                  <a:gd name="connsiteX2" fmla="*/ 164592 w 164592"/>
                  <a:gd name="connsiteY2" fmla="*/ 1024128 h 1139952"/>
                  <a:gd name="connsiteX3" fmla="*/ 48768 w 164592"/>
                  <a:gd name="connsiteY3" fmla="*/ 1139952 h 1139952"/>
                  <a:gd name="connsiteX4" fmla="*/ 6096 w 164592"/>
                  <a:gd name="connsiteY4" fmla="*/ 1139952 h 1139952"/>
                  <a:gd name="connsiteX0-1" fmla="*/ 0 w 166497"/>
                  <a:gd name="connsiteY0-2" fmla="*/ 0 h 1139952"/>
                  <a:gd name="connsiteX1-3" fmla="*/ 164592 w 166497"/>
                  <a:gd name="connsiteY1-4" fmla="*/ 164592 h 1139952"/>
                  <a:gd name="connsiteX2-5" fmla="*/ 166497 w 166497"/>
                  <a:gd name="connsiteY2-6" fmla="*/ 986028 h 1139952"/>
                  <a:gd name="connsiteX3-7" fmla="*/ 48768 w 166497"/>
                  <a:gd name="connsiteY3-8" fmla="*/ 1139952 h 1139952"/>
                  <a:gd name="connsiteX4-9" fmla="*/ 6096 w 166497"/>
                  <a:gd name="connsiteY4-10" fmla="*/ 1139952 h 1139952"/>
                  <a:gd name="connsiteX0-11" fmla="*/ 0 w 166497"/>
                  <a:gd name="connsiteY0-12" fmla="*/ 0 h 1139952"/>
                  <a:gd name="connsiteX1-13" fmla="*/ 164592 w 166497"/>
                  <a:gd name="connsiteY1-14" fmla="*/ 164592 h 1139952"/>
                  <a:gd name="connsiteX2-15" fmla="*/ 166497 w 166497"/>
                  <a:gd name="connsiteY2-16" fmla="*/ 986028 h 1139952"/>
                  <a:gd name="connsiteX3-17" fmla="*/ 48768 w 166497"/>
                  <a:gd name="connsiteY3-18" fmla="*/ 1065657 h 1139952"/>
                  <a:gd name="connsiteX4-19" fmla="*/ 6096 w 166497"/>
                  <a:gd name="connsiteY4-20" fmla="*/ 1139952 h 1139952"/>
                  <a:gd name="connsiteX0-21" fmla="*/ 0 w 166497"/>
                  <a:gd name="connsiteY0-22" fmla="*/ 0 h 1139952"/>
                  <a:gd name="connsiteX1-23" fmla="*/ 164592 w 166497"/>
                  <a:gd name="connsiteY1-24" fmla="*/ 164592 h 1139952"/>
                  <a:gd name="connsiteX2-25" fmla="*/ 166497 w 166497"/>
                  <a:gd name="connsiteY2-26" fmla="*/ 986028 h 1139952"/>
                  <a:gd name="connsiteX3-27" fmla="*/ 6096 w 166497"/>
                  <a:gd name="connsiteY3-28" fmla="*/ 1139952 h 1139952"/>
                  <a:gd name="connsiteX0-29" fmla="*/ 0 w 166497"/>
                  <a:gd name="connsiteY0-30" fmla="*/ 0 h 1118997"/>
                  <a:gd name="connsiteX1-31" fmla="*/ 164592 w 166497"/>
                  <a:gd name="connsiteY1-32" fmla="*/ 164592 h 1118997"/>
                  <a:gd name="connsiteX2-33" fmla="*/ 166497 w 166497"/>
                  <a:gd name="connsiteY2-34" fmla="*/ 986028 h 1118997"/>
                  <a:gd name="connsiteX3-35" fmla="*/ 15621 w 166497"/>
                  <a:gd name="connsiteY3-36" fmla="*/ 1118997 h 111899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66497" h="1118997">
                    <a:moveTo>
                      <a:pt x="0" y="0"/>
                    </a:moveTo>
                    <a:lnTo>
                      <a:pt x="164592" y="164592"/>
                    </a:lnTo>
                    <a:lnTo>
                      <a:pt x="166497" y="986028"/>
                    </a:lnTo>
                    <a:lnTo>
                      <a:pt x="15621" y="1118997"/>
                    </a:lnTo>
                  </a:path>
                </a:pathLst>
              </a:custGeom>
              <a:noFill/>
              <a:ln>
                <a:gradFill>
                  <a:gsLst>
                    <a:gs pos="0">
                      <a:srgbClr val="575799"/>
                    </a:gs>
                    <a:gs pos="100000">
                      <a:srgbClr val="3385CB"/>
                    </a:gs>
                  </a:gsLst>
                  <a:lin ang="516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9" name="任意多边形: 形状 49"/>
              <p:cNvSpPr/>
              <p:nvPr>
                <p:custDataLst>
                  <p:tags r:id="rId10"/>
                </p:custDataLst>
              </p:nvPr>
            </p:nvSpPr>
            <p:spPr>
              <a:xfrm>
                <a:off x="7075170" y="4023360"/>
                <a:ext cx="140970" cy="1363980"/>
              </a:xfrm>
              <a:custGeom>
                <a:avLst/>
                <a:gdLst>
                  <a:gd name="connsiteX0" fmla="*/ 106680 w 140970"/>
                  <a:gd name="connsiteY0" fmla="*/ 0 h 1363980"/>
                  <a:gd name="connsiteX1" fmla="*/ 0 w 140970"/>
                  <a:gd name="connsiteY1" fmla="*/ 217170 h 1363980"/>
                  <a:gd name="connsiteX2" fmla="*/ 0 w 140970"/>
                  <a:gd name="connsiteY2" fmla="*/ 1074420 h 1363980"/>
                  <a:gd name="connsiteX3" fmla="*/ 140970 w 140970"/>
                  <a:gd name="connsiteY3" fmla="*/ 1363980 h 136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970" h="1363980">
                    <a:moveTo>
                      <a:pt x="106680" y="0"/>
                    </a:moveTo>
                    <a:lnTo>
                      <a:pt x="0" y="217170"/>
                    </a:lnTo>
                    <a:lnTo>
                      <a:pt x="0" y="1074420"/>
                    </a:lnTo>
                    <a:lnTo>
                      <a:pt x="140970" y="1363980"/>
                    </a:lnTo>
                  </a:path>
                </a:pathLst>
              </a:custGeom>
              <a:noFill/>
              <a:ln>
                <a:gradFill>
                  <a:gsLst>
                    <a:gs pos="0">
                      <a:srgbClr val="575799"/>
                    </a:gs>
                    <a:gs pos="100000">
                      <a:srgbClr val="3385CB"/>
                    </a:gs>
                  </a:gsLst>
                  <a:lin ang="516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/>
              <p:nvPr>
                <p:custDataLst>
                  <p:tags r:id="rId11"/>
                </p:custDataLst>
              </p:nvPr>
            </p:nvGrpSpPr>
            <p:grpSpPr>
              <a:xfrm>
                <a:off x="1075055" y="3383280"/>
                <a:ext cx="1612265" cy="90781"/>
                <a:chOff x="1075055" y="3360420"/>
                <a:chExt cx="1612265" cy="90781"/>
              </a:xfrm>
            </p:grpSpPr>
            <p:cxnSp>
              <p:nvCxnSpPr>
                <p:cNvPr id="141" name="直接连接符 140"/>
                <p:cNvCxnSpPr/>
                <p:nvPr>
                  <p:custDataLst>
                    <p:tags r:id="rId18"/>
                  </p:custDataLst>
                </p:nvPr>
              </p:nvCxnSpPr>
              <p:spPr>
                <a:xfrm>
                  <a:off x="1075055" y="3409262"/>
                  <a:ext cx="1521484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2" name="椭圆 141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2596539" y="3360420"/>
                  <a:ext cx="90781" cy="90781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3" name="组合 142"/>
              <p:cNvGrpSpPr/>
              <p:nvPr>
                <p:custDataLst>
                  <p:tags r:id="rId12"/>
                </p:custDataLst>
              </p:nvPr>
            </p:nvGrpSpPr>
            <p:grpSpPr>
              <a:xfrm rot="10800000">
                <a:off x="3749675" y="3322376"/>
                <a:ext cx="1612265" cy="90781"/>
                <a:chOff x="1075055" y="3360420"/>
                <a:chExt cx="1612265" cy="90781"/>
              </a:xfrm>
            </p:grpSpPr>
            <p:cxnSp>
              <p:nvCxnSpPr>
                <p:cNvPr id="144" name="直接连接符 143"/>
                <p:cNvCxnSpPr/>
                <p:nvPr>
                  <p:custDataLst>
                    <p:tags r:id="rId16"/>
                  </p:custDataLst>
                </p:nvPr>
              </p:nvCxnSpPr>
              <p:spPr>
                <a:xfrm>
                  <a:off x="1075055" y="3409262"/>
                  <a:ext cx="1521484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椭圆 144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2596539" y="3360420"/>
                  <a:ext cx="90781" cy="90781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6" name="组合 145"/>
              <p:cNvGrpSpPr/>
              <p:nvPr>
                <p:custDataLst>
                  <p:tags r:id="rId13"/>
                </p:custDataLst>
              </p:nvPr>
            </p:nvGrpSpPr>
            <p:grpSpPr>
              <a:xfrm rot="10800000">
                <a:off x="5590552" y="6059011"/>
                <a:ext cx="1612265" cy="90781"/>
                <a:chOff x="1075055" y="3360420"/>
                <a:chExt cx="1612265" cy="90781"/>
              </a:xfrm>
            </p:grpSpPr>
            <p:cxnSp>
              <p:nvCxnSpPr>
                <p:cNvPr id="147" name="直接连接符 146"/>
                <p:cNvCxnSpPr/>
                <p:nvPr>
                  <p:custDataLst>
                    <p:tags r:id="rId14"/>
                  </p:custDataLst>
                </p:nvPr>
              </p:nvCxnSpPr>
              <p:spPr>
                <a:xfrm>
                  <a:off x="1075055" y="3409262"/>
                  <a:ext cx="1521484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8" name="椭圆 147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2596539" y="3360420"/>
                  <a:ext cx="90781" cy="90781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149" name="文本框 148"/>
          <p:cNvSpPr txBox="1"/>
          <p:nvPr>
            <p:custDataLst>
              <p:tags r:id="rId3"/>
            </p:custDataLst>
          </p:nvPr>
        </p:nvSpPr>
        <p:spPr>
          <a:xfrm>
            <a:off x="1862455" y="2969895"/>
            <a:ext cx="76803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方正楷体_GBK" panose="02000000000000000000" charset="-122"/>
                <a:ea typeface="方正楷体_GBK" panose="02000000000000000000" charset="-122"/>
              </a:rPr>
              <a:t>通过上面的实验证明了酸和碱可以发生反应，那反应生成了什么物质</a:t>
            </a:r>
            <a:r>
              <a:rPr lang="en-US" altLang="zh-CN" sz="3600">
                <a:latin typeface="方正楷体_GBK" panose="02000000000000000000" charset="-122"/>
                <a:ea typeface="方正楷体_GBK" panose="02000000000000000000" charset="-122"/>
              </a:rPr>
              <a:t>?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4" name="直接连接符 6153"/>
          <p:cNvSpPr/>
          <p:nvPr>
            <p:custDataLst>
              <p:tags r:id="rId1"/>
            </p:custDataLst>
          </p:nvPr>
        </p:nvSpPr>
        <p:spPr>
          <a:xfrm>
            <a:off x="8018780" y="2131695"/>
            <a:ext cx="1494790" cy="609600"/>
          </a:xfrm>
          <a:prstGeom prst="line">
            <a:avLst/>
          </a:prstGeom>
          <a:ln w="98425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t"/>
          <a:lstStyle/>
          <a:p>
            <a:endParaRPr lang="zh-CN" altLang="en-US" sz="1800">
              <a:solidFill>
                <a:srgbClr val="FF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5" name="直接连接符 6152"/>
          <p:cNvSpPr/>
          <p:nvPr>
            <p:custDataLst>
              <p:tags r:id="rId2"/>
            </p:custDataLst>
          </p:nvPr>
        </p:nvSpPr>
        <p:spPr>
          <a:xfrm flipV="1">
            <a:off x="7924165" y="2131695"/>
            <a:ext cx="1684020" cy="360680"/>
          </a:xfrm>
          <a:prstGeom prst="line">
            <a:avLst/>
          </a:prstGeom>
          <a:ln w="984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rot="10800000" anchor="t"/>
          <a:lstStyle/>
          <a:p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3" name="Text Box 2"/>
          <p:cNvSpPr txBox="1"/>
          <p:nvPr>
            <p:custDataLst>
              <p:tags r:id="rId3"/>
            </p:custDataLst>
          </p:nvPr>
        </p:nvSpPr>
        <p:spPr>
          <a:xfrm>
            <a:off x="2063750" y="1628775"/>
            <a:ext cx="31242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3200" b="1" err="1">
                <a:latin typeface="微软雅黑" panose="020B0503020204020204" charset="-122"/>
                <a:ea typeface="微软雅黑" panose="020B0503020204020204" charset="-122"/>
              </a:rPr>
              <a:t>HCl→</a:t>
            </a:r>
            <a:r>
              <a:rPr lang="en-US" altLang="zh-CN" sz="3200" b="1" err="1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</a:t>
            </a:r>
            <a:r>
              <a:rPr lang="en-US" altLang="zh-CN" sz="3200" b="1" baseline="3000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+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 + Cl</a:t>
            </a:r>
            <a:r>
              <a:rPr lang="en-US" altLang="zh-CN" sz="3200" b="1" baseline="30000">
                <a:latin typeface="微软雅黑" panose="020B0503020204020204" charset="-122"/>
                <a:ea typeface="微软雅黑" panose="020B0503020204020204" charset="-122"/>
              </a:rPr>
              <a:t>-</a:t>
            </a:r>
          </a:p>
        </p:txBody>
      </p:sp>
      <p:sp>
        <p:nvSpPr>
          <p:cNvPr id="44058" name="Text Box 3"/>
          <p:cNvSpPr txBox="1"/>
          <p:nvPr>
            <p:custDataLst>
              <p:tags r:id="rId4"/>
            </p:custDataLst>
          </p:nvPr>
        </p:nvSpPr>
        <p:spPr>
          <a:xfrm>
            <a:off x="1992313" y="2492375"/>
            <a:ext cx="4175125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err="1">
                <a:latin typeface="微软雅黑" panose="020B0503020204020204" charset="-122"/>
                <a:ea typeface="微软雅黑" panose="020B0503020204020204" charset="-122"/>
              </a:rPr>
              <a:t>NaOH→ </a:t>
            </a:r>
            <a:r>
              <a:rPr lang="en-US" altLang="zh-CN" sz="3200" b="1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OH</a:t>
            </a:r>
            <a:r>
              <a:rPr lang="en-US" altLang="zh-CN" sz="3200" b="1" baseline="30000">
                <a:solidFill>
                  <a:srgbClr val="FF33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-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+ Na</a:t>
            </a:r>
            <a:r>
              <a:rPr lang="en-US" altLang="zh-CN" sz="3200" b="1" baseline="30000">
                <a:latin typeface="微软雅黑" panose="020B0503020204020204" charset="-122"/>
                <a:ea typeface="微软雅黑" panose="020B0503020204020204" charset="-122"/>
              </a:rPr>
              <a:t>+ </a:t>
            </a:r>
          </a:p>
        </p:txBody>
      </p:sp>
      <p:sp>
        <p:nvSpPr>
          <p:cNvPr id="7180" name="Text Box 12"/>
          <p:cNvSpPr txBox="1"/>
          <p:nvPr>
            <p:custDataLst>
              <p:tags r:id="rId5"/>
            </p:custDataLst>
          </p:nvPr>
        </p:nvSpPr>
        <p:spPr>
          <a:xfrm>
            <a:off x="1778953" y="4388803"/>
            <a:ext cx="80645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隶书" panose="02010509060101010101" pitchFamily="49" charset="-122"/>
              </a:rPr>
              <a:t>你能写出该反应的化学方程式吗？</a:t>
            </a: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187055" y="2741295"/>
            <a:ext cx="104267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H</a:t>
            </a:r>
            <a:r>
              <a:rPr lang="en-US" altLang="zh-CN" sz="3600" b="1" baseline="-2500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2</a:t>
            </a:r>
            <a:r>
              <a:rPr lang="en-US" altLang="zh-CN" sz="36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O</a:t>
            </a:r>
            <a:endParaRPr lang="zh-CN" altLang="en-US" sz="3600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125970" y="1628775"/>
            <a:ext cx="106108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600" b="1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Na</a:t>
            </a:r>
            <a:r>
              <a:rPr lang="zh-CN" altLang="en-US" sz="3600" b="1" baseline="30000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endParaRPr lang="zh-CN" altLang="en-US" sz="3600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723755" y="1628775"/>
            <a:ext cx="119761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600" b="1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 OH</a:t>
            </a:r>
            <a:r>
              <a:rPr lang="zh-CN" altLang="en-US" sz="3600" b="1" baseline="30000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endParaRPr lang="zh-CN" altLang="en-US" sz="3600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125970" y="2430780"/>
            <a:ext cx="1061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H</a:t>
            </a:r>
            <a:r>
              <a:rPr lang="zh-CN" altLang="en-US" sz="3600" b="1" baseline="30000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endParaRPr lang="zh-CN" altLang="en-US" sz="3600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944735" y="2492375"/>
            <a:ext cx="75565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600" b="1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Cl</a:t>
            </a:r>
            <a:r>
              <a:rPr lang="zh-CN" altLang="en-US" sz="3600" b="1" baseline="30000">
                <a:effectLst>
                  <a:outerShdw blurRad="38100" dist="38100" dir="2700000">
                    <a:srgbClr val="FFFFFF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endParaRPr lang="zh-CN" alt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4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/>
      <p:bldP spid="7180" grpId="1"/>
      <p:bldP spid="9" grpId="2"/>
      <p:bldP spid="10" grpId="3"/>
      <p:bldP spid="11" grpId="4"/>
      <p:bldP spid="11" grpId="5"/>
      <p:bldP spid="12" grpId="6"/>
      <p:bldP spid="12" grpId="7"/>
      <p:bldP spid="13" gr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36" name="组合 34" descr=" 31799"/>
          <p:cNvGrpSpPr/>
          <p:nvPr>
            <p:custDataLst>
              <p:tags r:id="rId1"/>
            </p:custDataLst>
          </p:nvPr>
        </p:nvGrpSpPr>
        <p:grpSpPr>
          <a:xfrm>
            <a:off x="1931807" y="3971607"/>
            <a:ext cx="2160588" cy="584199"/>
            <a:chOff x="1429" y="4320"/>
            <a:chExt cx="1361" cy="368"/>
          </a:xfrm>
        </p:grpSpPr>
        <p:sp>
          <p:nvSpPr>
            <p:cNvPr id="13348" name="矩形 151598"/>
            <p:cNvSpPr/>
            <p:nvPr>
              <p:custDataLst>
                <p:tags r:id="rId10"/>
              </p:custDataLst>
            </p:nvPr>
          </p:nvSpPr>
          <p:spPr>
            <a:xfrm>
              <a:off x="1429" y="4320"/>
              <a:ext cx="1361" cy="336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</a:pPr>
              <a:endParaRPr lang="zh-CN" altLang="en-US" sz="3200" b="0">
                <a:latin typeface="Arial" panose="020B0604020202020204" pitchFamily="34" charset="0"/>
              </a:endParaRPr>
            </a:p>
          </p:txBody>
        </p:sp>
        <p:sp>
          <p:nvSpPr>
            <p:cNvPr id="13349" name="文本框 151599"/>
            <p:cNvSpPr txBox="1"/>
            <p:nvPr>
              <p:custDataLst>
                <p:tags r:id="rId11"/>
              </p:custDataLst>
            </p:nvPr>
          </p:nvSpPr>
          <p:spPr>
            <a:xfrm>
              <a:off x="1441" y="4320"/>
              <a:ext cx="1349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</a:pPr>
              <a:r>
                <a:rPr lang="zh-CN" altLang="en-US" sz="3200">
                  <a:latin typeface="Arial" panose="020B0604020202020204" pitchFamily="34" charset="0"/>
                </a:rPr>
                <a:t>微观实质：</a:t>
              </a:r>
            </a:p>
          </p:txBody>
        </p:sp>
      </p:grpSp>
      <p:sp>
        <p:nvSpPr>
          <p:cNvPr id="13337" name="文本框 151600" descr=" 67606"/>
          <p:cNvSpPr txBox="1"/>
          <p:nvPr>
            <p:custDataLst>
              <p:tags r:id="rId2"/>
            </p:custDataLst>
          </p:nvPr>
        </p:nvSpPr>
        <p:spPr>
          <a:xfrm>
            <a:off x="4314962" y="3921442"/>
            <a:ext cx="41036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3200" baseline="30000">
                <a:solidFill>
                  <a:srgbClr val="FF0000"/>
                </a:solidFill>
                <a:latin typeface="Arial" panose="020B0604020202020204" pitchFamily="34" charset="0"/>
              </a:rPr>
              <a:t>+ </a:t>
            </a: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</a:rPr>
              <a:t>+ OH</a:t>
            </a:r>
            <a:r>
              <a:rPr lang="en-US" altLang="zh-CN" sz="3200" baseline="30000">
                <a:solidFill>
                  <a:srgbClr val="FF0000"/>
                </a:solidFill>
                <a:latin typeface="Arial" panose="020B0604020202020204" pitchFamily="34" charset="0"/>
              </a:rPr>
              <a:t>-  </a:t>
            </a: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</a:rPr>
              <a:t>=  H</a:t>
            </a: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14340" name="Rectangle 4"/>
          <p:cNvSpPr/>
          <p:nvPr>
            <p:custDataLst>
              <p:tags r:id="rId3"/>
            </p:custDataLst>
          </p:nvPr>
        </p:nvSpPr>
        <p:spPr>
          <a:xfrm>
            <a:off x="1800543" y="1266190"/>
            <a:ext cx="7679690" cy="706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4000" b="1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H</a:t>
            </a:r>
            <a:r>
              <a:rPr lang="en-US" altLang="zh-CN" sz="4000" b="1" err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Cl</a:t>
            </a:r>
            <a:r>
              <a: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rPr>
              <a:t>  +  </a:t>
            </a:r>
            <a:r>
              <a:rPr lang="en-US" altLang="zh-CN" sz="4000" b="1" err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Na</a:t>
            </a:r>
            <a:r>
              <a:rPr lang="en-US" altLang="zh-CN" sz="4000" b="1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OH</a:t>
            </a:r>
            <a:r>
              <a: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rPr>
              <a:t> ===   NaCl  +  </a:t>
            </a:r>
            <a:r>
              <a:rPr lang="en-US" altLang="zh-CN" sz="40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en-US" altLang="zh-CN" sz="4000" b="1" baseline="-2500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40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14341" name="Text Box 5"/>
          <p:cNvSpPr txBox="1"/>
          <p:nvPr>
            <p:custDataLst>
              <p:tags r:id="rId4"/>
            </p:custDataLst>
          </p:nvPr>
        </p:nvSpPr>
        <p:spPr>
          <a:xfrm>
            <a:off x="4104005" y="2339975"/>
            <a:ext cx="76200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4400" b="1">
                <a:solidFill>
                  <a:srgbClr val="000099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碱</a:t>
            </a:r>
          </a:p>
        </p:txBody>
      </p:sp>
      <p:sp>
        <p:nvSpPr>
          <p:cNvPr id="14342" name="Text Box 6"/>
          <p:cNvSpPr txBox="1"/>
          <p:nvPr>
            <p:custDataLst>
              <p:tags r:id="rId5"/>
            </p:custDataLst>
          </p:nvPr>
        </p:nvSpPr>
        <p:spPr>
          <a:xfrm>
            <a:off x="2341880" y="2339975"/>
            <a:ext cx="91440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400" b="1">
                <a:solidFill>
                  <a:srgbClr val="000099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酸</a:t>
            </a:r>
          </a:p>
        </p:txBody>
      </p:sp>
      <p:sp>
        <p:nvSpPr>
          <p:cNvPr id="44038" name="日期占位符 1"/>
          <p:cNvSpPr/>
          <p:nvPr>
            <p:custDataLst>
              <p:tags r:id="rId6"/>
            </p:custDataLst>
          </p:nvPr>
        </p:nvSpPr>
        <p:spPr>
          <a:xfrm>
            <a:off x="1981200" y="6575425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</a:pPr>
            <a:endParaRPr lang="zh-CN" altLang="en-US" sz="1400">
              <a:latin typeface="Arial" panose="020B0604020202020204" pitchFamily="34" charset="0"/>
            </a:endParaRPr>
          </a:p>
        </p:txBody>
      </p:sp>
      <p:sp>
        <p:nvSpPr>
          <p:cNvPr id="2" name="左中括号 1"/>
          <p:cNvSpPr/>
          <p:nvPr>
            <p:custDataLst>
              <p:tags r:id="rId7"/>
            </p:custDataLst>
          </p:nvPr>
        </p:nvSpPr>
        <p:spPr>
          <a:xfrm rot="5400000">
            <a:off x="3524885" y="-55880"/>
            <a:ext cx="283210" cy="2649220"/>
          </a:xfrm>
          <a:prstGeom prst="leftBracket">
            <a:avLst>
              <a:gd name="adj" fmla="val 0"/>
            </a:avLst>
          </a:prstGeom>
          <a:noFill/>
          <a:ln w="28575" cmpd="sng">
            <a:solidFill>
              <a:srgbClr val="FFC000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中括号 3"/>
          <p:cNvSpPr/>
          <p:nvPr>
            <p:custDataLst>
              <p:tags r:id="rId8"/>
            </p:custDataLst>
          </p:nvPr>
        </p:nvSpPr>
        <p:spPr>
          <a:xfrm rot="5400000">
            <a:off x="3237865" y="1318260"/>
            <a:ext cx="262890" cy="1304925"/>
          </a:xfrm>
          <a:prstGeom prst="rightBracket">
            <a:avLst/>
          </a:prstGeom>
          <a:ln w="28575" cmpd="sng">
            <a:solidFill>
              <a:srgbClr val="FFC000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2717165" y="605155"/>
            <a:ext cx="2082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里应外合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7" grpId="0"/>
      <p:bldP spid="14340" grpId="1"/>
      <p:bldP spid="14341" grpId="2"/>
      <p:bldP spid="14342" grpId="3"/>
      <p:bldP spid="2" grpId="4" animBg="1"/>
      <p:bldP spid="4" grpId="5" animBg="1"/>
      <p:bldP spid="5" grpId="6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31745"/>
          <p:cNvSpPr txBox="1"/>
          <p:nvPr>
            <p:custDataLst>
              <p:tags r:id="rId1"/>
            </p:custDataLst>
          </p:nvPr>
        </p:nvSpPr>
        <p:spPr>
          <a:xfrm>
            <a:off x="2330450" y="431165"/>
            <a:ext cx="610298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0000F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仿照</a:t>
            </a:r>
            <a:r>
              <a:rPr lang="en-US" altLang="zh-CN" sz="4000" b="1" err="1">
                <a:solidFill>
                  <a:srgbClr val="0000F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NaOH</a:t>
            </a:r>
            <a:r>
              <a:rPr lang="zh-CN" altLang="en-US" sz="4000" b="1">
                <a:solidFill>
                  <a:srgbClr val="0000F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与</a:t>
            </a:r>
            <a:r>
              <a:rPr lang="en-US" altLang="zh-CN" sz="4000" b="1" err="1">
                <a:solidFill>
                  <a:srgbClr val="0000F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HCl</a:t>
            </a:r>
            <a:r>
              <a:rPr lang="zh-CN" altLang="en-US" sz="4000" b="1">
                <a:solidFill>
                  <a:srgbClr val="0000F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的反应写出下列反应的化学方程式</a:t>
            </a:r>
          </a:p>
        </p:txBody>
      </p:sp>
      <p:graphicFrame>
        <p:nvGraphicFramePr>
          <p:cNvPr id="31747" name="表格 3174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046480" y="1753235"/>
          <a:ext cx="9166860" cy="4725670"/>
        </p:xfrm>
        <a:graphic>
          <a:graphicData uri="http://schemas.openxmlformats.org/drawingml/2006/table">
            <a:tbl>
              <a:tblPr/>
              <a:tblGrid>
                <a:gridCol w="3438525"/>
                <a:gridCol w="5728335"/>
              </a:tblGrid>
              <a:tr h="15284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E34D4D"/>
                          </a:solidFill>
                        </a:rPr>
                        <a:t>1</a:t>
                      </a:r>
                      <a:r>
                        <a:rPr lang="zh-CN" altLang="en-US">
                          <a:solidFill>
                            <a:srgbClr val="E34D4D"/>
                          </a:solidFill>
                        </a:rPr>
                        <a:t>、</a:t>
                      </a:r>
                      <a:r>
                        <a:rPr lang="zh-CN" altLang="en-US" sz="3200">
                          <a:solidFill>
                            <a:srgbClr val="E34D4D"/>
                          </a:solidFill>
                        </a:rPr>
                        <a:t>氢氧化钾和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3200">
                          <a:solidFill>
                            <a:srgbClr val="E34D4D"/>
                          </a:solidFill>
                        </a:rPr>
                        <a:t>     硫酸反应</a:t>
                      </a:r>
                    </a:p>
                  </a:txBody>
                  <a:tcPr anchor="ctr" anchorCtr="1">
                    <a:lnL w="9525">
                      <a:solidFill>
                        <a:srgbClr val="E34D4D"/>
                      </a:solidFill>
                      <a:prstDash val="sysDash"/>
                    </a:lnL>
                    <a:lnR w="9525">
                      <a:solidFill>
                        <a:srgbClr val="E34D4D"/>
                      </a:solidFill>
                      <a:prstDash val="sysDash"/>
                    </a:lnR>
                    <a:lnT w="9525">
                      <a:solidFill>
                        <a:srgbClr val="E34D4D"/>
                      </a:solidFill>
                      <a:prstDash val="sysDash"/>
                    </a:lnT>
                    <a:lnB w="9525">
                      <a:solidFill>
                        <a:srgbClr val="E34D4D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>
                        <a:solidFill>
                          <a:srgbClr val="E34D4D"/>
                        </a:solidFill>
                      </a:endParaRPr>
                    </a:p>
                  </a:txBody>
                  <a:tcPr anchor="ctr" anchorCtr="1">
                    <a:lnL w="9525">
                      <a:solidFill>
                        <a:srgbClr val="E34D4D"/>
                      </a:solidFill>
                      <a:prstDash val="sysDash"/>
                    </a:lnL>
                    <a:lnR w="9525">
                      <a:solidFill>
                        <a:srgbClr val="E34D4D"/>
                      </a:solidFill>
                      <a:prstDash val="sysDash"/>
                    </a:lnR>
                    <a:lnT w="9525">
                      <a:solidFill>
                        <a:srgbClr val="E34D4D"/>
                      </a:solidFill>
                      <a:prstDash val="sysDash"/>
                    </a:lnT>
                    <a:lnB w="9525">
                      <a:solidFill>
                        <a:srgbClr val="E34D4D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9893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E34D4D"/>
                          </a:solidFill>
                        </a:rPr>
                        <a:t>2</a:t>
                      </a:r>
                      <a:r>
                        <a:rPr lang="zh-CN" altLang="en-US">
                          <a:solidFill>
                            <a:srgbClr val="E34D4D"/>
                          </a:solidFill>
                        </a:rPr>
                        <a:t>、</a:t>
                      </a:r>
                      <a:r>
                        <a:rPr lang="zh-CN" altLang="en-US" sz="3200" b="1">
                          <a:solidFill>
                            <a:srgbClr val="E34D4D"/>
                          </a:solidFill>
                          <a:latin typeface="方正楷体_GBK" panose="02000000000000000000" charset="-122"/>
                          <a:ea typeface="方正楷体_GBK" panose="02000000000000000000" charset="-122"/>
                          <a:cs typeface="方正楷体_GBK" panose="02000000000000000000" charset="-122"/>
                        </a:rPr>
                        <a:t>氢氧化钙和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3200" b="1">
                          <a:solidFill>
                            <a:srgbClr val="E34D4D"/>
                          </a:solidFill>
                          <a:latin typeface="方正楷体_GBK" panose="02000000000000000000" charset="-122"/>
                          <a:ea typeface="方正楷体_GBK" panose="02000000000000000000" charset="-122"/>
                          <a:cs typeface="方正楷体_GBK" panose="02000000000000000000" charset="-122"/>
                        </a:rPr>
                        <a:t>     盐酸反应</a:t>
                      </a:r>
                    </a:p>
                  </a:txBody>
                  <a:tcPr anchor="ctr" anchorCtr="1">
                    <a:lnL w="9525">
                      <a:solidFill>
                        <a:srgbClr val="E34D4D"/>
                      </a:solidFill>
                      <a:prstDash val="sysDash"/>
                    </a:lnL>
                    <a:lnR w="9525">
                      <a:solidFill>
                        <a:srgbClr val="E34D4D"/>
                      </a:solidFill>
                      <a:prstDash val="sysDash"/>
                    </a:lnR>
                    <a:lnT w="9525">
                      <a:solidFill>
                        <a:srgbClr val="E34D4D"/>
                      </a:solidFill>
                      <a:prstDash val="sysDash"/>
                    </a:lnT>
                    <a:lnB w="9525">
                      <a:solidFill>
                        <a:srgbClr val="E34D4D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>
                        <a:solidFill>
                          <a:srgbClr val="404040"/>
                        </a:solidFill>
                      </a:endParaRPr>
                    </a:p>
                  </a:txBody>
                  <a:tcPr anchor="ctr" anchorCtr="1">
                    <a:lnL w="9525">
                      <a:solidFill>
                        <a:srgbClr val="E34D4D"/>
                      </a:solidFill>
                      <a:prstDash val="sysDash"/>
                    </a:lnL>
                    <a:lnR w="9525">
                      <a:solidFill>
                        <a:srgbClr val="E34D4D"/>
                      </a:solidFill>
                      <a:prstDash val="sysDash"/>
                    </a:lnR>
                    <a:lnT w="9525">
                      <a:solidFill>
                        <a:srgbClr val="E34D4D"/>
                      </a:solidFill>
                      <a:prstDash val="sysDash"/>
                    </a:lnT>
                    <a:lnB w="9525">
                      <a:solidFill>
                        <a:srgbClr val="E34D4D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982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E34D4D"/>
                          </a:solidFill>
                        </a:rPr>
                        <a:t>3</a:t>
                      </a:r>
                      <a:r>
                        <a:rPr lang="zh-CN" altLang="en-US">
                          <a:solidFill>
                            <a:srgbClr val="E34D4D"/>
                          </a:solidFill>
                        </a:rPr>
                        <a:t>、</a:t>
                      </a:r>
                      <a:r>
                        <a:rPr lang="zh-CN" altLang="en-US" sz="3200" b="1">
                          <a:solidFill>
                            <a:srgbClr val="E34D4D"/>
                          </a:solidFill>
                          <a:latin typeface="方正楷体_GBK" panose="02000000000000000000" charset="-122"/>
                          <a:ea typeface="方正楷体_GBK" panose="02000000000000000000" charset="-122"/>
                          <a:cs typeface="方正楷体_GBK" panose="02000000000000000000" charset="-122"/>
                        </a:rPr>
                        <a:t>氢氧化钙和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3200" b="1">
                          <a:solidFill>
                            <a:srgbClr val="E34D4D"/>
                          </a:solidFill>
                          <a:latin typeface="方正楷体_GBK" panose="02000000000000000000" charset="-122"/>
                          <a:ea typeface="方正楷体_GBK" panose="02000000000000000000" charset="-122"/>
                          <a:cs typeface="方正楷体_GBK" panose="02000000000000000000" charset="-122"/>
                        </a:rPr>
                        <a:t>     硫酸反应</a:t>
                      </a:r>
                    </a:p>
                  </a:txBody>
                  <a:tcPr anchor="ctr" anchorCtr="1">
                    <a:lnL w="9525">
                      <a:solidFill>
                        <a:srgbClr val="E34D4D"/>
                      </a:solidFill>
                      <a:prstDash val="sysDash"/>
                    </a:lnL>
                    <a:lnR w="9525">
                      <a:solidFill>
                        <a:srgbClr val="E34D4D"/>
                      </a:solidFill>
                      <a:prstDash val="sysDash"/>
                    </a:lnR>
                    <a:lnT w="9525">
                      <a:solidFill>
                        <a:srgbClr val="E34D4D"/>
                      </a:solidFill>
                      <a:prstDash val="sysDash"/>
                    </a:lnT>
                    <a:lnB w="9525">
                      <a:solidFill>
                        <a:srgbClr val="E34D4D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>
                        <a:solidFill>
                          <a:srgbClr val="404040"/>
                        </a:solidFill>
                      </a:endParaRPr>
                    </a:p>
                  </a:txBody>
                  <a:tcPr anchor="ctr" anchorCtr="1">
                    <a:lnL w="9525">
                      <a:solidFill>
                        <a:srgbClr val="E34D4D"/>
                      </a:solidFill>
                      <a:prstDash val="sysDash"/>
                    </a:lnL>
                    <a:lnR w="9525">
                      <a:solidFill>
                        <a:srgbClr val="E34D4D"/>
                      </a:solidFill>
                      <a:prstDash val="sysDash"/>
                    </a:lnR>
                    <a:lnT w="9525">
                      <a:solidFill>
                        <a:srgbClr val="E34D4D"/>
                      </a:solidFill>
                      <a:prstDash val="sysDash"/>
                    </a:lnT>
                    <a:lnB w="9525">
                      <a:solidFill>
                        <a:srgbClr val="E34D4D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1761" name="文本框 31760"/>
          <p:cNvSpPr txBox="1"/>
          <p:nvPr>
            <p:custDataLst>
              <p:tags r:id="rId3"/>
            </p:custDataLst>
          </p:nvPr>
        </p:nvSpPr>
        <p:spPr>
          <a:xfrm>
            <a:off x="4624070" y="2351405"/>
            <a:ext cx="55892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32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2KOH + H</a:t>
            </a:r>
            <a:r>
              <a:rPr lang="en-US" altLang="zh-CN" sz="3200" b="1" baseline="-300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3200" b="1" baseline="-300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4 </a:t>
            </a:r>
            <a:r>
              <a:rPr lang="en-US" altLang="zh-CN" sz="32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== K</a:t>
            </a:r>
            <a:r>
              <a:rPr lang="en-US" altLang="zh-CN" sz="3200" b="1" baseline="-300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3200" b="1" baseline="-300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 + 2H</a:t>
            </a:r>
            <a:r>
              <a:rPr lang="en-US" altLang="zh-CN" sz="3200" b="1" baseline="-300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O</a:t>
            </a:r>
            <a:endParaRPr lang="en-US" altLang="zh-CN" sz="3200" b="1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0030101010101" pitchFamily="49" charset="-122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762" name="文本框 31761"/>
          <p:cNvSpPr txBox="1"/>
          <p:nvPr>
            <p:custDataLst>
              <p:tags r:id="rId4"/>
            </p:custDataLst>
          </p:nvPr>
        </p:nvSpPr>
        <p:spPr>
          <a:xfrm>
            <a:off x="4624070" y="3855085"/>
            <a:ext cx="54629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+ 2HCl == CaCl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+2 H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1763" name="文本框 31762"/>
          <p:cNvSpPr txBox="1"/>
          <p:nvPr>
            <p:custDataLst>
              <p:tags r:id="rId5"/>
            </p:custDataLst>
          </p:nvPr>
        </p:nvSpPr>
        <p:spPr>
          <a:xfrm>
            <a:off x="4560570" y="5295265"/>
            <a:ext cx="55892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+H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== CaSO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+2H</a:t>
            </a:r>
            <a:r>
              <a:rPr lang="en-US" altLang="zh-CN" sz="2800" b="1" baseline="-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042214" y="133"/>
            <a:ext cx="2149548" cy="35288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1" grpId="0"/>
      <p:bldP spid="31762" grpId="1"/>
      <p:bldP spid="3176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2566988" y="1628775"/>
            <a:ext cx="3510915" cy="119888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HCl+NaOH == NaCl+H</a:t>
            </a:r>
            <a:r>
              <a:rPr lang="en-US" altLang="zh-CN" sz="2400" baseline="-250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O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酸  </a:t>
            </a:r>
            <a:r>
              <a:rPr lang="en-US" altLang="zh-CN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+   </a:t>
            </a:r>
            <a:r>
              <a:rPr lang="zh-CN" altLang="en-US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碱    </a:t>
            </a:r>
            <a:r>
              <a:rPr lang="en-US" altLang="zh-CN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→    </a:t>
            </a:r>
            <a:r>
              <a:rPr lang="zh-CN" altLang="en-US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盐 </a:t>
            </a:r>
            <a:r>
              <a:rPr lang="en-US" altLang="zh-CN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+ </a:t>
            </a:r>
            <a:r>
              <a:rPr lang="zh-CN" altLang="en-US" sz="240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水</a:t>
            </a:r>
          </a:p>
        </p:txBody>
      </p:sp>
      <p:sp>
        <p:nvSpPr>
          <p:cNvPr id="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218238" y="1628774"/>
            <a:ext cx="3406154" cy="230695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酸与碱作用生成盐和水的反应称为</a:t>
            </a:r>
            <a:r>
              <a:rPr lang="zh-CN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中和反应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zh-CN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问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：有盐和水生成的反应一定是中和反应吗？</a:t>
            </a:r>
            <a:endParaRPr lang="en-US" altLang="zh-CN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515100" y="4725143"/>
            <a:ext cx="2605236" cy="2676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中和反应的实质：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sz="2400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+  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+  OH</a:t>
            </a:r>
            <a:r>
              <a:rPr lang="en-US" altLang="zh-CN" sz="2400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−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== 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O </a:t>
            </a:r>
            <a:endParaRPr lang="en-US" altLang="zh-CN" sz="2400" smtClean="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组合 7"/>
          <p:cNvGrpSpPr/>
          <p:nvPr>
            <p:custDataLst>
              <p:tags r:id="rId1"/>
            </p:custDataLst>
          </p:nvPr>
        </p:nvGrpSpPr>
        <p:grpSpPr>
          <a:xfrm>
            <a:off x="3332163" y="1773238"/>
            <a:ext cx="5527675" cy="645160"/>
            <a:chOff x="2357438" y="2020888"/>
            <a:chExt cx="5526930" cy="645379"/>
          </a:xfrm>
        </p:grpSpPr>
        <p:sp>
          <p:nvSpPr>
            <p:cNvPr id="5" name="Text Box 2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357438" y="2020888"/>
              <a:ext cx="5526930" cy="645379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黑体" panose="02010600030101010101" pitchFamily="49" charset="-122"/>
                  <a:ea typeface="黑体" panose="0201060003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黑体" panose="02010600030101010101" pitchFamily="49" charset="-122"/>
                  <a:ea typeface="黑体" panose="0201060003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sz="2400">
                  <a:solidFill>
                    <a:schemeClr val="tx1"/>
                  </a:solidFill>
                  <a:latin typeface="黑体" panose="02010600030101010101" pitchFamily="49" charset="-122"/>
                  <a:ea typeface="黑体" panose="0201060003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黑体" panose="02010600030101010101" pitchFamily="49" charset="-122"/>
                  <a:ea typeface="黑体" panose="0201060003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zh-CN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试着写出以下反应的化学方程式：</a:t>
              </a:r>
            </a:p>
          </p:txBody>
        </p:sp>
        <p:sp>
          <p:nvSpPr>
            <p:cNvPr id="6" name="KSO_Shape"/>
            <p:cNvSpPr/>
            <p:nvPr>
              <p:custDataLst>
                <p:tags r:id="rId11"/>
              </p:custDataLst>
            </p:nvPr>
          </p:nvSpPr>
          <p:spPr bwMode="auto">
            <a:xfrm>
              <a:off x="2411406" y="2078057"/>
              <a:ext cx="649199" cy="487527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14600" y="2782253"/>
            <a:ext cx="2536825" cy="6140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tIns="25200" rIns="36000" bIns="360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盐酸与氢氧化钾：</a:t>
            </a:r>
          </a:p>
        </p:txBody>
      </p:sp>
      <p:sp>
        <p:nvSpPr>
          <p:cNvPr id="9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14600" y="3502978"/>
            <a:ext cx="2536825" cy="6140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tIns="25200" rIns="36000" bIns="360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盐酸与氢氧化钙：</a:t>
            </a:r>
          </a:p>
        </p:txBody>
      </p:sp>
      <p:sp>
        <p:nvSpPr>
          <p:cNvPr id="10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14600" y="4225291"/>
            <a:ext cx="2536825" cy="6140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tIns="25200" rIns="36000" bIns="360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硫酸与氢氧化钾：</a:t>
            </a:r>
          </a:p>
        </p:txBody>
      </p:sp>
      <p:sp>
        <p:nvSpPr>
          <p:cNvPr id="11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14600" y="4947603"/>
            <a:ext cx="2536825" cy="6140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tIns="25200" rIns="36000" bIns="3600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硫酸与氢氧化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钠</a:t>
            </a:r>
            <a:r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5265738" y="2857500"/>
            <a:ext cx="3545205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HCl + KOH == KCl + 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5265738" y="3579813"/>
            <a:ext cx="4411345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2HCl + Ca(OH)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== CaCl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+ 2H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5265738" y="4302125"/>
            <a:ext cx="4450715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+ 2KOH == K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+ 2H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5265738" y="5022850"/>
            <a:ext cx="4721225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+ 2NaOH == Na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SO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+ 2H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1"/>
          <p:cNvSpPr txBox="1"/>
          <p:nvPr>
            <p:custDataLst>
              <p:tags r:id="rId1"/>
            </p:custDataLst>
          </p:nvPr>
        </p:nvSpPr>
        <p:spPr bwMode="gray">
          <a:xfrm>
            <a:off x="2782888" y="692150"/>
            <a:ext cx="55753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黑体" panose="0201060003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zh-CN" altLang="en-US" sz="3200" kern="0" smtClean="0">
                <a:solidFill>
                  <a:schemeClr val="bg1"/>
                </a:solidFill>
              </a:rPr>
              <a:t>二、中和反应在实际中的应用</a:t>
            </a: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528888" y="1635125"/>
            <a:ext cx="2849880" cy="4603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  <a:defRPr/>
            </a:pPr>
            <a:r>
              <a:rPr lang="en-US" altLang="zh-CN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改变土壤的酸碱性</a:t>
            </a:r>
            <a:endParaRPr lang="en-US" altLang="zh-CN" sz="2400" kern="0">
              <a:solidFill>
                <a:srgbClr val="000000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 bwMode="auto">
          <a:xfrm>
            <a:off x="6448425" y="2808288"/>
            <a:ext cx="3317875" cy="2376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424113" y="2511425"/>
            <a:ext cx="3887787" cy="286131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rgbClr val="003399"/>
              </a:buClr>
              <a:defRPr/>
            </a:pP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利用中和反应原理，向土壤中加入酸性或碱性物质，将土壤</a:t>
            </a:r>
            <a:r>
              <a:rPr lang="en-US" altLang="zh-CN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pH</a:t>
            </a: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控制在最适宜农作物生长的范围之内。如撒熟石灰中和酸性土壤。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2528888" y="1635125"/>
            <a:ext cx="2240280" cy="4603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  <a:defRPr/>
            </a:pPr>
            <a:r>
              <a:rPr lang="en-US" altLang="zh-CN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处理工业废水</a:t>
            </a:r>
            <a:endParaRPr lang="en-US" altLang="zh-CN" sz="2400" kern="0">
              <a:solidFill>
                <a:srgbClr val="000000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5" descr="12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 bwMode="auto">
          <a:xfrm>
            <a:off x="6672263" y="2349500"/>
            <a:ext cx="2879725" cy="206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530475" y="2501900"/>
            <a:ext cx="3856038" cy="175323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rgbClr val="003399"/>
              </a:buClr>
              <a:defRPr/>
            </a:pP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酸性或碱性废水必须先进行处理，达标后才可以排放，否则会造成水体污染。</a:t>
            </a: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2495550" y="4508500"/>
            <a:ext cx="7200900" cy="1198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rgbClr val="003399"/>
              </a:buClr>
              <a:defRPr/>
            </a:pPr>
            <a:r>
              <a:rPr lang="zh-CN" altLang="en-US" sz="2400" ker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思考：</a:t>
            </a: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化学实验产生的酸性或碱性废液能否直接倒入下水道中？应如何处理？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 bwMode="auto">
          <a:xfrm>
            <a:off x="2855913" y="2492375"/>
            <a:ext cx="2559050" cy="2776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6311900" y="2725738"/>
            <a:ext cx="2933700" cy="230695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rgbClr val="003399"/>
              </a:buClr>
              <a:defRPr/>
            </a:pP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中和蚊虫叮咬时“注射”的蚁酸可以用含碱性物质的溶液，如肥皂水、稀氨水。</a:t>
            </a: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855913" y="1665288"/>
            <a:ext cx="2425700" cy="4603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  <a:defRPr/>
            </a:pPr>
            <a:r>
              <a:rPr lang="en-US" altLang="zh-CN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用于医药卫生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 bwMode="auto">
          <a:xfrm>
            <a:off x="3071813" y="3644900"/>
            <a:ext cx="2681287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959600" y="3540125"/>
            <a:ext cx="18002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05088" y="1674813"/>
            <a:ext cx="6945312" cy="175323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rgbClr val="003399"/>
              </a:buClr>
              <a:defRPr/>
            </a:pP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胃酸过多导致胃部不适或疼痛时可口服碱性药物，以降低胃酸的含量。如“胃舒平”（主要成分为</a:t>
            </a:r>
            <a:r>
              <a:rPr lang="en-US" altLang="zh-CN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Al(OH)</a:t>
            </a:r>
            <a:r>
              <a:rPr lang="en-US" altLang="zh-CN" sz="2400" kern="0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）或小苏打片（主要成分是</a:t>
            </a:r>
            <a:r>
              <a:rPr lang="en-US" altLang="zh-CN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NaHCO</a:t>
            </a:r>
            <a:r>
              <a:rPr lang="en-US" altLang="zh-CN" sz="2400" kern="0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kern="0">
              <a:solidFill>
                <a:srgbClr val="000000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圆角矩形 1"/>
          <p:cNvSpPr/>
          <p:nvPr>
            <p:custDataLst>
              <p:tags r:id="rId4"/>
            </p:custDataLst>
          </p:nvPr>
        </p:nvSpPr>
        <p:spPr bwMode="auto">
          <a:xfrm>
            <a:off x="4367213" y="2852738"/>
            <a:ext cx="4392612" cy="504825"/>
          </a:xfrm>
          <a:prstGeom prst="round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lnSpc>
                <a:spcPts val="2600"/>
              </a:lnSpc>
              <a:defRPr/>
            </a:pPr>
            <a:endParaRPr lang="zh-CN" altLang="en-US" sz="16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线形标注 2 6"/>
          <p:cNvSpPr/>
          <p:nvPr>
            <p:custDataLst>
              <p:tags r:id="rId5"/>
            </p:custDataLst>
          </p:nvPr>
        </p:nvSpPr>
        <p:spPr bwMode="auto">
          <a:xfrm>
            <a:off x="8975725" y="3717925"/>
            <a:ext cx="792163" cy="17272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708"/>
              <a:gd name="adj6" fmla="val -58150"/>
            </a:avLst>
          </a:prstGeom>
          <a:ln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lnSpc>
                <a:spcPts val="2600"/>
              </a:lnSpc>
              <a:defRPr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属于</a:t>
            </a:r>
            <a:endParaRPr lang="en-US" alt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ts val="2600"/>
              </a:lnSpc>
              <a:defRPr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利用</a:t>
            </a:r>
            <a:endParaRPr lang="en-US" alt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ts val="2600"/>
              </a:lnSpc>
              <a:defRPr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中和</a:t>
            </a:r>
            <a:endParaRPr lang="en-US" alt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ts val="2600"/>
              </a:lnSpc>
              <a:defRPr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反应</a:t>
            </a:r>
            <a:endParaRPr lang="en-US" altLang="zh-CN" sz="240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ts val="2600"/>
              </a:lnSpc>
              <a:defRPr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吗？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9"/>
          <p:cNvGrpSpPr/>
          <p:nvPr>
            <p:custDataLst>
              <p:tags r:id="rId1"/>
            </p:custDataLst>
          </p:nvPr>
        </p:nvGrpSpPr>
        <p:grpSpPr>
          <a:xfrm>
            <a:off x="2162175" y="1039813"/>
            <a:ext cx="3175000" cy="790575"/>
            <a:chOff x="161" y="1151"/>
            <a:chExt cx="2000" cy="498"/>
          </a:xfrm>
        </p:grpSpPr>
        <p:sp>
          <p:nvSpPr>
            <p:cNvPr id="21509" name="圆角矩形 2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01" y="1527"/>
              <a:ext cx="1560" cy="64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1510" name="文本框 2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10" y="1160"/>
              <a:ext cx="1406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>
                  <a:solidFill>
                    <a:srgbClr val="005F9B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典例探究</a:t>
              </a:r>
            </a:p>
          </p:txBody>
        </p:sp>
        <p:pic>
          <p:nvPicPr>
            <p:cNvPr id="21511" name="图片 22" descr="标箭红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8"/>
            <a:stretch>
              <a:fillRect/>
            </a:stretch>
          </p:blipFill>
          <p:spPr bwMode="auto">
            <a:xfrm>
              <a:off x="161" y="1151"/>
              <a:ext cx="498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07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41588" y="2228850"/>
            <a:ext cx="7339012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下列实际应用中，利用中和反应原理的是（    ）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①用氢氧化钠溶液洗涤石油产品中的残余硫酸；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②用碳酸氢钠治疗胃酸过多；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③用熟石灰改良酸性土壤；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④用稀氨水涂抹在蚊子叮咬处止痒。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400" b="0"/>
              <a:t>A.</a:t>
            </a:r>
            <a:r>
              <a:rPr lang="zh-CN" altLang="en-US" sz="2400" b="0"/>
              <a:t>①②     </a:t>
            </a:r>
            <a:r>
              <a:rPr lang="en-US" altLang="zh-CN" sz="2400" b="0"/>
              <a:t>B.</a:t>
            </a:r>
            <a:r>
              <a:rPr lang="zh-CN" altLang="en-US" sz="2400" b="0"/>
              <a:t>①②③④    </a:t>
            </a:r>
            <a:r>
              <a:rPr lang="en-US" altLang="zh-CN" sz="2400" b="0"/>
              <a:t>C.</a:t>
            </a:r>
            <a:r>
              <a:rPr lang="zh-CN" altLang="en-US" sz="2400" b="0"/>
              <a:t>②③     </a:t>
            </a:r>
            <a:r>
              <a:rPr lang="en-US" altLang="zh-CN" sz="2400" b="0"/>
              <a:t>D.</a:t>
            </a:r>
            <a:r>
              <a:rPr lang="zh-CN" altLang="en-US" sz="2400" b="0"/>
              <a:t>①③④</a:t>
            </a:r>
          </a:p>
        </p:txBody>
      </p:sp>
      <p:sp>
        <p:nvSpPr>
          <p:cNvPr id="6" name="文本框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29625" y="2286000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0">
                <a:solidFill>
                  <a:srgbClr val="FF0000"/>
                </a:solidFill>
              </a:rPr>
              <a:t>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99883"/>
          <p:cNvGrpSpPr/>
          <p:nvPr>
            <p:custDataLst>
              <p:tags r:id="rId1"/>
            </p:custDataLst>
          </p:nvPr>
        </p:nvGrpSpPr>
        <p:grpSpPr>
          <a:xfrm>
            <a:off x="2105025" y="1049338"/>
            <a:ext cx="3175000" cy="790575"/>
            <a:chOff x="161" y="1151"/>
            <a:chExt cx="2000" cy="498"/>
          </a:xfrm>
        </p:grpSpPr>
        <p:sp>
          <p:nvSpPr>
            <p:cNvPr id="22535" name="圆角矩形 39988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01" y="1527"/>
              <a:ext cx="1560" cy="64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2536" name="文本框 399885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710" y="1160"/>
              <a:ext cx="1406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>
                  <a:solidFill>
                    <a:srgbClr val="005F9B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跟进训练</a:t>
              </a:r>
            </a:p>
          </p:txBody>
        </p:sp>
        <p:pic>
          <p:nvPicPr>
            <p:cNvPr id="22537" name="图片 399886" descr="标箭红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0"/>
            <a:stretch>
              <a:fillRect/>
            </a:stretch>
          </p:blipFill>
          <p:spPr bwMode="auto">
            <a:xfrm>
              <a:off x="161" y="1151"/>
              <a:ext cx="498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1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447925" y="2124075"/>
            <a:ext cx="7429500" cy="381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用下列物质的序号填空：①食醋  ②熟石灰  ③稀盐酸  ④碳酸钙  ⑤氢氧化铝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（</a:t>
            </a:r>
            <a:r>
              <a:rPr lang="en-US" altLang="zh-CN" sz="2400" b="0"/>
              <a:t>1</a:t>
            </a:r>
            <a:r>
              <a:rPr lang="zh-CN" altLang="en-US" sz="2400" b="0"/>
              <a:t>）农业上用来改良酸性土壤的是</a:t>
            </a:r>
            <a:r>
              <a:rPr lang="zh-CN" altLang="en-US" sz="2400" b="0" u="sng"/>
              <a:t>          </a:t>
            </a:r>
            <a:r>
              <a:rPr lang="zh-CN" altLang="en-US" sz="2400" b="0"/>
              <a:t>；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（</a:t>
            </a:r>
            <a:r>
              <a:rPr lang="en-US" altLang="zh-CN" sz="2400" b="0"/>
              <a:t>2</a:t>
            </a:r>
            <a:r>
              <a:rPr lang="zh-CN" altLang="en-US" sz="2400" b="0"/>
              <a:t>）常用来治疗胃酸过多的药物是</a:t>
            </a:r>
            <a:r>
              <a:rPr lang="zh-CN" altLang="en-US" sz="2400" b="0" u="sng"/>
              <a:t>          </a:t>
            </a:r>
            <a:r>
              <a:rPr lang="zh-CN" altLang="en-US" sz="2400" b="0"/>
              <a:t>；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400" b="0"/>
              <a:t>（</a:t>
            </a:r>
            <a:r>
              <a:rPr lang="en-US" altLang="zh-CN" sz="2400" b="0"/>
              <a:t>3</a:t>
            </a:r>
            <a:r>
              <a:rPr lang="zh-CN" altLang="en-US" sz="2400" b="0"/>
              <a:t>）芋头中含有一种生物碱，沾到手上后会奇痒难忍，使用</a:t>
            </a:r>
            <a:r>
              <a:rPr lang="zh-CN" altLang="en-US" sz="2400" b="0" u="sng"/>
              <a:t>            </a:t>
            </a:r>
            <a:r>
              <a:rPr lang="zh-CN" altLang="en-US" sz="2400" b="0"/>
              <a:t>涂抹手部可消除痒感。</a:t>
            </a:r>
          </a:p>
          <a:p>
            <a:pPr eaLnBrk="1" hangingPunct="1">
              <a:lnSpc>
                <a:spcPct val="130000"/>
              </a:lnSpc>
            </a:pPr>
            <a:endParaRPr lang="zh-CN" altLang="en-US" sz="2400" b="0"/>
          </a:p>
          <a:p>
            <a:pPr eaLnBrk="1" hangingPunct="1"/>
            <a:endParaRPr lang="zh-CN" altLang="en-US" sz="2400" b="0"/>
          </a:p>
        </p:txBody>
      </p:sp>
      <p:sp>
        <p:nvSpPr>
          <p:cNvPr id="6" name="文本框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467600" y="3152775"/>
            <a:ext cx="857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7" name="文本框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443788" y="3608388"/>
            <a:ext cx="857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8" name="文本框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38525" y="4589463"/>
            <a:ext cx="857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0">
                <a:solidFill>
                  <a:srgbClr val="FF0000"/>
                </a:solidFill>
              </a:rPr>
              <a:t>①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7"/>
          <p:cNvGrpSpPr/>
          <p:nvPr>
            <p:custDataLst>
              <p:tags r:id="rId1"/>
            </p:custDataLst>
          </p:nvPr>
        </p:nvGrpSpPr>
        <p:grpSpPr>
          <a:xfrm>
            <a:off x="-4233" y="211667"/>
            <a:ext cx="4252384" cy="573617"/>
            <a:chOff x="303257" y="547615"/>
            <a:chExt cx="3188623" cy="430202"/>
          </a:xfrm>
        </p:grpSpPr>
        <p:cxnSp>
          <p:nvCxnSpPr>
            <p:cNvPr id="23566" name="直接连接符 38"/>
            <p:cNvCxnSpPr/>
            <p:nvPr>
              <p:custDataLst>
                <p:tags r:id="rId13"/>
              </p:custDataLst>
            </p:nvPr>
          </p:nvCxnSpPr>
          <p:spPr>
            <a:xfrm flipV="1">
              <a:off x="1977622" y="976607"/>
              <a:ext cx="1370242" cy="360"/>
            </a:xfrm>
            <a:prstGeom prst="line">
              <a:avLst/>
            </a:prstGeom>
            <a:ln w="57150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23567" name="圆角矩形 40"/>
            <p:cNvSpPr/>
            <p:nvPr>
              <p:custDataLst>
                <p:tags r:id="rId14"/>
              </p:custDataLst>
            </p:nvPr>
          </p:nvSpPr>
          <p:spPr>
            <a:xfrm>
              <a:off x="467544" y="547615"/>
              <a:ext cx="1656184" cy="409727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</a:pPr>
              <a:endParaRPr lang="zh-CN" altLang="en-US" sz="2400">
                <a:latin typeface="HY얕은샘물M" charset="-122"/>
              </a:endParaRPr>
            </a:p>
          </p:txBody>
        </p:sp>
        <p:sp>
          <p:nvSpPr>
            <p:cNvPr id="23568" name="TextBox 41"/>
            <p:cNvSpPr txBox="1"/>
            <p:nvPr>
              <p:custDataLst>
                <p:tags r:id="rId15"/>
              </p:custDataLst>
            </p:nvPr>
          </p:nvSpPr>
          <p:spPr>
            <a:xfrm>
              <a:off x="303257" y="580123"/>
              <a:ext cx="2000522" cy="3762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</a:pPr>
              <a:r>
                <a:rPr lang="zh-CN" altLang="en-US" sz="2665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课堂教学展示</a:t>
              </a:r>
            </a:p>
          </p:txBody>
        </p:sp>
        <p:sp>
          <p:nvSpPr>
            <p:cNvPr id="43" name="TextBox 42"/>
            <p:cNvSpPr txBox="1"/>
            <p:nvPr>
              <p:custDataLst>
                <p:tags r:id="rId16"/>
              </p:custDataLst>
            </p:nvPr>
          </p:nvSpPr>
          <p:spPr>
            <a:xfrm>
              <a:off x="2120566" y="601589"/>
              <a:ext cx="1371314" cy="3762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 eaLnBrk="1" hangingPunct="1">
                <a:buClrTx/>
                <a:buSzTx/>
                <a:buFontTx/>
                <a:defRPr/>
              </a:pPr>
              <a:r>
                <a:rPr kumimoji="0" lang="zh-CN" altLang="en-US" sz="2665" kern="1200" cap="none" spc="-100" normalizeH="0" baseline="0" noProof="0">
                  <a:latin typeface="方正美黑_GBK" panose="03000509000000000000" pitchFamily="65" charset="-122"/>
                  <a:ea typeface="方正美黑_GBK" panose="03000509000000000000" pitchFamily="65" charset="-122"/>
                  <a:cs typeface="+mn-cs"/>
                </a:rPr>
                <a:t>课堂小结</a:t>
              </a:r>
            </a:p>
          </p:txBody>
        </p:sp>
      </p:grpSp>
      <p:sp>
        <p:nvSpPr>
          <p:cNvPr id="2" name="TextBox 1"/>
          <p:cNvSpPr txBox="1"/>
          <p:nvPr>
            <p:custDataLst>
              <p:tags r:id="rId2"/>
            </p:custDataLst>
          </p:nvPr>
        </p:nvSpPr>
        <p:spPr bwMode="auto">
          <a:xfrm>
            <a:off x="-252941" y="1411817"/>
            <a:ext cx="9984317" cy="14204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latin typeface="+mn-lt"/>
                <a:ea typeface="+mj-ea"/>
                <a:cs typeface="HY얕은샘물M"/>
              </a:rPr>
              <a:t>酸碱中和反应：</a:t>
            </a:r>
            <a:endParaRPr kumimoji="0" lang="en-US" altLang="zh-CN" sz="2400" b="1" kern="1200" cap="none" spc="0" normalizeH="0" baseline="0" noProof="0">
              <a:latin typeface="+mn-lt"/>
              <a:ea typeface="+mj-ea"/>
              <a:cs typeface="HY얕은샘물M"/>
            </a:endParaRPr>
          </a:p>
          <a:p>
            <a:pPr marR="0" algn="ctr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endParaRPr kumimoji="0" lang="en-US" altLang="zh-CN" sz="2400" b="1" kern="1200" cap="none" spc="0" normalizeH="0" baseline="0" noProof="0">
              <a:latin typeface="+mn-lt"/>
              <a:ea typeface="+mj-ea"/>
              <a:cs typeface="HY얕은샘물M"/>
            </a:endParaRPr>
          </a:p>
          <a:p>
            <a:pPr marR="0" algn="ctr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 err="1">
                <a:latin typeface="+mn-lt"/>
                <a:ea typeface="+mj-ea"/>
                <a:cs typeface="HY얕은샘물M"/>
              </a:rPr>
              <a:t>NaOH+HCl</a:t>
            </a:r>
            <a:r>
              <a:rPr kumimoji="0" lang="zh-CN" altLang="en-US" sz="2400" b="1" kern="1200" cap="none" spc="0" normalizeH="0" baseline="0" noProof="0">
                <a:latin typeface="+mn-lt"/>
                <a:ea typeface="+mj-ea"/>
                <a:cs typeface="HY얕은샘물M"/>
              </a:rPr>
              <a:t>＝</a:t>
            </a:r>
            <a:r>
              <a:rPr kumimoji="0" lang="en-US" altLang="zh-CN" sz="2400" b="1" kern="1200" cap="none" spc="0" normalizeH="0" baseline="0" noProof="0">
                <a:latin typeface="+mn-lt"/>
                <a:ea typeface="+mj-ea"/>
                <a:cs typeface="HY얕은샘물M"/>
              </a:rPr>
              <a:t>NaCl+H</a:t>
            </a:r>
            <a:r>
              <a:rPr kumimoji="0" lang="en-US" altLang="zh-CN" sz="2400" b="1" kern="1200" cap="none" spc="0" normalizeH="0" baseline="-25000" noProof="0">
                <a:latin typeface="+mn-lt"/>
                <a:ea typeface="+mj-ea"/>
                <a:cs typeface="HY얕은샘물M"/>
              </a:rPr>
              <a:t>2</a:t>
            </a:r>
            <a:r>
              <a:rPr kumimoji="0" lang="en-US" altLang="zh-CN" sz="2400" b="1" kern="1200" cap="none" spc="0" normalizeH="0" baseline="0" noProof="0">
                <a:latin typeface="+mn-lt"/>
                <a:ea typeface="+mj-ea"/>
                <a:cs typeface="HY얕은샘물M"/>
              </a:rPr>
              <a:t>O</a:t>
            </a:r>
          </a:p>
        </p:txBody>
      </p:sp>
      <p:sp>
        <p:nvSpPr>
          <p:cNvPr id="3" name="圆角矩形标注 2"/>
          <p:cNvSpPr/>
          <p:nvPr>
            <p:custDataLst>
              <p:tags r:id="rId3"/>
            </p:custDataLst>
          </p:nvPr>
        </p:nvSpPr>
        <p:spPr>
          <a:xfrm>
            <a:off x="2878667" y="2833582"/>
            <a:ext cx="1344084" cy="832338"/>
          </a:xfrm>
          <a:prstGeom prst="wedgeRoundRectCallout">
            <a:avLst>
              <a:gd name="adj1" fmla="val 32111"/>
              <a:gd name="adj2" fmla="val 80654"/>
              <a:gd name="adj3" fmla="val 16667"/>
            </a:avLst>
          </a:prstGeom>
          <a:ln w="28575">
            <a:solidFill>
              <a:srgbClr val="00B0F0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HY얕은샘물M"/>
              </a:rPr>
              <a:t>Na</a:t>
            </a:r>
            <a:r>
              <a:rPr kumimoji="0" lang="en-US" altLang="zh-CN" sz="4265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HY얕은샘물M"/>
              </a:rPr>
              <a:t>+</a:t>
            </a:r>
            <a:endParaRPr kumimoji="0" lang="zh-CN" altLang="en-US" sz="4265" b="1" i="0" u="none" strike="noStrike" kern="1200" cap="none" spc="0" normalizeH="0" baseline="3000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HY얕은샘물M"/>
            </a:endParaRPr>
          </a:p>
        </p:txBody>
      </p:sp>
      <p:sp>
        <p:nvSpPr>
          <p:cNvPr id="9" name="圆角矩形标注 8"/>
          <p:cNvSpPr/>
          <p:nvPr>
            <p:custDataLst>
              <p:tags r:id="rId4"/>
            </p:custDataLst>
          </p:nvPr>
        </p:nvSpPr>
        <p:spPr>
          <a:xfrm>
            <a:off x="4320117" y="2833582"/>
            <a:ext cx="1344084" cy="832338"/>
          </a:xfrm>
          <a:prstGeom prst="wedgeRoundRectCallout">
            <a:avLst>
              <a:gd name="adj1" fmla="val -46172"/>
              <a:gd name="adj2" fmla="val 78196"/>
              <a:gd name="adj3" fmla="val 16667"/>
            </a:avLst>
          </a:prstGeom>
          <a:ln w="28575">
            <a:solidFill>
              <a:srgbClr val="00B0F0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265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HY얕은샘물M"/>
              </a:rPr>
              <a:t>Cl</a:t>
            </a:r>
            <a:r>
              <a:rPr kumimoji="0" lang="en-US" altLang="zh-CN" sz="4265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HY얕은샘물M"/>
              </a:rPr>
              <a:t>-</a:t>
            </a:r>
            <a:endParaRPr kumimoji="0" lang="zh-CN" altLang="en-US" sz="4265" b="1" i="0" u="none" strike="noStrike" kern="1200" cap="none" spc="0" normalizeH="0" baseline="3000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HY얕은샘물M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2878667" y="3812117"/>
            <a:ext cx="1585384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 bwMode="auto">
          <a:xfrm>
            <a:off x="3117851" y="3716867"/>
            <a:ext cx="1223433" cy="5340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0000FF"/>
                </a:solidFill>
                <a:latin typeface="+mn-lt"/>
                <a:ea typeface="+mj-ea"/>
                <a:cs typeface="HY얕은샘물M"/>
              </a:rPr>
              <a:t>碱  </a:t>
            </a:r>
          </a:p>
        </p:txBody>
      </p:sp>
      <p:cxnSp>
        <p:nvCxnSpPr>
          <p:cNvPr id="18" name="直接连接符 17"/>
          <p:cNvCxnSpPr/>
          <p:nvPr>
            <p:custDataLst>
              <p:tags r:id="rId7"/>
            </p:custDataLst>
          </p:nvPr>
        </p:nvCxnSpPr>
        <p:spPr>
          <a:xfrm>
            <a:off x="4707467" y="3812117"/>
            <a:ext cx="1195917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9" name="TextBox 18"/>
          <p:cNvSpPr txBox="1"/>
          <p:nvPr>
            <p:custDataLst>
              <p:tags r:id="rId8"/>
            </p:custDataLst>
          </p:nvPr>
        </p:nvSpPr>
        <p:spPr bwMode="auto">
          <a:xfrm>
            <a:off x="4847167" y="3716867"/>
            <a:ext cx="1225551" cy="5340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0000FF"/>
                </a:solidFill>
                <a:latin typeface="+mn-lt"/>
                <a:ea typeface="+mj-ea"/>
                <a:cs typeface="HY얕은샘물M"/>
              </a:rPr>
              <a:t>酸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159000" y="5395384"/>
            <a:ext cx="6745817" cy="879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OH</a:t>
            </a:r>
            <a:r>
              <a:rPr kumimoji="0" lang="en-US" altLang="zh-CN" sz="4265" b="1" i="0" u="none" strike="noStrike" kern="1200" cap="none" spc="0" normalizeH="0" baseline="3000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-    </a:t>
            </a: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+  H</a:t>
            </a:r>
            <a:r>
              <a:rPr kumimoji="0" lang="en-US" altLang="zh-CN" sz="4265" b="1" i="0" u="none" strike="noStrike" kern="1200" cap="none" spc="0" normalizeH="0" baseline="3000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+   </a:t>
            </a:r>
            <a:r>
              <a:rPr kumimoji="0" lang="zh-CN" altLang="en-US" sz="4265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＝   </a:t>
            </a: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H</a:t>
            </a:r>
            <a:r>
              <a:rPr kumimoji="0" lang="en-US" altLang="zh-CN" sz="4265" b="1" i="0" u="none" strike="noStrike" kern="1200" cap="none" spc="0" normalizeH="0" baseline="-2500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2</a:t>
            </a: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HY얕은샘물M"/>
                <a:cs typeface="HY얕은샘물M"/>
              </a:rPr>
              <a:t>O</a:t>
            </a:r>
          </a:p>
        </p:txBody>
      </p:sp>
      <p:sp>
        <p:nvSpPr>
          <p:cNvPr id="22" name="TextBox 21"/>
          <p:cNvSpPr txBox="1"/>
          <p:nvPr>
            <p:custDataLst>
              <p:tags r:id="rId10"/>
            </p:custDataLst>
          </p:nvPr>
        </p:nvSpPr>
        <p:spPr bwMode="auto">
          <a:xfrm>
            <a:off x="3045884" y="4580467"/>
            <a:ext cx="7370233" cy="5340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碱   </a:t>
            </a:r>
            <a:r>
              <a:rPr kumimoji="0" lang="en-US" altLang="zh-CN" sz="2400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+    </a:t>
            </a: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酸    →    盐   </a:t>
            </a:r>
            <a:r>
              <a:rPr kumimoji="0" lang="en-US" altLang="zh-CN" sz="2400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+   </a:t>
            </a: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水</a:t>
            </a:r>
          </a:p>
        </p:txBody>
      </p:sp>
      <p:sp>
        <p:nvSpPr>
          <p:cNvPr id="23564" name="矩形 15"/>
          <p:cNvSpPr/>
          <p:nvPr>
            <p:custDataLst>
              <p:tags r:id="rId11"/>
            </p:custDataLst>
          </p:nvPr>
        </p:nvSpPr>
        <p:spPr>
          <a:xfrm>
            <a:off x="1153584" y="5372100"/>
            <a:ext cx="110109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400" b="1">
                <a:latin typeface="黑体" panose="02010600030101010101" pitchFamily="49" charset="-122"/>
                <a:ea typeface="黑体" panose="02010600030101010101" pitchFamily="49" charset="-122"/>
              </a:rPr>
              <a:t>实质：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23565" name="矩形 24"/>
          <p:cNvSpPr/>
          <p:nvPr>
            <p:custDataLst>
              <p:tags r:id="rId12"/>
            </p:custDataLst>
          </p:nvPr>
        </p:nvSpPr>
        <p:spPr>
          <a:xfrm>
            <a:off x="1138767" y="4580467"/>
            <a:ext cx="110109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400" b="1">
                <a:latin typeface="黑体" panose="02010600030101010101" pitchFamily="49" charset="-122"/>
                <a:ea typeface="黑体" panose="02010600030101010101" pitchFamily="49" charset="-122"/>
              </a:rPr>
              <a:t>特点：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8" grpId="0"/>
      <p:bldP spid="19" grpId="0"/>
      <p:bldP spid="14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5"/>
          <p:cNvGrpSpPr/>
          <p:nvPr>
            <p:custDataLst>
              <p:tags r:id="rId1"/>
            </p:custDataLst>
          </p:nvPr>
        </p:nvGrpSpPr>
        <p:grpSpPr>
          <a:xfrm>
            <a:off x="-4233" y="211667"/>
            <a:ext cx="4252384" cy="573617"/>
            <a:chOff x="303257" y="547615"/>
            <a:chExt cx="3188623" cy="430202"/>
          </a:xfrm>
        </p:grpSpPr>
        <p:cxnSp>
          <p:nvCxnSpPr>
            <p:cNvPr id="26632" name="直接连接符 6"/>
            <p:cNvCxnSpPr/>
            <p:nvPr>
              <p:custDataLst>
                <p:tags r:id="rId6"/>
              </p:custDataLst>
            </p:nvPr>
          </p:nvCxnSpPr>
          <p:spPr>
            <a:xfrm flipV="1">
              <a:off x="1977622" y="976607"/>
              <a:ext cx="1370242" cy="360"/>
            </a:xfrm>
            <a:prstGeom prst="line">
              <a:avLst/>
            </a:prstGeom>
            <a:ln w="57150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26633" name="圆角矩形 7"/>
            <p:cNvSpPr/>
            <p:nvPr>
              <p:custDataLst>
                <p:tags r:id="rId7"/>
              </p:custDataLst>
            </p:nvPr>
          </p:nvSpPr>
          <p:spPr>
            <a:xfrm>
              <a:off x="467544" y="547615"/>
              <a:ext cx="1656184" cy="409727"/>
            </a:xfrm>
            <a:prstGeom prst="roundRect">
              <a:avLst>
                <a:gd name="adj" fmla="val 23657"/>
              </a:avLst>
            </a:prstGeom>
            <a:solidFill>
              <a:srgbClr val="00B0F0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</a:pPr>
              <a:endParaRPr lang="zh-CN" altLang="en-US" sz="2400">
                <a:latin typeface="HY얕은샘물M" charset="-122"/>
              </a:endParaRPr>
            </a:p>
          </p:txBody>
        </p:sp>
        <p:sp>
          <p:nvSpPr>
            <p:cNvPr id="26634" name="TextBox 8"/>
            <p:cNvSpPr txBox="1"/>
            <p:nvPr>
              <p:custDataLst>
                <p:tags r:id="rId8"/>
              </p:custDataLst>
            </p:nvPr>
          </p:nvSpPr>
          <p:spPr>
            <a:xfrm>
              <a:off x="303257" y="580123"/>
              <a:ext cx="2000522" cy="3762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</a:pPr>
              <a:r>
                <a:rPr lang="zh-CN" altLang="en-US" sz="2665">
                  <a:latin typeface="方正琥珀_GBK" panose="03000509000000000000" pitchFamily="65" charset="-122"/>
                  <a:ea typeface="方正琥珀_GBK" panose="03000509000000000000" pitchFamily="65" charset="-122"/>
                </a:rPr>
                <a:t>课后反馈总结</a:t>
              </a:r>
            </a:p>
          </p:txBody>
        </p:sp>
        <p:sp>
          <p:nvSpPr>
            <p:cNvPr id="6" name="TextBox 5"/>
            <p:cNvSpPr txBox="1"/>
            <p:nvPr>
              <p:custDataLst>
                <p:tags r:id="rId9"/>
              </p:custDataLst>
            </p:nvPr>
          </p:nvSpPr>
          <p:spPr>
            <a:xfrm>
              <a:off x="2120566" y="601589"/>
              <a:ext cx="1371314" cy="3762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 eaLnBrk="1" hangingPunct="1">
                <a:buClrTx/>
                <a:buSzTx/>
                <a:buFontTx/>
                <a:defRPr/>
              </a:pPr>
              <a:r>
                <a:rPr kumimoji="0" lang="zh-CN" altLang="en-US" sz="2665" kern="1200" cap="none" spc="-100" normalizeH="0" baseline="0" noProof="0">
                  <a:latin typeface="方正美黑_GBK" panose="03000509000000000000" pitchFamily="65" charset="-122"/>
                  <a:ea typeface="方正美黑_GBK" panose="03000509000000000000" pitchFamily="65" charset="-122"/>
                  <a:cs typeface="+mn-cs"/>
                </a:rPr>
                <a:t>课本习题</a:t>
              </a:r>
            </a:p>
          </p:txBody>
        </p:sp>
      </p:grpSp>
      <p:sp>
        <p:nvSpPr>
          <p:cNvPr id="16" name="内容占位符 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6551" y="1411817"/>
            <a:ext cx="11711517" cy="585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下列方法可以解决生活中的一些问题：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①服用含氢氧化铝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〔Al(OH)</a:t>
            </a:r>
            <a:r>
              <a:rPr kumimoji="0" lang="en-US" altLang="zh-CN" sz="3735" b="1" i="0" u="none" strike="noStrike" kern="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3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〕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的药物可以治疗胃酸过多症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,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反应的化学方 程式为</a:t>
            </a:r>
            <a:r>
              <a:rPr kumimoji="0" lang="zh-CN" altLang="en-US" sz="3735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                                              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。</a:t>
            </a:r>
            <a:endParaRPr kumimoji="0" lang="en-US" altLang="zh-CN" sz="3735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②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热水瓶用久后，瓶胆内壁常附着一层水垢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〔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主要成分是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CaCO</a:t>
            </a:r>
            <a:r>
              <a:rPr kumimoji="0" lang="en-US" altLang="zh-CN" sz="3735" b="1" i="0" u="none" strike="noStrike" kern="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3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和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Mg(OH)</a:t>
            </a:r>
            <a:r>
              <a:rPr kumimoji="0" lang="en-US" altLang="zh-CN" sz="3735" b="1" i="0" u="none" strike="noStrike" kern="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 〕,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可以用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_________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来洗涤。写出其与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Mg(OH)</a:t>
            </a:r>
            <a:r>
              <a:rPr kumimoji="0" lang="en-US" altLang="zh-CN" sz="3735" b="1" i="0" u="none" strike="noStrike" kern="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反应的化学方程式：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______________________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____________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_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。</a:t>
            </a:r>
            <a:endParaRPr kumimoji="0" lang="en-US" altLang="zh-CN" sz="3735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sp>
        <p:nvSpPr>
          <p:cNvPr id="17" name="内容占位符 1"/>
          <p:cNvSpPr txBox="1"/>
          <p:nvPr>
            <p:custDataLst>
              <p:tags r:id="rId3"/>
            </p:custDataLst>
          </p:nvPr>
        </p:nvSpPr>
        <p:spPr>
          <a:xfrm>
            <a:off x="5903384" y="2755900"/>
            <a:ext cx="6527800" cy="6731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Al(OH)</a:t>
            </a:r>
            <a:r>
              <a:rPr lang="en-US" altLang="zh-CN" sz="3465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+3HCl=AlCl</a:t>
            </a:r>
            <a:r>
              <a:rPr lang="en-US" altLang="zh-CN" sz="3465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+3H</a:t>
            </a:r>
            <a:r>
              <a:rPr lang="en-US" altLang="zh-CN" sz="3465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O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内容占位符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428442" y="4868546"/>
            <a:ext cx="1631951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defTabSz="914400"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465" b="1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HY얕은샘물M"/>
              </a:rPr>
              <a:t>稀盐酸</a:t>
            </a:r>
          </a:p>
        </p:txBody>
      </p:sp>
      <p:sp>
        <p:nvSpPr>
          <p:cNvPr id="19" name="内容占位符 1"/>
          <p:cNvSpPr txBox="1"/>
          <p:nvPr>
            <p:custDataLst>
              <p:tags r:id="rId5"/>
            </p:custDataLst>
          </p:nvPr>
        </p:nvSpPr>
        <p:spPr>
          <a:xfrm>
            <a:off x="1361017" y="6186593"/>
            <a:ext cx="6529916" cy="670984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Mg(OH)</a:t>
            </a:r>
            <a:r>
              <a:rPr lang="en-US" altLang="zh-CN" sz="3465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 + 2HCl=MgCl</a:t>
            </a:r>
            <a:r>
              <a:rPr lang="en-US" altLang="zh-CN" sz="3465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 + 2H</a:t>
            </a:r>
            <a:r>
              <a:rPr lang="en-US" altLang="zh-CN" sz="3465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</a:rPr>
              <a:t>O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内容占位符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9600" y="1123951"/>
            <a:ext cx="10972800" cy="585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③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实验室中含有盐酸的废水直接倒入下水道会造成铸铁管道腐蚀，所以，需 将废液处理后再排放。你的处理方法是              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___________________________________________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以上三个问题的解决方法应用的共同原理是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: __________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与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________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发生</a:t>
            </a:r>
            <a:r>
              <a:rPr kumimoji="0" lang="en-US" altLang="zh-CN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__________</a:t>
            </a: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反应。</a:t>
            </a:r>
          </a:p>
        </p:txBody>
      </p:sp>
      <p:sp>
        <p:nvSpPr>
          <p:cNvPr id="20" name="内容占位符 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2468033"/>
            <a:ext cx="10896600" cy="105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                         加入适量的碱性物质发生中和反应，如加入熟石灰［</a:t>
            </a:r>
            <a:r>
              <a:rPr kumimoji="0" lang="en-US" altLang="zh-CN" sz="3735" b="1" kern="1200" cap="none" spc="0" normalizeH="0" baseline="0" noProof="0" err="1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Ca(OH)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2</a:t>
            </a: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］，生成氯化钙和水</a:t>
            </a:r>
          </a:p>
        </p:txBody>
      </p:sp>
      <p:sp>
        <p:nvSpPr>
          <p:cNvPr id="21" name="内容占位符 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95400" y="4677833"/>
            <a:ext cx="1155700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defTabSz="914400"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HY얕은샘물M"/>
              </a:rPr>
              <a:t>酸</a:t>
            </a:r>
          </a:p>
        </p:txBody>
      </p:sp>
      <p:sp>
        <p:nvSpPr>
          <p:cNvPr id="22" name="内容占位符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37000" y="4677833"/>
            <a:ext cx="1159933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defTabSz="914400"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HY얕은샘물M"/>
              </a:rPr>
              <a:t>碱</a:t>
            </a:r>
          </a:p>
        </p:txBody>
      </p:sp>
      <p:sp>
        <p:nvSpPr>
          <p:cNvPr id="23" name="内容占位符 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226300" y="4677833"/>
            <a:ext cx="1631951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defTabSz="914400"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j-ea"/>
                <a:ea typeface="+mj-ea"/>
                <a:cs typeface="HY얕은샘물M"/>
              </a:rPr>
              <a:t>中和</a:t>
            </a:r>
          </a:p>
        </p:txBody>
      </p:sp>
      <p:cxnSp>
        <p:nvCxnSpPr>
          <p:cNvPr id="27655" name="直接连接符 2"/>
          <p:cNvCxnSpPr/>
          <p:nvPr>
            <p:custDataLst>
              <p:tags r:id="rId6"/>
            </p:custDataLst>
          </p:nvPr>
        </p:nvCxnSpPr>
        <p:spPr>
          <a:xfrm>
            <a:off x="3695700" y="3141133"/>
            <a:ext cx="7488767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9600" y="933451"/>
            <a:ext cx="10972800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某工厂化验室用</a:t>
            </a: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15%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的氢氧化钠溶液洗涤一定量石油产品中的残余硫酸，共消耗氢氧化钠溶液</a:t>
            </a: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40 g,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洗涤后的溶液呈中性。这一定量石油产品中含</a:t>
            </a: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H</a:t>
            </a:r>
            <a:r>
              <a:rPr kumimoji="0" lang="en-US" altLang="zh-CN" sz="3735" b="1" i="0" u="none" strike="noStrike" kern="1200" cap="none" spc="0" normalizeH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</a:t>
            </a: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SO</a:t>
            </a:r>
            <a:r>
              <a:rPr kumimoji="0" lang="en-US" altLang="zh-CN" sz="3735" b="1" i="0" u="none" strike="noStrike" kern="1200" cap="none" spc="0" normalizeH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4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的质量 是多少？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>
            <p:custDataLst>
              <p:tags r:id="rId1"/>
            </p:custDataLst>
          </p:nvPr>
        </p:nvSpPr>
        <p:spPr bwMode="auto">
          <a:xfrm>
            <a:off x="814917" y="836084"/>
            <a:ext cx="10657417" cy="61328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解：设这一定量石油产品中含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H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2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SO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4</a:t>
            </a: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的质量为</a:t>
            </a:r>
            <a:r>
              <a:rPr kumimoji="0" lang="en-US" altLang="zh-CN" sz="3735" b="1" i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x</a:t>
            </a: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。</a:t>
            </a:r>
            <a:endParaRPr kumimoji="0" lang="en-US" altLang="zh-CN" sz="3735" b="1" kern="1200" cap="none" spc="0" normalizeH="0" baseline="0" noProof="0">
              <a:solidFill>
                <a:srgbClr val="FF0000"/>
              </a:solidFill>
              <a:latin typeface="+mn-lt"/>
              <a:ea typeface="+mj-ea"/>
              <a:cs typeface="HY얕은샘물M"/>
            </a:endParaRPr>
          </a:p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H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2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SO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4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+2NaOH=Na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2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SO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4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+2H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2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O</a:t>
            </a:r>
          </a:p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  98           80</a:t>
            </a:r>
          </a:p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  </a:t>
            </a:r>
            <a:r>
              <a:rPr kumimoji="0" lang="en-US" altLang="zh-CN" sz="3735" b="1" i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x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       40g×15%</a:t>
            </a:r>
          </a:p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解得</a:t>
            </a:r>
            <a:r>
              <a:rPr kumimoji="0" lang="en-US" altLang="zh-CN" sz="3735" b="1" i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x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=7.35g</a:t>
            </a:r>
          </a:p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答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:</a:t>
            </a: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这一定量石油产品中含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H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2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SO</a:t>
            </a:r>
            <a:r>
              <a:rPr kumimoji="0" lang="en-US" altLang="zh-CN" sz="3735" b="1" kern="1200" cap="none" spc="0" normalizeH="0" baseline="-2500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4</a:t>
            </a: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的质量为</a:t>
            </a:r>
            <a:r>
              <a:rPr kumimoji="0" lang="en-US" altLang="zh-CN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7.35g</a:t>
            </a: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rPr>
              <a:t>。</a:t>
            </a:r>
            <a:endParaRPr kumimoji="0" lang="en-US" altLang="zh-CN" sz="3735" b="1" kern="1200" cap="none" spc="0" normalizeH="0" baseline="0" noProof="0">
              <a:solidFill>
                <a:srgbClr val="FF0000"/>
              </a:solidFill>
              <a:latin typeface="+mn-lt"/>
              <a:ea typeface="+mj-ea"/>
              <a:cs typeface="HY얕은샘물M"/>
            </a:endParaRPr>
          </a:p>
          <a:p>
            <a:pPr marR="0" defTabSz="914400" eaLnBrk="1" hangingPunct="1">
              <a:lnSpc>
                <a:spcPct val="150000"/>
              </a:lnSpc>
              <a:buClrTx/>
              <a:buSzTx/>
              <a:buFontTx/>
              <a:defRPr/>
            </a:pPr>
            <a:endParaRPr kumimoji="0" lang="zh-CN" altLang="en-US" sz="3735" b="1" kern="1200" cap="none" spc="0" normalizeH="0" baseline="0" noProof="0">
              <a:solidFill>
                <a:srgbClr val="FF0000"/>
              </a:solidFill>
              <a:latin typeface="+mn-lt"/>
              <a:ea typeface="+mj-ea"/>
              <a:cs typeface="HY얕은샘물M"/>
            </a:endParaRPr>
          </a:p>
        </p:txBody>
      </p: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5327651" y="2925233"/>
            <a:ext cx="6191249" cy="1241425"/>
            <a:chOff x="3995952" y="1906815"/>
            <a:chExt cx="4644006" cy="931087"/>
          </a:xfrm>
        </p:grpSpPr>
        <p:sp>
          <p:nvSpPr>
            <p:cNvPr id="29700" name="矩形 2"/>
            <p:cNvSpPr/>
            <p:nvPr>
              <p:custDataLst>
                <p:tags r:id="rId3"/>
              </p:custDataLst>
            </p:nvPr>
          </p:nvSpPr>
          <p:spPr>
            <a:xfrm>
              <a:off x="4067958" y="1906815"/>
              <a:ext cx="4572000" cy="9310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98             80</a:t>
              </a:r>
            </a:p>
            <a:p>
              <a:pPr eaLnBrk="1" hangingPunct="1">
                <a:buFont typeface="Arial" panose="020B0604020202020204" pitchFamily="34" charset="0"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3735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         40g×15%</a:t>
              </a:r>
            </a:p>
          </p:txBody>
        </p:sp>
        <p:cxnSp>
          <p:nvCxnSpPr>
            <p:cNvPr id="29701" name="直接连接符 4"/>
            <p:cNvCxnSpPr/>
            <p:nvPr>
              <p:custDataLst>
                <p:tags r:id="rId4"/>
              </p:custDataLst>
            </p:nvPr>
          </p:nvCxnSpPr>
          <p:spPr>
            <a:xfrm flipV="1">
              <a:off x="3995952" y="2383074"/>
              <a:ext cx="647779" cy="1588"/>
            </a:xfrm>
            <a:prstGeom prst="line">
              <a:avLst/>
            </a:prstGeom>
            <a:ln w="28575" cap="flat" cmpd="sng">
              <a:solidFill>
                <a:srgbClr val="FF0909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9702" name="直接连接符 6"/>
            <p:cNvCxnSpPr/>
            <p:nvPr>
              <p:custDataLst>
                <p:tags r:id="rId5"/>
              </p:custDataLst>
            </p:nvPr>
          </p:nvCxnSpPr>
          <p:spPr>
            <a:xfrm flipV="1">
              <a:off x="5220064" y="2383074"/>
              <a:ext cx="1368593" cy="1588"/>
            </a:xfrm>
            <a:prstGeom prst="line">
              <a:avLst/>
            </a:prstGeom>
            <a:ln w="28575" cap="flat" cmpd="sng">
              <a:solidFill>
                <a:srgbClr val="FF0909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10" name="TextBox 9"/>
            <p:cNvSpPr txBox="1"/>
            <p:nvPr>
              <p:custDataLst>
                <p:tags r:id="rId6"/>
              </p:custDataLst>
            </p:nvPr>
          </p:nvSpPr>
          <p:spPr bwMode="auto">
            <a:xfrm>
              <a:off x="4716765" y="2011592"/>
              <a:ext cx="431853" cy="40053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>
                  <a:solidFill>
                    <a:srgbClr val="FF0000"/>
                  </a:solidFill>
                  <a:latin typeface="+mn-lt"/>
                  <a:ea typeface="+mj-ea"/>
                  <a:cs typeface="HY얕은샘물M"/>
                </a:rPr>
                <a:t>=</a:t>
              </a:r>
              <a:endParaRPr kumimoji="0" lang="zh-CN" altLang="en-US" sz="2400" b="1" kern="12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HY얕은샘물M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31d61881-21f9-48b0-97fc-a61b314086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  <p:tag name="KSO_WM_UNIT_TABLE_BEAUTIFY" val="smartTable{7bfeebc9-677f-42fa-9986-4fc388450716}"/>
  <p:tag name="TABLE_COLOR_RGB" val="0x000000*0xFFFFFF*0x212121*0xFFFFFF*0xE34D4D*0xE67A4A*0xECAF40*0x8DC32D*0x38B8A3*0x3B93BF"/>
  <p:tag name="TABLE_COLORIDX" val="c"/>
  <p:tag name="TABLE_EMPHASIZE_COLOR" val="14896461"/>
  <p:tag name="TABLE_SKINIDX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1038</Words>
  <Application>Microsoft Office PowerPoint</Application>
  <PresentationFormat>宽屏</PresentationFormat>
  <Paragraphs>124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HY얕은샘물M</vt:lpstr>
      <vt:lpstr>方正琥珀_GBK</vt:lpstr>
      <vt:lpstr>方正楷体_GBK</vt:lpstr>
      <vt:lpstr>方正美黑_GBK</vt:lpstr>
      <vt:lpstr>汉仪中黑简</vt:lpstr>
      <vt:lpstr>黑体</vt:lpstr>
      <vt:lpstr>隶书</vt:lpstr>
      <vt:lpstr>宋体</vt:lpstr>
      <vt:lpstr>微软雅黑</vt:lpstr>
      <vt:lpstr>Arial</vt:lpstr>
      <vt:lpstr>Calibri</vt:lpstr>
      <vt:lpstr>Tahoma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2023-03-24T03:35:42Z</dcterms:created>
  <dcterms:modified xsi:type="dcterms:W3CDTF">2023-03-24T03:35:45Z</dcterms:modified>
</cp:coreProperties>
</file>