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10" r:id="rId1"/>
    <p:sldMasterId id="2147484447" r:id="rId2"/>
  </p:sldMasterIdLst>
  <p:notesMasterIdLst>
    <p:notesMasterId r:id="rId3"/>
  </p:notesMasterIdLst>
  <p:sldIdLst>
    <p:sldId id="610" r:id="rId4"/>
    <p:sldId id="615" r:id="rId5"/>
    <p:sldId id="619" r:id="rId6"/>
    <p:sldId id="622" r:id="rId7"/>
    <p:sldId id="625" r:id="rId8"/>
    <p:sldId id="628" r:id="rId9"/>
    <p:sldId id="631" r:id="rId10"/>
    <p:sldId id="634" r:id="rId11"/>
    <p:sldId id="637" r:id="rId12"/>
    <p:sldId id="640" r:id="rId13"/>
    <p:sldId id="643" r:id="rId14"/>
    <p:sldId id="646" r:id="rId15"/>
    <p:sldId id="649" r:id="rId16"/>
    <p:sldId id="652" r:id="rId17"/>
    <p:sldId id="655" r:id="rId18"/>
    <p:sldId id="658" r:id="rId19"/>
    <p:sldId id="661" r:id="rId20"/>
    <p:sldId id="664" r:id="rId21"/>
    <p:sldId id="667" r:id="rId22"/>
    <p:sldId id="670" r:id="rId23"/>
    <p:sldId id="673" r:id="rId24"/>
    <p:sldId id="676" r:id="rId25"/>
    <p:sldId id="67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  <p:sldLayoutId id="2147484455" r:id="rId8"/>
    <p:sldLayoutId id="2147484456" r:id="rId9"/>
    <p:sldLayoutId id="2147484457" r:id="rId10"/>
    <p:sldLayoutId id="21474844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基于数字技术的数字校园的意义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数字校园的定义与特点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数字技术对学习环境的影响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数字校园的建设与应用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数字校园的意义与价值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数字校园的未来发展与挑战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数字校园的定义与特点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数字校园的定义</a:t>
            </a:r>
            <a:endParaRPr altLang="en-US" lang="zh-CN"/>
          </a:p>
        </p:txBody>
      </p:sp>
      <p:sp>
        <p:nvSpPr>
          <p:cNvPr id="1049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数字校园是一种基于数字技术的教育环境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数字校园是利用数字技术对学校的教学、管理、科研等方面进行全面数字化升级的产物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数字校园是学校信息化建设的核心和基础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数字校园是实现教育现代化的重要手段之一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数字校园的特点</a:t>
            </a:r>
            <a:endParaRPr altLang="en-US" lang="zh-CN"/>
          </a:p>
        </p:txBody>
      </p:sp>
      <p:sp>
        <p:nvSpPr>
          <p:cNvPr id="104924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20490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8" name="矩形 4"/>
          <p:cNvSpPr/>
          <p:nvPr>
            <p:custDataLst>
              <p:tags r:id="rId2"/>
            </p:custDataLst>
          </p:nvPr>
        </p:nvSpPr>
        <p:spPr>
          <a:xfrm>
            <a:off x="2463165" y="428053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3672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个性化：根据学生的个性化需求提供定制化的教学和服务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20490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4" name="矩形 57"/>
          <p:cNvSpPr/>
          <p:nvPr>
            <p:custDataLst>
              <p:tags r:id="rId5"/>
            </p:custDataLst>
          </p:nvPr>
        </p:nvSpPr>
        <p:spPr>
          <a:xfrm>
            <a:off x="6174105" y="428053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3672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集成化：将各种信息系统集成在一起，实现统一管理和操作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17320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0" name="矩形 65"/>
          <p:cNvSpPr/>
          <p:nvPr>
            <p:custDataLst>
              <p:tags r:id="rId8"/>
            </p:custDataLst>
          </p:nvPr>
        </p:nvSpPr>
        <p:spPr>
          <a:xfrm>
            <a:off x="608330" y="177673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3291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数字化：利用数字技术实现校园内各种信息的数字化处理和传输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17320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6" name="矩形 69"/>
          <p:cNvSpPr/>
          <p:nvPr>
            <p:custDataLst>
              <p:tags r:id="rId11"/>
            </p:custDataLst>
          </p:nvPr>
        </p:nvSpPr>
        <p:spPr>
          <a:xfrm>
            <a:off x="4318635" y="177673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3291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网络化：通过校园网络实现信息共享和交互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17320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2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3291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智能化：利用人工智能等技术提高教学、管理和服务效率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矩形 73"/>
          <p:cNvSpPr/>
          <p:nvPr>
            <p:custDataLst>
              <p:tags r:id="rId15"/>
            </p:custDataLst>
          </p:nvPr>
        </p:nvSpPr>
        <p:spPr>
          <a:xfrm>
            <a:off x="8029575" y="177673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33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数字技术对学习环境的影响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多元化的学习资源</a:t>
            </a:r>
            <a:endParaRPr altLang="en-US" lang="zh-CN"/>
          </a:p>
        </p:txBody>
      </p:sp>
      <p:sp>
        <p:nvSpPr>
          <p:cNvPr id="104941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数字技术提供丰富的学习资源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多元化的学习资源提高学习效率与效果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数字技术促进学习资源的共享与传播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多元化的学习资源满足不同需求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个性化的学习方式</a:t>
            </a:r>
            <a:endParaRPr altLang="en-US" lang="zh-CN"/>
          </a:p>
        </p:txBody>
      </p:sp>
      <p:sp>
        <p:nvSpPr>
          <p:cNvPr id="104951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数字技术促进自主学习和合作学习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数字技术提供多样化的学习资源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数字技术实现个性化的学习路径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数字技术有助于提高学习效果和兴趣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高效的学习管理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数字技术可以提供个性化的学习计划和资源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数字技术可以实时跟踪学生的学习进度和成绩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数字技术可以帮助学生更好地管理学习时间和任务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数字技术可以提高学生的学习效率和成果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68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数字校园的建设与应用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应用系统建设：教学管理系统、学生管理系统、资源共享系统等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基础设施建设：包括校园网络、数据中心、多媒体教室等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信息化应用建设：数字化图书馆、在线教育平台、虚拟实验室等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信息安全建设：网络安全、数据安全、应用安全等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数字校园的应用场景</a:t>
            </a:r>
            <a:endParaRPr altLang="en-US" lang="zh-CN"/>
          </a:p>
        </p:txBody>
      </p:sp>
      <p:sp>
        <p:nvSpPr>
          <p:cNvPr id="1049834" name="矩形 5"/>
          <p:cNvSpPr/>
          <p:nvPr>
            <p:custDataLst>
              <p:tags r:id="rId1"/>
            </p:custDataLst>
          </p:nvPr>
        </p:nvSpPr>
        <p:spPr>
          <a:xfrm>
            <a:off x="729533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0"/>
          <p:cNvSpPr/>
          <p:nvPr>
            <p:custDataLst>
              <p:tags r:id="rId2"/>
            </p:custDataLst>
          </p:nvPr>
        </p:nvSpPr>
        <p:spPr>
          <a:xfrm>
            <a:off x="1089106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3"/>
            </p:custDataLst>
          </p:nvPr>
        </p:nvSpPr>
        <p:spPr>
          <a:xfrm>
            <a:off x="886680" y="2105263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数字化教学：利用数字技术提高教学质量和效率，如在线课程、虚拟实验室等。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6"/>
          <p:cNvSpPr/>
          <p:nvPr>
            <p:custDataLst>
              <p:tags r:id="rId4"/>
            </p:custDataLst>
          </p:nvPr>
        </p:nvSpPr>
        <p:spPr>
          <a:xfrm>
            <a:off x="4429136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1"/>
          <p:cNvSpPr/>
          <p:nvPr>
            <p:custDataLst>
              <p:tags r:id="rId5"/>
            </p:custDataLst>
          </p:nvPr>
        </p:nvSpPr>
        <p:spPr>
          <a:xfrm>
            <a:off x="4808685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6"/>
            </p:custDataLst>
          </p:nvPr>
        </p:nvSpPr>
        <p:spPr>
          <a:xfrm>
            <a:off x="4586282" y="2105263"/>
            <a:ext cx="2986195" cy="1339316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数字化管理：通过数字化手段实现学校各项工作的信息化管理，如学生管理、教务管理等。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6" name="矩形 7"/>
          <p:cNvSpPr/>
          <p:nvPr>
            <p:custDataLst>
              <p:tags r:id="rId7"/>
            </p:custDataLst>
          </p:nvPr>
        </p:nvSpPr>
        <p:spPr>
          <a:xfrm>
            <a:off x="8128073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12"/>
          <p:cNvSpPr/>
          <p:nvPr>
            <p:custDataLst>
              <p:tags r:id="rId8"/>
            </p:custDataLst>
          </p:nvPr>
        </p:nvSpPr>
        <p:spPr>
          <a:xfrm>
            <a:off x="8527598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9"/>
            </p:custDataLst>
          </p:nvPr>
        </p:nvSpPr>
        <p:spPr>
          <a:xfrm>
            <a:off x="8285219" y="2105263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数字化科研：利用数字技术推动科研工作的开展，如数据挖掘、知识发现等。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2" name="矩形 33"/>
          <p:cNvSpPr/>
          <p:nvPr>
            <p:custDataLst>
              <p:tags r:id="rId10"/>
            </p:custDataLst>
          </p:nvPr>
        </p:nvSpPr>
        <p:spPr>
          <a:xfrm>
            <a:off x="2583996" y="3965718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7"/>
          <p:cNvSpPr/>
          <p:nvPr>
            <p:custDataLst>
              <p:tags r:id="rId11"/>
            </p:custDataLst>
          </p:nvPr>
        </p:nvSpPr>
        <p:spPr>
          <a:xfrm>
            <a:off x="2943568" y="3960391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12"/>
            </p:custDataLst>
          </p:nvPr>
        </p:nvSpPr>
        <p:spPr>
          <a:xfrm>
            <a:off x="2741142" y="4746124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数字化文化：通过数字技术营造校园文化氛围，如数字图书馆、在线文化活动等。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8" name="矩形 34"/>
          <p:cNvSpPr/>
          <p:nvPr>
            <p:custDataLst>
              <p:tags r:id="rId13"/>
            </p:custDataLst>
          </p:nvPr>
        </p:nvSpPr>
        <p:spPr>
          <a:xfrm>
            <a:off x="6283598" y="3965718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38"/>
          <p:cNvSpPr/>
          <p:nvPr>
            <p:custDataLst>
              <p:tags r:id="rId14"/>
            </p:custDataLst>
          </p:nvPr>
        </p:nvSpPr>
        <p:spPr>
          <a:xfrm>
            <a:off x="6663147" y="3960391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15"/>
            </p:custDataLst>
          </p:nvPr>
        </p:nvSpPr>
        <p:spPr>
          <a:xfrm>
            <a:off x="6440745" y="4746124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数字化生活：提供便捷的数字化生活服务，如校园一卡通、在线购物等。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数字校园的实践案例</a:t>
            </a:r>
            <a:endParaRPr altLang="en-US" lang="zh-CN"/>
          </a:p>
        </p:txBody>
      </p:sp>
      <p:sp>
        <p:nvSpPr>
          <p:cNvPr id="1049922" name="平行四边形 11"/>
          <p:cNvSpPr/>
          <p:nvPr>
            <p:custDataLst>
              <p:tags r:id="rId1"/>
            </p:custDataLst>
          </p:nvPr>
        </p:nvSpPr>
        <p:spPr>
          <a:xfrm>
            <a:off x="2945057" y="5459720"/>
            <a:ext cx="3137799" cy="14506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24" name="标题"/>
          <p:cNvSpPr txBox="1"/>
          <p:nvPr>
            <p:custDataLst>
              <p:tags r:id="rId2"/>
            </p:custDataLst>
          </p:nvPr>
        </p:nvSpPr>
        <p:spPr>
          <a:xfrm>
            <a:off x="3190498" y="5060276"/>
            <a:ext cx="6050783" cy="50670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案例四：某学院的数字化教学资源库  * 介绍该学院如何通过数字化教学资源库的建设，实现教学资源的共享和优化配置，提高教学效果。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6" name="正文"/>
          <p:cNvSpPr txBox="1"/>
          <p:nvPr>
            <p:custDataLst>
              <p:tags r:id="rId3"/>
            </p:custDataLst>
          </p:nvPr>
        </p:nvSpPr>
        <p:spPr>
          <a:xfrm>
            <a:off x="3189811" y="5743662"/>
            <a:ext cx="6050783" cy="506701"/>
          </a:xfrm>
          <a:prstGeom prst="rect"/>
          <a:noFill/>
        </p:spPr>
        <p:txBody>
          <a:bodyPr anchor="t" anchorCtr="0" bIns="0" lIns="0" rIns="0" rtlCol="0" tIns="0" wrap="square">
            <a:normAutofit fontScale="78571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介绍该学院如何通过数字化教学资源库的建设，实现教学资源的共享和优化配置，提高教学效果。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平行四边形 9"/>
          <p:cNvSpPr/>
          <p:nvPr>
            <p:custDataLst>
              <p:tags r:id="rId4"/>
            </p:custDataLst>
          </p:nvPr>
        </p:nvSpPr>
        <p:spPr>
          <a:xfrm>
            <a:off x="2945057" y="1714849"/>
            <a:ext cx="3137799" cy="14506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30" name="标题"/>
          <p:cNvSpPr txBox="1"/>
          <p:nvPr>
            <p:custDataLst>
              <p:tags r:id="rId5"/>
            </p:custDataLst>
          </p:nvPr>
        </p:nvSpPr>
        <p:spPr>
          <a:xfrm>
            <a:off x="3190498" y="1319530"/>
            <a:ext cx="6050783" cy="5067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案例一：某中学的数字化教学平台  * 介绍该中学如何利用数字技术建设数字化教学平台，提高教学质量和效率。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2" name="正文"/>
          <p:cNvSpPr txBox="1"/>
          <p:nvPr>
            <p:custDataLst>
              <p:tags r:id="rId6"/>
            </p:custDataLst>
          </p:nvPr>
        </p:nvSpPr>
        <p:spPr>
          <a:xfrm>
            <a:off x="3189811" y="2002916"/>
            <a:ext cx="6050783" cy="506701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介绍该中学如何利用数字技术建设数字化教学平台，提高教学质量和效率。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平行四边形 10"/>
          <p:cNvSpPr/>
          <p:nvPr>
            <p:custDataLst>
              <p:tags r:id="rId7"/>
            </p:custDataLst>
          </p:nvPr>
        </p:nvSpPr>
        <p:spPr>
          <a:xfrm>
            <a:off x="2945057" y="2963368"/>
            <a:ext cx="3137799" cy="14506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36" name="标题"/>
          <p:cNvSpPr txBox="1"/>
          <p:nvPr>
            <p:custDataLst>
              <p:tags r:id="rId8"/>
            </p:custDataLst>
          </p:nvPr>
        </p:nvSpPr>
        <p:spPr>
          <a:xfrm>
            <a:off x="3190498" y="2565987"/>
            <a:ext cx="6050783" cy="50670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案例二：某大学的数字化管理平台  * 介绍该大学如何通过数字化管理平台实现学生、教师、行政等各方面的数字化管理，提高管理效率。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9"/>
            </p:custDataLst>
          </p:nvPr>
        </p:nvSpPr>
        <p:spPr>
          <a:xfrm>
            <a:off x="3189811" y="3249373"/>
            <a:ext cx="6050783" cy="506701"/>
          </a:xfrm>
          <a:prstGeom prst="rect"/>
          <a:noFill/>
        </p:spPr>
        <p:txBody>
          <a:bodyPr anchor="t" anchorCtr="0" bIns="0" lIns="0" rIns="0" rtlCol="0" tIns="0" wrap="square">
            <a:normAutofit fontScale="78571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介绍该大学如何通过数字化管理平台实现学生、教师、行政等各方面的数字化管理，提高管理效率。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平行四边形 12"/>
          <p:cNvSpPr/>
          <p:nvPr>
            <p:custDataLst>
              <p:tags r:id="rId10"/>
            </p:custDataLst>
          </p:nvPr>
        </p:nvSpPr>
        <p:spPr>
          <a:xfrm>
            <a:off x="2945057" y="4211888"/>
            <a:ext cx="3137799" cy="145065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42" name="标题"/>
          <p:cNvSpPr txBox="1"/>
          <p:nvPr>
            <p:custDataLst>
              <p:tags r:id="rId11"/>
            </p:custDataLst>
          </p:nvPr>
        </p:nvSpPr>
        <p:spPr>
          <a:xfrm>
            <a:off x="3190498" y="3813132"/>
            <a:ext cx="6050783" cy="50670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案例三：某小学的数字化校园安全系统  * 介绍该小学如何利用数字技术建设数字化校园安全系统，保障校园安全和学生安全。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4" name="正文"/>
          <p:cNvSpPr txBox="1"/>
          <p:nvPr>
            <p:custDataLst>
              <p:tags r:id="rId12"/>
            </p:custDataLst>
          </p:nvPr>
        </p:nvSpPr>
        <p:spPr>
          <a:xfrm>
            <a:off x="3189811" y="4496518"/>
            <a:ext cx="6050783" cy="506701"/>
          </a:xfrm>
          <a:prstGeom prst="rect"/>
          <a:noFill/>
        </p:spPr>
        <p:txBody>
          <a:bodyPr anchor="t" anchorCtr="0" bIns="0" lIns="0" rIns="0" rtlCol="0" tIns="0" wrap="square">
            <a:normAutofit fontScale="78571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介绍该小学如何利用数字技术建设数字化校园安全系统，保障校园安全和学生安全。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00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数字校园的意义与价值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提高教育质量的意义</a:t>
            </a:r>
            <a:endParaRPr altLang="en-US" lang="zh-CN"/>
          </a:p>
        </p:txBody>
      </p:sp>
      <p:sp>
        <p:nvSpPr>
          <p:cNvPr id="1050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促进个性化教学：数字技术可以提供个性化的学习体验，满足不同学生的需求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提高教学效率：数字技术可以减少教师的工作量，提高教学效率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增强学生的学习动力：数字技术可以提供多种学习方式，增强学生的学习动力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促进教育公平：数字技术可以打破地域限制，让更多学生接受优质教育资源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促进教育公平的价值</a:t>
            </a:r>
            <a:endParaRPr altLang="en-US" lang="zh-CN"/>
          </a:p>
        </p:txBody>
      </p:sp>
      <p:sp>
        <p:nvSpPr>
          <p:cNvPr id="10501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打破地域限制，让更多地区的学生接受优质教育资源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消除城乡差距，让农村地区学生也能享受到优质教育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促进教育资源均衡分配，提高教育公平性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推动教育信息化发展，提高教育质量和效率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推动教育现代化的作用</a:t>
            </a:r>
            <a:endParaRPr altLang="en-US" lang="zh-CN"/>
          </a:p>
        </p:txBody>
      </p:sp>
      <p:sp>
        <p:nvSpPr>
          <p:cNvPr id="1050244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促进教育公平：数字校园通过互联网技术，让优质教育资源得以共享，打破地域限制，让更多学生受益。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提高教育质量：数字校园利用大数据、人工智能等技术，对学生的学习情况进行精准分析，为教师提供个性化教学方案，提高教学效果。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创新教学模式：数字校园支持在线课程、远程教学、虚拟实验室等新型教学模式，让学生更加主动地参与到学习中来。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增强学生综合素质：数字校园不仅关注学生的知识水平，还注重培养学生的信息素养、创新能力和团队协作精神。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31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数字校园的未来发展与挑战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数字校园的未来发展趋势</a:t>
            </a:r>
            <a:endParaRPr altLang="en-US" lang="zh-CN"/>
          </a:p>
        </p:txBody>
      </p:sp>
      <p:sp>
        <p:nvSpPr>
          <p:cNvPr id="1050386" name="正文"/>
          <p:cNvSpPr txBox="1"/>
          <p:nvPr>
            <p:custDataLst>
              <p:tags r:id="rId1"/>
            </p:custDataLst>
          </p:nvPr>
        </p:nvSpPr>
        <p:spPr>
          <a:xfrm>
            <a:off x="2765320" y="1319530"/>
            <a:ext cx="6655010" cy="8797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数字化教育资源共享：实现优质教育资源的高效利用和共享，提高教育质量。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2"/>
            </p:custDataLst>
          </p:nvPr>
        </p:nvSpPr>
        <p:spPr>
          <a:xfrm>
            <a:off x="2765320" y="2332118"/>
            <a:ext cx="6655010" cy="8797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智能化教学管理：利用人工智能、大数据等技术，实现教学管理的智能化和个性化。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3"/>
            </p:custDataLst>
          </p:nvPr>
        </p:nvSpPr>
        <p:spPr>
          <a:xfrm>
            <a:off x="2765320" y="3344705"/>
            <a:ext cx="6655010" cy="8797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虚拟现实与增强现实技术的应用：为学生提供更加生动、形象的学习体验，提高学习效果。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正文"/>
          <p:cNvSpPr txBox="1"/>
          <p:nvPr>
            <p:custDataLst>
              <p:tags r:id="rId4"/>
            </p:custDataLst>
          </p:nvPr>
        </p:nvSpPr>
        <p:spPr>
          <a:xfrm>
            <a:off x="2765320" y="4357293"/>
            <a:ext cx="6655010" cy="8797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跨学科融合：将不同学科的知识进行融合，培养学生的综合素质和创新能力。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5"/>
            </p:custDataLst>
          </p:nvPr>
        </p:nvSpPr>
        <p:spPr>
          <a:xfrm>
            <a:off x="2765320" y="5369881"/>
            <a:ext cx="6655010" cy="8797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国际化发展：加强与国际先进教育机构的合作与交流，推动数字校园的国际化发展。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数字校园面临的挑战与问题</a:t>
            </a:r>
            <a:endParaRPr altLang="en-US" lang="zh-CN"/>
          </a:p>
        </p:txBody>
      </p:sp>
      <p:sp>
        <p:nvSpPr>
          <p:cNvPr id="105045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技术更新迅速：数字技术发展迅速，需要不断更新和升级数字校园系统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数据安全问题：数字校园涉及大量学生和教职工的个人信息，需要加强数据安全保护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基础设施建设不足：部分学校可能缺乏必要的数字基础设施，如高速网络、数据中心等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教育资源不均衡：数字校园可能导致教育资源的不均衡分配，需要关注和解决这一问题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数字校园的发展策略与建议</a:t>
            </a:r>
            <a:endParaRPr altLang="en-US" lang="zh-CN"/>
          </a:p>
        </p:txBody>
      </p:sp>
      <p:sp>
        <p:nvSpPr>
          <p:cNvPr id="1050520" name="对角圆角矩形 15"/>
          <p:cNvSpPr/>
          <p:nvPr>
            <p:custDataLst>
              <p:tags r:id="rId1"/>
            </p:custDataLst>
          </p:nvPr>
        </p:nvSpPr>
        <p:spPr>
          <a:xfrm>
            <a:off x="1254069" y="3488424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16"/>
          <p:cNvSpPr/>
          <p:nvPr>
            <p:custDataLst>
              <p:tags r:id="rId2"/>
            </p:custDataLst>
          </p:nvPr>
        </p:nvSpPr>
        <p:spPr>
          <a:xfrm>
            <a:off x="1254069" y="3356278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17"/>
          <p:cNvSpPr/>
          <p:nvPr>
            <p:custDataLst>
              <p:tags r:id="rId3"/>
            </p:custDataLst>
          </p:nvPr>
        </p:nvSpPr>
        <p:spPr>
          <a:xfrm>
            <a:off x="1778048" y="3356936"/>
            <a:ext cx="78893" cy="13148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27"/>
          <p:cNvSpPr txBox="1"/>
          <p:nvPr>
            <p:custDataLst>
              <p:tags r:id="rId4"/>
            </p:custDataLst>
          </p:nvPr>
        </p:nvSpPr>
        <p:spPr>
          <a:xfrm>
            <a:off x="1812235" y="3498285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完善基础设施建设：加强网络、数据中心等基础设施建设，提高数字校园的稳定性和安全性。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对角圆角矩形 52"/>
          <p:cNvSpPr/>
          <p:nvPr>
            <p:custDataLst>
              <p:tags r:id="rId5"/>
            </p:custDataLst>
          </p:nvPr>
        </p:nvSpPr>
        <p:spPr>
          <a:xfrm>
            <a:off x="1254069" y="1451675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对角圆角矩形 53"/>
          <p:cNvSpPr/>
          <p:nvPr>
            <p:custDataLst>
              <p:tags r:id="rId6"/>
            </p:custDataLst>
          </p:nvPr>
        </p:nvSpPr>
        <p:spPr>
          <a:xfrm>
            <a:off x="1254069" y="1319530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直角三角形 54"/>
          <p:cNvSpPr/>
          <p:nvPr>
            <p:custDataLst>
              <p:tags r:id="rId7"/>
            </p:custDataLst>
          </p:nvPr>
        </p:nvSpPr>
        <p:spPr>
          <a:xfrm>
            <a:off x="1778048" y="1320187"/>
            <a:ext cx="78893" cy="13148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文本框 56"/>
          <p:cNvSpPr txBox="1"/>
          <p:nvPr>
            <p:custDataLst>
              <p:tags r:id="rId8"/>
            </p:custDataLst>
          </p:nvPr>
        </p:nvSpPr>
        <p:spPr>
          <a:xfrm>
            <a:off x="1812235" y="145496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制定长期发展规划：明确数字校园的发展目标、方向和路径，确保可持续发展。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对角圆角矩形 5"/>
          <p:cNvSpPr/>
          <p:nvPr>
            <p:custDataLst>
              <p:tags r:id="rId9"/>
            </p:custDataLst>
          </p:nvPr>
        </p:nvSpPr>
        <p:spPr>
          <a:xfrm>
            <a:off x="1254069" y="2470049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对角圆角矩形 6"/>
          <p:cNvSpPr/>
          <p:nvPr>
            <p:custDataLst>
              <p:tags r:id="rId10"/>
            </p:custDataLst>
          </p:nvPr>
        </p:nvSpPr>
        <p:spPr>
          <a:xfrm>
            <a:off x="1254069" y="2337904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直角三角形 7"/>
          <p:cNvSpPr/>
          <p:nvPr>
            <p:custDataLst>
              <p:tags r:id="rId11"/>
            </p:custDataLst>
          </p:nvPr>
        </p:nvSpPr>
        <p:spPr>
          <a:xfrm>
            <a:off x="1778048" y="2338562"/>
            <a:ext cx="78893" cy="13148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12"/>
            </p:custDataLst>
          </p:nvPr>
        </p:nvSpPr>
        <p:spPr>
          <a:xfrm>
            <a:off x="1812235" y="2479911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加强技术研发与创新：不断引入新技术、新应用，提高数字校园的智能化水平。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对角圆角矩形 9"/>
          <p:cNvSpPr/>
          <p:nvPr>
            <p:custDataLst>
              <p:tags r:id="rId13"/>
            </p:custDataLst>
          </p:nvPr>
        </p:nvSpPr>
        <p:spPr>
          <a:xfrm>
            <a:off x="1254069" y="4506798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对角圆角矩形 10"/>
          <p:cNvSpPr/>
          <p:nvPr>
            <p:custDataLst>
              <p:tags r:id="rId14"/>
            </p:custDataLst>
          </p:nvPr>
        </p:nvSpPr>
        <p:spPr>
          <a:xfrm>
            <a:off x="1254069" y="4374652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直角三角形 11"/>
          <p:cNvSpPr/>
          <p:nvPr>
            <p:custDataLst>
              <p:tags r:id="rId15"/>
            </p:custDataLst>
          </p:nvPr>
        </p:nvSpPr>
        <p:spPr>
          <a:xfrm>
            <a:off x="1778048" y="4375310"/>
            <a:ext cx="78893" cy="13148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文本框 12"/>
          <p:cNvSpPr txBox="1"/>
          <p:nvPr>
            <p:custDataLst>
              <p:tags r:id="rId16"/>
            </p:custDataLst>
          </p:nvPr>
        </p:nvSpPr>
        <p:spPr>
          <a:xfrm>
            <a:off x="1812235" y="4516659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推进数据共享与融合：实现不同系统之间的数据共享与融合，提高数字校园的协同效率。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对角圆角矩形 14"/>
          <p:cNvSpPr/>
          <p:nvPr>
            <p:custDataLst>
              <p:tags r:id="rId17"/>
            </p:custDataLst>
          </p:nvPr>
        </p:nvSpPr>
        <p:spPr>
          <a:xfrm>
            <a:off x="1254069" y="5525172"/>
            <a:ext cx="9678276" cy="7251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对角圆角矩形 18"/>
          <p:cNvSpPr/>
          <p:nvPr>
            <p:custDataLst>
              <p:tags r:id="rId18"/>
            </p:custDataLst>
          </p:nvPr>
        </p:nvSpPr>
        <p:spPr>
          <a:xfrm>
            <a:off x="1254069" y="5393026"/>
            <a:ext cx="523627" cy="49965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直角三角形 19"/>
          <p:cNvSpPr/>
          <p:nvPr>
            <p:custDataLst>
              <p:tags r:id="rId19"/>
            </p:custDataLst>
          </p:nvPr>
        </p:nvSpPr>
        <p:spPr>
          <a:xfrm>
            <a:off x="1778048" y="5393684"/>
            <a:ext cx="78893" cy="131488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文本框 20"/>
          <p:cNvSpPr txBox="1"/>
          <p:nvPr>
            <p:custDataLst>
              <p:tags r:id="rId20"/>
            </p:custDataLst>
          </p:nvPr>
        </p:nvSpPr>
        <p:spPr>
          <a:xfrm>
            <a:off x="1812235" y="5535033"/>
            <a:ext cx="8866889" cy="71266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加强人才培养与引进：培养和引进具备数字技术能力的人才，为数字校园的持续发展提供保障。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2023-12-15T12:08:36Z</dcterms:created>
  <dcterms:modified xsi:type="dcterms:W3CDTF">2023-12-15T12:08:36Z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d6cf2cb4d7a34381a4da82f742719ba0_21</vt:lpwstr>
  </property>
</Properties>
</file>