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18" r:id="rId1"/>
    <p:sldMasterId id="2147500055" r:id="rId2"/>
  </p:sldMasterIdLst>
  <p:notesMasterIdLst>
    <p:notesMasterId r:id="rId3"/>
  </p:notesMasterIdLst>
  <p:sldIdLst>
    <p:sldId id="7931" r:id="rId4"/>
    <p:sldId id="7934" r:id="rId5"/>
    <p:sldId id="7937" r:id="rId6"/>
    <p:sldId id="7940" r:id="rId7"/>
    <p:sldId id="7946" r:id="rId9"/>
    <p:sldId id="7949" r:id="rId10"/>
    <p:sldId id="7952" r:id="rId11"/>
    <p:sldId id="7955" r:id="rId12"/>
    <p:sldId id="7958" r:id="rId13"/>
    <p:sldId id="7964" r:id="rId15"/>
    <p:sldId id="7967" r:id="rId16"/>
    <p:sldId id="7970" r:id="rId17"/>
    <p:sldId id="7973" r:id="rId18"/>
    <p:sldId id="7976" r:id="rId19"/>
    <p:sldId id="7982" r:id="rId21"/>
    <p:sldId id="7985" r:id="rId22"/>
    <p:sldId id="7988" r:id="rId23"/>
    <p:sldId id="7991" r:id="rId24"/>
    <p:sldId id="7994" r:id="rId25"/>
    <p:sldId id="8000" r:id="rId27"/>
    <p:sldId id="8003" r:id="rId28"/>
    <p:sldId id="8006" r:id="rId29"/>
    <p:sldId id="8009" r:id="rId30"/>
    <p:sldId id="801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19" r:id="rId1"/>
    <p:sldLayoutId id="2147500020" r:id="rId2"/>
    <p:sldLayoutId id="2147500021" r:id="rId3"/>
    <p:sldLayoutId id="2147500022" r:id="rId4"/>
    <p:sldLayoutId id="2147500023" r:id="rId5"/>
    <p:sldLayoutId id="2147500024" r:id="rId6"/>
    <p:sldLayoutId id="2147500025" r:id="rId7"/>
    <p:sldLayoutId id="2147500026" r:id="rId8"/>
    <p:sldLayoutId id="2147500027" r:id="rId9"/>
    <p:sldLayoutId id="2147500028" r:id="rId10"/>
    <p:sldLayoutId id="21475000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56" r:id="rId1"/>
    <p:sldLayoutId id="2147500057" r:id="rId2"/>
    <p:sldLayoutId id="2147500058" r:id="rId3"/>
    <p:sldLayoutId id="2147500059" r:id="rId4"/>
    <p:sldLayoutId id="2147500060" r:id="rId5"/>
    <p:sldLayoutId id="2147500061" r:id="rId6"/>
    <p:sldLayoutId id="2147500062" r:id="rId7"/>
    <p:sldLayoutId id="2147500063" r:id="rId8"/>
    <p:sldLayoutId id="2147500064" r:id="rId9"/>
    <p:sldLayoutId id="2147500065" r:id="rId10"/>
    <p:sldLayoutId id="21475000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医疗行业工作总结及工作展望2024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医疗行业工作展望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医疗行业工作策略建议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医疗行业工作实施方案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医疗行业工作总结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医疗行业概述</a:t>
            </a:r>
            <a:endParaRPr altLang="en-US" lang="zh-CN"/>
          </a:p>
        </p:txBody>
      </p:sp>
      <p:sp>
        <p:nvSpPr>
          <p:cNvPr id="10490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行业发展趋势与挑战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主要参与者和角色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行业规模及增长趋势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医疗行业定义与分类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医疗行业现状</a:t>
            </a:r>
            <a:endParaRPr altLang="en-US" lang="zh-CN"/>
          </a:p>
        </p:txBody>
      </p:sp>
      <p:sp>
        <p:nvSpPr>
          <p:cNvPr id="10490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医疗资源分布不均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医疗服务质量参差不齐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医疗费用持续上涨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医疗体制改革取得一定成果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医疗行业发展趋势</a:t>
            </a:r>
            <a:endParaRPr altLang="en-US" lang="zh-CN"/>
          </a:p>
        </p:txBody>
      </p:sp>
      <p:sp>
        <p:nvSpPr>
          <p:cNvPr id="1049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数字化医疗：随着互联网技术的发展，数字化医疗逐渐成为医疗行业的重要趋势，包括在线问诊、远程医疗、电子病历等。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智能化医疗：人工智能、大数据等技术的应用，使得医疗行业更加智能化，如智能诊断、个性化治疗、精准医疗等。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医疗与健康融合：医疗行业与健康产业的融合，使得健康管理、预防保健、康复护理等成为医疗行业的重要方向。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医疗行业国际化：随着全球化的加速，医疗行业的国际化趋势也越来越明显，包括国际医疗旅游、跨国医疗服务等。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医疗行业面临的挑战</a:t>
            </a:r>
            <a:endParaRPr altLang="en-US" lang="zh-CN"/>
          </a:p>
        </p:txBody>
      </p:sp>
      <p:sp>
        <p:nvSpPr>
          <p:cNvPr id="10491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医疗行业从业人员的压力与挑战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医疗技术更新换代的速度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医疗资源分配不均的问题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疫情对医疗行业的冲击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医疗行业工作展望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医疗行业未来发展方向</a:t>
            </a:r>
            <a:endParaRPr altLang="en-US" lang="zh-CN"/>
          </a:p>
        </p:txBody>
      </p:sp>
      <p:sp>
        <p:nvSpPr>
          <p:cNvPr id="10493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数字化医疗：利用大数据、人工智能等技术提高医疗效率和质量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精准医疗：通过基因测序、蛋白质组学等技术实现个性化治疗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远程医疗：借助互联网技术为患者提供远程诊断和治疗服务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医疗机器人：应用机器人技术辅助医生进行手术操作，提高手术精度和效率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医疗行业未来发展趋势</a:t>
            </a:r>
            <a:endParaRPr altLang="en-US" lang="zh-CN"/>
          </a:p>
        </p:txBody>
      </p:sp>
      <p:sp>
        <p:nvSpPr>
          <p:cNvPr id="10493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数字化医疗：随着互联网技术的发展，数字化医疗将更加普及，提高医疗效率和质量。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人工智能应用：人工智能将在医疗行业中发挥越来越重要的作用，包括辅助诊断、治疗建议、健康管理等方面。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个性化医疗：基于大数据和基因组学的发展，个性化医疗将成为未来趋势，为患者提供更加精准的治疗方案。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跨界合作：医疗行业将与更多领域展开合作，如与科技、保险、健康管理等行业的融合，推动医疗行业的创新发展。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医疗行业未来面临的挑战</a:t>
            </a:r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人口老龄化加剧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医疗资源分配不均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医疗技术更新迅速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医疗成本不断上升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医疗行业未来发展机遇</a:t>
            </a:r>
            <a:endParaRPr altLang="en-US" lang="zh-CN"/>
          </a:p>
        </p:txBody>
      </p:sp>
      <p:sp>
        <p:nvSpPr>
          <p:cNvPr id="1049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医疗科技发展：人工智能、大数据等技术在医疗领域的应用将带来更多创新和突破。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医疗健康需求增长：随着人口老龄化和健康意识的提高，医疗健康需求将持续增长，为医疗行业提供更多发展机遇。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医疗政策支持：政府将继续加大对医疗行业的投入和支持，推动医疗行业的发展和改革。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国际化合作：医疗行业将加强与国际先进医疗机构的合作和交流，引进国际先进技术和经验，提高国内医疗水平。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医疗行业工作策略建议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加强医疗行业监管力度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完善监管制度：建立健全医疗行业监管制度，确保监管工作的规范化和标准化。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加强监管力度：加大对医疗行业的监管力度，对违规行为进行严厉打击，维护医疗行业的秩序和稳定。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提升监管水平：加强监管人员的培训和管理，提高监管水平和效率，确保监管工作的有效实施。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强化社会监督：加强社会监督，鼓励公众参与医疗行业的监督和管理，促进医疗行业的透明度和公正性。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推动医疗行业技术创新发展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加强人才培养，提高医疗技术人才素质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推动医疗信息化，提高医疗服务效率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加大科研投入，提高医疗技术水平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鼓励企业创新，推动医疗设备升级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提升医疗行业服务水平</a:t>
            </a:r>
            <a:endParaRPr altLang="en-US" lang="zh-CN"/>
          </a:p>
        </p:txBody>
      </p:sp>
      <p:sp>
        <p:nvSpPr>
          <p:cNvPr id="10497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加强医疗人才培养：提高医生、护士等医疗人员的专业水平和素质，加强医疗团队建设。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推进医疗信息化建设：利用信息技术提高医疗服务的效率和质量，如电子病历、远程医疗等。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优化医疗服务流程：简化就医流程，提高患者就医体验，如预约挂号、在线问诊等。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加强医疗质量管理：建立完善的医疗质量管理体系，提高医疗服务的安全性和有效性。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加强医疗行业人才培养和引进</a:t>
            </a:r>
            <a:endParaRPr altLang="en-US" lang="zh-CN"/>
          </a:p>
        </p:txBody>
      </p:sp>
      <p:sp>
        <p:nvSpPr>
          <p:cNvPr id="10498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培养医疗行业人才：加强医学院校教育、提高医学专业水平、加强实践培训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引进医疗行业人才：提高待遇水平、优化工作环境、提供发展机会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建立医疗行业人才库：完善人才选拔机制、建立人才数据库、加强人才储备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加强医疗行业人才交流：促进国内外交流合作、推动医疗行业人才流动、提高医疗水平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医疗行业工作实施方案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制定详细的工作计划和时间表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明确工作目标和任务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确定时间表和优先级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分配资源和人力，确保计划顺利实施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制定详细的工作计划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加强与相关部门的沟通和协作</a:t>
            </a:r>
            <a:endParaRPr altLang="en-US" lang="zh-CN"/>
          </a:p>
        </p:txBody>
      </p:sp>
      <p:sp>
        <p:nvSpPr>
          <p:cNvPr id="10500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建立定期沟通机制，确保信息畅通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促进部门间的合作与交流，提高工作效率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及时反馈问题，寻求解决方案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加强跨部门协作，共同推进医疗工作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建立完善的工作机制和流程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建立监督机制：设立专门的监督机构，对工作流程进行监督和检查，确保工作按照规定的要求和时间节点完成。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明确工作职责和流程：制定详细的工作职责和流程，确保每个环节都有明确的责任人和时间节点，提高工作效率。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加强沟通协作：加强部门之间的沟通和协作，确保信息畅通，避免出现重复工作和延误。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建立奖惩机制：设立奖惩机制，对工作表现优秀的人员给予奖励，对工作不力的人员进行惩罚，激励员工积极投入工作。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加强监督和评估工作效果</a:t>
            </a:r>
            <a:endParaRPr altLang="en-US" lang="zh-CN"/>
          </a:p>
        </p:txBody>
      </p:sp>
      <p:sp>
        <p:nvSpPr>
          <p:cNvPr id="1050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建立完善的监督机制：对医疗行业工作进行全面监督，确保工作质量和效率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加强评估工作：定期对医疗行业工作进行评估，及时发现问题并采取措施加以改进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强化信息反馈机制：建立信息反馈渠道，及时收集和处理相关意见和建议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加强人员培训和管理：提高工作人员素质，加强人员管理和培训，确保工作顺利进行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21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1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2023-12-17T14:58:57Z</dcterms:created>
  <dcterms:modified xsi:type="dcterms:W3CDTF">2023-12-17T14:58:57Z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7c8055d65b224f0e84e8e511bbb53e25_21</vt:lpwstr>
  </property>
</Properties>
</file>