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937" r:id="rId1"/>
    <p:sldMasterId id="2147489974" r:id="rId2"/>
  </p:sldMasterIdLst>
  <p:notesMasterIdLst>
    <p:notesMasterId r:id="rId3"/>
  </p:notesMasterIdLst>
  <p:sldIdLst>
    <p:sldId id="3156" r:id="rId4"/>
    <p:sldId id="3160" r:id="rId5"/>
    <p:sldId id="3165" r:id="rId6"/>
    <p:sldId id="3170" r:id="rId7"/>
    <p:sldId id="3177" r:id="rId9"/>
    <p:sldId id="3180" r:id="rId10"/>
    <p:sldId id="3183" r:id="rId11"/>
    <p:sldId id="3187" r:id="rId12"/>
    <p:sldId id="3194" r:id="rId14"/>
    <p:sldId id="3197" r:id="rId15"/>
    <p:sldId id="3200" r:id="rId16"/>
    <p:sldId id="3204" r:id="rId17"/>
    <p:sldId id="3211" r:id="rId19"/>
    <p:sldId id="3214" r:id="rId20"/>
    <p:sldId id="3217" r:id="rId21"/>
    <p:sldId id="3220" r:id="rId22"/>
    <p:sldId id="3224" r:id="rId23"/>
    <p:sldId id="3231" r:id="rId25"/>
    <p:sldId id="3234" r:id="rId26"/>
    <p:sldId id="3237" r:id="rId27"/>
    <p:sldId id="3240" r:id="rId28"/>
    <p:sldId id="3244" r:id="rId29"/>
    <p:sldId id="3251" r:id="rId31"/>
    <p:sldId id="3254" r:id="rId32"/>
    <p:sldId id="3257" r:id="rId33"/>
    <p:sldId id="3260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938" r:id="rId1"/>
    <p:sldLayoutId id="2147489939" r:id="rId2"/>
    <p:sldLayoutId id="2147489940" r:id="rId3"/>
    <p:sldLayoutId id="2147489941" r:id="rId4"/>
    <p:sldLayoutId id="2147489942" r:id="rId5"/>
    <p:sldLayoutId id="2147489943" r:id="rId6"/>
    <p:sldLayoutId id="2147489944" r:id="rId7"/>
    <p:sldLayoutId id="2147489945" r:id="rId8"/>
    <p:sldLayoutId id="2147489946" r:id="rId9"/>
    <p:sldLayoutId id="2147489947" r:id="rId10"/>
    <p:sldLayoutId id="21474899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975" r:id="rId1"/>
    <p:sldLayoutId id="2147489976" r:id="rId2"/>
    <p:sldLayoutId id="2147489977" r:id="rId3"/>
    <p:sldLayoutId id="2147489978" r:id="rId4"/>
    <p:sldLayoutId id="2147489979" r:id="rId5"/>
    <p:sldLayoutId id="2147489980" r:id="rId6"/>
    <p:sldLayoutId id="2147489981" r:id="rId7"/>
    <p:sldLayoutId id="2147489982" r:id="rId8"/>
    <p:sldLayoutId id="2147489983" r:id="rId9"/>
    <p:sldLayoutId id="2147489984" r:id="rId10"/>
    <p:sldLayoutId id="21474899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tags" Target="../tags/tag169.xml"/><Relationship Id="rId22" Type="http://schemas.openxmlformats.org/officeDocument/2006/relationships/tags" Target="../tags/tag170.xml"/><Relationship Id="rId23" Type="http://schemas.openxmlformats.org/officeDocument/2006/relationships/tags" Target="../tags/tag171.xml"/><Relationship Id="rId24" Type="http://schemas.openxmlformats.org/officeDocument/2006/relationships/tags" Target="../tags/tag172.xml"/><Relationship Id="rId25" Type="http://schemas.openxmlformats.org/officeDocument/2006/relationships/tags" Target="../tags/tag173.xml"/><Relationship Id="rId26" Type="http://schemas.openxmlformats.org/officeDocument/2006/relationships/tags" Target="../tags/tag174.xml"/><Relationship Id="rId27" Type="http://schemas.openxmlformats.org/officeDocument/2006/relationships/tags" Target="../tags/tag175.xml"/><Relationship Id="rId28" Type="http://schemas.openxmlformats.org/officeDocument/2006/relationships/tags" Target="../tags/tag176.xml"/><Relationship Id="rId29" Type="http://schemas.openxmlformats.org/officeDocument/2006/relationships/tags" Target="../tags/tag177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tags" Target="../tags/tag215.xml"/><Relationship Id="rId20" Type="http://schemas.openxmlformats.org/officeDocument/2006/relationships/tags" Target="../tags/tag216.xml"/><Relationship Id="rId21" Type="http://schemas.openxmlformats.org/officeDocument/2006/relationships/tags" Target="../tags/tag217.xml"/><Relationship Id="rId22" Type="http://schemas.openxmlformats.org/officeDocument/2006/relationships/tags" Target="../tags/tag218.xml"/><Relationship Id="rId23" Type="http://schemas.openxmlformats.org/officeDocument/2006/relationships/tags" Target="../tags/tag219.xml"/><Relationship Id="rId24" Type="http://schemas.openxmlformats.org/officeDocument/2006/relationships/tags" Target="../tags/tag220.xml"/><Relationship Id="rId25" Type="http://schemas.openxmlformats.org/officeDocument/2006/relationships/tags" Target="../tags/tag221.xml"/><Relationship Id="rId26" Type="http://schemas.openxmlformats.org/officeDocument/2006/relationships/tags" Target="../tags/tag222.xml"/><Relationship Id="rId27" Type="http://schemas.openxmlformats.org/officeDocument/2006/relationships/tags" Target="../tags/tag223.xml"/><Relationship Id="rId28" Type="http://schemas.openxmlformats.org/officeDocument/2006/relationships/tags" Target="../tags/tag224.xml"/><Relationship Id="rId29" Type="http://schemas.openxmlformats.org/officeDocument/2006/relationships/tags" Target="../tags/tag225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tags" Target="../tags/tag273.xml"/><Relationship Id="rId22" Type="http://schemas.openxmlformats.org/officeDocument/2006/relationships/tags" Target="../tags/tag274.xml"/><Relationship Id="rId23" Type="http://schemas.openxmlformats.org/officeDocument/2006/relationships/tags" Target="../tags/tag275.xml"/><Relationship Id="rId24" Type="http://schemas.openxmlformats.org/officeDocument/2006/relationships/tags" Target="../tags/tag276.xml"/><Relationship Id="rId25" Type="http://schemas.openxmlformats.org/officeDocument/2006/relationships/tags" Target="../tags/tag277.xml"/><Relationship Id="rId26" Type="http://schemas.openxmlformats.org/officeDocument/2006/relationships/tags" Target="../tags/tag278.xml"/><Relationship Id="rId27" Type="http://schemas.openxmlformats.org/officeDocument/2006/relationships/tags" Target="../tags/tag279.xml"/><Relationship Id="rId28" Type="http://schemas.openxmlformats.org/officeDocument/2006/relationships/tags" Target="../tags/tag280.xml"/><Relationship Id="rId29" Type="http://schemas.openxmlformats.org/officeDocument/2006/relationships/tags" Target="../tags/tag281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tags" Target="../tags/tag321.xml"/><Relationship Id="rId22" Type="http://schemas.openxmlformats.org/officeDocument/2006/relationships/tags" Target="../tags/tag322.xml"/><Relationship Id="rId23" Type="http://schemas.openxmlformats.org/officeDocument/2006/relationships/tags" Target="../tags/tag323.xml"/><Relationship Id="rId24" Type="http://schemas.openxmlformats.org/officeDocument/2006/relationships/tags" Target="../tags/tag324.xml"/><Relationship Id="rId25" Type="http://schemas.openxmlformats.org/officeDocument/2006/relationships/tags" Target="../tags/tag325.xml"/><Relationship Id="rId26" Type="http://schemas.openxmlformats.org/officeDocument/2006/relationships/tags" Target="../tags/tag326.xml"/><Relationship Id="rId27" Type="http://schemas.openxmlformats.org/officeDocument/2006/relationships/tags" Target="../tags/tag327.xml"/><Relationship Id="rId28" Type="http://schemas.openxmlformats.org/officeDocument/2006/relationships/tags" Target="../tags/tag328.xml"/><Relationship Id="rId29" Type="http://schemas.openxmlformats.org/officeDocument/2006/relationships/tags" Target="../tags/tag329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tags" Target="../tags/tag366.xml"/><Relationship Id="rId22" Type="http://schemas.openxmlformats.org/officeDocument/2006/relationships/tags" Target="../tags/tag367.xml"/><Relationship Id="rId23" Type="http://schemas.openxmlformats.org/officeDocument/2006/relationships/tags" Target="../tags/tag368.xml"/><Relationship Id="rId24" Type="http://schemas.openxmlformats.org/officeDocument/2006/relationships/tags" Target="../tags/tag369.xml"/><Relationship Id="rId2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tags" Target="../tags/tag400.xml"/><Relationship Id="rId14" Type="http://schemas.openxmlformats.org/officeDocument/2006/relationships/tags" Target="../tags/tag401.xml"/><Relationship Id="rId15" Type="http://schemas.openxmlformats.org/officeDocument/2006/relationships/tags" Target="../tags/tag402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文化娱乐行业2024工作总结及工作展望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文化娱乐行业概述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2024年工作总结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挑战与对策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文化娱乐行业概述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文化娱乐行业的主要特点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文化娱乐行业的定义与范围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文化娱乐行业的发展历程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文化娱乐行业对社会的影响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行业现状与特点</a:t>
            </a:r>
            <a:endParaRPr altLang="en-US" lang="zh-CN"/>
          </a:p>
        </p:txBody>
      </p:sp>
      <p:sp>
        <p:nvSpPr>
          <p:cNvPr id="10490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行业现状：市场竞争激烈，新兴业态不断涌现，政策监管加强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行业规模：文化娱乐行业规模不断扩大，涵盖多个领域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行业特点：多元化、创新化、数字化、个性化等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行业发展趋势：未来将朝着更加智能化、绿色化、可持续化方向发展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行业趋势与挑战</a:t>
            </a:r>
            <a:endParaRPr altLang="en-US" lang="zh-CN"/>
          </a:p>
        </p:txBody>
      </p:sp>
      <p:sp>
        <p:nvSpPr>
          <p:cNvPr id="104913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行业趋势：数字化、智能化、多元化发展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未来展望：持续发展、创新驱动、绿色环保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应对策略：加强技术创新、提高服务质量、拓展市场份额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挑战：市场竞争激烈、政策监管加强、技术更新迅速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2024年工作总结</a:t>
            </a:r>
            <a:endParaRPr altLang="en-US" dirty="0" lang="zh-CN"/>
          </a:p>
        </p:txBody>
      </p:sp>
      <p:sp>
        <p:nvSpPr>
          <p:cNvPr id="10492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工作目标与成果</a:t>
            </a:r>
            <a:endParaRPr altLang="en-US" lang="zh-CN"/>
          </a:p>
        </p:txBody>
      </p:sp>
      <p:sp>
        <p:nvSpPr>
          <p:cNvPr id="10492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目标：加强文化娱乐行业的品牌建设和市场推广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目标：提高文化娱乐行业的产品质量和用户体验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成果：通过改进产品设计和优化用户体验，提高了用户满意度和活跃度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成果：通过加强品牌建设和市场推广，提高了品牌知名度和市场份额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工作亮点与特色</a:t>
            </a:r>
            <a:endParaRPr altLang="en-US" lang="zh-CN"/>
          </a:p>
        </p:txBody>
      </p:sp>
      <p:sp>
        <p:nvSpPr>
          <p:cNvPr id="10493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创新业务模式，提高用户体验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加强团队建设，提高员工素质与能力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优化产品结构，满足用户多样化需求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拓展市场份额，提升品牌影响力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工作不足与问题</a:t>
            </a:r>
            <a:endParaRPr altLang="en-US" lang="zh-CN"/>
          </a:p>
        </p:txBody>
      </p:sp>
      <p:sp>
        <p:nvSpPr>
          <p:cNvPr id="10494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内容创新不足：缺乏新颖性和吸引力，无法满足用户需求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服务质量有待提高：存在服务不周到、不及时等问题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团队协作不够紧密：团队成员之间缺乏有效的沟通和协作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4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市场竞争激烈：需要加强品牌建设和市场推广，提高竞争力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工作展望</a:t>
            </a:r>
            <a:endParaRPr altLang="en-US" dirty="0" lang="zh-CN"/>
          </a:p>
        </p:txBody>
      </p:sp>
      <p:sp>
        <p:nvSpPr>
          <p:cNvPr id="10494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5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数字化转型：随着科技的发展，文化娱乐行业将更加注重数字化转型，提高生产效率和用户体验。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多元化发展：文化娱乐行业将更加注重多元化发展，拓展新的市场和用户群体，提高品牌影响力和市场份额。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国际化拓展：随着全球化的加速，文化娱乐行业将更加注重国际化拓展，加强与国际市场的合作和交流。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智能化升级：随着人工智能等技术的发展，文化娱乐行业将更加注重智能化升级，提高生产效率和用户体验。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工作重点与方向</a:t>
            </a:r>
            <a:endParaRPr altLang="en-US" lang="zh-CN"/>
          </a:p>
        </p:txBody>
      </p:sp>
      <p:sp>
        <p:nvSpPr>
          <p:cNvPr id="10496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提升文化娱乐产品质量：注重内容创新，提高产品质量，满足消费者需求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推动文化娱乐行业数字化转型：利用数字化技术提升行业效率，推动行业创新发展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加强文化娱乐行业监管：加强行业监管，规范市场秩序，保障消费者权益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拓展文化娱乐市场：扩大市场份额，拓展新的市场领域，提高品牌知名度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创新发展思路与举措</a:t>
            </a:r>
            <a:endParaRPr altLang="en-US" lang="zh-CN"/>
          </a:p>
        </p:txBody>
      </p:sp>
      <p:sp>
        <p:nvSpPr>
          <p:cNvPr id="104969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拓展业务领域：积极探索新的文化娱乐形式，如虚拟现实、增强现实等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加强技术研发：加大技术研发力度，提高文化娱乐产品的科技含量和用户体验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培养人才：加强人才培养和引进，为文化娱乐行业的发展提供强有力的人才保障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推动跨界合作：加强与其他行业的合作，共同推动文化娱乐行业的发展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人才培养与团队建设</a:t>
            </a:r>
            <a:endParaRPr altLang="en-US" lang="zh-CN"/>
          </a:p>
        </p:txBody>
      </p:sp>
      <p:sp>
        <p:nvSpPr>
          <p:cNvPr id="104974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培养专业人才：加强培训和选拔，提高员工的专业素质和技能水平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建立高效团队：通过团队建设活动，增强团队凝聚力和协作能力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人才梯队建设：制定人才梯队计划，为公司的长远发展提供稳定的人才保障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激励机制完善：建立合理的激励机制，激发员工的积极性和创造力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挑战与对策</a:t>
            </a:r>
            <a:endParaRPr altLang="en-US" dirty="0" lang="zh-CN"/>
          </a:p>
        </p:txBody>
      </p:sp>
      <p:sp>
        <p:nvSpPr>
          <p:cNvPr id="10497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应对市场变化挑战的策略</a:t>
            </a:r>
            <a:endParaRPr altLang="en-US" lang="zh-CN"/>
          </a:p>
        </p:txBody>
      </p:sp>
      <p:sp>
        <p:nvSpPr>
          <p:cNvPr id="10498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了解市场趋势：密切关注行业动态，及时掌握市场变化，以便调整策略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拓展市场份额：通过多种渠道拓展市场份额，扩大业务范围，提高盈利能力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加强品牌建设：通过优质的产品和服务，树立良好的品牌形象，提高知名度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创新产品和服务：不断推陈出新，满足消费者日益增长的需求，提升竞争力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提高运营效率的措施</a:t>
            </a:r>
            <a:endParaRPr altLang="en-US" lang="zh-CN"/>
          </a:p>
        </p:txBody>
      </p:sp>
      <p:sp>
        <p:nvSpPr>
          <p:cNvPr id="10499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强化团队协作：加强团队之间的沟通与协作，形成合力，共同推动运营效率的提升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优化流程：通过简化流程、减少不必要的环节，提高工作效率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引入先进技术：利用大数据、人工智能等技术手段，提高数据分析能力和决策效率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培养专业人才：通过培训和学习，提高员工的专业素质和技能水平，为提高运营效率提供人才保障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加强品牌建设与推广的方法</a:t>
            </a:r>
            <a:endParaRPr altLang="en-US" lang="zh-CN"/>
          </a:p>
        </p:txBody>
      </p:sp>
      <p:sp>
        <p:nvSpPr>
          <p:cNvPr id="1050006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制定品牌战略：明确品牌定位、目标受众和市场策略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创新品牌推广方式：利用新媒体、线下活动等多种渠道进行品牌推广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提升品牌形象：通过优质内容、创意营销和社交媒体等手段塑造品牌形象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提高品牌服务质量：提供优质的产品或服务，增强客户满意度和忠诚度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加强品牌合作：与相关产业、企业和政府部门建立合作关系，共同推广品牌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048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加强品牌危机管理：建立危机应对机制，及时处理品牌危机事件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拓展业务领域的途径</a:t>
            </a:r>
            <a:endParaRPr altLang="en-US" lang="zh-CN"/>
          </a:p>
        </p:txBody>
      </p:sp>
      <p:sp>
        <p:nvSpPr>
          <p:cNvPr id="1050088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90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092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拓展业务领域：寻找新的市场机会，开发新的业务领域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96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98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创新业务模式：探索新的商业模式，提高业务效率和盈利能力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02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04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加强品牌建设：提升品牌知名度和美誉度，吸引更多客户和市场份额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08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10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拓展国际市场：开拓海外市场，扩大业务范围和影响力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14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16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加强人才培养：培养高素质的人才队伍，为拓展业务领域提供有力支持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1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工作总结结论</a:t>
            </a:r>
            <a:endParaRPr altLang="en-US" lang="zh-CN"/>
          </a:p>
        </p:txBody>
      </p:sp>
      <p:sp>
        <p:nvSpPr>
          <p:cNvPr id="1050224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8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2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6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40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4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未来展望：提出文化娱乐行业的未来展望和发展建议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46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竞争格局：分析文化娱乐行业的竞争格局和主要参与者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48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行业痛点：分析文化娱乐行业存在的痛点和挑战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50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行业趋势：分析文化娱乐行业的发展趋势和未来走向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52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市场规模：分析文化娱乐行业的市场规模和增长潜力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对行业发展的建议</a:t>
            </a:r>
            <a:endParaRPr altLang="en-US" lang="zh-CN"/>
          </a:p>
        </p:txBody>
      </p:sp>
      <p:sp>
        <p:nvSpPr>
          <p:cNvPr id="10502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加强文化创新，推动文化产业发展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提升文化娱乐产品的品质和内涵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推动文化与科技融合，提高文化娱乐产业的竞争力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加强行业自律，规范市场秩序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对未来工作的展望</a:t>
            </a:r>
            <a:endParaRPr altLang="en-US" lang="zh-CN"/>
          </a:p>
        </p:txBody>
      </p:sp>
      <p:sp>
        <p:nvSpPr>
          <p:cNvPr id="10503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推动文化娱乐行业创新发展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提升文化娱乐行业整体水平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加强文化娱乐行业人才培养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促进文化娱乐行业与其他行业的融合发展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8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8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8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19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2023-12-17T16:34:54Z</dcterms:created>
  <dcterms:modified xsi:type="dcterms:W3CDTF">2023-12-17T16:34:54Z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0c42071c7cfe458b87a8c731b51d0c43_21</vt:lpwstr>
  </property>
</Properties>
</file>