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180" r:id="rId1"/>
    <p:sldMasterId id="2147501217" r:id="rId2"/>
  </p:sldMasterIdLst>
  <p:notesMasterIdLst>
    <p:notesMasterId r:id="rId3"/>
  </p:notesMasterIdLst>
  <p:sldIdLst>
    <p:sldId id="8538" r:id="rId4"/>
    <p:sldId id="8541" r:id="rId5"/>
    <p:sldId id="8544" r:id="rId6"/>
    <p:sldId id="8547" r:id="rId7"/>
    <p:sldId id="8553" r:id="rId9"/>
    <p:sldId id="8556" r:id="rId10"/>
    <p:sldId id="8559" r:id="rId11"/>
    <p:sldId id="8562" r:id="rId12"/>
    <p:sldId id="8565" r:id="rId13"/>
    <p:sldId id="8571" r:id="rId15"/>
    <p:sldId id="8574" r:id="rId16"/>
    <p:sldId id="8577" r:id="rId17"/>
    <p:sldId id="8580" r:id="rId18"/>
    <p:sldId id="8583" r:id="rId19"/>
    <p:sldId id="8589" r:id="rId21"/>
    <p:sldId id="8592" r:id="rId22"/>
    <p:sldId id="8595" r:id="rId23"/>
    <p:sldId id="8598" r:id="rId24"/>
    <p:sldId id="8604" r:id="rId26"/>
    <p:sldId id="8607" r:id="rId27"/>
    <p:sldId id="8610" r:id="rId28"/>
    <p:sldId id="8613" r:id="rId29"/>
    <p:sldId id="8616" r:id="rId30"/>
    <p:sldId id="8622" r:id="rId32"/>
    <p:sldId id="8625" r:id="rId33"/>
    <p:sldId id="8629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181" r:id="rId1"/>
    <p:sldLayoutId id="2147501182" r:id="rId2"/>
    <p:sldLayoutId id="2147501183" r:id="rId3"/>
    <p:sldLayoutId id="2147501184" r:id="rId4"/>
    <p:sldLayoutId id="2147501185" r:id="rId5"/>
    <p:sldLayoutId id="2147501186" r:id="rId6"/>
    <p:sldLayoutId id="2147501187" r:id="rId7"/>
    <p:sldLayoutId id="2147501188" r:id="rId8"/>
    <p:sldLayoutId id="2147501189" r:id="rId9"/>
    <p:sldLayoutId id="2147501190" r:id="rId10"/>
    <p:sldLayoutId id="21475011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218" r:id="rId1"/>
    <p:sldLayoutId id="2147501219" r:id="rId2"/>
    <p:sldLayoutId id="2147501220" r:id="rId3"/>
    <p:sldLayoutId id="2147501221" r:id="rId4"/>
    <p:sldLayoutId id="2147501222" r:id="rId5"/>
    <p:sldLayoutId id="2147501223" r:id="rId6"/>
    <p:sldLayoutId id="2147501224" r:id="rId7"/>
    <p:sldLayoutId id="2147501225" r:id="rId8"/>
    <p:sldLayoutId id="2147501226" r:id="rId9"/>
    <p:sldLayoutId id="2147501227" r:id="rId10"/>
    <p:sldLayoutId id="214750122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创新战略的落地与实施原则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创新战略的落地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实施原则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落地与实施的关系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实施过程中的注意事项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创新战略的落地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明确创新目标</a:t>
            </a:r>
            <a:endParaRPr altLang="en-US" lang="zh-CN"/>
          </a:p>
        </p:txBody>
      </p:sp>
      <p:sp>
        <p:nvSpPr>
          <p:cNvPr id="10490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定义创新目标：清晰、具体、可衡量的目标有助于团队成员明确方向，共同努力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创新目标与业务战略一致：确保创新目标与公司整体业务战略相一致，避免偏离核心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跨部门沟通与协作：加强跨部门沟通，确保各部门对创新目标有共同的理解和行动计划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定期评估与调整：对创新目标进行定期评估，根据实际情况进行调整，确保目标的实现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制定创新计划</a:t>
            </a:r>
            <a:endParaRPr altLang="en-US" lang="zh-CN"/>
          </a:p>
        </p:txBody>
      </p:sp>
      <p:sp>
        <p:nvSpPr>
          <p:cNvPr id="10490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制定实施计划：根据创新目标，制定具体的实施计划，包括时间表、任务分配、资源投入等。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明确创新目标：根据企业战略和市场需求，制定具体的创新目标。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评估现有资源：对企业现有资源进行评估，包括技术、人才、资金等，确保创新计划的可行性。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建立创新团队：组建具备创新精神和专业能力的团队，负责创新计划的实施和推进。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组织创新团队</a:t>
            </a:r>
            <a:endParaRPr altLang="en-US" lang="zh-CN"/>
          </a:p>
        </p:txBody>
      </p:sp>
      <p:sp>
        <p:nvSpPr>
          <p:cNvPr id="10491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培养创新人才：提供培训和发展机会，激发员工创新潜力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组建跨部门团队：打破部门壁垒，促进跨部门协作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建立激励机制：鼓励员工提出新想法和解决方案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营造开放氛围：鼓励员工分享想法、交流经验和知识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分配创新资源</a:t>
            </a:r>
            <a:endParaRPr altLang="en-US" lang="zh-CN"/>
          </a:p>
        </p:txBody>
      </p:sp>
      <p:sp>
        <p:nvSpPr>
          <p:cNvPr id="104919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确定创新重点：根据企业战略和市场需求，确定创新的方向和重点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分配资源：根据创新重点，合理分配人力、物力、财力等资源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建立创新团队：组建具备创新能力和专业知识的团队，负责创新项目的实施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持续改进：在创新项目实施过程中，不断调整和优化资源分配，提高创新效率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实施原则</a:t>
            </a:r>
            <a:endParaRPr altLang="en-US" dirty="0" lang="zh-CN"/>
          </a:p>
        </p:txBody>
      </p:sp>
      <p:sp>
        <p:nvSpPr>
          <p:cNvPr id="10492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以市场为导向</a:t>
            </a:r>
            <a:endParaRPr altLang="en-US" lang="zh-CN"/>
          </a:p>
        </p:txBody>
      </p:sp>
      <p:sp>
        <p:nvSpPr>
          <p:cNvPr id="104933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了解市场需求：通过市场调研和分析，了解客户的需求和期望，为产品或服务的设计和开发提供指导。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关注竞争对手：关注竞争对手的产品或服务，了解其优势和劣势，为自身的创新战略提供参考。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灵活调整：根据市场变化和客户需求，灵活调整创新战略的实施计划，确保与市场需求保持一致。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持续改进：在实施过程中，不断收集客户反馈和市场信息，对产品或服务进行持续改进，提高市场竞争力。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以技术为驱动</a:t>
            </a:r>
            <a:endParaRPr altLang="en-US" lang="zh-CN"/>
          </a:p>
        </p:txBody>
      </p:sp>
      <p:sp>
        <p:nvSpPr>
          <p:cNvPr id="10493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技术创新是推动企业发展的核心动力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注重技术研发，提高自主创新能力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引进先进技术，推动企业转型升级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加强技术人才培养，为企业发展提供有力支持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以人才为基础</a:t>
            </a:r>
            <a:endParaRPr altLang="en-US" lang="zh-CN"/>
          </a:p>
        </p:txBody>
      </p:sp>
      <p:sp>
        <p:nvSpPr>
          <p:cNvPr id="10494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建立激励机制，激发员工创新积极性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重视人才培养和引进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搭建人才交流平台，促进知识共享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营造创新文化氛围，鼓励员工勇于尝试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以合作为共赢</a:t>
            </a:r>
            <a:endParaRPr altLang="en-US" lang="zh-CN"/>
          </a:p>
        </p:txBody>
      </p:sp>
      <p:sp>
        <p:nvSpPr>
          <p:cNvPr id="104949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建立合作伙伴关系：寻找具有共同目标和价值观的合作伙伴，建立长期稳定的合作关系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资源共享：与合作伙伴共享资源，包括技术、人才、市场等，以降低成本、提高效率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协同创新：与合作伙伴共同进行创新，发挥各自的优势，推动技术进步和市场拓展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互利共赢：在合作中实现互利共赢，共同分享合作成果，推动可持续发展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落地与实施的关系</a:t>
            </a:r>
            <a:endParaRPr altLang="en-US" dirty="0" lang="zh-CN"/>
          </a:p>
        </p:txBody>
      </p:sp>
      <p:sp>
        <p:nvSpPr>
          <p:cNvPr id="10495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落地是实施的前提</a:t>
            </a:r>
            <a:endParaRPr altLang="en-US" lang="zh-CN"/>
          </a:p>
        </p:txBody>
      </p:sp>
      <p:sp>
        <p:nvSpPr>
          <p:cNvPr id="10496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落地是实施的前提，没有落地就没有实施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落地是将战略转化为具体行动的过程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实施是在落地的指导下进行的实际行动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只有先落地，才能更好地实施创新战略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实施是落地的保障</a:t>
            </a:r>
            <a:endParaRPr altLang="en-US" lang="zh-CN"/>
          </a:p>
        </p:txBody>
      </p:sp>
      <p:sp>
        <p:nvSpPr>
          <p:cNvPr id="10496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实施是将创新战略转化为实际行动的过程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实施需要制定详细的计划和步骤，确保战略的顺利推进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实施过程中需要不断调整和优化，以适应变化的市场环境和内部条件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只有通过有效的实施，才能将创新战略真正落地，为企业创造价值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相互促进，共同发展</a:t>
            </a:r>
            <a:endParaRPr altLang="en-US" lang="zh-CN"/>
          </a:p>
        </p:txBody>
      </p:sp>
      <p:sp>
        <p:nvSpPr>
          <p:cNvPr id="1049714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16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8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20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落地是实施的前提：创新战略的落地需要具备可行性、可操作性和可持续性，而实施则是将落地计划转化为实际行动的过程。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22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4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26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8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30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实施是落地的保障：只有通过有效的实施，才能确保创新战略的落地取得实际成果，同时不断优化和调整落地计划，以适应不断变化的市场环境和企业需求。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32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34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36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8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40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相互促进，共同发展：落地与实施之间相互促进、共同发展，一方面落地为实施提供基础和指导，另一方面实施又为落地提供支持和保障。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42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44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46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8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50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紧密配合，协同推进：企业需要将落地与实施紧密配合、协同推进，确保创新战略的顺利实施和有效落地，从而实现企业的可持续发展。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52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实施过程中的注意事项</a:t>
            </a:r>
            <a:endParaRPr altLang="en-US" dirty="0" lang="zh-CN"/>
          </a:p>
        </p:txBody>
      </p:sp>
      <p:sp>
        <p:nvSpPr>
          <p:cNvPr id="10497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保持灵活性</a:t>
            </a:r>
            <a:endParaRPr altLang="en-US" lang="zh-CN"/>
          </a:p>
        </p:txBody>
      </p:sp>
      <p:sp>
        <p:nvSpPr>
          <p:cNvPr id="10498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适应变化：在实施过程中，要时刻关注环境的变化，及时调整战略和计划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保持敏捷：快速响应市场变化，迅速做出决策和行动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创新思维：鼓励员工提出新的想法和解决方案，不断寻求创新和突破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持续改进：不断评估和改进战略的实施过程，确保其有效性和可持续性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注重实效性</a:t>
            </a:r>
            <a:endParaRPr altLang="en-US" lang="zh-CN"/>
          </a:p>
        </p:txBody>
      </p:sp>
      <p:sp>
        <p:nvSpPr>
          <p:cNvPr id="10499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明确目标：制定具体、可衡量的目标，确保团队成员对目标有清晰的认识。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制定计划：制定详细的实施计划，包括时间表、资源分配和责任人等，确保项目按计划推进。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监控进度：定期监控项目进度，及时发现和解决问题，确保项目按时完成。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评估效果：对实施效果进行评估，根据评估结果进行调整和改进，确保实施过程的有效性。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</a:t>
            </a:r>
            <a:endParaRPr altLang="en-US" lang="zh-CN"/>
          </a:p>
        </p:txBody>
      </p:sp>
      <p:sp>
        <p:nvSpPr>
          <p:cNvPr id="10499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鼓励创新：鼓励员工提出新的想法和建议，促进创新战略的不断完善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持续学习：不断学习新的知识和技能，提高团队的创新能力和实施效率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不断收集反馈：通过各种渠道收集用户、员工等对创新战略的意见和建议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及时调整：根据反馈及时调整创新战略的实施方案，确保其与实际需求相符合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不断优化</a:t>
            </a:r>
            <a:endParaRPr altLang="en-US" lang="zh-CN"/>
          </a:p>
        </p:txBody>
      </p:sp>
      <p:sp>
        <p:nvSpPr>
          <p:cNvPr id="10500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鼓励创新：激发员工的创新精神，鼓励员工提出新的想法和建议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持续改进：在实施过程中不断发现问题，及时调整和改进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适应变化：保持对市场和行业变化的敏感度，及时调整创新战略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注重实效：以实际效果为导向，不断优化创新战略的实施方案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0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总结创新战略的落地与实施原则的重要性</a:t>
            </a:r>
            <a:endParaRPr altLang="en-US" lang="zh-CN"/>
          </a:p>
        </p:txBody>
      </p:sp>
      <p:sp>
        <p:nvSpPr>
          <p:cNvPr id="10501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落地与实施原则是确保创新战略成功的关键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创新战略是企业发展的核心动力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总结创新战略的落地与实施原则的意义和价值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展望未来，继续加强创新战略的落地与实施原则的实践和探索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展望未来创新战略的发展方向和趋势</a:t>
            </a:r>
            <a:endParaRPr altLang="en-US" lang="zh-CN"/>
          </a:p>
        </p:txBody>
      </p:sp>
      <p:sp>
        <p:nvSpPr>
          <p:cNvPr id="1050198" name="Freeform 7"/>
          <p:cNvSpPr/>
          <p:nvPr>
            <p:custDataLst>
              <p:tags r:id="rId1"/>
            </p:custDataLst>
          </p:nvPr>
        </p:nvSpPr>
        <p:spPr bwMode="auto">
          <a:xfrm>
            <a:off x="1223058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00" name="矩形: 圆角 18"/>
          <p:cNvSpPr/>
          <p:nvPr>
            <p:custDataLst>
              <p:tags r:id="rId2"/>
            </p:custDataLst>
          </p:nvPr>
        </p:nvSpPr>
        <p:spPr bwMode="auto">
          <a:xfrm>
            <a:off x="838200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202" name="Freeform 6"/>
          <p:cNvSpPr/>
          <p:nvPr>
            <p:custDataLst>
              <p:tags r:id="rId3"/>
            </p:custDataLst>
          </p:nvPr>
        </p:nvSpPr>
        <p:spPr bwMode="auto">
          <a:xfrm>
            <a:off x="1320555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04" name="标题"/>
          <p:cNvSpPr txBox="1"/>
          <p:nvPr>
            <p:custDataLst>
              <p:tags r:id="rId4"/>
            </p:custDataLst>
          </p:nvPr>
        </p:nvSpPr>
        <p:spPr>
          <a:xfrm>
            <a:off x="1439220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06" name="正文"/>
          <p:cNvSpPr txBox="1"/>
          <p:nvPr>
            <p:custDataLst>
              <p:tags r:id="rId5"/>
            </p:custDataLst>
          </p:nvPr>
        </p:nvSpPr>
        <p:spPr>
          <a:xfrm>
            <a:off x="847821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未来创新战略的发展方向：以可持续发展为核心，注重技术创新、模式创新和组织创新，推动产业升级和转型。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08" name="Freeform 7"/>
          <p:cNvSpPr/>
          <p:nvPr>
            <p:custDataLst>
              <p:tags r:id="rId6"/>
            </p:custDataLst>
          </p:nvPr>
        </p:nvSpPr>
        <p:spPr bwMode="auto">
          <a:xfrm>
            <a:off x="3926043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10" name="矩形: 圆角 33"/>
          <p:cNvSpPr/>
          <p:nvPr>
            <p:custDataLst>
              <p:tags r:id="rId7"/>
            </p:custDataLst>
          </p:nvPr>
        </p:nvSpPr>
        <p:spPr bwMode="auto">
          <a:xfrm>
            <a:off x="3540544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212" name="Freeform 6"/>
          <p:cNvSpPr/>
          <p:nvPr>
            <p:custDataLst>
              <p:tags r:id="rId8"/>
            </p:custDataLst>
          </p:nvPr>
        </p:nvSpPr>
        <p:spPr bwMode="auto">
          <a:xfrm>
            <a:off x="4022899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14" name="标题"/>
          <p:cNvSpPr txBox="1"/>
          <p:nvPr>
            <p:custDataLst>
              <p:tags r:id="rId9"/>
            </p:custDataLst>
          </p:nvPr>
        </p:nvSpPr>
        <p:spPr>
          <a:xfrm>
            <a:off x="4141563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16" name="正文"/>
          <p:cNvSpPr txBox="1"/>
          <p:nvPr>
            <p:custDataLst>
              <p:tags r:id="rId10"/>
            </p:custDataLst>
          </p:nvPr>
        </p:nvSpPr>
        <p:spPr>
          <a:xfrm>
            <a:off x="3550807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未来创新战略的趋势：数字化、智能化、绿色化将成为未来创新战略的主要方向，同时跨界融合、开放创新也将成为未来创新战略的重要特征。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18" name="Freeform 7"/>
          <p:cNvSpPr/>
          <p:nvPr>
            <p:custDataLst>
              <p:tags r:id="rId11"/>
            </p:custDataLst>
          </p:nvPr>
        </p:nvSpPr>
        <p:spPr bwMode="auto">
          <a:xfrm>
            <a:off x="6628387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20" name="矩形: 圆角 46"/>
          <p:cNvSpPr/>
          <p:nvPr>
            <p:custDataLst>
              <p:tags r:id="rId12"/>
            </p:custDataLst>
          </p:nvPr>
        </p:nvSpPr>
        <p:spPr bwMode="auto">
          <a:xfrm>
            <a:off x="6243529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222" name="Freeform 6"/>
          <p:cNvSpPr/>
          <p:nvPr>
            <p:custDataLst>
              <p:tags r:id="rId13"/>
            </p:custDataLst>
          </p:nvPr>
        </p:nvSpPr>
        <p:spPr bwMode="auto">
          <a:xfrm>
            <a:off x="6725243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24" name="标题"/>
          <p:cNvSpPr txBox="1"/>
          <p:nvPr>
            <p:custDataLst>
              <p:tags r:id="rId14"/>
            </p:custDataLst>
          </p:nvPr>
        </p:nvSpPr>
        <p:spPr>
          <a:xfrm>
            <a:off x="6844549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26" name="正文"/>
          <p:cNvSpPr txBox="1"/>
          <p:nvPr>
            <p:custDataLst>
              <p:tags r:id="rId15"/>
            </p:custDataLst>
          </p:nvPr>
        </p:nvSpPr>
        <p:spPr>
          <a:xfrm>
            <a:off x="6253150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未来创新战略的挑战：未来创新战略将面临技术更新换代快、市场竞争激烈、人才短缺等多方面的挑战，需要不断创新和适应变化。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28" name="Freeform 7"/>
          <p:cNvSpPr/>
          <p:nvPr>
            <p:custDataLst>
              <p:tags r:id="rId16"/>
            </p:custDataLst>
          </p:nvPr>
        </p:nvSpPr>
        <p:spPr bwMode="auto">
          <a:xfrm>
            <a:off x="9330730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30" name="矩形: 圆角 52"/>
          <p:cNvSpPr/>
          <p:nvPr>
            <p:custDataLst>
              <p:tags r:id="rId17"/>
            </p:custDataLst>
          </p:nvPr>
        </p:nvSpPr>
        <p:spPr bwMode="auto">
          <a:xfrm>
            <a:off x="8945873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232" name="Freeform 6"/>
          <p:cNvSpPr/>
          <p:nvPr>
            <p:custDataLst>
              <p:tags r:id="rId18"/>
            </p:custDataLst>
          </p:nvPr>
        </p:nvSpPr>
        <p:spPr bwMode="auto">
          <a:xfrm>
            <a:off x="9428228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34" name="标题"/>
          <p:cNvSpPr txBox="1"/>
          <p:nvPr>
            <p:custDataLst>
              <p:tags r:id="rId19"/>
            </p:custDataLst>
          </p:nvPr>
        </p:nvSpPr>
        <p:spPr>
          <a:xfrm>
            <a:off x="9546892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36" name="正文"/>
          <p:cNvSpPr txBox="1"/>
          <p:nvPr>
            <p:custDataLst>
              <p:tags r:id="rId20"/>
            </p:custDataLst>
          </p:nvPr>
        </p:nvSpPr>
        <p:spPr>
          <a:xfrm>
            <a:off x="8955494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未来创新战略的意义：未来创新战略对于推动经济发展、提高国家竞争力、促进社会进步具有重要意义，是企业和社会发展的必经之路。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7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27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7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7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1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5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29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25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2023-12-19T18:35:20Z</dcterms:created>
  <dcterms:modified xsi:type="dcterms:W3CDTF">2023-12-19T18:35:20Z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949ca50e7c8c458187d820d3a523cf1f_21</vt:lpwstr>
  </property>
</Properties>
</file>