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924" r:id="rId1"/>
    <p:sldMasterId id="2147488961" r:id="rId2"/>
  </p:sldMasterIdLst>
  <p:notesMasterIdLst>
    <p:notesMasterId r:id="rId3"/>
  </p:notesMasterIdLst>
  <p:sldIdLst>
    <p:sldId id="2702" r:id="rId4"/>
    <p:sldId id="2707" r:id="rId5"/>
    <p:sldId id="2711" r:id="rId6"/>
    <p:sldId id="2714" r:id="rId7"/>
    <p:sldId id="2717" r:id="rId8"/>
    <p:sldId id="2720" r:id="rId9"/>
    <p:sldId id="2723" r:id="rId10"/>
    <p:sldId id="2726" r:id="rId11"/>
    <p:sldId id="2729" r:id="rId12"/>
    <p:sldId id="2732" r:id="rId13"/>
    <p:sldId id="2735" r:id="rId14"/>
    <p:sldId id="2738" r:id="rId15"/>
    <p:sldId id="2741" r:id="rId16"/>
    <p:sldId id="2744" r:id="rId17"/>
    <p:sldId id="2747" r:id="rId18"/>
    <p:sldId id="2750" r:id="rId19"/>
    <p:sldId id="2753" r:id="rId20"/>
    <p:sldId id="2756" r:id="rId21"/>
    <p:sldId id="2759" r:id="rId22"/>
    <p:sldId id="2762" r:id="rId23"/>
    <p:sldId id="2765" r:id="rId24"/>
    <p:sldId id="2768" r:id="rId25"/>
    <p:sldId id="2771" r:id="rId26"/>
    <p:sldId id="2774" r:id="rId27"/>
    <p:sldId id="2777" r:id="rId28"/>
    <p:sldId id="2780" r:id="rId29"/>
    <p:sldId id="2783" r:id="rId30"/>
    <p:sldId id="2786"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925" r:id="rId1"/>
    <p:sldLayoutId id="2147488926" r:id="rId2"/>
    <p:sldLayoutId id="2147488927" r:id="rId3"/>
    <p:sldLayoutId id="2147488928" r:id="rId4"/>
    <p:sldLayoutId id="2147488929" r:id="rId5"/>
    <p:sldLayoutId id="2147488930" r:id="rId6"/>
    <p:sldLayoutId id="2147488931" r:id="rId7"/>
    <p:sldLayoutId id="2147488932" r:id="rId8"/>
    <p:sldLayoutId id="2147488933" r:id="rId9"/>
    <p:sldLayoutId id="2147488934" r:id="rId10"/>
    <p:sldLayoutId id="214748893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962" r:id="rId1"/>
    <p:sldLayoutId id="2147488963" r:id="rId2"/>
    <p:sldLayoutId id="2147488964" r:id="rId3"/>
    <p:sldLayoutId id="2147488965" r:id="rId4"/>
    <p:sldLayoutId id="2147488966" r:id="rId5"/>
    <p:sldLayoutId id="2147488967" r:id="rId6"/>
    <p:sldLayoutId id="2147488968" r:id="rId7"/>
    <p:sldLayoutId id="2147488969" r:id="rId8"/>
    <p:sldLayoutId id="2147488970" r:id="rId9"/>
    <p:sldLayoutId id="2147488971" r:id="rId10"/>
    <p:sldLayoutId id="2147488972" r:id="rId11"/>
  </p:sldLayoutIdLs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tags" Target="../tags/tag145.xml"/><Relationship Id="rId16" Type="http://schemas.openxmlformats.org/officeDocument/2006/relationships/tags" Target="../tags/tag146.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tags" Target="../tags/tag174.xml"/><Relationship Id="rId14" Type="http://schemas.openxmlformats.org/officeDocument/2006/relationships/tags" Target="../tags/tag175.xml"/><Relationship Id="rId15" Type="http://schemas.openxmlformats.org/officeDocument/2006/relationships/tags" Target="../tags/tag176.xml"/><Relationship Id="rId16" Type="http://schemas.openxmlformats.org/officeDocument/2006/relationships/tags" Target="../tags/tag177.xml"/><Relationship Id="rId17" Type="http://schemas.openxmlformats.org/officeDocument/2006/relationships/tags" Target="../tags/tag178.xml"/><Relationship Id="rId18" Type="http://schemas.openxmlformats.org/officeDocument/2006/relationships/tags" Target="../tags/tag179.xml"/><Relationship Id="rId19" Type="http://schemas.openxmlformats.org/officeDocument/2006/relationships/tags" Target="../tags/tag180.xml"/><Relationship Id="rId20" Type="http://schemas.openxmlformats.org/officeDocument/2006/relationships/tags" Target="../tags/tag181.xml"/><Relationship Id="rId21" Type="http://schemas.openxmlformats.org/officeDocument/2006/relationships/tags" Target="../tags/tag182.xml"/><Relationship Id="rId22" Type="http://schemas.openxmlformats.org/officeDocument/2006/relationships/tags" Target="../tags/tag183.xml"/><Relationship Id="rId23" Type="http://schemas.openxmlformats.org/officeDocument/2006/relationships/tags" Target="../tags/tag184.xml"/><Relationship Id="rId24" Type="http://schemas.openxmlformats.org/officeDocument/2006/relationships/tags" Target="../tags/tag185.xml"/><Relationship Id="rId25" Type="http://schemas.openxmlformats.org/officeDocument/2006/relationships/tags" Target="../tags/tag186.xml"/><Relationship Id="rId26" Type="http://schemas.openxmlformats.org/officeDocument/2006/relationships/tags" Target="../tags/tag187.xml"/><Relationship Id="rId27" Type="http://schemas.openxmlformats.org/officeDocument/2006/relationships/tags" Target="../tags/tag188.xml"/><Relationship Id="rId28" Type="http://schemas.openxmlformats.org/officeDocument/2006/relationships/tags" Target="../tags/tag189.xml"/><Relationship Id="rId29" Type="http://schemas.openxmlformats.org/officeDocument/2006/relationships/tags" Target="../tags/tag190.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tags" Target="../tags/tag334.xml"/><Relationship Id="rId6" Type="http://schemas.openxmlformats.org/officeDocument/2006/relationships/tags" Target="../tags/tag335.xml"/><Relationship Id="rId7" Type="http://schemas.openxmlformats.org/officeDocument/2006/relationships/tags" Target="../tags/tag336.xml"/><Relationship Id="rId8" Type="http://schemas.openxmlformats.org/officeDocument/2006/relationships/tags" Target="../tags/tag337.xml"/><Relationship Id="rId9" Type="http://schemas.openxmlformats.org/officeDocument/2006/relationships/tags" Target="../tags/tag338.xml"/><Relationship Id="rId10" Type="http://schemas.openxmlformats.org/officeDocument/2006/relationships/tags" Target="../tags/tag339.xml"/><Relationship Id="rId11" Type="http://schemas.openxmlformats.org/officeDocument/2006/relationships/tags" Target="../tags/tag340.xml"/><Relationship Id="rId12" Type="http://schemas.openxmlformats.org/officeDocument/2006/relationships/tags" Target="../tags/tag341.xml"/><Relationship Id="rId13" Type="http://schemas.openxmlformats.org/officeDocument/2006/relationships/tags" Target="../tags/tag342.xml"/><Relationship Id="rId14" Type="http://schemas.openxmlformats.org/officeDocument/2006/relationships/tags" Target="../tags/tag343.xml"/><Relationship Id="rId15" Type="http://schemas.openxmlformats.org/officeDocument/2006/relationships/tags" Target="../tags/tag344.xml"/><Relationship Id="rId16" Type="http://schemas.openxmlformats.org/officeDocument/2006/relationships/tags" Target="../tags/tag345.xml"/><Relationship Id="rId17" Type="http://schemas.openxmlformats.org/officeDocument/2006/relationships/tags" Target="../tags/tag346.xml"/><Relationship Id="rId18" Type="http://schemas.openxmlformats.org/officeDocument/2006/relationships/tags" Target="../tags/tag347.xml"/><Relationship Id="rId19" Type="http://schemas.openxmlformats.org/officeDocument/2006/relationships/tags" Target="../tags/tag348.xml"/><Relationship Id="rId20" Type="http://schemas.openxmlformats.org/officeDocument/2006/relationships/tags" Target="../tags/tag349.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tags" Target="../tags/tag365.xml"/><Relationship Id="rId14" Type="http://schemas.openxmlformats.org/officeDocument/2006/relationships/tags" Target="../tags/tag366.xml"/><Relationship Id="rId15" Type="http://schemas.openxmlformats.org/officeDocument/2006/relationships/tags" Target="../tags/tag367.xml"/><Relationship Id="rId16" Type="http://schemas.openxmlformats.org/officeDocument/2006/relationships/tags" Target="../tags/tag368.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tags" Target="../tags/tag381.xml"/><Relationship Id="rId6" Type="http://schemas.openxmlformats.org/officeDocument/2006/relationships/tags" Target="../tags/tag382.xml"/><Relationship Id="rId7" Type="http://schemas.openxmlformats.org/officeDocument/2006/relationships/tags" Target="../tags/tag383.xml"/><Relationship Id="rId8" Type="http://schemas.openxmlformats.org/officeDocument/2006/relationships/tags" Target="../tags/tag384.xml"/><Relationship Id="rId9" Type="http://schemas.openxmlformats.org/officeDocument/2006/relationships/tags" Target="../tags/tag385.xml"/><Relationship Id="rId10" Type="http://schemas.openxmlformats.org/officeDocument/2006/relationships/tags" Target="../tags/tag386.xml"/><Relationship Id="rId11" Type="http://schemas.openxmlformats.org/officeDocument/2006/relationships/tags" Target="../tags/tag387.xml"/><Relationship Id="rId12" Type="http://schemas.openxmlformats.org/officeDocument/2006/relationships/tags" Target="../tags/tag388.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13"/>
            <p:custDataLst>
              <p:tags r:id="rId2"/>
            </p:custDataLst>
          </p:nvPr>
        </p:nvSpPr>
        <p:spPr/>
        <p:txBody>
          <a:bodyPr/>
          <a:p>
            <a:r>
              <a:rPr altLang="en-US" lang="zh-CN"/>
              <a:t>XX,a click to unlimited possibilities</a:t>
            </a:r>
            <a:endParaRPr altLang="en-US" lang="zh-CN"/>
          </a:p>
        </p:txBody>
      </p:sp>
      <p:sp>
        <p:nvSpPr>
          <p:cNvPr id="1048652" name="标题 7"/>
          <p:cNvSpPr>
            <a:spLocks noGrp="1"/>
          </p:cNvSpPr>
          <p:nvPr>
            <p:ph type="title" idx="9"/>
            <p:custDataLst>
              <p:tags r:id="rId3"/>
            </p:custDataLst>
          </p:nvPr>
        </p:nvSpPr>
        <p:spPr/>
        <p:txBody>
          <a:bodyPr>
            <a:normAutofit fontScale="90000"/>
          </a:bodyPr>
          <a:p>
            <a:r>
              <a:rPr altLang="en-US" lang="zh-CN"/>
              <a:t>医疗器械与技术行业市场分析及2024年投资前景预测</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医疗器械与技术行业竞争格局</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医疗器械与技术行业概述</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医疗器械与技术行业市场细分</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医疗器械与技术行业投资前景预测</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医疗器械与技术行业政策环境分析</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医疗器械与技术行业未来发展趋势</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医疗器械与技术行业概述</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标题 2"/>
          <p:cNvSpPr>
            <a:spLocks noGrp="1"/>
          </p:cNvSpPr>
          <p:nvPr>
            <p:ph type="title" idx="2"/>
          </p:nvPr>
        </p:nvSpPr>
        <p:spPr/>
        <p:txBody>
          <a:bodyPr/>
          <a:p>
            <a:r>
              <a:rPr altLang="en-US" lang="zh-CN"/>
              <a:t>行业定义与分类</a:t>
            </a:r>
            <a:endParaRPr altLang="en-US" lang="zh-CN"/>
          </a:p>
        </p:txBody>
      </p:sp>
      <p:sp>
        <p:nvSpPr>
          <p:cNvPr id="104895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5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医疗器械是指用于预防、诊断、治疗、缓解人类疾病、损伤或残疾的设备、器具、器材、材料或其他物品</a:t>
            </a:r>
            <a:endParaRPr altLang="en-US" dirty="0" sz="2000" lang="zh-CN" spc="150">
              <a:solidFill>
                <a:schemeClr val="tx1">
                  <a:lumMod val="75000"/>
                  <a:lumOff val="25000"/>
                </a:schemeClr>
              </a:solidFill>
              <a:latin typeface="+mn-ea"/>
              <a:sym typeface="+mn-ea"/>
            </a:endParaRPr>
          </a:p>
        </p:txBody>
      </p:sp>
      <p:sp>
        <p:nvSpPr>
          <p:cNvPr id="104895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5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5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医疗器械行业按照产品特点和用途可以分为高值医用耗材、低值医用耗材和医疗设备等细分领域</a:t>
            </a:r>
            <a:endParaRPr altLang="en-US" dirty="0" sz="2000" lang="zh-CN" spc="150">
              <a:solidFill>
                <a:schemeClr val="tx1">
                  <a:lumMod val="75000"/>
                  <a:lumOff val="25000"/>
                </a:schemeClr>
              </a:solidFill>
              <a:latin typeface="+mn-ea"/>
              <a:sym typeface="+mn-ea"/>
            </a:endParaRPr>
          </a:p>
        </p:txBody>
      </p:sp>
      <p:sp>
        <p:nvSpPr>
          <p:cNvPr id="104896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6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医疗器械与技术行业是医疗健康领域的重要组成部分，对保障人民健康、提升医疗水平具有重要意义</a:t>
            </a:r>
            <a:endParaRPr altLang="en-US" dirty="0" sz="2000" lang="zh-CN" spc="150">
              <a:solidFill>
                <a:schemeClr val="tx1">
                  <a:lumMod val="75000"/>
                  <a:lumOff val="25000"/>
                </a:schemeClr>
              </a:solidFill>
              <a:latin typeface="+mn-ea"/>
              <a:sym typeface="+mn-ea"/>
            </a:endParaRPr>
          </a:p>
        </p:txBody>
      </p:sp>
      <p:sp>
        <p:nvSpPr>
          <p:cNvPr id="104896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6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随着科技的不断进步和医疗需求的不断增长，医疗器械与技术行业正迎来新的发展机遇和挑战</a:t>
            </a:r>
            <a:endParaRPr altLang="en-US" dirty="0" sz="2000" lang="zh-CN" spc="150">
              <a:solidFill>
                <a:schemeClr val="tx1">
                  <a:lumMod val="75000"/>
                  <a:lumOff val="25000"/>
                </a:schemeClr>
              </a:solidFill>
              <a:latin typeface="+mn-ea"/>
              <a:sym typeface="+mn-ea"/>
            </a:endParaRPr>
          </a:p>
        </p:txBody>
      </p:sp>
      <p:sp>
        <p:nvSpPr>
          <p:cNvPr id="104897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12" name="标题 2"/>
          <p:cNvSpPr>
            <a:spLocks noGrp="1"/>
          </p:cNvSpPr>
          <p:nvPr>
            <p:ph type="title" idx="2"/>
          </p:nvPr>
        </p:nvSpPr>
        <p:spPr/>
        <p:txBody>
          <a:bodyPr/>
          <a:p>
            <a:r>
              <a:rPr altLang="en-US" lang="zh-CN"/>
              <a:t>行业市场规模</a:t>
            </a:r>
            <a:endParaRPr altLang="en-US" lang="zh-CN"/>
          </a:p>
        </p:txBody>
      </p:sp>
      <p:sp>
        <p:nvSpPr>
          <p:cNvPr id="104901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医疗器械与技术行业中，医用影像设备、体外诊断试剂和植入物等细分市场占比最大，市场份额超过50%。</a:t>
            </a:r>
            <a:endParaRPr altLang="zh-CN" dirty="0" lang="en-US">
              <a:solidFill>
                <a:schemeClr val="dk1">
                  <a:lumMod val="80000"/>
                  <a:lumOff val="20000"/>
                </a:schemeClr>
              </a:solidFill>
              <a:latin typeface="+mn-ea"/>
              <a:sym typeface="+mn-ea"/>
            </a:endParaRPr>
          </a:p>
        </p:txBody>
      </p:sp>
      <p:sp>
        <p:nvSpPr>
          <p:cNvPr id="104902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2019年全球医疗器械市场规模约为4565亿美元，预计到2024年将达到5945亿美元，年复合增长率为6.3%。</a:t>
            </a:r>
            <a:endParaRPr altLang="en-US" dirty="0" lang="zh-CN">
              <a:solidFill>
                <a:schemeClr val="dk1">
                  <a:lumMod val="80000"/>
                  <a:lumOff val="20000"/>
                </a:schemeClr>
              </a:solidFill>
              <a:latin typeface="+mn-ea"/>
              <a:sym typeface="+mn-ea"/>
            </a:endParaRPr>
          </a:p>
        </p:txBody>
      </p:sp>
      <p:sp>
        <p:nvSpPr>
          <p:cNvPr id="104903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2019年中国医疗器械市场规模约为5250亿元人民币，预计到2024年将达到8500亿元人民币，年复合增长率为9.3%。</a:t>
            </a:r>
            <a:endParaRPr altLang="en-US" dirty="0" lang="zh-CN">
              <a:solidFill>
                <a:schemeClr val="dk1">
                  <a:lumMod val="80000"/>
                  <a:lumOff val="20000"/>
                </a:schemeClr>
              </a:solidFill>
              <a:latin typeface="+mn-ea"/>
              <a:sym typeface="+mn-ea"/>
            </a:endParaRPr>
          </a:p>
        </p:txBody>
      </p:sp>
      <p:sp>
        <p:nvSpPr>
          <p:cNvPr id="104903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医疗器械与技术行业的发展受到人口老龄化、技术进步和政策支持等多重因素的推动。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4" name="标题 2"/>
          <p:cNvSpPr>
            <a:spLocks noGrp="1"/>
          </p:cNvSpPr>
          <p:nvPr>
            <p:ph type="title" idx="2"/>
          </p:nvPr>
        </p:nvSpPr>
        <p:spPr/>
        <p:txBody>
          <a:bodyPr/>
          <a:p>
            <a:r>
              <a:rPr altLang="en-US" lang="zh-CN"/>
              <a:t>行业发展趋势</a:t>
            </a:r>
            <a:endParaRPr altLang="en-US" lang="zh-CN"/>
          </a:p>
        </p:txBody>
      </p:sp>
      <p:sp>
        <p:nvSpPr>
          <p:cNvPr id="104908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智能化：医疗器械与技术行业正朝着智能化方向发展，以提高医疗效率和准确性。</a:t>
            </a:r>
            <a:endParaRPr altLang="en-US" dirty="0" lang="zh-CN" spc="150">
              <a:solidFill>
                <a:schemeClr val="tx1">
                  <a:lumMod val="75000"/>
                  <a:lumOff val="25000"/>
                </a:schemeClr>
              </a:solidFill>
              <a:latin typeface="+mn-ea"/>
              <a:sym typeface="+mn-ea"/>
            </a:endParaRPr>
          </a:p>
        </p:txBody>
      </p:sp>
      <p:sp>
        <p:nvSpPr>
          <p:cNvPr id="104909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个性化：随着基因组学和个性化医疗的兴起，医疗器械与技术行业正朝着个性化方向发展。</a:t>
            </a:r>
            <a:endParaRPr altLang="en-US" dirty="0" lang="zh-CN" spc="150">
              <a:solidFill>
                <a:schemeClr val="tx1">
                  <a:lumMod val="75000"/>
                  <a:lumOff val="25000"/>
                </a:schemeClr>
              </a:solidFill>
              <a:latin typeface="+mn-ea"/>
              <a:sym typeface="+mn-ea"/>
            </a:endParaRPr>
          </a:p>
        </p:txBody>
      </p:sp>
      <p:sp>
        <p:nvSpPr>
          <p:cNvPr id="104909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远程化：随着互联网技术的发展，医疗器械与技术行业正朝着远程化方向发展，以改善患者护理和医疗服务的可及性。</a:t>
            </a:r>
            <a:endParaRPr altLang="en-US" dirty="0" sz="2000" lang="zh-CN" spc="150">
              <a:solidFill>
                <a:schemeClr val="tx1">
                  <a:lumMod val="75000"/>
                  <a:lumOff val="25000"/>
                </a:schemeClr>
              </a:solidFill>
              <a:latin typeface="+mn-ea"/>
              <a:sym typeface="+mn-ea"/>
            </a:endParaRPr>
          </a:p>
        </p:txBody>
      </p:sp>
      <p:sp>
        <p:nvSpPr>
          <p:cNvPr id="104910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集成化：医疗器械与技术行业正朝着集成化方向发展，以实现医疗设备的无缝集成和数据共享。</a:t>
            </a:r>
            <a:endParaRPr altLang="en-US" dirty="0" lang="zh-CN" spc="150">
              <a:solidFill>
                <a:schemeClr val="tx1">
                  <a:lumMod val="75000"/>
                  <a:lumOff val="25000"/>
                </a:schemeClr>
              </a:solidFill>
              <a:latin typeface="+mn-ea"/>
              <a:sym typeface="+mn-ea"/>
            </a:endParaRPr>
          </a:p>
        </p:txBody>
      </p:sp>
      <p:sp>
        <p:nvSpPr>
          <p:cNvPr id="104910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9150" name="标题 4"/>
          <p:cNvSpPr>
            <a:spLocks noGrp="1"/>
          </p:cNvSpPr>
          <p:nvPr>
            <p:ph type="title" idx="1"/>
            <p:custDataLst>
              <p:tags r:id="rId2"/>
            </p:custDataLst>
          </p:nvPr>
        </p:nvSpPr>
        <p:spPr/>
        <p:txBody>
          <a:bodyPr/>
          <a:p>
            <a:r>
              <a:rPr altLang="en-US" dirty="0" lang="zh-CN"/>
              <a:t>医疗器械与技术行业竞争格局</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6" name="标题 2"/>
          <p:cNvSpPr>
            <a:spLocks noGrp="1"/>
          </p:cNvSpPr>
          <p:nvPr>
            <p:ph type="title" idx="2"/>
          </p:nvPr>
        </p:nvSpPr>
        <p:spPr/>
        <p:txBody>
          <a:bodyPr/>
          <a:p>
            <a:r>
              <a:rPr altLang="en-US" lang="zh-CN"/>
              <a:t>竞争企业概述</a:t>
            </a:r>
            <a:endParaRPr altLang="en-US" lang="zh-CN"/>
          </a:p>
        </p:txBody>
      </p:sp>
      <p:sp>
        <p:nvSpPr>
          <p:cNvPr id="104918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2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2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2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迈瑞医疗：国内领先的企业，产品线覆盖较广，具备自主研发能力。</a:t>
            </a:r>
            <a:endParaRPr altLang="en-US" dirty="0" sz="1200" lang="zh-CN" spc="150">
              <a:solidFill>
                <a:schemeClr val="tx1">
                  <a:lumMod val="65000"/>
                  <a:lumOff val="35000"/>
                </a:schemeClr>
              </a:solidFill>
              <a:latin typeface="+mn-ea"/>
              <a:sym typeface="+mn-ea"/>
            </a:endParaRPr>
          </a:p>
        </p:txBody>
      </p:sp>
      <p:sp>
        <p:nvSpPr>
          <p:cNvPr id="104922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理邦仪器：在妇幼健康、急诊急救等领域有一定市场份额，产品线涵盖较广。</a:t>
            </a:r>
            <a:endParaRPr altLang="en-US" dirty="0" sz="1200" lang="zh-CN" spc="150">
              <a:solidFill>
                <a:schemeClr val="tx1">
                  <a:lumMod val="65000"/>
                  <a:lumOff val="35000"/>
                </a:schemeClr>
              </a:solidFill>
              <a:latin typeface="+mn-ea"/>
              <a:sym typeface="+mn-ea"/>
            </a:endParaRPr>
          </a:p>
        </p:txBody>
      </p:sp>
      <p:sp>
        <p:nvSpPr>
          <p:cNvPr id="104922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三诺生物：专注于糖尿病领域，拥有较为完善的血糖监测产品线。</a:t>
            </a:r>
            <a:endParaRPr altLang="en-US" dirty="0" sz="1200" lang="zh-CN" spc="150">
              <a:solidFill>
                <a:schemeClr val="tx1">
                  <a:lumMod val="65000"/>
                  <a:lumOff val="35000"/>
                </a:schemeClr>
              </a:solidFill>
              <a:latin typeface="+mn-ea"/>
              <a:sym typeface="+mn-ea"/>
            </a:endParaRPr>
          </a:p>
        </p:txBody>
      </p:sp>
      <p:sp>
        <p:nvSpPr>
          <p:cNvPr id="104923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鱼跃医疗：以家用医疗器械为主打产品，品牌知名度高，销售渠道广泛。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70" name="标题 2"/>
          <p:cNvSpPr>
            <a:spLocks noGrp="1"/>
          </p:cNvSpPr>
          <p:nvPr>
            <p:ph type="title" idx="2"/>
          </p:nvPr>
        </p:nvSpPr>
        <p:spPr/>
        <p:txBody>
          <a:bodyPr/>
          <a:p>
            <a:r>
              <a:rPr altLang="en-US" lang="zh-CN"/>
              <a:t>竞争企业市场份额</a:t>
            </a:r>
            <a:endParaRPr altLang="en-US" lang="zh-CN"/>
          </a:p>
        </p:txBody>
      </p:sp>
      <p:sp>
        <p:nvSpPr>
          <p:cNvPr id="104927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迈瑞医疗：国内医疗器械龙头企业，市场份额占比最大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7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8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鱼跃医疗：家用医疗器械领先品牌，市场份额稳步增长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8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8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三诺生物：血糖监测领域知名品牌，市场份额逐年提升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9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9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9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乐心医疗：智能健康监测设备领域的佼佼者，市场份额逐年扩大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34" name="标题 2"/>
          <p:cNvSpPr>
            <a:spLocks noGrp="1"/>
          </p:cNvSpPr>
          <p:nvPr>
            <p:ph type="title" idx="2"/>
          </p:nvPr>
        </p:nvSpPr>
        <p:spPr/>
        <p:txBody>
          <a:bodyPr/>
          <a:p>
            <a:r>
              <a:rPr altLang="en-US" lang="zh-CN"/>
              <a:t>竞争企业优劣势分析</a:t>
            </a:r>
            <a:endParaRPr altLang="en-US" lang="zh-CN"/>
          </a:p>
        </p:txBody>
      </p:sp>
      <p:sp>
        <p:nvSpPr>
          <p:cNvPr id="104933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优势企业：技术领先、品牌知名度高、市场份额大</a:t>
            </a:r>
            <a:endParaRPr altLang="en-US" dirty="0" sz="2000" lang="zh-CN" spc="150">
              <a:solidFill>
                <a:schemeClr val="tx1">
                  <a:lumMod val="85000"/>
                  <a:lumOff val="15000"/>
                </a:schemeClr>
              </a:solidFill>
              <a:latin typeface="+mn-ea"/>
              <a:sym typeface="+mn-ea"/>
            </a:endParaRPr>
          </a:p>
        </p:txBody>
      </p:sp>
      <p:sp>
        <p:nvSpPr>
          <p:cNvPr id="104934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劣势企业：技术落后、品牌知名度低、市场份额小</a:t>
            </a:r>
            <a:endParaRPr altLang="en-US" dirty="0" sz="2000" lang="zh-CN" spc="150">
              <a:solidFill>
                <a:schemeClr val="tx1">
                  <a:lumMod val="85000"/>
                  <a:lumOff val="15000"/>
                </a:schemeClr>
              </a:solidFill>
              <a:latin typeface="+mn-ea"/>
              <a:sym typeface="+mn-ea"/>
            </a:endParaRPr>
          </a:p>
        </p:txBody>
      </p:sp>
      <p:sp>
        <p:nvSpPr>
          <p:cNvPr id="104934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竞争格局：医疗器械与技术行业呈现寡头竞争格局，少数企业占据大部分市场份额</a:t>
            </a:r>
            <a:endParaRPr altLang="en-US" dirty="0" sz="2000" lang="zh-CN" spc="150">
              <a:solidFill>
                <a:schemeClr val="tx1">
                  <a:lumMod val="85000"/>
                  <a:lumOff val="15000"/>
                </a:schemeClr>
              </a:solidFill>
              <a:latin typeface="+mn-ea"/>
              <a:sym typeface="+mn-ea"/>
            </a:endParaRPr>
          </a:p>
        </p:txBody>
      </p:sp>
      <p:sp>
        <p:nvSpPr>
          <p:cNvPr id="104935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未来趋势：随着技术的不断进步，行业将呈现更加激烈的竞争格局，优势企业将进一步扩大市场份额</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98"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400" name="标题 4"/>
          <p:cNvSpPr>
            <a:spLocks noGrp="1"/>
          </p:cNvSpPr>
          <p:nvPr>
            <p:ph type="title" idx="1"/>
            <p:custDataLst>
              <p:tags r:id="rId2"/>
            </p:custDataLst>
          </p:nvPr>
        </p:nvSpPr>
        <p:spPr/>
        <p:txBody>
          <a:bodyPr/>
          <a:p>
            <a:r>
              <a:rPr altLang="en-US" dirty="0" lang="zh-CN"/>
              <a:t>医疗器械与技术行业市场细分</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6" name="标题 2"/>
          <p:cNvSpPr>
            <a:spLocks noGrp="1"/>
          </p:cNvSpPr>
          <p:nvPr>
            <p:ph type="title" idx="2"/>
          </p:nvPr>
        </p:nvSpPr>
        <p:spPr/>
        <p:txBody>
          <a:bodyPr/>
          <a:p>
            <a:r>
              <a:rPr altLang="en-US" lang="zh-CN"/>
              <a:t>医用影像设备</a:t>
            </a:r>
            <a:endParaRPr altLang="en-US" lang="zh-CN"/>
          </a:p>
        </p:txBody>
      </p:sp>
      <p:sp>
        <p:nvSpPr>
          <p:cNvPr id="104943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医用影像设备是医疗器械与技术行业的重要组成部分，主要包括X光机、CT、MRI等。</a:t>
            </a:r>
            <a:endParaRPr altLang="en-US" dirty="0" sz="2000" lang="zh-CN" spc="150">
              <a:solidFill>
                <a:schemeClr val="tx1">
                  <a:lumMod val="85000"/>
                  <a:lumOff val="15000"/>
                </a:schemeClr>
              </a:solidFill>
              <a:latin typeface="+mn-ea"/>
              <a:sym typeface="+mn-ea"/>
            </a:endParaRPr>
          </a:p>
        </p:txBody>
      </p:sp>
      <p:sp>
        <p:nvSpPr>
          <p:cNvPr id="104944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医用影像设备在临床诊断和治疗中发挥着重要作用，能够提供高清晰度的医学影像，帮助医生准确判断病情。</a:t>
            </a:r>
            <a:endParaRPr altLang="en-US" dirty="0" sz="2000" lang="zh-CN" spc="150">
              <a:solidFill>
                <a:schemeClr val="tx1">
                  <a:lumMod val="85000"/>
                  <a:lumOff val="15000"/>
                </a:schemeClr>
              </a:solidFill>
              <a:latin typeface="+mn-ea"/>
              <a:sym typeface="+mn-ea"/>
            </a:endParaRPr>
          </a:p>
        </p:txBody>
      </p:sp>
      <p:sp>
        <p:nvSpPr>
          <p:cNvPr id="104945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随着医疗技术的不断发展，医用影像设备的性能和功能也在不断提升，未来市场前景广阔。</a:t>
            </a:r>
            <a:endParaRPr altLang="en-US" dirty="0" sz="2000" lang="zh-CN" spc="150">
              <a:solidFill>
                <a:schemeClr val="tx1">
                  <a:lumMod val="85000"/>
                  <a:lumOff val="15000"/>
                </a:schemeClr>
              </a:solidFill>
              <a:latin typeface="+mn-ea"/>
              <a:sym typeface="+mn-ea"/>
            </a:endParaRPr>
          </a:p>
        </p:txBody>
      </p:sp>
      <p:sp>
        <p:nvSpPr>
          <p:cNvPr id="104945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医用影像设备市场竞争激烈，企业需要加大研发和创新投入，提高产品品质和服务水平，以获得更多的市场份额。</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0" name="标题 2"/>
          <p:cNvSpPr>
            <a:spLocks noGrp="1"/>
          </p:cNvSpPr>
          <p:nvPr>
            <p:ph type="title" idx="2"/>
          </p:nvPr>
        </p:nvSpPr>
        <p:spPr/>
        <p:txBody>
          <a:bodyPr/>
          <a:p>
            <a:r>
              <a:rPr altLang="en-US" lang="zh-CN"/>
              <a:t>体外诊断试剂</a:t>
            </a:r>
            <a:endParaRPr altLang="en-US" lang="zh-CN"/>
          </a:p>
        </p:txBody>
      </p:sp>
      <p:sp>
        <p:nvSpPr>
          <p:cNvPr id="104950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定义：体外诊断试剂是指用于体外检测人体样本中的物质或指标的试剂，是医疗器械领域中的一个重要细分市场。</a:t>
            </a:r>
            <a:endParaRPr altLang="en-US" dirty="0" sz="2000" lang="zh-CN" spc="150">
              <a:solidFill>
                <a:schemeClr val="tx1">
                  <a:lumMod val="85000"/>
                  <a:lumOff val="15000"/>
                </a:schemeClr>
              </a:solidFill>
              <a:latin typeface="+mn-ea"/>
              <a:sym typeface="+mn-ea"/>
            </a:endParaRPr>
          </a:p>
        </p:txBody>
      </p:sp>
      <p:sp>
        <p:nvSpPr>
          <p:cNvPr id="104950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种类：包括生化试剂、免疫试剂、分子诊断试剂等。</a:t>
            </a:r>
            <a:endParaRPr altLang="en-US" dirty="0" sz="2000" lang="zh-CN" spc="150">
              <a:solidFill>
                <a:schemeClr val="tx1">
                  <a:lumMod val="85000"/>
                  <a:lumOff val="15000"/>
                </a:schemeClr>
              </a:solidFill>
              <a:latin typeface="+mn-ea"/>
              <a:sym typeface="+mn-ea"/>
            </a:endParaRPr>
          </a:p>
        </p:txBody>
      </p:sp>
      <p:sp>
        <p:nvSpPr>
          <p:cNvPr id="104951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应用领域：广泛应用于医院、诊所、实验室等医疗机构，用于检测传染病、肿瘤、心血管疾病等疾病。</a:t>
            </a:r>
            <a:endParaRPr altLang="en-US" dirty="0" sz="2000" lang="zh-CN" spc="150">
              <a:solidFill>
                <a:schemeClr val="tx1">
                  <a:lumMod val="85000"/>
                  <a:lumOff val="15000"/>
                </a:schemeClr>
              </a:solidFill>
              <a:latin typeface="+mn-ea"/>
              <a:sym typeface="+mn-ea"/>
            </a:endParaRPr>
          </a:p>
        </p:txBody>
      </p:sp>
      <p:sp>
        <p:nvSpPr>
          <p:cNvPr id="104952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市场前景：随着人口老龄化、慢性病发病率上升以及医疗技术的不断发展，体外诊断试剂市场将持续增长，未来市场前景广阔。</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64" name="标题 2"/>
          <p:cNvSpPr>
            <a:spLocks noGrp="1"/>
          </p:cNvSpPr>
          <p:nvPr>
            <p:ph type="title" idx="2"/>
          </p:nvPr>
        </p:nvSpPr>
        <p:spPr/>
        <p:txBody>
          <a:bodyPr/>
          <a:p>
            <a:r>
              <a:rPr altLang="en-US" lang="zh-CN"/>
              <a:t>医用高值耗材</a:t>
            </a:r>
            <a:endParaRPr altLang="en-US" lang="zh-CN"/>
          </a:p>
        </p:txBody>
      </p:sp>
      <p:sp>
        <p:nvSpPr>
          <p:cNvPr id="104956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特点：医用高值耗材通常具有较高的技术含量和附加值，是医疗器械行业的重要组成部分。</a:t>
            </a:r>
            <a:endParaRPr altLang="en-US" sz="1400" lang="zh-CN" spc="150">
              <a:solidFill>
                <a:schemeClr val="tx1"/>
              </a:solidFill>
              <a:effectLst/>
              <a:latin typeface="+mn-ea"/>
              <a:sym typeface="+mn-ea"/>
            </a:endParaRPr>
          </a:p>
        </p:txBody>
      </p:sp>
      <p:sp>
        <p:nvSpPr>
          <p:cNvPr id="104957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定义：医用高值耗材是指具有较高价值的消耗性医疗器械，如人工关节、心脏介入等。</a:t>
            </a:r>
            <a:endParaRPr altLang="en-US" dirty="0" sz="1400" lang="zh-CN" spc="150">
              <a:solidFill>
                <a:schemeClr val="tx1"/>
              </a:solidFill>
              <a:effectLst/>
              <a:latin typeface="+mn-ea"/>
              <a:sym typeface="+mn-ea"/>
            </a:endParaRPr>
          </a:p>
        </p:txBody>
      </p:sp>
      <p:sp>
        <p:nvSpPr>
          <p:cNvPr id="104957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市场现状：医用高值耗材市场呈现出快速增长的态势，受益于人口老龄化、医疗技术的进步以及人们健康意识的提高等因素。</a:t>
            </a:r>
            <a:endParaRPr altLang="en-US" sz="1400" lang="zh-CN" spc="150">
              <a:solidFill>
                <a:schemeClr val="tx1"/>
              </a:solidFill>
              <a:effectLst/>
              <a:latin typeface="+mn-ea"/>
              <a:sym typeface="+mn-ea"/>
            </a:endParaRPr>
          </a:p>
        </p:txBody>
      </p:sp>
      <p:sp>
        <p:nvSpPr>
          <p:cNvPr id="104958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发展趋势：随着医疗技术的不断进步和人们对健康需求的不断提高，医用高值耗材市场将进一步扩大，并呈现多元化、个性化的发展趋势。</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20" name="标题 2"/>
          <p:cNvSpPr>
            <a:spLocks noGrp="1"/>
          </p:cNvSpPr>
          <p:nvPr>
            <p:ph type="title" idx="2"/>
          </p:nvPr>
        </p:nvSpPr>
        <p:spPr/>
        <p:txBody>
          <a:bodyPr/>
          <a:p>
            <a:r>
              <a:rPr altLang="en-US" lang="zh-CN"/>
              <a:t>医疗设备及服务</a:t>
            </a:r>
            <a:endParaRPr altLang="en-US" lang="zh-CN"/>
          </a:p>
        </p:txBody>
      </p:sp>
      <p:sp>
        <p:nvSpPr>
          <p:cNvPr id="104962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诊断设备：如超声、MRI等</a:t>
            </a:r>
            <a:endParaRPr altLang="en-US" dirty="0" sz="2000" lang="zh-CN" spc="150">
              <a:solidFill>
                <a:schemeClr val="tx1">
                  <a:lumMod val="75000"/>
                  <a:lumOff val="25000"/>
                </a:schemeClr>
              </a:solidFill>
              <a:latin typeface="+mn-ea"/>
              <a:sym typeface="+mn-ea"/>
            </a:endParaRPr>
          </a:p>
        </p:txBody>
      </p:sp>
      <p:sp>
        <p:nvSpPr>
          <p:cNvPr id="104962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治疗设备：如放疗、手术机器人等</a:t>
            </a:r>
            <a:endParaRPr altLang="en-US" dirty="0" sz="2000" lang="zh-CN" spc="150">
              <a:solidFill>
                <a:schemeClr val="tx1">
                  <a:lumMod val="75000"/>
                  <a:lumOff val="25000"/>
                </a:schemeClr>
              </a:solidFill>
              <a:latin typeface="+mn-ea"/>
              <a:sym typeface="+mn-ea"/>
            </a:endParaRPr>
          </a:p>
        </p:txBody>
      </p:sp>
      <p:sp>
        <p:nvSpPr>
          <p:cNvPr id="104963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康复设备：如康复机器人、理疗设备等</a:t>
            </a:r>
            <a:endParaRPr altLang="en-US" dirty="0" sz="2000" lang="zh-CN" spc="150">
              <a:solidFill>
                <a:schemeClr val="tx1">
                  <a:lumMod val="75000"/>
                  <a:lumOff val="25000"/>
                </a:schemeClr>
              </a:solidFill>
              <a:latin typeface="+mn-ea"/>
              <a:sym typeface="+mn-ea"/>
            </a:endParaRPr>
          </a:p>
        </p:txBody>
      </p:sp>
      <p:sp>
        <p:nvSpPr>
          <p:cNvPr id="104963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体外诊断试剂及仪器：如生化分析仪、免疫分析仪等</a:t>
            </a:r>
            <a:endParaRPr altLang="en-US" dirty="0" sz="2000" lang="zh-CN" spc="150">
              <a:solidFill>
                <a:schemeClr val="tx1">
                  <a:lumMod val="75000"/>
                  <a:lumOff val="25000"/>
                </a:schemeClr>
              </a:solidFill>
              <a:latin typeface="+mn-ea"/>
              <a:sym typeface="+mn-ea"/>
            </a:endParaRPr>
          </a:p>
        </p:txBody>
      </p:sp>
      <p:sp>
        <p:nvSpPr>
          <p:cNvPr id="104964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84"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686" name="标题 4"/>
          <p:cNvSpPr>
            <a:spLocks noGrp="1"/>
          </p:cNvSpPr>
          <p:nvPr>
            <p:ph type="title" idx="1"/>
            <p:custDataLst>
              <p:tags r:id="rId2"/>
            </p:custDataLst>
          </p:nvPr>
        </p:nvSpPr>
        <p:spPr/>
        <p:txBody>
          <a:bodyPr/>
          <a:p>
            <a:r>
              <a:rPr altLang="en-US" dirty="0" lang="zh-CN"/>
              <a:t>医疗器械与技术行业政策环境分析</a:t>
            </a:r>
            <a:endParaRPr altLang="en-US" dirty="0"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22" name="标题 2"/>
          <p:cNvSpPr>
            <a:spLocks noGrp="1"/>
          </p:cNvSpPr>
          <p:nvPr>
            <p:ph type="title" idx="2"/>
          </p:nvPr>
        </p:nvSpPr>
        <p:spPr/>
        <p:txBody>
          <a:bodyPr/>
          <a:p>
            <a:r>
              <a:rPr altLang="en-US" lang="zh-CN"/>
              <a:t>行业政策概述</a:t>
            </a:r>
            <a:endParaRPr altLang="en-US" lang="zh-CN"/>
          </a:p>
        </p:txBody>
      </p:sp>
      <p:sp>
        <p:nvSpPr>
          <p:cNvPr id="104972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2024年医疗器械与技术行业政策展望</a:t>
            </a:r>
            <a:endParaRPr altLang="en-US" dirty="0" sz="2400" lang="zh-CN">
              <a:latin typeface="+mn-ea"/>
              <a:ea typeface="+mn-ea"/>
            </a:endParaRPr>
          </a:p>
        </p:txBody>
      </p:sp>
      <p:sp>
        <p:nvSpPr>
          <p:cNvPr id="104974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行业政策对投资前景的影响</a:t>
            </a:r>
            <a:endParaRPr altLang="en-US" dirty="0" sz="2400" lang="zh-CN">
              <a:latin typeface="+mn-ea"/>
              <a:ea typeface="+mn-ea"/>
            </a:endParaRPr>
          </a:p>
        </p:txBody>
      </p:sp>
      <p:sp>
        <p:nvSpPr>
          <p:cNvPr id="104974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医疗器械与技术行业政策环境分析</a:t>
            </a:r>
            <a:endParaRPr altLang="en-US" dirty="0" sz="2400" lang="zh-CN">
              <a:latin typeface="+mn-ea"/>
              <a:ea typeface="+mn-ea"/>
            </a:endParaRPr>
          </a:p>
        </p:txBody>
      </p:sp>
      <p:sp>
        <p:nvSpPr>
          <p:cNvPr id="104974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行业政策对医疗器械与技术行业的影响</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86" name="标题 2"/>
          <p:cNvSpPr>
            <a:spLocks noGrp="1"/>
          </p:cNvSpPr>
          <p:nvPr>
            <p:ph type="title" idx="2"/>
          </p:nvPr>
        </p:nvSpPr>
        <p:spPr/>
        <p:txBody>
          <a:bodyPr/>
          <a:p>
            <a:r>
              <a:rPr altLang="en-US" lang="zh-CN"/>
              <a:t>行业政策影响分析</a:t>
            </a:r>
            <a:endParaRPr altLang="en-US" lang="zh-CN"/>
          </a:p>
        </p:txBody>
      </p:sp>
      <p:sp>
        <p:nvSpPr>
          <p:cNvPr id="104978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9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9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行业监管政策对产品质量和技术创新的要求</a:t>
            </a:r>
            <a:endParaRPr altLang="en-US" dirty="0" sz="1200" lang="zh-CN" spc="150">
              <a:solidFill>
                <a:srgbClr val="FFFFFF"/>
              </a:solidFill>
              <a:latin typeface="+mn-ea"/>
              <a:sym typeface="+mn-ea"/>
            </a:endParaRPr>
          </a:p>
        </p:txBody>
      </p:sp>
      <p:sp>
        <p:nvSpPr>
          <p:cNvPr id="104979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医保政策对医疗器械采购的影响</a:t>
            </a:r>
            <a:endParaRPr altLang="en-US" dirty="0" sz="1200" lang="zh-CN" spc="150">
              <a:solidFill>
                <a:schemeClr val="tx1">
                  <a:lumMod val="65000"/>
                  <a:lumOff val="35000"/>
                </a:schemeClr>
              </a:solidFill>
              <a:latin typeface="+mn-ea"/>
              <a:sym typeface="+mn-ea"/>
            </a:endParaRPr>
          </a:p>
        </p:txBody>
      </p:sp>
      <p:sp>
        <p:nvSpPr>
          <p:cNvPr id="104980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医疗器械注册审批政策的调整对市场准入的影响</a:t>
            </a:r>
            <a:endParaRPr altLang="en-US" dirty="0" sz="1200" lang="zh-CN" spc="150">
              <a:solidFill>
                <a:srgbClr val="FFFFFF"/>
              </a:solidFill>
              <a:latin typeface="+mn-ea"/>
              <a:sym typeface="+mn-ea"/>
            </a:endParaRPr>
          </a:p>
        </p:txBody>
      </p:sp>
      <p:sp>
        <p:nvSpPr>
          <p:cNvPr id="104981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政策支持力度对行业发展的影响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54" name="标题 2"/>
          <p:cNvSpPr>
            <a:spLocks noGrp="1"/>
          </p:cNvSpPr>
          <p:nvPr>
            <p:ph type="title" idx="2"/>
          </p:nvPr>
        </p:nvSpPr>
        <p:spPr/>
        <p:txBody>
          <a:bodyPr/>
          <a:p>
            <a:r>
              <a:rPr altLang="en-US" lang="zh-CN"/>
              <a:t>行业政策发展趋势</a:t>
            </a:r>
            <a:endParaRPr altLang="en-US" lang="zh-CN"/>
          </a:p>
        </p:txBody>
      </p:sp>
      <p:sp>
        <p:nvSpPr>
          <p:cNvPr id="104985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政策支持力度加大，鼓励创新和研发</a:t>
            </a:r>
            <a:endParaRPr altLang="en-US" dirty="0" sz="2000" lang="zh-CN" spc="150">
              <a:solidFill>
                <a:schemeClr val="tx1">
                  <a:lumMod val="85000"/>
                  <a:lumOff val="15000"/>
                </a:schemeClr>
              </a:solidFill>
              <a:latin typeface="+mn-ea"/>
              <a:sym typeface="+mn-ea"/>
            </a:endParaRPr>
          </a:p>
        </p:txBody>
      </p:sp>
      <p:sp>
        <p:nvSpPr>
          <p:cNvPr id="104986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医疗器械注册审批流程简化，加速产品上市</a:t>
            </a:r>
            <a:endParaRPr altLang="en-US" dirty="0" sz="2000" lang="zh-CN" spc="150">
              <a:solidFill>
                <a:schemeClr val="tx1">
                  <a:lumMod val="85000"/>
                  <a:lumOff val="15000"/>
                </a:schemeClr>
              </a:solidFill>
              <a:latin typeface="+mn-ea"/>
              <a:sym typeface="+mn-ea"/>
            </a:endParaRPr>
          </a:p>
        </p:txBody>
      </p:sp>
      <p:sp>
        <p:nvSpPr>
          <p:cNvPr id="104986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医保政策调整，提高医疗器械报销比例</a:t>
            </a:r>
            <a:endParaRPr altLang="en-US" dirty="0" sz="2000" lang="zh-CN" spc="150">
              <a:solidFill>
                <a:schemeClr val="tx1">
                  <a:lumMod val="85000"/>
                  <a:lumOff val="15000"/>
                </a:schemeClr>
              </a:solidFill>
              <a:latin typeface="+mn-ea"/>
              <a:sym typeface="+mn-ea"/>
            </a:endParaRPr>
          </a:p>
        </p:txBody>
      </p:sp>
      <p:sp>
        <p:nvSpPr>
          <p:cNvPr id="104987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国际合作加强，推动医疗器械行业全球化发展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18"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920" name="标题 4"/>
          <p:cNvSpPr>
            <a:spLocks noGrp="1"/>
          </p:cNvSpPr>
          <p:nvPr>
            <p:ph type="title" idx="1"/>
            <p:custDataLst>
              <p:tags r:id="rId2"/>
            </p:custDataLst>
          </p:nvPr>
        </p:nvSpPr>
        <p:spPr/>
        <p:txBody>
          <a:bodyPr/>
          <a:p>
            <a:r>
              <a:rPr altLang="en-US" dirty="0" lang="zh-CN"/>
              <a:t>医疗器械与技术行业投资前景预测</a:t>
            </a:r>
            <a:endParaRPr altLang="en-US" dirty="0"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56" name="标题 2"/>
          <p:cNvSpPr>
            <a:spLocks noGrp="1"/>
          </p:cNvSpPr>
          <p:nvPr>
            <p:ph type="title" idx="2"/>
          </p:nvPr>
        </p:nvSpPr>
        <p:spPr/>
        <p:txBody>
          <a:bodyPr/>
          <a:p>
            <a:r>
              <a:rPr altLang="en-US" lang="zh-CN"/>
              <a:t>投资机会分析</a:t>
            </a:r>
            <a:endParaRPr altLang="en-US" lang="zh-CN"/>
          </a:p>
        </p:txBody>
      </p:sp>
      <p:sp>
        <p:nvSpPr>
          <p:cNvPr id="104995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6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医疗器械与技术行业投资现状</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96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6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2024年投资前景预测</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97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7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投资机会与风险分析</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97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7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投资者应关注的问题</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20" name="标题 2"/>
          <p:cNvSpPr>
            <a:spLocks noGrp="1"/>
          </p:cNvSpPr>
          <p:nvPr>
            <p:ph type="title" idx="2"/>
          </p:nvPr>
        </p:nvSpPr>
        <p:spPr/>
        <p:txBody>
          <a:bodyPr/>
          <a:p>
            <a:r>
              <a:rPr altLang="en-US" lang="zh-CN"/>
              <a:t>投资风险分析</a:t>
            </a:r>
            <a:endParaRPr altLang="en-US" lang="zh-CN"/>
          </a:p>
        </p:txBody>
      </p:sp>
      <p:sp>
        <p:nvSpPr>
          <p:cNvPr id="105002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2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3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3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3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市场风险：市场竞争激烈，市场变化可能影响投资收益</a:t>
            </a:r>
            <a:endParaRPr altLang="en-US" dirty="0" sz="2400" lang="zh-CN">
              <a:latin typeface="+mn-ea"/>
              <a:ea typeface="+mn-ea"/>
            </a:endParaRPr>
          </a:p>
        </p:txBody>
      </p:sp>
      <p:sp>
        <p:nvSpPr>
          <p:cNvPr id="105004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经营风险：企业经营管理不善可能导致投资亏损</a:t>
            </a:r>
            <a:endParaRPr altLang="en-US" dirty="0" sz="2400" lang="zh-CN">
              <a:latin typeface="+mn-ea"/>
              <a:ea typeface="+mn-ea"/>
            </a:endParaRPr>
          </a:p>
        </p:txBody>
      </p:sp>
      <p:sp>
        <p:nvSpPr>
          <p:cNvPr id="105004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政策风险：医疗器械行业受到严格监管，政策变化可能影响投资前景</a:t>
            </a:r>
            <a:endParaRPr altLang="en-US" dirty="0" sz="2400" lang="zh-CN">
              <a:latin typeface="+mn-ea"/>
              <a:ea typeface="+mn-ea"/>
            </a:endParaRPr>
          </a:p>
        </p:txBody>
      </p:sp>
      <p:sp>
        <p:nvSpPr>
          <p:cNvPr id="105004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技术风险：医疗器械技术更新迅速，技术落后可能导致投资失败</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84" name="标题 2"/>
          <p:cNvSpPr>
            <a:spLocks noGrp="1"/>
          </p:cNvSpPr>
          <p:nvPr>
            <p:ph type="title" idx="2"/>
          </p:nvPr>
        </p:nvSpPr>
        <p:spPr/>
        <p:txBody>
          <a:bodyPr/>
          <a:p>
            <a:r>
              <a:rPr altLang="en-US" lang="zh-CN"/>
              <a:t>投资前景预测</a:t>
            </a:r>
            <a:endParaRPr altLang="en-US" lang="zh-CN"/>
          </a:p>
        </p:txBody>
      </p:sp>
      <p:sp>
        <p:nvSpPr>
          <p:cNvPr id="105008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医疗器械与技术行业市场规模持续增长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政策支持为行业投资提供有力保障</a:t>
            </a:r>
            <a:endParaRPr dirty="0" sz="2000" err="1">
              <a:solidFill>
                <a:schemeClr val="tx1">
                  <a:lumMod val="75000"/>
                  <a:lumOff val="25000"/>
                </a:schemeClr>
              </a:solidFill>
              <a:latin typeface="+mn-ea"/>
              <a:ea typeface="+mn-ea"/>
              <a:cs typeface="+mn-ea"/>
              <a:sym typeface="+mn-lt"/>
            </a:endParaRPr>
          </a:p>
        </p:txBody>
      </p:sp>
      <p:sp>
        <p:nvSpPr>
          <p:cNvPr id="105010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1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国际合作与交流成为行业投资新趋势</a:t>
            </a:r>
            <a:endParaRPr dirty="0" sz="2000" err="1">
              <a:solidFill>
                <a:schemeClr val="tx1">
                  <a:lumMod val="75000"/>
                  <a:lumOff val="25000"/>
                </a:schemeClr>
              </a:solidFill>
              <a:latin typeface="+mn-ea"/>
              <a:ea typeface="+mn-ea"/>
              <a:cs typeface="+mn-ea"/>
              <a:sym typeface="+mn-lt"/>
            </a:endParaRPr>
          </a:p>
        </p:txBody>
      </p:sp>
      <p:sp>
        <p:nvSpPr>
          <p:cNvPr id="10501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技术创新推动行业快速发展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64"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50166" name="标题 4"/>
          <p:cNvSpPr>
            <a:spLocks noGrp="1"/>
          </p:cNvSpPr>
          <p:nvPr>
            <p:ph type="title" idx="1"/>
            <p:custDataLst>
              <p:tags r:id="rId2"/>
            </p:custDataLst>
          </p:nvPr>
        </p:nvSpPr>
        <p:spPr/>
        <p:txBody>
          <a:bodyPr/>
          <a:p>
            <a:r>
              <a:rPr altLang="en-US" dirty="0" lang="zh-CN"/>
              <a:t>医疗器械与技术行业未来发展趋势</a:t>
            </a:r>
            <a:endParaRPr altLang="en-US" dirty="0" lang="zh-CN"/>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02" name="标题 2"/>
          <p:cNvSpPr>
            <a:spLocks noGrp="1"/>
          </p:cNvSpPr>
          <p:nvPr>
            <p:ph type="title" idx="2"/>
          </p:nvPr>
        </p:nvSpPr>
        <p:spPr/>
        <p:txBody>
          <a:bodyPr/>
          <a:p>
            <a:r>
              <a:rPr altLang="en-US" lang="zh-CN"/>
              <a:t>技术创新驱动行业发展</a:t>
            </a:r>
            <a:endParaRPr altLang="en-US" lang="zh-CN"/>
          </a:p>
        </p:txBody>
      </p:sp>
      <p:sp>
        <p:nvSpPr>
          <p:cNvPr id="105020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物联网技术：实现医疗器械的远程监控和数据共享</a:t>
            </a:r>
            <a:endParaRPr altLang="zh-CN" dirty="0" lang="en-US">
              <a:solidFill>
                <a:schemeClr val="dk1">
                  <a:lumMod val="80000"/>
                  <a:lumOff val="20000"/>
                </a:schemeClr>
              </a:solidFill>
              <a:latin typeface="+mn-ea"/>
              <a:sym typeface="+mn-ea"/>
            </a:endParaRPr>
          </a:p>
        </p:txBody>
      </p:sp>
      <p:sp>
        <p:nvSpPr>
          <p:cNvPr id="105021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人工智能技术：提高医疗器械的精准度和效率</a:t>
            </a:r>
            <a:endParaRPr altLang="en-US" dirty="0" lang="zh-CN">
              <a:solidFill>
                <a:schemeClr val="dk1">
                  <a:lumMod val="80000"/>
                  <a:lumOff val="20000"/>
                </a:schemeClr>
              </a:solidFill>
              <a:latin typeface="+mn-ea"/>
              <a:sym typeface="+mn-ea"/>
            </a:endParaRPr>
          </a:p>
        </p:txBody>
      </p:sp>
      <p:sp>
        <p:nvSpPr>
          <p:cNvPr id="105022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3D打印技术：定制化医疗器械制造</a:t>
            </a:r>
            <a:endParaRPr altLang="en-US" dirty="0" lang="zh-CN">
              <a:solidFill>
                <a:schemeClr val="dk1">
                  <a:lumMod val="80000"/>
                  <a:lumOff val="20000"/>
                </a:schemeClr>
              </a:solidFill>
              <a:latin typeface="+mn-ea"/>
              <a:sym typeface="+mn-ea"/>
            </a:endParaRPr>
          </a:p>
        </p:txBody>
      </p:sp>
      <p:sp>
        <p:nvSpPr>
          <p:cNvPr id="105022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基因编辑技术：用于精准医疗和疾病预防</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74" name="标题 2"/>
          <p:cNvSpPr>
            <a:spLocks noGrp="1"/>
          </p:cNvSpPr>
          <p:nvPr>
            <p:ph type="title" idx="2"/>
          </p:nvPr>
        </p:nvSpPr>
        <p:spPr/>
        <p:txBody>
          <a:bodyPr/>
          <a:p>
            <a:r>
              <a:rPr altLang="en-US" lang="zh-CN"/>
              <a:t>智能化和数字化趋势</a:t>
            </a:r>
            <a:endParaRPr altLang="en-US" lang="zh-CN"/>
          </a:p>
        </p:txBody>
      </p:sp>
      <p:sp>
        <p:nvSpPr>
          <p:cNvPr id="105027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8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8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8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远程医疗和移动医疗技术的普及将进一步推动医疗器械的数字化转型</a:t>
            </a:r>
            <a:endParaRPr altLang="en-US" sz="1400" lang="zh-CN" spc="150">
              <a:solidFill>
                <a:schemeClr val="tx1"/>
              </a:solidFill>
              <a:effectLst/>
              <a:latin typeface="+mn-ea"/>
              <a:sym typeface="+mn-ea"/>
            </a:endParaRPr>
          </a:p>
        </p:txBody>
      </p:sp>
      <p:sp>
        <p:nvSpPr>
          <p:cNvPr id="105028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人工智能和机器学习在医疗器械中的应用将不断深化</a:t>
            </a:r>
            <a:endParaRPr altLang="en-US" dirty="0" sz="1400" lang="zh-CN" spc="150">
              <a:solidFill>
                <a:schemeClr val="tx1"/>
              </a:solidFill>
              <a:effectLst/>
              <a:latin typeface="+mn-ea"/>
              <a:sym typeface="+mn-ea"/>
            </a:endParaRPr>
          </a:p>
        </p:txBody>
      </p:sp>
      <p:sp>
        <p:nvSpPr>
          <p:cNvPr id="105028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3D打印技术将为医疗器械制造带来革命性的变革</a:t>
            </a:r>
            <a:endParaRPr altLang="en-US" sz="1400" lang="zh-CN" spc="150">
              <a:solidFill>
                <a:schemeClr val="tx1"/>
              </a:solidFill>
              <a:effectLst/>
              <a:latin typeface="+mn-ea"/>
              <a:sym typeface="+mn-ea"/>
            </a:endParaRPr>
          </a:p>
        </p:txBody>
      </p:sp>
      <p:sp>
        <p:nvSpPr>
          <p:cNvPr id="105029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人工智能和大数据分析将为医疗器械行业提供更精准的市场分析和预测</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30" name="标题 2"/>
          <p:cNvSpPr>
            <a:spLocks noGrp="1"/>
          </p:cNvSpPr>
          <p:nvPr>
            <p:ph type="title" idx="2"/>
          </p:nvPr>
        </p:nvSpPr>
        <p:spPr/>
        <p:txBody>
          <a:bodyPr/>
          <a:p>
            <a:r>
              <a:rPr altLang="en-US" lang="zh-CN"/>
              <a:t>国际化发展机遇与挑战</a:t>
            </a:r>
            <a:endParaRPr altLang="en-US" lang="zh-CN"/>
          </a:p>
        </p:txBody>
      </p:sp>
      <p:sp>
        <p:nvSpPr>
          <p:cNvPr id="105033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全球医疗器械市场规模持续增长，为国内企业提供广阔市场空间。</a:t>
            </a:r>
            <a:endParaRPr altLang="en-US" dirty="0" sz="1200" lang="zh-CN" spc="150">
              <a:solidFill>
                <a:schemeClr val="tx1">
                  <a:lumMod val="85000"/>
                  <a:lumOff val="15000"/>
                </a:schemeClr>
              </a:solidFill>
              <a:latin typeface="+mn-ea"/>
              <a:sym typeface="+mn-ea"/>
            </a:endParaRPr>
          </a:p>
        </p:txBody>
      </p:sp>
      <p:sp>
        <p:nvSpPr>
          <p:cNvPr id="105033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国际合作与交流日益频繁，推动医疗器械技术创新和产业升级。</a:t>
            </a:r>
            <a:endParaRPr altLang="en-US" dirty="0" sz="1200" lang="zh-CN" spc="150">
              <a:solidFill>
                <a:schemeClr val="tx1">
                  <a:lumMod val="85000"/>
                  <a:lumOff val="15000"/>
                </a:schemeClr>
              </a:solidFill>
              <a:latin typeface="+mn-ea"/>
              <a:sym typeface="+mn-ea"/>
            </a:endParaRPr>
          </a:p>
        </p:txBody>
      </p:sp>
      <p:sp>
        <p:nvSpPr>
          <p:cNvPr id="105034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医疗器械行业面临国际竞争压力，需要加强品牌建设和产品质量控制。</a:t>
            </a:r>
            <a:endParaRPr altLang="en-US" dirty="0" sz="1200" lang="zh-CN" spc="150">
              <a:solidFill>
                <a:schemeClr val="tx1">
                  <a:lumMod val="85000"/>
                  <a:lumOff val="15000"/>
                </a:schemeClr>
              </a:solidFill>
              <a:latin typeface="+mn-ea"/>
              <a:sym typeface="+mn-ea"/>
            </a:endParaRPr>
          </a:p>
        </p:txBody>
      </p:sp>
      <p:sp>
        <p:nvSpPr>
          <p:cNvPr id="105034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国际化发展需要加强人才培养和引进，提高企业核心竞争力。</a:t>
            </a:r>
            <a:endParaRPr altLang="en-US" dirty="0" sz="1200" lang="zh-CN" spc="150">
              <a:solidFill>
                <a:schemeClr val="tx1">
                  <a:lumMod val="85000"/>
                  <a:lumOff val="15000"/>
                </a:schemeClr>
              </a:solidFill>
              <a:latin typeface="+mn-ea"/>
              <a:sym typeface="+mn-ea"/>
            </a:endParaRPr>
          </a:p>
        </p:txBody>
      </p:sp>
      <p:sp>
        <p:nvSpPr>
          <p:cNvPr id="105035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94" name="文本占位符 5"/>
          <p:cNvSpPr>
            <a:spLocks noGrp="1"/>
          </p:cNvSpPr>
          <p:nvPr>
            <p:ph type="body" idx="9"/>
            <p:custDataLst>
              <p:tags r:id="rId1"/>
            </p:custDataLst>
          </p:nvPr>
        </p:nvSpPr>
        <p:spPr/>
        <p:txBody>
          <a:bodyPr/>
          <a:p>
            <a:r>
              <a:rPr altLang="en-US" lang="zh-CN"/>
              <a:t>汇报人：</a:t>
            </a:r>
            <a:r>
              <a:rPr altLang="zh-CN" lang="en-US"/>
              <a:t>XX</a:t>
            </a:r>
            <a:endParaRPr altLang="en-US" lang="zh-CN"/>
          </a:p>
        </p:txBody>
      </p:sp>
      <p:sp>
        <p:nvSpPr>
          <p:cNvPr id="1050396"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6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2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17.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64.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05.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3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5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91.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2024-01-03T10:55:11Z</dcterms:created>
  <dcterms:modified xsi:type="dcterms:W3CDTF">2024-01-03T10:55:11Z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2c4c34579ef14b70ba356f3cbe109abe_21</vt:lpwstr>
  </property>
</Properties>
</file>