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11" r:id="rId19"/>
    <p:sldId id="314" r:id="rId20"/>
    <p:sldId id="317" r:id="rId21"/>
    <p:sldId id="320" r:id="rId22"/>
    <p:sldId id="323" r:id="rId23"/>
    <p:sldId id="329" r:id="rId25"/>
    <p:sldId id="332" r:id="rId26"/>
    <p:sldId id="335" r:id="rId27"/>
    <p:sldId id="338" r:id="rId28"/>
    <p:sldId id="341" r:id="rId29"/>
    <p:sldId id="347" r:id="rId31"/>
    <p:sldId id="350" r:id="rId32"/>
    <p:sldId id="353" r:id="rId33"/>
    <p:sldId id="356" r:id="rId34"/>
    <p:sldId id="360"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tags" Target="../tags/tag198.xml"/><Relationship Id="rId18" Type="http://schemas.openxmlformats.org/officeDocument/2006/relationships/tags" Target="../tags/tag199.xml"/><Relationship Id="rId19" Type="http://schemas.openxmlformats.org/officeDocument/2006/relationships/tags" Target="../tags/tag200.xml"/><Relationship Id="rId20" Type="http://schemas.openxmlformats.org/officeDocument/2006/relationships/tags" Target="../tags/tag201.xml"/><Relationship Id="rId2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tags" Target="../tags/tag229.xml"/><Relationship Id="rId18" Type="http://schemas.openxmlformats.org/officeDocument/2006/relationships/tags" Target="../tags/tag230.xml"/><Relationship Id="rId19" Type="http://schemas.openxmlformats.org/officeDocument/2006/relationships/tags" Target="../tags/tag231.xml"/><Relationship Id="rId20" Type="http://schemas.openxmlformats.org/officeDocument/2006/relationships/tags" Target="../tags/tag232.xml"/><Relationship Id="rId21" Type="http://schemas.openxmlformats.org/officeDocument/2006/relationships/tags" Target="../tags/tag233.xml"/><Relationship Id="rId22" Type="http://schemas.openxmlformats.org/officeDocument/2006/relationships/tags" Target="../tags/tag234.xml"/><Relationship Id="rId23" Type="http://schemas.openxmlformats.org/officeDocument/2006/relationships/tags" Target="../tags/tag235.xml"/><Relationship Id="rId24" Type="http://schemas.openxmlformats.org/officeDocument/2006/relationships/tags" Target="../tags/tag236.xml"/><Relationship Id="rId25" Type="http://schemas.openxmlformats.org/officeDocument/2006/relationships/tags" Target="../tags/tag237.xml"/><Relationship Id="rId26" Type="http://schemas.openxmlformats.org/officeDocument/2006/relationships/tags" Target="../tags/tag238.xml"/><Relationship Id="rId27" Type="http://schemas.openxmlformats.org/officeDocument/2006/relationships/tags" Target="../tags/tag239.xml"/><Relationship Id="rId28" Type="http://schemas.openxmlformats.org/officeDocument/2006/relationships/tags" Target="../tags/tag240.xml"/><Relationship Id="rId29" Type="http://schemas.openxmlformats.org/officeDocument/2006/relationships/tags" Target="../tags/tag241.xml"/><Relationship Id="rId30"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人工智能在物联网安全中的应用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物联网安全的重要性</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人工智能在物联网安全中的应用</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人工智能在物联网安全中的具体应用</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fontScale="8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人工智能在物联网安全中的挑战和限制</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未来发展趋势和展望</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物联网安全的重要性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物联网的发展与普及</a:t>
            </a:r>
            <a:endParaRPr altLang="en-US" lang="zh-CN"/>
          </a:p>
        </p:txBody>
      </p:sp>
      <p:sp>
        <p:nvSpPr>
          <p:cNvPr id="1048992"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物联网技术的普及和应用领域</a:t>
            </a:r>
            <a:endParaRPr altLang="zh-CN" dirty="0" lang="en-US">
              <a:solidFill>
                <a:schemeClr val="dk1">
                  <a:lumMod val="80000"/>
                  <a:lumOff val="20000"/>
                </a:schemeClr>
              </a:solidFill>
              <a:latin typeface="+mn-ea"/>
              <a:sym typeface="+mn-ea"/>
            </a:endParaRPr>
          </a:p>
        </p:txBody>
      </p:sp>
      <p:sp>
        <p:nvSpPr>
          <p:cNvPr id="1049000"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物联网技术的定义和概念</a:t>
            </a:r>
            <a:endParaRPr altLang="en-US" dirty="0" lang="zh-CN">
              <a:solidFill>
                <a:schemeClr val="dk1">
                  <a:lumMod val="80000"/>
                  <a:lumOff val="20000"/>
                </a:schemeClr>
              </a:solidFill>
              <a:latin typeface="+mn-ea"/>
              <a:sym typeface="+mn-ea"/>
            </a:endParaRPr>
          </a:p>
        </p:txBody>
      </p:sp>
      <p:sp>
        <p:nvSpPr>
          <p:cNvPr id="1049008"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物联网技术的发展历程</a:t>
            </a:r>
            <a:endParaRPr altLang="en-US" dirty="0" lang="zh-CN">
              <a:solidFill>
                <a:schemeClr val="dk1">
                  <a:lumMod val="80000"/>
                  <a:lumOff val="20000"/>
                </a:schemeClr>
              </a:solidFill>
              <a:latin typeface="+mn-ea"/>
              <a:sym typeface="+mn-ea"/>
            </a:endParaRPr>
          </a:p>
        </p:txBody>
      </p:sp>
      <p:sp>
        <p:nvSpPr>
          <p:cNvPr id="1049016"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物联网技术对人们生活的影响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6" name="标题 1"/>
          <p:cNvSpPr>
            <a:spLocks noGrp="1"/>
          </p:cNvSpPr>
          <p:nvPr>
            <p:ph type="title" idx="2"/>
          </p:nvPr>
        </p:nvSpPr>
        <p:spPr/>
        <p:txBody>
          <a:bodyPr/>
          <a:p>
            <a:r>
              <a:rPr altLang="en-US" lang="zh-CN"/>
              <a:t>物联网安全威胁与挑战</a:t>
            </a:r>
            <a:endParaRPr altLang="en-US" lang="zh-CN"/>
          </a:p>
        </p:txBody>
      </p:sp>
      <p:sp>
        <p:nvSpPr>
          <p:cNvPr id="1049058" name="内容占位符 2"/>
          <p:cNvSpPr>
            <a:spLocks noGrp="1"/>
          </p:cNvSpPr>
          <p:nvPr>
            <p:ph idx="1"/>
          </p:nvPr>
        </p:nvSpPr>
        <p:spPr/>
        <p:txBody>
          <a:bodyPr>
            <a:normAutofit fontScale="76250"/>
          </a:bodyPr>
          <a:p>
            <a:r>
              <a:rPr altLang="en-US" lang="zh-CN"/>
              <a:t>设备安全：物联网设备数量庞大，容易被攻击者利用漏洞攻击</a:t>
            </a:r>
            <a:endParaRPr altLang="en-US" lang="zh-CN"/>
          </a:p>
          <a:p>
            <a:r>
              <a:rPr altLang="en-US" lang="zh-CN"/>
              <a:t>数据安全：物联网设备产生的数据量大且敏感，容易被泄露或篡改</a:t>
            </a:r>
            <a:endParaRPr altLang="en-US" lang="zh-CN"/>
          </a:p>
          <a:p>
            <a:r>
              <a:rPr altLang="en-US" lang="zh-CN"/>
              <a:t>网络安全：物联网设备之间的通信可能受到网络攻击，导致设备失控或数据泄露</a:t>
            </a:r>
            <a:endParaRPr altLang="en-US" lang="zh-CN"/>
          </a:p>
          <a:p>
            <a:r>
              <a:rPr altLang="en-US" lang="zh-CN"/>
              <a:t>应用安全：物联网应用可能存在漏洞，导致用户隐私泄露或财产损失  以下是用户提供的信息和标题： 我正在写一份主题为“人工智能在物联网安全中的应用”的PPT,现在准备介绍“人工智能在物联网安全中的应用”，请帮我生成“人工智能在物联网安全中的应用”为标题的内容 人工智能在物联网安全中的应用</a:t>
            </a:r>
            <a:endParaRPr altLang="en-US" lang="zh-CN"/>
          </a:p>
          <a:p>
            <a:pPr lvl="1"/>
            <a:r>
              <a:rPr altLang="en-US" lang="zh-CN"/>
              <a:t>以下是用户提供的信息和标题：</a:t>
            </a:r>
            <a:endParaRPr altLang="en-US" lang="zh-CN"/>
          </a:p>
          <a:p>
            <a:pPr lvl="1"/>
            <a:r>
              <a:rPr altLang="en-US" lang="zh-CN"/>
              <a:t>我正在写一份主题为“人工智能在物联网安全中的应用”的PPT,现在准备介绍“人工智能在物联网安全中的应用”，请帮我生成“人工智能在物联网安全中的应用”为标题的内容</a:t>
            </a:r>
            <a:endParaRPr altLang="en-US" lang="zh-CN"/>
          </a:p>
          <a:p>
            <a:pPr lvl="1"/>
            <a:r>
              <a:rPr altLang="en-US" lang="zh-CN"/>
              <a:t>人工智能在物联网安全中的应用</a:t>
            </a:r>
            <a:endParaRPr altLang="en-US" lang="zh-CN"/>
          </a:p>
          <a:p>
            <a:r>
              <a:rPr altLang="en-US" lang="zh-CN"/>
              <a:t>入侵检测：利用人工智能技术对物联网设备进行实时监测，发现异常行为并及时报警</a:t>
            </a:r>
            <a:endParaRPr altLang="en-US" lang="zh-CN"/>
          </a:p>
          <a:p>
            <a:r>
              <a:rPr altLang="en-US" lang="zh-CN"/>
              <a:t>漏洞扫描：通过人工智能技术对物联网设备进行漏洞扫描，发现潜在的安全风险</a:t>
            </a:r>
            <a:endParaRPr altLang="en-US" lang="zh-CN"/>
          </a:p>
          <a:p>
            <a:r>
              <a:rPr altLang="en-US" lang="zh-CN"/>
              <a:t>威胁情报：利用人工智能技术对物联网设备产生的数据进行分析，发现潜在的威胁并及时采取措施</a:t>
            </a:r>
            <a:endParaRPr altLang="en-US" lang="zh-CN"/>
          </a:p>
          <a:p>
            <a:r>
              <a:rPr altLang="en-US" lang="zh-CN"/>
              <a:t>身份认证：通过人工智能技术对物联网设备的身份进行验证，确保只有授权用户才能访问设备</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标题 1"/>
          <p:cNvSpPr>
            <a:spLocks noGrp="1"/>
          </p:cNvSpPr>
          <p:nvPr>
            <p:ph type="title" idx="2"/>
          </p:nvPr>
        </p:nvSpPr>
        <p:spPr/>
        <p:txBody>
          <a:bodyPr/>
          <a:p>
            <a:r>
              <a:rPr altLang="en-US" lang="zh-CN"/>
              <a:t>物联网安全对个人和企业的影响</a:t>
            </a:r>
            <a:endParaRPr altLang="en-US" lang="zh-CN"/>
          </a:p>
        </p:txBody>
      </p:sp>
      <p:sp>
        <p:nvSpPr>
          <p:cNvPr id="1049094" name="Freeform 21"/>
          <p:cNvSpPr>
            <a:spLocks noChangeArrowheads="1"/>
          </p:cNvSpPr>
          <p:nvPr>
            <p:custDataLst>
              <p:tags r:id="rId1"/>
            </p:custDataLst>
          </p:nvPr>
        </p:nvSpPr>
        <p:spPr bwMode="auto">
          <a:xfrm>
            <a:off x="608330" y="1893976"/>
            <a:ext cx="2149950" cy="1823464"/>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096" name="Freeform 22"/>
          <p:cNvSpPr>
            <a:spLocks noChangeArrowheads="1"/>
          </p:cNvSpPr>
          <p:nvPr>
            <p:custDataLst>
              <p:tags r:id="rId2"/>
            </p:custDataLst>
          </p:nvPr>
        </p:nvSpPr>
        <p:spPr bwMode="auto">
          <a:xfrm>
            <a:off x="608330" y="2978047"/>
            <a:ext cx="2149950" cy="1828158"/>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098" name="Freeform 26"/>
          <p:cNvSpPr>
            <a:spLocks noChangeArrowheads="1"/>
          </p:cNvSpPr>
          <p:nvPr>
            <p:custDataLst>
              <p:tags r:id="rId3"/>
            </p:custDataLst>
          </p:nvPr>
        </p:nvSpPr>
        <p:spPr bwMode="auto">
          <a:xfrm>
            <a:off x="608330" y="2980587"/>
            <a:ext cx="2149950" cy="736837"/>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00" name="Freeform 22"/>
          <p:cNvSpPr>
            <a:spLocks noChangeArrowheads="1"/>
          </p:cNvSpPr>
          <p:nvPr>
            <p:custDataLst>
              <p:tags r:id="rId4"/>
            </p:custDataLst>
          </p:nvPr>
        </p:nvSpPr>
        <p:spPr bwMode="auto">
          <a:xfrm>
            <a:off x="608330" y="4067198"/>
            <a:ext cx="2149950" cy="1828158"/>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102" name="Freeform 27"/>
          <p:cNvSpPr>
            <a:spLocks noChangeArrowheads="1"/>
          </p:cNvSpPr>
          <p:nvPr>
            <p:custDataLst>
              <p:tags r:id="rId5"/>
            </p:custDataLst>
          </p:nvPr>
        </p:nvSpPr>
        <p:spPr bwMode="auto">
          <a:xfrm>
            <a:off x="608330" y="5155714"/>
            <a:ext cx="2149950" cy="739245"/>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04" name="Freeform 26"/>
          <p:cNvSpPr>
            <a:spLocks noChangeArrowheads="1"/>
          </p:cNvSpPr>
          <p:nvPr>
            <p:custDataLst>
              <p:tags r:id="rId6"/>
            </p:custDataLst>
          </p:nvPr>
        </p:nvSpPr>
        <p:spPr bwMode="auto">
          <a:xfrm>
            <a:off x="608330" y="4069738"/>
            <a:ext cx="2149950" cy="736837"/>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06" name="正文"/>
          <p:cNvSpPr txBox="1"/>
          <p:nvPr>
            <p:custDataLst>
              <p:tags r:id="rId7"/>
            </p:custDataLst>
          </p:nvPr>
        </p:nvSpPr>
        <p:spPr>
          <a:xfrm>
            <a:off x="2836803" y="1805701"/>
            <a:ext cx="8741893" cy="838251"/>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保护个人隐私：物联网设备可能收集用户的个人信息，如健康数据、位置信息等，因此物联网安全可以保护个人隐私不被泄露。</a:t>
            </a:r>
            <a:endParaRPr altLang="en-US" sz="1600" lang="zh-CN" spc="150">
              <a:solidFill>
                <a:schemeClr val="tx1">
                  <a:lumMod val="65000"/>
                  <a:lumOff val="35000"/>
                </a:schemeClr>
              </a:solidFill>
              <a:latin typeface="+mn-ea"/>
            </a:endParaRPr>
          </a:p>
        </p:txBody>
      </p:sp>
      <p:sp>
        <p:nvSpPr>
          <p:cNvPr id="1049108" name="正文"/>
          <p:cNvSpPr txBox="1"/>
          <p:nvPr>
            <p:custDataLst>
              <p:tags r:id="rId8"/>
            </p:custDataLst>
          </p:nvPr>
        </p:nvSpPr>
        <p:spPr>
          <a:xfrm>
            <a:off x="2836803" y="2902473"/>
            <a:ext cx="8741893" cy="838251"/>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保障企业资产安全：物联网设备可能连接企业的关键资产，如生产线、仓库等，因此物联网安全可以保障企业资产的安全，防止被黑客攻击或数据泄露。</a:t>
            </a:r>
            <a:endParaRPr altLang="en-US" sz="1600" lang="zh-CN" spc="150">
              <a:solidFill>
                <a:schemeClr val="tx1">
                  <a:lumMod val="65000"/>
                  <a:lumOff val="35000"/>
                </a:schemeClr>
              </a:solidFill>
              <a:latin typeface="+mn-ea"/>
            </a:endParaRPr>
          </a:p>
        </p:txBody>
      </p:sp>
      <p:sp>
        <p:nvSpPr>
          <p:cNvPr id="1049110" name="正文"/>
          <p:cNvSpPr txBox="1"/>
          <p:nvPr>
            <p:custDataLst>
              <p:tags r:id="rId9"/>
            </p:custDataLst>
          </p:nvPr>
        </p:nvSpPr>
        <p:spPr>
          <a:xfrm>
            <a:off x="2836803" y="3999245"/>
            <a:ext cx="8741893" cy="838251"/>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提升业务连续性：物联网设备可能影响企业的业务流程，如智能制造、智能物流等，因此物联网安全可以提升业务连续性，避免因设备故障或网络攻击导致业务中断。</a:t>
            </a:r>
            <a:endParaRPr altLang="en-US" sz="1600" lang="zh-CN" spc="150">
              <a:solidFill>
                <a:schemeClr val="tx1">
                  <a:lumMod val="65000"/>
                  <a:lumOff val="35000"/>
                </a:schemeClr>
              </a:solidFill>
              <a:latin typeface="+mn-ea"/>
            </a:endParaRPr>
          </a:p>
        </p:txBody>
      </p:sp>
      <p:sp>
        <p:nvSpPr>
          <p:cNvPr id="1049112" name="正文"/>
          <p:cNvSpPr txBox="1"/>
          <p:nvPr>
            <p:custDataLst>
              <p:tags r:id="rId10"/>
            </p:custDataLst>
          </p:nvPr>
        </p:nvSpPr>
        <p:spPr>
          <a:xfrm>
            <a:off x="2836803" y="5096017"/>
            <a:ext cx="8741893" cy="838251"/>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符合法规要求：随着物联网的普及，各国政府也出台了相应的法规要求企业保障物联网安全，因此物联网安全可以符合法规要求，避免法律风险。</a:t>
            </a:r>
            <a:endParaRPr altLang="en-US" sz="1600" lang="zh-CN" spc="150">
              <a:solidFill>
                <a:schemeClr val="tx1">
                  <a:lumMod val="65000"/>
                  <a:lumOff val="35000"/>
                </a:schemeClr>
              </a:solidFill>
              <a:latin typeface="+mn-ea"/>
            </a:endParaRPr>
          </a:p>
        </p:txBody>
      </p:sp>
      <p:sp>
        <p:nvSpPr>
          <p:cNvPr id="1049114" name="Freeform 23"/>
          <p:cNvSpPr>
            <a:spLocks noChangeArrowheads="1"/>
          </p:cNvSpPr>
          <p:nvPr>
            <p:custDataLst>
              <p:tags r:id="rId11"/>
            </p:custDataLst>
          </p:nvPr>
        </p:nvSpPr>
        <p:spPr bwMode="auto">
          <a:xfrm>
            <a:off x="608330" y="1871114"/>
            <a:ext cx="2149950" cy="739245"/>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8"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50" name="标题 3"/>
          <p:cNvSpPr>
            <a:spLocks noGrp="1"/>
          </p:cNvSpPr>
          <p:nvPr>
            <p:ph type="title" idx="1"/>
            <p:custDataLst>
              <p:tags r:id="rId2"/>
            </p:custDataLst>
          </p:nvPr>
        </p:nvSpPr>
        <p:spPr/>
        <p:txBody>
          <a:bodyPr/>
          <a:p>
            <a:r>
              <a:rPr altLang="en-US" lang="zh-CN"/>
              <a:t>人工智能在物联网安全中的应用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2" name="标题 1"/>
          <p:cNvSpPr>
            <a:spLocks noGrp="1"/>
          </p:cNvSpPr>
          <p:nvPr>
            <p:ph type="title" idx="2"/>
          </p:nvPr>
        </p:nvSpPr>
        <p:spPr/>
        <p:txBody>
          <a:bodyPr/>
          <a:p>
            <a:r>
              <a:rPr altLang="en-US" lang="zh-CN"/>
              <a:t>人工智能技术概述</a:t>
            </a:r>
            <a:endParaRPr altLang="en-US" lang="zh-CN"/>
          </a:p>
        </p:txBody>
      </p:sp>
      <p:sp>
        <p:nvSpPr>
          <p:cNvPr id="104921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人工智能的定义和发展历程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人工智能在物联网安全中的应用场景</a:t>
            </a:r>
            <a:endParaRPr dirty="0" sz="2000" err="1">
              <a:solidFill>
                <a:schemeClr val="tx1">
                  <a:lumMod val="75000"/>
                  <a:lumOff val="25000"/>
                </a:schemeClr>
              </a:solidFill>
              <a:latin typeface="+mn-ea"/>
              <a:ea typeface="+mn-ea"/>
              <a:cs typeface="+mn-ea"/>
              <a:sym typeface="+mn-lt"/>
            </a:endParaRPr>
          </a:p>
        </p:txBody>
      </p:sp>
      <p:sp>
        <p:nvSpPr>
          <p:cNvPr id="104923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人工智能在物联网安全中的优势和挑战</a:t>
            </a:r>
            <a:endParaRPr dirty="0" sz="2000" err="1">
              <a:solidFill>
                <a:schemeClr val="tx1">
                  <a:lumMod val="75000"/>
                  <a:lumOff val="25000"/>
                </a:schemeClr>
              </a:solidFill>
              <a:latin typeface="+mn-ea"/>
              <a:ea typeface="+mn-ea"/>
              <a:cs typeface="+mn-ea"/>
              <a:sym typeface="+mn-lt"/>
            </a:endParaRPr>
          </a:p>
        </p:txBody>
      </p:sp>
      <p:sp>
        <p:nvSpPr>
          <p:cNvPr id="10492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人工智能的主要技术：机器学习、深度学习等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6" name="标题 1"/>
          <p:cNvSpPr>
            <a:spLocks noGrp="1"/>
          </p:cNvSpPr>
          <p:nvPr>
            <p:ph type="title" idx="2"/>
          </p:nvPr>
        </p:nvSpPr>
        <p:spPr/>
        <p:txBody>
          <a:bodyPr/>
          <a:p>
            <a:r>
              <a:rPr altLang="en-US" lang="zh-CN"/>
              <a:t>人工智能在物联网安全中的应用场景</a:t>
            </a:r>
            <a:endParaRPr altLang="en-US" lang="zh-CN"/>
          </a:p>
        </p:txBody>
      </p:sp>
      <p:sp>
        <p:nvSpPr>
          <p:cNvPr id="1049288" name="Rectangle 6"/>
          <p:cNvSpPr/>
          <p:nvPr>
            <p:custDataLst>
              <p:tags r:id="rId1"/>
            </p:custDataLst>
          </p:nvPr>
        </p:nvSpPr>
        <p:spPr>
          <a:xfrm>
            <a:off x="810506" y="1789759"/>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290" name="Rectangle 6"/>
          <p:cNvSpPr/>
          <p:nvPr>
            <p:custDataLst>
              <p:tags r:id="rId2"/>
            </p:custDataLst>
          </p:nvPr>
        </p:nvSpPr>
        <p:spPr>
          <a:xfrm>
            <a:off x="810506" y="2925249"/>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292" name="Rectangle 6"/>
          <p:cNvSpPr/>
          <p:nvPr>
            <p:custDataLst>
              <p:tags r:id="rId3"/>
            </p:custDataLst>
          </p:nvPr>
        </p:nvSpPr>
        <p:spPr>
          <a:xfrm>
            <a:off x="810506" y="4061375"/>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294" name="Rectangle 6"/>
          <p:cNvSpPr/>
          <p:nvPr>
            <p:custDataLst>
              <p:tags r:id="rId4"/>
            </p:custDataLst>
          </p:nvPr>
        </p:nvSpPr>
        <p:spPr>
          <a:xfrm>
            <a:off x="810506" y="5196865"/>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296" name="矩形: 圆角 26"/>
          <p:cNvSpPr/>
          <p:nvPr>
            <p:custDataLst>
              <p:tags r:id="rId5"/>
            </p:custDataLst>
          </p:nvPr>
        </p:nvSpPr>
        <p:spPr>
          <a:xfrm>
            <a:off x="608330" y="2922706"/>
            <a:ext cx="1967291" cy="75963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298" name="矩形: 圆角 27"/>
          <p:cNvSpPr/>
          <p:nvPr>
            <p:custDataLst>
              <p:tags r:id="rId6"/>
            </p:custDataLst>
          </p:nvPr>
        </p:nvSpPr>
        <p:spPr>
          <a:xfrm>
            <a:off x="608330" y="1787216"/>
            <a:ext cx="1967291" cy="75963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00" name="矩形: 圆角 28"/>
          <p:cNvSpPr/>
          <p:nvPr>
            <p:custDataLst>
              <p:tags r:id="rId7"/>
            </p:custDataLst>
          </p:nvPr>
        </p:nvSpPr>
        <p:spPr>
          <a:xfrm>
            <a:off x="608330" y="5193687"/>
            <a:ext cx="1967291" cy="75963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302" name="矩形: 圆角 29"/>
          <p:cNvSpPr/>
          <p:nvPr>
            <p:custDataLst>
              <p:tags r:id="rId8"/>
            </p:custDataLst>
          </p:nvPr>
        </p:nvSpPr>
        <p:spPr>
          <a:xfrm>
            <a:off x="608330" y="4058196"/>
            <a:ext cx="1967291" cy="75963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04" name="正文"/>
          <p:cNvSpPr txBox="1"/>
          <p:nvPr>
            <p:custDataLst>
              <p:tags r:id="rId9"/>
            </p:custDataLst>
          </p:nvPr>
        </p:nvSpPr>
        <p:spPr>
          <a:xfrm>
            <a:off x="2793481" y="1794209"/>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智能家居安全：通过人工智能技术，智能家居系统可以识别异常行为，及时发现并阻止潜在的安全威胁，提高家庭安全。</a:t>
            </a:r>
            <a:endParaRPr altLang="en-US" sz="1400" lang="zh-CN" spc="150">
              <a:solidFill>
                <a:schemeClr val="tx1">
                  <a:lumMod val="65000"/>
                  <a:lumOff val="35000"/>
                </a:schemeClr>
              </a:solidFill>
              <a:latin typeface="+mn-ea"/>
            </a:endParaRPr>
          </a:p>
        </p:txBody>
      </p:sp>
      <p:sp>
        <p:nvSpPr>
          <p:cNvPr id="1049306" name="标题"/>
          <p:cNvSpPr txBox="1"/>
          <p:nvPr>
            <p:custDataLst>
              <p:tags r:id="rId10"/>
            </p:custDataLst>
          </p:nvPr>
        </p:nvSpPr>
        <p:spPr>
          <a:xfrm>
            <a:off x="711961" y="1794209"/>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08" name="正文"/>
          <p:cNvSpPr txBox="1"/>
          <p:nvPr>
            <p:custDataLst>
              <p:tags r:id="rId11"/>
            </p:custDataLst>
          </p:nvPr>
        </p:nvSpPr>
        <p:spPr>
          <a:xfrm>
            <a:off x="2793481" y="2929699"/>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工业物联网安全：人工智能技术可以应用于工业物联网中，通过实时监测和分析设备数据，发现异常操作并及时报警，保障工业生产的安全。</a:t>
            </a:r>
            <a:endParaRPr altLang="en-US" sz="1400" lang="zh-CN" spc="150">
              <a:solidFill>
                <a:schemeClr val="tx1">
                  <a:lumMod val="65000"/>
                  <a:lumOff val="35000"/>
                </a:schemeClr>
              </a:solidFill>
              <a:latin typeface="+mn-ea"/>
            </a:endParaRPr>
          </a:p>
        </p:txBody>
      </p:sp>
      <p:sp>
        <p:nvSpPr>
          <p:cNvPr id="1049310" name="标题"/>
          <p:cNvSpPr txBox="1"/>
          <p:nvPr>
            <p:custDataLst>
              <p:tags r:id="rId12"/>
            </p:custDataLst>
          </p:nvPr>
        </p:nvSpPr>
        <p:spPr>
          <a:xfrm>
            <a:off x="711961" y="2929699"/>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12" name="正文"/>
          <p:cNvSpPr txBox="1"/>
          <p:nvPr>
            <p:custDataLst>
              <p:tags r:id="rId13"/>
            </p:custDataLst>
          </p:nvPr>
        </p:nvSpPr>
        <p:spPr>
          <a:xfrm>
            <a:off x="2793481" y="4065190"/>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智能交通安全：人工智能技术可以协助交通管理系统实时监测路况、车辆行驶情况等，及时发现并处理交通安全隐患，提高交通安全。</a:t>
            </a:r>
            <a:endParaRPr altLang="en-US" sz="1400" lang="zh-CN" spc="150">
              <a:solidFill>
                <a:schemeClr val="tx1">
                  <a:lumMod val="65000"/>
                  <a:lumOff val="35000"/>
                </a:schemeClr>
              </a:solidFill>
              <a:latin typeface="+mn-ea"/>
            </a:endParaRPr>
          </a:p>
        </p:txBody>
      </p:sp>
      <p:sp>
        <p:nvSpPr>
          <p:cNvPr id="1049314" name="标题"/>
          <p:cNvSpPr txBox="1"/>
          <p:nvPr>
            <p:custDataLst>
              <p:tags r:id="rId14"/>
            </p:custDataLst>
          </p:nvPr>
        </p:nvSpPr>
        <p:spPr>
          <a:xfrm>
            <a:off x="711961" y="4065190"/>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16" name="正文"/>
          <p:cNvSpPr txBox="1"/>
          <p:nvPr>
            <p:custDataLst>
              <p:tags r:id="rId15"/>
            </p:custDataLst>
          </p:nvPr>
        </p:nvSpPr>
        <p:spPr>
          <a:xfrm>
            <a:off x="2793481" y="5200680"/>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医疗物联网安全：人工智能技术可以应用于医疗物联网中，通过实时监测和分析医疗设备数据，提高医疗设备的安全性和可靠性，保障患者的生命安全。</a:t>
            </a:r>
            <a:endParaRPr altLang="en-US" sz="1400" lang="zh-CN" spc="150">
              <a:solidFill>
                <a:schemeClr val="tx1">
                  <a:lumMod val="65000"/>
                  <a:lumOff val="35000"/>
                </a:schemeClr>
              </a:solidFill>
              <a:latin typeface="+mn-ea"/>
            </a:endParaRPr>
          </a:p>
        </p:txBody>
      </p:sp>
      <p:sp>
        <p:nvSpPr>
          <p:cNvPr id="1049318" name="标题"/>
          <p:cNvSpPr txBox="1"/>
          <p:nvPr>
            <p:custDataLst>
              <p:tags r:id="rId16"/>
            </p:custDataLst>
          </p:nvPr>
        </p:nvSpPr>
        <p:spPr>
          <a:xfrm>
            <a:off x="711961" y="5200680"/>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2" name="标题 1"/>
          <p:cNvSpPr>
            <a:spLocks noGrp="1"/>
          </p:cNvSpPr>
          <p:nvPr>
            <p:ph type="title" idx="2"/>
          </p:nvPr>
        </p:nvSpPr>
        <p:spPr/>
        <p:txBody>
          <a:bodyPr/>
          <a:p>
            <a:r>
              <a:rPr altLang="en-US" lang="zh-CN"/>
              <a:t>人工智能在物联网安全中的优势</a:t>
            </a:r>
            <a:endParaRPr altLang="en-US" lang="zh-CN"/>
          </a:p>
        </p:txBody>
      </p:sp>
      <p:sp>
        <p:nvSpPr>
          <p:cNvPr id="104935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实时监测与预警：AI能够实时分析物联网数据，发现异常行为并及时预警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智能加密与解密：AI能够通过学习算法自动生成密钥，提高数据传输安全性</a:t>
            </a:r>
            <a:endParaRPr dirty="0" sz="2000" err="1">
              <a:solidFill>
                <a:schemeClr val="tx1">
                  <a:lumMod val="75000"/>
                  <a:lumOff val="25000"/>
                </a:schemeClr>
              </a:solidFill>
              <a:latin typeface="+mn-ea"/>
              <a:ea typeface="+mn-ea"/>
              <a:cs typeface="+mn-ea"/>
              <a:sym typeface="+mn-lt"/>
            </a:endParaRPr>
          </a:p>
        </p:txBody>
      </p:sp>
      <p:sp>
        <p:nvSpPr>
          <p:cNvPr id="104937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8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自动化漏洞修补：AI能够自动检测并修复物联网设备中的漏洞，减少安全隐患</a:t>
            </a:r>
            <a:endParaRPr dirty="0" sz="2000" err="1">
              <a:solidFill>
                <a:schemeClr val="tx1">
                  <a:lumMod val="75000"/>
                  <a:lumOff val="25000"/>
                </a:schemeClr>
              </a:solidFill>
              <a:latin typeface="+mn-ea"/>
              <a:ea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自动化防御：AI能够自动识别并应对网络攻击，提高防御效率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28" name="标题 3"/>
          <p:cNvSpPr>
            <a:spLocks noGrp="1"/>
          </p:cNvSpPr>
          <p:nvPr>
            <p:ph type="title" idx="1"/>
            <p:custDataLst>
              <p:tags r:id="rId2"/>
            </p:custDataLst>
          </p:nvPr>
        </p:nvSpPr>
        <p:spPr/>
        <p:txBody>
          <a:bodyPr/>
          <a:p>
            <a:r>
              <a:rPr altLang="en-US" lang="zh-CN"/>
              <a:t>人工智能在物联网安全中的具体应用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0" name="标题 1"/>
          <p:cNvSpPr>
            <a:spLocks noGrp="1"/>
          </p:cNvSpPr>
          <p:nvPr>
            <p:ph type="title" idx="2"/>
          </p:nvPr>
        </p:nvSpPr>
        <p:spPr/>
        <p:txBody>
          <a:bodyPr/>
          <a:p>
            <a:r>
              <a:rPr altLang="en-US" lang="zh-CN"/>
              <a:t>入侵检测和防御</a:t>
            </a:r>
            <a:endParaRPr altLang="en-US" lang="zh-CN"/>
          </a:p>
        </p:txBody>
      </p:sp>
      <p:sp>
        <p:nvSpPr>
          <p:cNvPr id="104949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防御措施：通过人工智能技术对网络进行实时监控，及时发现并阻止恶意攻击，保障物联网安全</a:t>
            </a:r>
            <a:endParaRPr altLang="en-US" sz="1400" lang="zh-CN" spc="150">
              <a:solidFill>
                <a:schemeClr val="tx1"/>
              </a:solidFill>
              <a:effectLst/>
              <a:latin typeface="+mn-ea"/>
              <a:sym typeface="+mn-ea"/>
            </a:endParaRPr>
          </a:p>
        </p:txBody>
      </p:sp>
      <p:sp>
        <p:nvSpPr>
          <p:cNvPr id="104950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入侵检测：利用人工智能技术对网络流量、用户行为等进行分析，检测异常行为并及时报警</a:t>
            </a:r>
            <a:endParaRPr altLang="en-US" dirty="0" sz="1400" lang="zh-CN" spc="150">
              <a:solidFill>
                <a:schemeClr val="tx1"/>
              </a:solidFill>
              <a:effectLst/>
              <a:latin typeface="+mn-ea"/>
              <a:sym typeface="+mn-ea"/>
            </a:endParaRPr>
          </a:p>
        </p:txBody>
      </p:sp>
      <p:sp>
        <p:nvSpPr>
          <p:cNvPr id="104950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入侵检测与防御结合：将入侵检测和防御技术相结合，形成更加完善的物联网安全防护体系</a:t>
            </a:r>
            <a:endParaRPr altLang="en-US" sz="1400" lang="zh-CN" spc="150">
              <a:solidFill>
                <a:schemeClr val="tx1"/>
              </a:solidFill>
              <a:effectLst/>
              <a:latin typeface="+mn-ea"/>
              <a:sym typeface="+mn-ea"/>
            </a:endParaRPr>
          </a:p>
        </p:txBody>
      </p:sp>
      <p:sp>
        <p:nvSpPr>
          <p:cNvPr id="104950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案例分析：介绍一些成功应用人工智能技术的入侵检测和防御案例，说明其在实际应用中的效果和价值</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0" name="标题 1"/>
          <p:cNvSpPr>
            <a:spLocks noGrp="1"/>
          </p:cNvSpPr>
          <p:nvPr>
            <p:ph type="title" idx="2"/>
          </p:nvPr>
        </p:nvSpPr>
        <p:spPr/>
        <p:txBody>
          <a:bodyPr/>
          <a:p>
            <a:r>
              <a:rPr altLang="en-US" lang="zh-CN"/>
              <a:t>恶意软件和病毒的检测和清除</a:t>
            </a:r>
            <a:endParaRPr altLang="en-US" lang="zh-CN"/>
          </a:p>
        </p:txBody>
      </p:sp>
      <p:sp>
        <p:nvSpPr>
          <p:cNvPr id="1049542"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4"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2"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8"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2"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8"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0"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2"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4"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6"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8"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人工智能技术可以检测和清除恶意软件和病毒</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人工智能技术可以自动更新和升级，以应对新的威胁和攻击</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人工智能技术可以提供实时保护，防止攻击者利用漏洞进行攻击</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人工智能技术可以快速识别和响应威胁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8" name="标题 1"/>
          <p:cNvSpPr>
            <a:spLocks noGrp="1"/>
          </p:cNvSpPr>
          <p:nvPr>
            <p:ph type="title" idx="2"/>
          </p:nvPr>
        </p:nvSpPr>
        <p:spPr/>
        <p:txBody>
          <a:bodyPr/>
          <a:p>
            <a:r>
              <a:rPr altLang="en-US" lang="zh-CN"/>
              <a:t>数据加密和身份验证</a:t>
            </a:r>
            <a:endParaRPr altLang="en-US" lang="zh-CN"/>
          </a:p>
        </p:txBody>
      </p:sp>
      <p:sp>
        <p:nvSpPr>
          <p:cNvPr id="1049620" name="矩形 5"/>
          <p:cNvSpPr/>
          <p:nvPr>
            <p:custDataLst>
              <p:tags r:id="rId1"/>
            </p:custDataLst>
          </p:nvPr>
        </p:nvSpPr>
        <p:spPr>
          <a:xfrm>
            <a:off x="1074820" y="1499433"/>
            <a:ext cx="4697011" cy="4750589"/>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2" name="矩形 10"/>
          <p:cNvSpPr/>
          <p:nvPr>
            <p:custDataLst>
              <p:tags r:id="rId2"/>
            </p:custDataLst>
          </p:nvPr>
        </p:nvSpPr>
        <p:spPr>
          <a:xfrm>
            <a:off x="1717446" y="1490345"/>
            <a:ext cx="964406" cy="500062"/>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4" name="TextBox 2"/>
          <p:cNvSpPr txBox="1"/>
          <p:nvPr>
            <p:custDataLst>
              <p:tags r:id="rId3"/>
            </p:custDataLst>
          </p:nvPr>
        </p:nvSpPr>
        <p:spPr>
          <a:xfrm>
            <a:off x="1355887" y="2805456"/>
            <a:ext cx="4135036" cy="250864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数据加密：利用人工智能技术对物联网设备产生的数据进行加密处理，确保数据传输和存储的安全性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6" name="矩形 6"/>
          <p:cNvSpPr/>
          <p:nvPr>
            <p:custDataLst>
              <p:tags r:id="rId4"/>
            </p:custDataLst>
          </p:nvPr>
        </p:nvSpPr>
        <p:spPr>
          <a:xfrm>
            <a:off x="6414455" y="1499433"/>
            <a:ext cx="4697011" cy="4750589"/>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8" name="矩形 11"/>
          <p:cNvSpPr/>
          <p:nvPr>
            <p:custDataLst>
              <p:tags r:id="rId5"/>
            </p:custDataLst>
          </p:nvPr>
        </p:nvSpPr>
        <p:spPr>
          <a:xfrm>
            <a:off x="7093432" y="1490345"/>
            <a:ext cx="964406" cy="500062"/>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0" name="TextBox 2"/>
          <p:cNvSpPr txBox="1"/>
          <p:nvPr>
            <p:custDataLst>
              <p:tags r:id="rId6"/>
            </p:custDataLst>
          </p:nvPr>
        </p:nvSpPr>
        <p:spPr>
          <a:xfrm>
            <a:off x="6695523" y="2805456"/>
            <a:ext cx="4135036" cy="250864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身份验证：通过人工智能技术对物联网设备的身份进行验证，确保只有授权设备可以接入物联网系统</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4" name="标题 1"/>
          <p:cNvSpPr>
            <a:spLocks noGrp="1"/>
          </p:cNvSpPr>
          <p:nvPr>
            <p:ph type="title" idx="2"/>
          </p:nvPr>
        </p:nvSpPr>
        <p:spPr/>
        <p:txBody>
          <a:bodyPr/>
          <a:p>
            <a:r>
              <a:rPr altLang="en-US" lang="zh-CN"/>
              <a:t>隐私保护和数据安全管理</a:t>
            </a:r>
            <a:endParaRPr altLang="en-US" lang="zh-CN"/>
          </a:p>
        </p:txBody>
      </p:sp>
      <p:sp>
        <p:nvSpPr>
          <p:cNvPr id="104966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8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威胁检测和防御：通过人工智能技术对物联网设备进行实时监测和威胁检测，及时发现并防御网络攻击</a:t>
            </a:r>
            <a:endParaRPr altLang="en-US" dirty="0" sz="2400" lang="zh-CN">
              <a:latin typeface="+mn-ea"/>
              <a:ea typeface="+mn-ea"/>
            </a:endParaRPr>
          </a:p>
        </p:txBody>
      </p:sp>
      <p:sp>
        <p:nvSpPr>
          <p:cNvPr id="104968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风险评估和预测：利用人工智能技术对物联网设备进行风险评估和预测，提前发现潜在的安全隐患并采取相应的措施</a:t>
            </a:r>
            <a:endParaRPr altLang="en-US" dirty="0" sz="2400" lang="zh-CN">
              <a:latin typeface="+mn-ea"/>
              <a:ea typeface="+mn-ea"/>
            </a:endParaRPr>
          </a:p>
        </p:txBody>
      </p:sp>
      <p:sp>
        <p:nvSpPr>
          <p:cNvPr id="104968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隐私保护：通过人工智能技术对物联网设备进行身份验证和访问控制，确保数据的安全性和隐私性</a:t>
            </a:r>
            <a:endParaRPr altLang="en-US" dirty="0" sz="2400" lang="zh-CN">
              <a:latin typeface="+mn-ea"/>
              <a:ea typeface="+mn-ea"/>
            </a:endParaRPr>
          </a:p>
        </p:txBody>
      </p:sp>
      <p:sp>
        <p:nvSpPr>
          <p:cNvPr id="104968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数据安全管理：利用人工智能技术对物联网数据进行加密和备份，防止数据泄露和损坏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24" name="标题 3"/>
          <p:cNvSpPr>
            <a:spLocks noGrp="1"/>
          </p:cNvSpPr>
          <p:nvPr>
            <p:ph type="title" idx="1"/>
            <p:custDataLst>
              <p:tags r:id="rId2"/>
            </p:custDataLst>
          </p:nvPr>
        </p:nvSpPr>
        <p:spPr/>
        <p:txBody>
          <a:bodyPr/>
          <a:p>
            <a:r>
              <a:rPr altLang="en-US" lang="zh-CN"/>
              <a:t>人工智能在物联网安全中的挑战和限制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6" name="标题 1"/>
          <p:cNvSpPr>
            <a:spLocks noGrp="1"/>
          </p:cNvSpPr>
          <p:nvPr>
            <p:ph type="title" idx="2"/>
          </p:nvPr>
        </p:nvSpPr>
        <p:spPr/>
        <p:txBody>
          <a:bodyPr/>
          <a:p>
            <a:r>
              <a:rPr altLang="en-US" lang="zh-CN"/>
              <a:t>数据隐私和伦理问题</a:t>
            </a:r>
            <a:endParaRPr altLang="en-US" lang="zh-CN"/>
          </a:p>
        </p:txBody>
      </p:sp>
      <p:sp>
        <p:nvSpPr>
          <p:cNvPr id="1049788" name="矩形 19"/>
          <p:cNvSpPr/>
          <p:nvPr>
            <p:custDataLst>
              <p:tags r:id="rId1"/>
            </p:custDataLst>
          </p:nvPr>
        </p:nvSpPr>
        <p:spPr>
          <a:xfrm>
            <a:off x="2578738" y="3874716"/>
            <a:ext cx="7028809" cy="2374954"/>
          </a:xfrm>
          <a:prstGeom prst="rect"/>
          <a:gradFill>
            <a:gsLst>
              <a:gs pos="0">
                <a:schemeClr val="accent1">
                  <a:lumMod val="80000"/>
                  <a:lumOff val="20000"/>
                </a:schemeClr>
              </a:gs>
              <a:gs pos="46000">
                <a:schemeClr val="accent1"/>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0" name="标题"/>
          <p:cNvSpPr txBox="1"/>
          <p:nvPr>
            <p:custDataLst>
              <p:tags r:id="rId2"/>
            </p:custDataLst>
          </p:nvPr>
        </p:nvSpPr>
        <p:spPr>
          <a:xfrm>
            <a:off x="3149405" y="1490345"/>
            <a:ext cx="5967519" cy="597976"/>
          </a:xfrm>
          <a:prstGeom prst="rect"/>
          <a:noFill/>
        </p:spPr>
        <p:txBody>
          <a:bodyPr anchor="b" anchorCtr="0" bIns="0" lIns="0" rIns="0" rtlCol="0" tIns="0" wrap="square">
            <a:normAutofit/>
          </a:bodyPr>
          <a:p>
            <a:pPr algn="just" indent="0" lvl="0">
              <a:buClr>
                <a:srgbClr val="000000"/>
              </a:buClr>
              <a:buSzPct val="70000"/>
              <a:buNone/>
            </a:pPr>
            <a:r>
              <a:rPr altLang="en-US" b="1" dirty="0" lang="zh-CN" spc="300">
                <a:solidFill>
                  <a:schemeClr val="accent1"/>
                </a:solidFill>
                <a:latin typeface="+mj-ea"/>
                <a:ea typeface="+mj-ea"/>
                <a:sym typeface="+mn-ea"/>
              </a:rPr>
              <a:t>单击添加标题</a:t>
            </a:r>
            <a:endParaRPr altLang="en-US" b="1" dirty="0" lang="zh-CN" spc="300">
              <a:solidFill>
                <a:schemeClr val="accent1"/>
              </a:solidFill>
              <a:latin typeface="+mj-ea"/>
              <a:ea typeface="+mj-ea"/>
              <a:sym typeface="+mn-ea"/>
            </a:endParaRPr>
          </a:p>
        </p:txBody>
      </p:sp>
      <p:sp>
        <p:nvSpPr>
          <p:cNvPr id="1049792" name="正文"/>
          <p:cNvSpPr txBox="1"/>
          <p:nvPr>
            <p:custDataLst>
              <p:tags r:id="rId3"/>
            </p:custDataLst>
          </p:nvPr>
        </p:nvSpPr>
        <p:spPr>
          <a:xfrm>
            <a:off x="3150347" y="2193791"/>
            <a:ext cx="5966578" cy="1231737"/>
          </a:xfrm>
          <a:prstGeom prst="rect"/>
          <a:noFill/>
        </p:spPr>
        <p:txBody>
          <a:bodyPr anchor="t" anchorCtr="0" bIns="36195" lIns="0" rIns="0" rtlCol="0" tIns="0" wrap="square">
            <a:normAutofit/>
          </a:bodyPr>
          <a:p>
            <a:pPr algn="l" fontAlgn="auto">
              <a:lnSpc>
                <a:spcPct val="130000"/>
              </a:lnSpc>
              <a:buClr>
                <a:srgbClr val="376FFF"/>
              </a:buClr>
              <a:buSzPct val="80000"/>
            </a:pPr>
            <a:r>
              <a:rPr altLang="en-US" dirty="0" sz="1200" lang="zh-CN" spc="150">
                <a:solidFill>
                  <a:schemeClr val="tx1">
                    <a:lumMod val="65000"/>
                    <a:lumOff val="35000"/>
                  </a:schemeClr>
                </a:solidFill>
                <a:latin typeface="+mn-ea"/>
                <a:sym typeface="+mn-ea"/>
              </a:rPr>
              <a:t>数据隐私：人工智能在物联网中的应用需要大量数据支持，但数据隐私保护是一个重要的问题，需要采取措施保护个人隐私和数据安全。</a:t>
            </a:r>
            <a:endParaRPr altLang="en-US" dirty="0" sz="1200" lang="zh-CN" spc="150">
              <a:solidFill>
                <a:schemeClr val="tx1">
                  <a:lumMod val="65000"/>
                  <a:lumOff val="35000"/>
                </a:schemeClr>
              </a:solidFill>
              <a:latin typeface="+mn-ea"/>
              <a:sym typeface="+mn-ea"/>
            </a:endParaRPr>
          </a:p>
        </p:txBody>
      </p:sp>
      <p:sp>
        <p:nvSpPr>
          <p:cNvPr id="1049794" name="标题"/>
          <p:cNvSpPr txBox="1"/>
          <p:nvPr>
            <p:custDataLst>
              <p:tags r:id="rId4"/>
            </p:custDataLst>
          </p:nvPr>
        </p:nvSpPr>
        <p:spPr>
          <a:xfrm>
            <a:off x="3149405" y="4128974"/>
            <a:ext cx="5967519" cy="597976"/>
          </a:xfrm>
          <a:prstGeom prst="rect"/>
          <a:noFill/>
        </p:spPr>
        <p:txBody>
          <a:bodyPr anchor="b" anchorCtr="0" bIns="0" lIns="0" rIns="0" rtlCol="0" tIns="0" wrap="square">
            <a:normAutofit/>
          </a:bodyPr>
          <a:p>
            <a:pPr algn="just" indent="0" lvl="0">
              <a:buClr>
                <a:srgbClr val="000000"/>
              </a:buClr>
              <a:buSzPct val="70000"/>
              <a:buNone/>
            </a:pPr>
            <a:r>
              <a:rPr altLang="en-US" b="1" dirty="0" lang="zh-CN" spc="300">
                <a:solidFill>
                  <a:schemeClr val="bg1"/>
                </a:solidFill>
                <a:latin typeface="+mj-ea"/>
                <a:ea typeface="+mj-ea"/>
                <a:sym typeface="+mn-ea"/>
              </a:rPr>
              <a:t>单击添加标题</a:t>
            </a:r>
            <a:endParaRPr altLang="en-US" b="1" dirty="0" lang="zh-CN" spc="300">
              <a:solidFill>
                <a:schemeClr val="bg1"/>
              </a:solidFill>
              <a:latin typeface="+mj-ea"/>
              <a:ea typeface="+mj-ea"/>
              <a:sym typeface="+mn-ea"/>
            </a:endParaRPr>
          </a:p>
        </p:txBody>
      </p:sp>
      <p:sp>
        <p:nvSpPr>
          <p:cNvPr id="1049796" name="正文"/>
          <p:cNvSpPr txBox="1"/>
          <p:nvPr>
            <p:custDataLst>
              <p:tags r:id="rId5"/>
            </p:custDataLst>
          </p:nvPr>
        </p:nvSpPr>
        <p:spPr>
          <a:xfrm>
            <a:off x="3150347" y="4832419"/>
            <a:ext cx="5966578" cy="1231737"/>
          </a:xfrm>
          <a:prstGeom prst="rect"/>
          <a:noFill/>
        </p:spPr>
        <p:txBody>
          <a:bodyPr anchor="t" anchorCtr="0" bIns="36195" lIns="0" rIns="0" rtlCol="0" tIns="0" wrap="square">
            <a:normAutofit/>
          </a:bodyPr>
          <a:p>
            <a:pPr algn="l" fontAlgn="auto">
              <a:lnSpc>
                <a:spcPct val="130000"/>
              </a:lnSpc>
              <a:buClr>
                <a:srgbClr val="376FFF"/>
              </a:buClr>
              <a:buSzPct val="80000"/>
            </a:pPr>
            <a:r>
              <a:rPr altLang="en-US" dirty="0" sz="1200" lang="zh-CN" spc="150">
                <a:solidFill>
                  <a:schemeClr val="bg1"/>
                </a:solidFill>
                <a:latin typeface="+mn-ea"/>
                <a:sym typeface="+mn-ea"/>
              </a:rPr>
              <a:t>伦理问题：人工智能在物联网中的应用涉及到伦理问题，例如人工智能决策对人类的影响、人工智能的道德和伦理标准等，需要遵循相关伦理规范和标准。</a:t>
            </a:r>
            <a:endParaRPr altLang="en-US" dirty="0" sz="1200" lang="zh-CN" spc="150">
              <a:solidFill>
                <a:schemeClr val="bg1"/>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0" name="标题 1"/>
          <p:cNvSpPr>
            <a:spLocks noGrp="1"/>
          </p:cNvSpPr>
          <p:nvPr>
            <p:ph type="title" idx="2"/>
          </p:nvPr>
        </p:nvSpPr>
        <p:spPr/>
        <p:txBody>
          <a:bodyPr/>
          <a:p>
            <a:r>
              <a:rPr altLang="en-US" lang="zh-CN"/>
              <a:t>技术成熟度和可靠性问题</a:t>
            </a:r>
            <a:endParaRPr altLang="en-US" lang="zh-CN"/>
          </a:p>
        </p:txBody>
      </p:sp>
      <p:sp>
        <p:nvSpPr>
          <p:cNvPr id="1049832" name="弧形 58"/>
          <p:cNvSpPr/>
          <p:nvPr>
            <p:custDataLst>
              <p:tags r:id="rId1"/>
            </p:custDataLst>
          </p:nvPr>
        </p:nvSpPr>
        <p:spPr>
          <a:xfrm>
            <a:off x="8107943" y="2135001"/>
            <a:ext cx="3470815" cy="347081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34" name="弧形 57"/>
          <p:cNvSpPr/>
          <p:nvPr>
            <p:custDataLst>
              <p:tags r:id="rId2"/>
            </p:custDataLst>
          </p:nvPr>
        </p:nvSpPr>
        <p:spPr>
          <a:xfrm>
            <a:off x="608330" y="2135001"/>
            <a:ext cx="3470815" cy="347081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36" name="椭圆 22"/>
          <p:cNvSpPr/>
          <p:nvPr>
            <p:custDataLst>
              <p:tags r:id="rId3"/>
            </p:custDataLst>
          </p:nvPr>
        </p:nvSpPr>
        <p:spPr>
          <a:xfrm>
            <a:off x="8449133"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椭圆 23"/>
          <p:cNvSpPr/>
          <p:nvPr>
            <p:custDataLst>
              <p:tags r:id="rId4"/>
            </p:custDataLst>
          </p:nvPr>
        </p:nvSpPr>
        <p:spPr>
          <a:xfrm>
            <a:off x="8835314"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0" name="正文"/>
          <p:cNvSpPr txBox="1"/>
          <p:nvPr>
            <p:custDataLst>
              <p:tags r:id="rId5"/>
            </p:custDataLst>
          </p:nvPr>
        </p:nvSpPr>
        <p:spPr>
          <a:xfrm>
            <a:off x="8901865"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无法完全替代传统安全技术</a:t>
            </a:r>
            <a:endParaRPr altLang="en-US" dirty="0" sz="1200" lang="zh-CN" spc="150">
              <a:solidFill>
                <a:srgbClr val="FFFFFF"/>
              </a:solidFill>
              <a:latin typeface="+mn-ea"/>
              <a:sym typeface="+mn-ea"/>
            </a:endParaRPr>
          </a:p>
        </p:txBody>
      </p:sp>
      <p:sp>
        <p:nvSpPr>
          <p:cNvPr id="1049842" name="椭圆 24"/>
          <p:cNvSpPr/>
          <p:nvPr>
            <p:custDataLst>
              <p:tags r:id="rId6"/>
            </p:custDataLst>
          </p:nvPr>
        </p:nvSpPr>
        <p:spPr>
          <a:xfrm>
            <a:off x="601675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椭圆 25"/>
          <p:cNvSpPr/>
          <p:nvPr>
            <p:custDataLst>
              <p:tags r:id="rId7"/>
            </p:custDataLst>
          </p:nvPr>
        </p:nvSpPr>
        <p:spPr>
          <a:xfrm>
            <a:off x="6401994"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6" name="正文"/>
          <p:cNvSpPr txBox="1"/>
          <p:nvPr>
            <p:custDataLst>
              <p:tags r:id="rId8"/>
            </p:custDataLst>
          </p:nvPr>
        </p:nvSpPr>
        <p:spPr>
          <a:xfrm>
            <a:off x="6469482"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缺乏标准化和互操作性</a:t>
            </a:r>
            <a:endParaRPr altLang="en-US" dirty="0" sz="1200" lang="zh-CN" spc="150">
              <a:solidFill>
                <a:schemeClr val="tx1">
                  <a:lumMod val="65000"/>
                  <a:lumOff val="35000"/>
                </a:schemeClr>
              </a:solidFill>
              <a:latin typeface="+mn-ea"/>
              <a:sym typeface="+mn-ea"/>
            </a:endParaRPr>
          </a:p>
        </p:txBody>
      </p:sp>
      <p:sp>
        <p:nvSpPr>
          <p:cNvPr id="1049848" name="椭圆 7"/>
          <p:cNvSpPr/>
          <p:nvPr>
            <p:custDataLst>
              <p:tags r:id="rId9"/>
            </p:custDataLst>
          </p:nvPr>
        </p:nvSpPr>
        <p:spPr>
          <a:xfrm>
            <a:off x="3584367"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0" name="椭圆 9"/>
          <p:cNvSpPr/>
          <p:nvPr>
            <p:custDataLst>
              <p:tags r:id="rId10"/>
            </p:custDataLst>
          </p:nvPr>
        </p:nvSpPr>
        <p:spPr>
          <a:xfrm>
            <a:off x="3969611"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正文"/>
          <p:cNvSpPr txBox="1"/>
          <p:nvPr>
            <p:custDataLst>
              <p:tags r:id="rId11"/>
            </p:custDataLst>
          </p:nvPr>
        </p:nvSpPr>
        <p:spPr>
          <a:xfrm>
            <a:off x="4037099"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存在数据泄露和篡改风险</a:t>
            </a:r>
            <a:endParaRPr altLang="en-US" dirty="0" sz="1200" lang="zh-CN" spc="150">
              <a:solidFill>
                <a:srgbClr val="FFFFFF"/>
              </a:solidFill>
              <a:latin typeface="+mn-ea"/>
              <a:sym typeface="+mn-ea"/>
            </a:endParaRPr>
          </a:p>
        </p:txBody>
      </p:sp>
      <p:sp>
        <p:nvSpPr>
          <p:cNvPr id="1049854" name="椭圆 5"/>
          <p:cNvSpPr/>
          <p:nvPr>
            <p:custDataLst>
              <p:tags r:id="rId12"/>
            </p:custDataLst>
          </p:nvPr>
        </p:nvSpPr>
        <p:spPr>
          <a:xfrm>
            <a:off x="87547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6" name="椭圆 4"/>
          <p:cNvSpPr/>
          <p:nvPr>
            <p:custDataLst>
              <p:tags r:id="rId13"/>
            </p:custDataLst>
          </p:nvPr>
        </p:nvSpPr>
        <p:spPr>
          <a:xfrm>
            <a:off x="1260715"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8" name="正文"/>
          <p:cNvSpPr txBox="1"/>
          <p:nvPr>
            <p:custDataLst>
              <p:tags r:id="rId14"/>
            </p:custDataLst>
          </p:nvPr>
        </p:nvSpPr>
        <p:spPr>
          <a:xfrm>
            <a:off x="1328203"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人工智能技术尚未成熟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2" name="标题 1"/>
          <p:cNvSpPr>
            <a:spLocks noGrp="1"/>
          </p:cNvSpPr>
          <p:nvPr>
            <p:ph type="title" idx="2"/>
          </p:nvPr>
        </p:nvSpPr>
        <p:spPr/>
        <p:txBody>
          <a:bodyPr/>
          <a:p>
            <a:r>
              <a:rPr altLang="en-US" lang="zh-CN"/>
              <a:t>法律法规和政策限制</a:t>
            </a:r>
            <a:endParaRPr altLang="en-US" lang="zh-CN"/>
          </a:p>
        </p:txBody>
      </p:sp>
      <p:sp>
        <p:nvSpPr>
          <p:cNvPr id="104989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法律法规限制：各国对人工智能和物联网安全的法律法规和政策限制</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伦理问题：人工智能和物联网技术可能带来的伦理问题</a:t>
            </a:r>
            <a:endParaRPr dirty="0" sz="2000" err="1">
              <a:solidFill>
                <a:schemeClr val="tx1">
                  <a:lumMod val="75000"/>
                  <a:lumOff val="25000"/>
                </a:schemeClr>
              </a:solidFill>
              <a:latin typeface="+mn-ea"/>
              <a:ea typeface="+mn-ea"/>
              <a:cs typeface="+mn-ea"/>
              <a:sym typeface="+mn-lt"/>
            </a:endParaRPr>
          </a:p>
        </p:txBody>
      </p:sp>
      <p:sp>
        <p:nvSpPr>
          <p:cNvPr id="104991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2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监管和合规性：确保人工智能和物联网技术的合规性和监管要求</a:t>
            </a:r>
            <a:endParaRPr dirty="0" sz="2000" err="1">
              <a:solidFill>
                <a:schemeClr val="tx1">
                  <a:lumMod val="75000"/>
                  <a:lumOff val="25000"/>
                </a:schemeClr>
              </a:solidFill>
              <a:latin typeface="+mn-ea"/>
              <a:ea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隐私保护：对个人隐私和敏感信息的保护要求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6" name="标题 1"/>
          <p:cNvSpPr>
            <a:spLocks noGrp="1"/>
          </p:cNvSpPr>
          <p:nvPr>
            <p:ph type="title" idx="2"/>
          </p:nvPr>
        </p:nvSpPr>
        <p:spPr/>
        <p:txBody>
          <a:bodyPr/>
          <a:p>
            <a:r>
              <a:rPr altLang="en-US" lang="zh-CN"/>
              <a:t>跨领域合作和标准化建设</a:t>
            </a:r>
            <a:endParaRPr altLang="en-US" lang="zh-CN"/>
          </a:p>
        </p:txBody>
      </p:sp>
      <p:sp>
        <p:nvSpPr>
          <p:cNvPr id="104996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跨领域合作：人工智能和物联网安全领域的专家需要加强合作，共同研究解决方案</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标准化建设：制定统一的标准和规范，确保人工智能在物联网安全中的应用能够得到有效推广和应用</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标准化建设的重要性：标准化建设能够提高人工智能在物联网安全中的应用水平，降低安全风险</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12"/>
            </p:custDataLst>
          </p:nvPr>
        </p:nvSpPr>
        <p:spPr>
          <a:xfrm>
            <a:off x="9144725" y="3137487"/>
            <a:ext cx="2279040" cy="1840306"/>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跨领域合作的挑战：不同领域之间的技术差异和利益冲突可能成为跨领域合作的障碍，需要加强沟通和协调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4" name="文本占位符 1"/>
          <p:cNvSpPr>
            <a:spLocks noGrp="1"/>
          </p:cNvSpPr>
          <p:nvPr>
            <p:ph type="body" idx="2"/>
            <p:custDataLst>
              <p:tags r:id="rId1"/>
            </p:custDataLst>
          </p:nvPr>
        </p:nvSpPr>
        <p:spPr/>
        <p:txBody>
          <a:bodyPr/>
          <a:p>
            <a:r>
              <a:rPr altLang="en-US" lang="zh-CN"/>
              <a:t>Part Six</a:t>
            </a:r>
            <a:endParaRPr altLang="en-US" lang="zh-CN"/>
          </a:p>
        </p:txBody>
      </p:sp>
      <p:sp>
        <p:nvSpPr>
          <p:cNvPr id="1050026" name="标题 3"/>
          <p:cNvSpPr>
            <a:spLocks noGrp="1"/>
          </p:cNvSpPr>
          <p:nvPr>
            <p:ph type="title" idx="1"/>
            <p:custDataLst>
              <p:tags r:id="rId2"/>
            </p:custDataLst>
          </p:nvPr>
        </p:nvSpPr>
        <p:spPr/>
        <p:txBody>
          <a:bodyPr/>
          <a:p>
            <a:r>
              <a:rPr altLang="en-US" lang="zh-CN"/>
              <a:t>未来发展趋势和展望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88" name="标题 1"/>
          <p:cNvSpPr>
            <a:spLocks noGrp="1"/>
          </p:cNvSpPr>
          <p:nvPr>
            <p:ph type="title" idx="2"/>
          </p:nvPr>
        </p:nvSpPr>
        <p:spPr/>
        <p:txBody>
          <a:bodyPr/>
          <a:p>
            <a:r>
              <a:rPr altLang="en-US" lang="zh-CN"/>
              <a:t>人工智能技术的进一步发展</a:t>
            </a:r>
            <a:endParaRPr altLang="en-US" lang="zh-CN"/>
          </a:p>
        </p:txBody>
      </p:sp>
      <p:sp>
        <p:nvSpPr>
          <p:cNvPr id="1050090"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2"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深度学习技术：随着深度学习技术的不断发展，人工智能在物联网安全中的应用将更加广泛和高效。</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96"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8"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自然语言处理技术：自然语言处理技术将使人工智能更好地理解和处理人类语言，提高人机交互的效率和准确性。</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102"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4"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计算机视觉技术：计算机视觉技术将使人工智能更好地理解和处理图像和视频等多媒体信息，提高物联网安全系统的智能化水平。</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06"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0"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2"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自主决策技术：自主决策技术将使人工智能具备更强的自主性和决策能力，更好地应对复杂多变的物联网安全威胁。</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46" name="标题 1"/>
          <p:cNvSpPr>
            <a:spLocks noGrp="1"/>
          </p:cNvSpPr>
          <p:nvPr>
            <p:ph type="title" idx="2"/>
          </p:nvPr>
        </p:nvSpPr>
        <p:spPr/>
        <p:txBody>
          <a:bodyPr/>
          <a:p>
            <a:r>
              <a:rPr altLang="en-US" lang="zh-CN"/>
              <a:t>物联网安全技术的不断创新和完善</a:t>
            </a:r>
            <a:endParaRPr altLang="en-US" lang="zh-CN"/>
          </a:p>
        </p:txBody>
      </p:sp>
      <p:sp>
        <p:nvSpPr>
          <p:cNvPr id="105014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物联网安全技术的未来发展趋势和展望</a:t>
            </a:r>
            <a:endParaRPr altLang="en-US" dirty="0" sz="2400" lang="zh-CN">
              <a:latin typeface="+mn-ea"/>
              <a:ea typeface="+mn-ea"/>
            </a:endParaRPr>
          </a:p>
        </p:txBody>
      </p:sp>
      <p:sp>
        <p:nvSpPr>
          <p:cNvPr id="105016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物联网安全技术对未来社会的影响和作用</a:t>
            </a:r>
            <a:endParaRPr altLang="en-US" dirty="0" sz="2400" lang="zh-CN">
              <a:latin typeface="+mn-ea"/>
              <a:ea typeface="+mn-ea"/>
            </a:endParaRPr>
          </a:p>
        </p:txBody>
      </p:sp>
      <p:sp>
        <p:nvSpPr>
          <p:cNvPr id="105016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物联网安全技术的不断发展和创新</a:t>
            </a:r>
            <a:endParaRPr altLang="en-US" dirty="0" sz="2400" lang="zh-CN">
              <a:latin typeface="+mn-ea"/>
              <a:ea typeface="+mn-ea"/>
            </a:endParaRPr>
          </a:p>
        </p:txBody>
      </p:sp>
      <p:sp>
        <p:nvSpPr>
          <p:cNvPr id="105017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物联网安全技术的不断完善和优化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04" name="标题 1"/>
          <p:cNvSpPr>
            <a:spLocks noGrp="1"/>
          </p:cNvSpPr>
          <p:nvPr>
            <p:ph type="title" idx="2"/>
          </p:nvPr>
        </p:nvSpPr>
        <p:spPr/>
        <p:txBody>
          <a:bodyPr/>
          <a:p>
            <a:r>
              <a:rPr altLang="en-US" lang="zh-CN"/>
              <a:t>跨领域合作和标准化建设的推进</a:t>
            </a:r>
            <a:endParaRPr altLang="en-US" lang="zh-CN"/>
          </a:p>
        </p:txBody>
      </p:sp>
      <p:sp>
        <p:nvSpPr>
          <p:cNvPr id="1050206"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0"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跨领域合作：人工智能与物联网安全领域的跨界合作，共同推动技术创新和产业发展</a:t>
            </a:r>
            <a:endParaRPr altLang="en-US" dirty="0" sz="2000" lang="zh-CN" spc="150">
              <a:solidFill>
                <a:schemeClr val="tx1">
                  <a:lumMod val="85000"/>
                  <a:lumOff val="15000"/>
                </a:schemeClr>
              </a:solidFill>
              <a:latin typeface="+mn-ea"/>
              <a:sym typeface="+mn-ea"/>
            </a:endParaRPr>
          </a:p>
        </p:txBody>
      </p:sp>
      <p:sp>
        <p:nvSpPr>
          <p:cNvPr id="1050212"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6"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标准化建设：制定统一的标准和规范，促进不同领域之间的互操作性和兼容性，降低安全风险</a:t>
            </a:r>
            <a:endParaRPr altLang="en-US" dirty="0" sz="2000" lang="zh-CN" spc="150">
              <a:solidFill>
                <a:schemeClr val="tx1">
                  <a:lumMod val="85000"/>
                  <a:lumOff val="15000"/>
                </a:schemeClr>
              </a:solidFill>
              <a:latin typeface="+mn-ea"/>
              <a:sym typeface="+mn-ea"/>
            </a:endParaRPr>
          </a:p>
        </p:txBody>
      </p:sp>
      <p:sp>
        <p:nvSpPr>
          <p:cNvPr id="1050218"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0"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未来发展趋势：随着技术的不断进步和应用场景的不断扩展，跨领域合作和标准化建设将成为未来发展的重要趋势</a:t>
            </a:r>
            <a:endParaRPr altLang="en-US" dirty="0" sz="2000" lang="zh-CN" spc="150">
              <a:solidFill>
                <a:schemeClr val="tx1">
                  <a:lumMod val="85000"/>
                  <a:lumOff val="15000"/>
                </a:schemeClr>
              </a:solidFill>
              <a:latin typeface="+mn-ea"/>
              <a:sym typeface="+mn-ea"/>
            </a:endParaRPr>
          </a:p>
        </p:txBody>
      </p:sp>
      <p:sp>
        <p:nvSpPr>
          <p:cNvPr id="1050224"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展望：通过加强跨领域合作和标准化建设，推动人工智能在物联网安全领域的应用和发展，提高安全性和可靠性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62" name="标题 1"/>
          <p:cNvSpPr>
            <a:spLocks noGrp="1"/>
          </p:cNvSpPr>
          <p:nvPr>
            <p:ph type="title" idx="2"/>
          </p:nvPr>
        </p:nvSpPr>
        <p:spPr/>
        <p:txBody>
          <a:bodyPr/>
          <a:p>
            <a:r>
              <a:rPr altLang="en-US" lang="zh-CN"/>
              <a:t>物联网安全对未来社会的影响和价值</a:t>
            </a:r>
            <a:endParaRPr altLang="en-US" lang="zh-CN"/>
          </a:p>
        </p:txBody>
      </p:sp>
      <p:sp>
        <p:nvSpPr>
          <p:cNvPr id="1050264"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6"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8"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0"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2"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物联网安全对未来社会的挑战</a:t>
            </a:r>
            <a:endParaRPr altLang="en-US" sz="1400" lang="zh-CN" spc="150">
              <a:solidFill>
                <a:schemeClr val="tx1"/>
              </a:solidFill>
              <a:effectLst/>
              <a:latin typeface="+mn-ea"/>
              <a:sym typeface="+mn-ea"/>
            </a:endParaRPr>
          </a:p>
        </p:txBody>
      </p:sp>
      <p:sp>
        <p:nvSpPr>
          <p:cNvPr id="1050274"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物联网安全对未来社会的重要性</a:t>
            </a:r>
            <a:endParaRPr altLang="en-US" dirty="0" sz="1400" lang="zh-CN" spc="150">
              <a:solidFill>
                <a:schemeClr val="tx1"/>
              </a:solidFill>
              <a:effectLst/>
              <a:latin typeface="+mn-ea"/>
              <a:sym typeface="+mn-ea"/>
            </a:endParaRPr>
          </a:p>
        </p:txBody>
      </p:sp>
      <p:sp>
        <p:nvSpPr>
          <p:cNvPr id="1050276"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物联网安全对未来社会的价值</a:t>
            </a:r>
            <a:endParaRPr altLang="en-US" sz="1400" lang="zh-CN" spc="150">
              <a:solidFill>
                <a:schemeClr val="tx1"/>
              </a:solidFill>
              <a:effectLst/>
              <a:latin typeface="+mn-ea"/>
              <a:sym typeface="+mn-ea"/>
            </a:endParaRPr>
          </a:p>
        </p:txBody>
      </p:sp>
      <p:sp>
        <p:nvSpPr>
          <p:cNvPr id="1050278"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物联网安全对未来社会的展望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12" name="标题 2"/>
          <p:cNvSpPr>
            <a:spLocks noGrp="1"/>
          </p:cNvSpPr>
          <p:nvPr>
            <p:ph type="title" idx="8"/>
            <p:custDataLst>
              <p:tags r:id="rId1"/>
            </p:custDataLst>
          </p:nvPr>
        </p:nvSpPr>
        <p:spPr/>
        <p:txBody>
          <a:bodyPr/>
          <a:p>
            <a:r>
              <a:rPr altLang="en-US" lang="zh-CN"/>
              <a:t>THANKS</a:t>
            </a:r>
            <a:endParaRPr altLang="en-US" lang="zh-CN"/>
          </a:p>
        </p:txBody>
      </p:sp>
      <p:sp>
        <p:nvSpPr>
          <p:cNvPr id="1050314"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4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6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254_1*l_h_i*1_2_1"/>
  <p:tag name="KSO_WM_TEMPLATE_CATEGORY" val="diagram"/>
  <p:tag name="KSO_WM_TEMPLATE_INDEX" val="20231254"/>
  <p:tag name="KSO_WM_UNIT_LAYERLEVEL" val="1_1_1"/>
  <p:tag name="KSO_WM_TAG_VERSION" val="3.0"/>
  <p:tag name="KSO_WM_BEAUTIFY_FLAG" val="#wm#"/>
  <p:tag name="KSO_WM_UNIT_FILL_FORE_SCHEMECOLOR_INDEX" val="5"/>
  <p:tag name="KSO_WM_DIAGRAM_MAX_ITEMCNT" val="5"/>
  <p:tag name="KSO_WM_DIAGRAM_MIN_ITEMCNT" val="2"/>
  <p:tag name="KSO_WM_DIAGRAM_VIRTUALLY_FRAME" val="{&quot;height&quot;:397.5,&quot;width&quot;:373.20000000000005}"/>
  <p:tag name="KSO_WM_DIAGRAM_COLOR_MATCH_VALUE" val="{&quot;shape&quot;:{&quot;fill&quot;:{&quot;gradient&quot;:[{&quot;brightness&quot;:0.20000000298023224,&quot;colorType&quot;:1,&quot;foreColorIndex&quot;:5,&quot;pos&quot;:0,&quot;transparency&quot;:0},{&quot;brightness&quot;:0,&quot;colorType&quot;:1,&quot;foreColorIndex&quot;:5,&quot;pos&quot;:0.46000000834465027,&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254_1*l_h_a*1_1_1"/>
  <p:tag name="KSO_WM_TEMPLATE_CATEGORY" val="diagram"/>
  <p:tag name="KSO_WM_TEMPLATE_INDEX" val="20231254"/>
  <p:tag name="KSO_WM_UNIT_LAYERLEVEL" val="1_1_1"/>
  <p:tag name="KSO_WM_TAG_VERSION" val="3.0"/>
  <p:tag name="KSO_WM_BEAUTIFY_FLAG" val="#wm#"/>
  <p:tag name="KSO_WM_UNIT_PRESET_TEXT" val="单击添加标题"/>
  <p:tag name="KSO_WM_UNIT_TEXT_FILL_FORE_SCHEMECOLOR_INDEX" val="5"/>
  <p:tag name="KSO_WM_UNIT_VALUE" val="17"/>
  <p:tag name="KSO_WM_DIAGRAM_MAX_ITEMCNT" val="5"/>
  <p:tag name="KSO_WM_DIAGRAM_MIN_ITEMCNT" val="2"/>
  <p:tag name="KSO_WM_DIAGRAM_VIRTUALLY_FRAME" val="{&quot;height&quot;:397.5,&quot;width&quot;:373.200000000000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4_1*l_h_f*1_1_1"/>
  <p:tag name="KSO_WM_TEMPLATE_CATEGORY" val="diagram"/>
  <p:tag name="KSO_WM_TEMPLATE_INDEX" val="20231254"/>
  <p:tag name="KSO_WM_UNIT_LAYERLEVEL" val="1_1_1"/>
  <p:tag name="KSO_WM_TAG_VERSION" val="3.0"/>
  <p:tag name="KSO_WM_BEAUTIFY_FLAG" val="#wm#"/>
  <p:tag name="KSO_WM_UNIT_PRESET_TEXT" val="单击添加文本具体内容，简明扼要地阐述您的观点根据需要可酌情增减文字。单击添加文本具体内容，简明扼要地阐述您的观点"/>
  <p:tag name="KSO_WM_UNIT_VALUE" val="78"/>
  <p:tag name="KSO_WM_DIAGRAM_MAX_ITEMCNT" val="5"/>
  <p:tag name="KSO_WM_DIAGRAM_MIN_ITEMCNT" val="2"/>
  <p:tag name="KSO_WM_DIAGRAM_VIRTUALLY_FRAME" val="{&quot;height&quot;:397.5,&quot;width&quot;:373.200000000000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254_1*l_h_a*1_2_1"/>
  <p:tag name="KSO_WM_TEMPLATE_CATEGORY" val="diagram"/>
  <p:tag name="KSO_WM_TEMPLATE_INDEX" val="20231254"/>
  <p:tag name="KSO_WM_UNIT_LAYERLEVEL" val="1_1_1"/>
  <p:tag name="KSO_WM_TAG_VERSION" val="3.0"/>
  <p:tag name="KSO_WM_BEAUTIFY_FLAG" val="#wm#"/>
  <p:tag name="KSO_WM_UNIT_PRESET_TEXT" val="单击添加标题"/>
  <p:tag name="KSO_WM_DIAGRAM_MAX_ITEMCNT" val="5"/>
  <p:tag name="KSO_WM_DIAGRAM_MIN_ITEMCNT" val="2"/>
  <p:tag name="KSO_WM_DIAGRAM_VIRTUALLY_FRAME" val="{&quot;height&quot;:397.5,&quot;width&quot;:373.200000000000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4_1*l_h_f*1_2_1"/>
  <p:tag name="KSO_WM_TEMPLATE_CATEGORY" val="diagram"/>
  <p:tag name="KSO_WM_TEMPLATE_INDEX" val="20231254"/>
  <p:tag name="KSO_WM_UNIT_LAYERLEVEL" val="1_1_1"/>
  <p:tag name="KSO_WM_TAG_VERSION" val="3.0"/>
  <p:tag name="KSO_WM_BEAUTIFY_FLAG" val="#wm#"/>
  <p:tag name="KSO_WM_UNIT_PRESET_TEXT" val="单击添加文本具体内容，简明扼要地阐述您的观点根据需要可酌情增减文字。单击添加文本具体内容，简明扼要地阐述您的观点"/>
  <p:tag name="KSO_WM_DIAGRAM_MAX_ITEMCNT" val="5"/>
  <p:tag name="KSO_WM_DIAGRAM_MIN_ITEMCNT" val="2"/>
  <p:tag name="KSO_WM_DIAGRAM_VIRTUALLY_FRAME" val="{&quot;height&quot;:397.5,&quot;width&quot;:373.200000000000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6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6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2023-12-16T14:18:27Z</dcterms:created>
  <dcterms:modified xsi:type="dcterms:W3CDTF">2023-12-16T14:18:27Z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1a490ff94a534cdf95a9639b5c77000a_21</vt:lpwstr>
  </property>
</Properties>
</file>