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398" r:id="rId1"/>
    <p:sldMasterId id="2147493435" r:id="rId2"/>
  </p:sldMasterIdLst>
  <p:notesMasterIdLst>
    <p:notesMasterId r:id="rId3"/>
  </p:notesMasterIdLst>
  <p:sldIdLst>
    <p:sldId id="4681" r:id="rId4"/>
    <p:sldId id="4686" r:id="rId5"/>
    <p:sldId id="4690" r:id="rId6"/>
    <p:sldId id="4693" r:id="rId7"/>
    <p:sldId id="4696" r:id="rId8"/>
    <p:sldId id="4699" r:id="rId9"/>
    <p:sldId id="4702" r:id="rId10"/>
    <p:sldId id="4705" r:id="rId11"/>
    <p:sldId id="4708" r:id="rId12"/>
    <p:sldId id="4711" r:id="rId13"/>
    <p:sldId id="4714" r:id="rId14"/>
    <p:sldId id="4717" r:id="rId15"/>
    <p:sldId id="4720" r:id="rId16"/>
    <p:sldId id="4723" r:id="rId17"/>
    <p:sldId id="4726" r:id="rId18"/>
    <p:sldId id="4729" r:id="rId19"/>
    <p:sldId id="4732" r:id="rId20"/>
    <p:sldId id="4735" r:id="rId21"/>
    <p:sldId id="4738" r:id="rId22"/>
    <p:sldId id="4741" r:id="rId23"/>
    <p:sldId id="4744" r:id="rId24"/>
    <p:sldId id="4747" r:id="rId25"/>
    <p:sldId id="4750" r:id="rId26"/>
    <p:sldId id="4753" r:id="rId27"/>
    <p:sldId id="4756" r:id="rId28"/>
    <p:sldId id="4759" r:id="rId29"/>
    <p:sldId id="4762" r:id="rId30"/>
    <p:sldId id="476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399" r:id="rId1"/>
    <p:sldLayoutId id="2147493400" r:id="rId2"/>
    <p:sldLayoutId id="2147493401" r:id="rId3"/>
    <p:sldLayoutId id="2147493402" r:id="rId4"/>
    <p:sldLayoutId id="2147493403" r:id="rId5"/>
    <p:sldLayoutId id="2147493404" r:id="rId6"/>
    <p:sldLayoutId id="2147493405" r:id="rId7"/>
    <p:sldLayoutId id="2147493406" r:id="rId8"/>
    <p:sldLayoutId id="2147493407" r:id="rId9"/>
    <p:sldLayoutId id="2147493408" r:id="rId10"/>
    <p:sldLayoutId id="21474934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436" r:id="rId1"/>
    <p:sldLayoutId id="2147493437" r:id="rId2"/>
    <p:sldLayoutId id="2147493438" r:id="rId3"/>
    <p:sldLayoutId id="2147493439" r:id="rId4"/>
    <p:sldLayoutId id="2147493440" r:id="rId5"/>
    <p:sldLayoutId id="2147493441" r:id="rId6"/>
    <p:sldLayoutId id="2147493442" r:id="rId7"/>
    <p:sldLayoutId id="2147493443" r:id="rId8"/>
    <p:sldLayoutId id="2147493444" r:id="rId9"/>
    <p:sldLayoutId id="2147493445" r:id="rId10"/>
    <p:sldLayoutId id="214749344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slideLayout" Target="../slideLayouts/slideLayout14.xml"/><Relationship Id="rId1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tags" Target="../tags/tag226.xml"/><Relationship Id="rId22" Type="http://schemas.openxmlformats.org/officeDocument/2006/relationships/tags" Target="../tags/tag227.xml"/><Relationship Id="rId23" Type="http://schemas.openxmlformats.org/officeDocument/2006/relationships/tags" Target="../tags/tag228.xml"/><Relationship Id="rId24" Type="http://schemas.openxmlformats.org/officeDocument/2006/relationships/tags" Target="../tags/tag229.xml"/><Relationship Id="rId25" Type="http://schemas.openxmlformats.org/officeDocument/2006/relationships/tags" Target="../tags/tag230.xml"/><Relationship Id="rId26" Type="http://schemas.openxmlformats.org/officeDocument/2006/relationships/tags" Target="../tags/tag231.xml"/><Relationship Id="rId27" Type="http://schemas.openxmlformats.org/officeDocument/2006/relationships/tags" Target="../tags/tag232.xml"/><Relationship Id="rId28" Type="http://schemas.openxmlformats.org/officeDocument/2006/relationships/tags" Target="../tags/tag233.xml"/><Relationship Id="rId29" Type="http://schemas.openxmlformats.org/officeDocument/2006/relationships/tags" Target="../tags/tag234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tags" Target="../tags/tag322.xml"/><Relationship Id="rId18" Type="http://schemas.openxmlformats.org/officeDocument/2006/relationships/tags" Target="../tags/tag323.xml"/><Relationship Id="rId19" Type="http://schemas.openxmlformats.org/officeDocument/2006/relationships/tags" Target="../tags/tag324.xml"/><Relationship Id="rId20" Type="http://schemas.openxmlformats.org/officeDocument/2006/relationships/tags" Target="../tags/tag325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数字校园管理系统的设计与应用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数字校园管理系统的设计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数字校园管理系统的应用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724090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724090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数字校园管理系统的未来发展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360172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360172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数字校园管理系统的优势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数字校园管理系统的设计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系统架构设计</a:t>
            </a:r>
            <a:endParaRPr altLang="en-US" lang="zh-CN"/>
          </a:p>
        </p:txBody>
      </p:sp>
      <p:sp>
        <p:nvSpPr>
          <p:cNvPr id="104901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前端架构：采用B/S架构，支持多种浏览器访问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后端架构：采用Spring Boot框架，实现高可用性、高扩展性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数据库设计：采用MySQL数据库，支持数据持久化存储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系统安全：采用多种安全措施，保障系统数据安全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功能模块设计</a:t>
            </a:r>
            <a:endParaRPr altLang="en-US" lang="zh-CN"/>
          </a:p>
        </p:txBody>
      </p:sp>
      <p:sp>
        <p:nvSpPr>
          <p:cNvPr id="104906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学生管理模块：包括学生信息录入、查询、修改等功能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教师管理模块：包括教师信息录入、查询、修改等功能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课程管理模块：包括课程信息录入、查询、修改等功能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成绩管理模块：包括学生成绩录入、查询、修改等功能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数据结构设计</a:t>
            </a:r>
            <a:endParaRPr altLang="en-US" lang="zh-CN"/>
          </a:p>
        </p:txBody>
      </p:sp>
      <p:sp>
        <p:nvSpPr>
          <p:cNvPr id="10491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数据结构类型：包括数据库、数据表、字段等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数据结构设计原则：规范、可扩展、可维护等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数据结构优化：索引、视图、存储过程等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数据结构安全性：数据加密、权限控制等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界面设计</a:t>
            </a:r>
            <a:endParaRPr altLang="en-US" lang="zh-CN"/>
          </a:p>
        </p:txBody>
      </p:sp>
      <p:sp>
        <p:nvSpPr>
          <p:cNvPr id="104919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界面布局：简洁明了，易于操作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色彩搭配：清新舒适，符合校园风格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图标设计：直观形象，易于理解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交互设计：流畅自然，提高用户体验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2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数字校园管理系统的应用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学生管理应用</a:t>
            </a:r>
            <a:endParaRPr altLang="en-US" lang="zh-CN"/>
          </a:p>
        </p:txBody>
      </p:sp>
      <p:sp>
        <p:nvSpPr>
          <p:cNvPr id="104931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学生信息管理：记录学生基本信息、成绩、考勤等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学生选课管理：实现学生在线选课、退课等操作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学生宿舍管理：管理学生宿舍分配、住宿情况等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学生活动管理：组织学生参加各类活动，提高综合素质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教师管理应用</a:t>
            </a:r>
            <a:endParaRPr altLang="en-US" lang="zh-CN"/>
          </a:p>
        </p:txBody>
      </p:sp>
      <p:sp>
        <p:nvSpPr>
          <p:cNvPr id="104937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个人信息管理：记录教师的姓名、性别、年龄、学历等基本信息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课程管理：记录教师所教授的课程名称、授课时间、地点等信息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成绩管理：记录学生的考试成绩、作业完成情况等，便于教师进行教学质量评估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培训与发展：提供教师培训和发展计划，提高教师的专业素养和教学能力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教务管理应用</a:t>
            </a:r>
            <a:endParaRPr altLang="en-US" lang="zh-CN"/>
          </a:p>
        </p:txBody>
      </p:sp>
      <p:sp>
        <p:nvSpPr>
          <p:cNvPr id="10494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学生信息管理：记录学生基本信息、成绩、考勤等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课程管理：安排课程、选课、排课等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考试管理：考试安排、监考人员管理、考试成绩录入等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5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教学质量监控：对教师教学质量进行评估和监控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校园安全管理应用</a:t>
            </a:r>
            <a:endParaRPr altLang="en-US" lang="zh-CN"/>
          </a:p>
        </p:txBody>
      </p:sp>
      <p:sp>
        <p:nvSpPr>
          <p:cNvPr id="10495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校园安全监控系统：实时监控校园内各个区域的安全状况，及时发现安全隐患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校园门禁系统：通过刷卡、人脸识别等方式控制进出校园的人员，确保校园安全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校园消防系统：通过智能烟雾探测器、灭火器等设备，及时发现并处理火灾隐患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校园巡查系统：通过智能巡查机器人、无人机等设备，对校园进行全方位的巡查，确保校园安全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5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数字校园管理系统的优势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提高管理效率</a:t>
            </a:r>
            <a:endParaRPr altLang="en-US" lang="zh-CN"/>
          </a:p>
        </p:txBody>
      </p:sp>
      <p:sp>
        <p:nvSpPr>
          <p:cNvPr id="10496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实时数据更新：数字校园管理系统能够实时更新数据，提高管理效率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跨部门协作：数字校园管理系统促进跨部门之间的协作与沟通，提高管理效率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数据分析与决策支持：系统提供数据分析功能，为决策者提供有力支持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自动化管理：通过系统自动化管理，减少人工干预，降低管理成本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提升服务质量</a:t>
            </a:r>
            <a:endParaRPr altLang="en-US" lang="zh-CN"/>
          </a:p>
        </p:txBody>
      </p:sp>
      <p:sp>
        <p:nvSpPr>
          <p:cNvPr id="10497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实时监控，确保安全可靠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实现信息共享，提高工作效率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优化管理流程，提升管理效率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提升师生满意度，促进学校发展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促进数字化转型</a:t>
            </a:r>
            <a:endParaRPr altLang="en-US" lang="zh-CN"/>
          </a:p>
        </p:txBody>
      </p:sp>
      <p:sp>
        <p:nvSpPr>
          <p:cNvPr id="104979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促进信息化发展：数字化校园管理系统是学校信息化发展的重要组成部分，能够推动学校整体信息化水平的提升。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增强数据安全性：数字化校园管理系统采用先进的数据加密和备份技术，确保数据的安全性和完整性。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提升管理效率：数字化校园管理系统能够实现自动化、智能化的管理，提高工作效率和准确性。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优化资源配置：通过数字化校园管理系统，可以实现资源的共享和优化配置，避免资源浪费和重复建设。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增强数据安全性</a:t>
            </a:r>
            <a:endParaRPr altLang="en-US" lang="zh-CN"/>
          </a:p>
        </p:txBody>
      </p:sp>
      <p:sp>
        <p:nvSpPr>
          <p:cNvPr id="10498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数据备份与恢复：定期对数据进行备份，确保数据不会因意外情况而丢失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数据加密技术：采用先进的加密算法，确保数据传输和存储的安全性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访问控制：对系统进行严格的访问控制，防止未经授权的访问和数据泄露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安全审计：对系统进行安全审计，及时发现并解决潜在的安全隐患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9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数字校园管理系统的未来发展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500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人工智能与机器学习在数字校园管理中的应用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大数据分析与预测在校园管理中的创新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物联网技术在数字校园中的深度应用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云计算与边缘计算协同工作，提升数字校园管理效率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智能化发展</a:t>
            </a:r>
            <a:endParaRPr altLang="en-US" lang="zh-CN"/>
          </a:p>
        </p:txBody>
      </p:sp>
      <p:sp>
        <p:nvSpPr>
          <p:cNvPr id="105007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人工智能技术：利用AI技术实现自动化决策、预测和优化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机器学习技术：通过机器学习算法不断学习和改进，提高系统性能和准确性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大数据分析技术：利用大数据技术对海量数据进行挖掘和分析，为决策提供支持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物联网技术：将物联网技术应用于校园管理中，实现设备之间的互联互通和智能化管理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跨部门协同发展</a:t>
            </a:r>
            <a:endParaRPr altLang="en-US" lang="zh-CN"/>
          </a:p>
        </p:txBody>
      </p:sp>
      <p:sp>
        <p:nvSpPr>
          <p:cNvPr id="10501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实现跨部门信息共享与协同工作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推动教育信息化的发展和升级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提升学校整体管理和服务水平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促进数字化校园管理系统的普及和应用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拓展应用领域</a:t>
            </a:r>
            <a:endParaRPr altLang="en-US" lang="zh-CN"/>
          </a:p>
        </p:txBody>
      </p:sp>
      <p:sp>
        <p:nvSpPr>
          <p:cNvPr id="10502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大数据分析：利用数字校园管理系统收集的数据，进行大数据分析，为学校决策提供科学依据，提高管理效率。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智慧校园建设：利用数字校园管理系统，实现校园的智能化管理，提高教育效率和质量。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云计算应用：将数字校园管理系统与云计算技术相结合，实现数据共享和高效处理，提高系统的可扩展性和可用性。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移动应用开发：将数字校园管理系统与移动应用相结合，实现随时随地的管理和服务，提高用户体验和满意度。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286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5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5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5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5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5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5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5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9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4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5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44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2023-12-15T15:24:53Z</dcterms:created>
  <dcterms:modified xsi:type="dcterms:W3CDTF">2023-12-15T15:24:53Z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67d36d30458f4b5fbf6e037b560e3be8_21</vt:lpwstr>
  </property>
</Properties>
</file>