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86" r:id="rId1"/>
    <p:sldMasterId id="2147486123" r:id="rId2"/>
  </p:sldMasterIdLst>
  <p:notesMasterIdLst>
    <p:notesMasterId r:id="rId3"/>
  </p:notesMasterIdLst>
  <p:sldIdLst>
    <p:sldId id="1353" r:id="rId4"/>
    <p:sldId id="1358" r:id="rId5"/>
    <p:sldId id="1362" r:id="rId6"/>
    <p:sldId id="1365" r:id="rId7"/>
    <p:sldId id="1371" r:id="rId9"/>
    <p:sldId id="1374" r:id="rId10"/>
    <p:sldId id="1377" r:id="rId11"/>
    <p:sldId id="1380" r:id="rId12"/>
    <p:sldId id="1386" r:id="rId14"/>
    <p:sldId id="1389" r:id="rId15"/>
    <p:sldId id="1392" r:id="rId16"/>
    <p:sldId id="1395" r:id="rId17"/>
    <p:sldId id="1398" r:id="rId18"/>
    <p:sldId id="1404" r:id="rId20"/>
    <p:sldId id="1407" r:id="rId21"/>
    <p:sldId id="1410" r:id="rId22"/>
    <p:sldId id="1413" r:id="rId23"/>
    <p:sldId id="1416" r:id="rId24"/>
    <p:sldId id="1422" r:id="rId26"/>
    <p:sldId id="1425" r:id="rId27"/>
    <p:sldId id="1428" r:id="rId28"/>
    <p:sldId id="1431" r:id="rId29"/>
    <p:sldId id="1434" r:id="rId30"/>
    <p:sldId id="1440" r:id="rId32"/>
    <p:sldId id="1443" r:id="rId33"/>
    <p:sldId id="1447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87" r:id="rId1"/>
    <p:sldLayoutId id="2147486088" r:id="rId2"/>
    <p:sldLayoutId id="2147486089" r:id="rId3"/>
    <p:sldLayoutId id="2147486090" r:id="rId4"/>
    <p:sldLayoutId id="2147486091" r:id="rId5"/>
    <p:sldLayoutId id="2147486092" r:id="rId6"/>
    <p:sldLayoutId id="2147486093" r:id="rId7"/>
    <p:sldLayoutId id="2147486094" r:id="rId8"/>
    <p:sldLayoutId id="2147486095" r:id="rId9"/>
    <p:sldLayoutId id="2147486096" r:id="rId10"/>
    <p:sldLayoutId id="21474860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124" r:id="rId1"/>
    <p:sldLayoutId id="2147486125" r:id="rId2"/>
    <p:sldLayoutId id="2147486126" r:id="rId3"/>
    <p:sldLayoutId id="2147486127" r:id="rId4"/>
    <p:sldLayoutId id="2147486128" r:id="rId5"/>
    <p:sldLayoutId id="2147486129" r:id="rId6"/>
    <p:sldLayoutId id="2147486130" r:id="rId7"/>
    <p:sldLayoutId id="2147486131" r:id="rId8"/>
    <p:sldLayoutId id="2147486132" r:id="rId9"/>
    <p:sldLayoutId id="2147486133" r:id="rId10"/>
    <p:sldLayoutId id="214748613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tags" Target="../tags/tag139.xml"/><Relationship Id="rId25" Type="http://schemas.openxmlformats.org/officeDocument/2006/relationships/tags" Target="../tags/tag140.xml"/><Relationship Id="rId26" Type="http://schemas.openxmlformats.org/officeDocument/2006/relationships/tags" Target="../tags/tag141.xml"/><Relationship Id="rId27" Type="http://schemas.openxmlformats.org/officeDocument/2006/relationships/tags" Target="../tags/tag142.xml"/><Relationship Id="rId28" Type="http://schemas.openxmlformats.org/officeDocument/2006/relationships/tags" Target="../tags/tag143.xml"/><Relationship Id="rId29" Type="http://schemas.openxmlformats.org/officeDocument/2006/relationships/tags" Target="../tags/tag144.xml"/><Relationship Id="rId30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tags" Target="../tags/tag281.xml"/><Relationship Id="rId26" Type="http://schemas.openxmlformats.org/officeDocument/2006/relationships/tags" Target="../tags/tag282.xml"/><Relationship Id="rId27" Type="http://schemas.openxmlformats.org/officeDocument/2006/relationships/tags" Target="../tags/tag283.xml"/><Relationship Id="rId28" Type="http://schemas.openxmlformats.org/officeDocument/2006/relationships/tags" Target="../tags/tag284.xml"/><Relationship Id="rId29" Type="http://schemas.openxmlformats.org/officeDocument/2006/relationships/tags" Target="../tags/tag285.xml"/><Relationship Id="rId30" Type="http://schemas.openxmlformats.org/officeDocument/2006/relationships/tags" Target="../tags/tag286.xml"/><Relationship Id="rId3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人工智能在智能家居安全中的应用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智能家居安全现状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人工智能在智能家居安全中的应用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人工智能在智能家居安全中的优势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人工智能在智能家居安全中的挑战与前景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总结与建议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智能家居安全现状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智能家居发展背景</a:t>
            </a:r>
            <a:endParaRPr altLang="en-US" lang="zh-CN"/>
          </a:p>
        </p:txBody>
      </p:sp>
      <p:sp>
        <p:nvSpPr>
          <p:cNvPr id="1048992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2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4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6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互联网技术的发展为智能家居提供了基础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智能家居在安全方面的挑战与机遇并存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政策支持为智能家居提供了良好的发展环境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人们对生活品质追求的提升推动了智能家居的发展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智能家居安全问题</a:t>
            </a:r>
            <a:endParaRPr altLang="en-US" lang="zh-CN"/>
          </a:p>
        </p:txBody>
      </p:sp>
      <p:sp>
        <p:nvSpPr>
          <p:cNvPr id="104907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设备被攻击：智能家居设备可能遭受黑客攻击，导致设备功能异常或数据泄露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隐私泄露：智能家居设备可能收集用户的隐私信息，如语音、图像等，存在泄露风险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家庭安全威胁：智能家居设备可能被用于攻击家庭网络，导致家庭安全受到威胁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设备兼容性问题：不同品牌、型号的智能家居设备可能存在兼容性问题，影响用户体验和安全性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传统安全措施的局限性</a:t>
            </a:r>
            <a:endParaRPr altLang="en-US" lang="zh-CN"/>
          </a:p>
        </p:txBody>
      </p:sp>
      <p:sp>
        <p:nvSpPr>
          <p:cNvPr id="10491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传统安全措施无法应对复杂多变的网络攻击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传统安全措施无法实现自动化和智能化防御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传统安全措施无法满足智能家居的特殊需求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传统安全措施无法实时监测和预警潜在威胁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0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人工智能在智能家居安全中的应用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入侵检测与防御</a:t>
            </a:r>
            <a:endParaRPr altLang="en-US" lang="zh-CN"/>
          </a:p>
        </p:txBody>
      </p:sp>
      <p:sp>
        <p:nvSpPr>
          <p:cNvPr id="10492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入侵检测技术：利用人工智能算法对智能家居系统进行实时监测，发现异常行为并及时报警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防御措施：通过人工智能技术对智能家居系统进行安全加固，提高系统抵御攻击的能力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入侵检测与防御结合：将入侵检测技术和防御措施相结合，形成智能家居安全防护体系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未来发展：探讨人工智能在智能家居安全领域的应用前景和发展趋势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异常行为检测与预警</a:t>
            </a:r>
            <a:endParaRPr altLang="en-US" lang="zh-CN"/>
          </a:p>
        </p:txBody>
      </p:sp>
      <p:sp>
        <p:nvSpPr>
          <p:cNvPr id="104932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异常行为检测：通过人工智能技术对智能家居设备进行实时监测，发现异常行为并及时预警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预警方式：通过手机APP、短信、电话等方式向用户发送预警信息，提醒用户及时处理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预警内容：包括异常行为的描述、发生时间、地点等信息，帮助用户快速了解情况并采取措施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适用场景：适用于智能家居设备被非法入侵、盗窃等异常行为的情况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隐私保护与加密技术</a:t>
            </a:r>
            <a:endParaRPr altLang="en-US" lang="zh-CN"/>
          </a:p>
        </p:txBody>
      </p:sp>
      <p:sp>
        <p:nvSpPr>
          <p:cNvPr id="104938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隐私保护：通过人工智能技术，保护智能家居设备中的个人隐私数据，如语音、图像等。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加密技术：采用先进的加密技术，确保智能家居设备之间的通信安全，防止数据被窃取或篡改。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访问控制：通过身份验证和权限管理，确保只有授权用户能够访问智能家居设备，防止未经授权的访问和数据泄露。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安全审计：对智能家居设备进行安全审计，及时发现并修复潜在的安全漏洞，确保设备的安全性和稳定性。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智能家居设备的安全性评估</a:t>
            </a:r>
            <a:endParaRPr altLang="en-US" lang="zh-CN"/>
          </a:p>
        </p:txBody>
      </p:sp>
      <p:sp>
        <p:nvSpPr>
          <p:cNvPr id="104944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设备安全性评估标准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设备安全漏洞与风险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设备安全防护措施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设备安全认证与监管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人工智能在智能家居安全中的优势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实时性、高效性</a:t>
            </a:r>
            <a:endParaRPr altLang="en-US" lang="zh-CN"/>
          </a:p>
        </p:txBody>
      </p:sp>
      <p:sp>
        <p:nvSpPr>
          <p:cNvPr id="1049562" name="平行四边形 11"/>
          <p:cNvSpPr/>
          <p:nvPr>
            <p:custDataLst>
              <p:tags r:id="rId1"/>
            </p:custDataLst>
          </p:nvPr>
        </p:nvSpPr>
        <p:spPr>
          <a:xfrm>
            <a:off x="3054435" y="5487090"/>
            <a:ext cx="3029084" cy="140039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64" name="标题"/>
          <p:cNvSpPr txBox="1"/>
          <p:nvPr>
            <p:custDataLst>
              <p:tags r:id="rId2"/>
            </p:custDataLst>
          </p:nvPr>
        </p:nvSpPr>
        <p:spPr>
          <a:xfrm>
            <a:off x="3291373" y="5101485"/>
            <a:ext cx="5841141" cy="489145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高效处理：人工智能技术可以快速处理大量的数据和信息，对智能家居设备的安全状况进行全面分析和评估，提高处理效率。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6" name="正文"/>
          <p:cNvSpPr txBox="1"/>
          <p:nvPr>
            <p:custDataLst>
              <p:tags r:id="rId3"/>
            </p:custDataLst>
          </p:nvPr>
        </p:nvSpPr>
        <p:spPr>
          <a:xfrm>
            <a:off x="3290709" y="5761194"/>
            <a:ext cx="5841141" cy="4891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平行四边形 9"/>
          <p:cNvSpPr/>
          <p:nvPr>
            <p:custDataLst>
              <p:tags r:id="rId4"/>
            </p:custDataLst>
          </p:nvPr>
        </p:nvSpPr>
        <p:spPr>
          <a:xfrm>
            <a:off x="3054435" y="1871967"/>
            <a:ext cx="3029084" cy="140039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70" name="标题"/>
          <p:cNvSpPr txBox="1"/>
          <p:nvPr>
            <p:custDataLst>
              <p:tags r:id="rId5"/>
            </p:custDataLst>
          </p:nvPr>
        </p:nvSpPr>
        <p:spPr>
          <a:xfrm>
            <a:off x="3291373" y="1490345"/>
            <a:ext cx="5841141" cy="4891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实时监测：人工智能技术可以实时监测智能家居设备的安全状况，及时发现异常情况并采取相应措施。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2" name="正文"/>
          <p:cNvSpPr txBox="1"/>
          <p:nvPr>
            <p:custDataLst>
              <p:tags r:id="rId6"/>
            </p:custDataLst>
          </p:nvPr>
        </p:nvSpPr>
        <p:spPr>
          <a:xfrm>
            <a:off x="3290709" y="2150053"/>
            <a:ext cx="5841141" cy="4891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平行四边形 10"/>
          <p:cNvSpPr/>
          <p:nvPr>
            <p:custDataLst>
              <p:tags r:id="rId7"/>
            </p:custDataLst>
          </p:nvPr>
        </p:nvSpPr>
        <p:spPr>
          <a:xfrm>
            <a:off x="3054435" y="3077229"/>
            <a:ext cx="3029084" cy="140039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76" name="标题"/>
          <p:cNvSpPr txBox="1"/>
          <p:nvPr>
            <p:custDataLst>
              <p:tags r:id="rId8"/>
            </p:custDataLst>
          </p:nvPr>
        </p:nvSpPr>
        <p:spPr>
          <a:xfrm>
            <a:off x="3291373" y="2693616"/>
            <a:ext cx="5841141" cy="4891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实时响应：一旦发现安全问题，人工智能技术可以迅速做出响应，及时采取措施防止安全事件的发生。  高效性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8" name="正文"/>
          <p:cNvSpPr txBox="1"/>
          <p:nvPr>
            <p:custDataLst>
              <p:tags r:id="rId9"/>
            </p:custDataLst>
          </p:nvPr>
        </p:nvSpPr>
        <p:spPr>
          <a:xfrm>
            <a:off x="3290709" y="3353324"/>
            <a:ext cx="5841141" cy="4891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高效性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平行四边形 12"/>
          <p:cNvSpPr/>
          <p:nvPr>
            <p:custDataLst>
              <p:tags r:id="rId10"/>
            </p:custDataLst>
          </p:nvPr>
        </p:nvSpPr>
        <p:spPr>
          <a:xfrm>
            <a:off x="3054435" y="4282491"/>
            <a:ext cx="3029084" cy="140039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82" name="标题"/>
          <p:cNvSpPr txBox="1"/>
          <p:nvPr>
            <p:custDataLst>
              <p:tags r:id="rId11"/>
            </p:custDataLst>
          </p:nvPr>
        </p:nvSpPr>
        <p:spPr>
          <a:xfrm>
            <a:off x="3291373" y="3897551"/>
            <a:ext cx="5841141" cy="4891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自动化管理：人工智能技术可以自动化管理智能家居设备，减少人工干预和操作，提高管理效率。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4" name="正文"/>
          <p:cNvSpPr txBox="1"/>
          <p:nvPr>
            <p:custDataLst>
              <p:tags r:id="rId12"/>
            </p:custDataLst>
          </p:nvPr>
        </p:nvSpPr>
        <p:spPr>
          <a:xfrm>
            <a:off x="3290709" y="4557259"/>
            <a:ext cx="5841141" cy="4891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自动化、智能化</a:t>
            </a:r>
            <a:endParaRPr altLang="en-US" lang="zh-CN"/>
          </a:p>
        </p:txBody>
      </p:sp>
      <p:sp>
        <p:nvSpPr>
          <p:cNvPr id="1049620" name="矩形 5"/>
          <p:cNvSpPr/>
          <p:nvPr>
            <p:custDataLst>
              <p:tags r:id="rId1"/>
            </p:custDataLst>
          </p:nvPr>
        </p:nvSpPr>
        <p:spPr>
          <a:xfrm>
            <a:off x="1074820" y="1499433"/>
            <a:ext cx="4697011" cy="47505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10"/>
          <p:cNvSpPr/>
          <p:nvPr>
            <p:custDataLst>
              <p:tags r:id="rId2"/>
            </p:custDataLst>
          </p:nvPr>
        </p:nvSpPr>
        <p:spPr>
          <a:xfrm>
            <a:off x="1717446" y="1490345"/>
            <a:ext cx="964406" cy="50006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3"/>
            </p:custDataLst>
          </p:nvPr>
        </p:nvSpPr>
        <p:spPr>
          <a:xfrm>
            <a:off x="1355887" y="2805456"/>
            <a:ext cx="4135036" cy="250864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自动化：人工智能技术可以自动识别和响应智能家居中的安全威胁，减少人工干预和操作，提高安全性和效率。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6" name="矩形 6"/>
          <p:cNvSpPr/>
          <p:nvPr>
            <p:custDataLst>
              <p:tags r:id="rId4"/>
            </p:custDataLst>
          </p:nvPr>
        </p:nvSpPr>
        <p:spPr>
          <a:xfrm>
            <a:off x="6414455" y="1499433"/>
            <a:ext cx="4697011" cy="47505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11"/>
          <p:cNvSpPr/>
          <p:nvPr>
            <p:custDataLst>
              <p:tags r:id="rId5"/>
            </p:custDataLst>
          </p:nvPr>
        </p:nvSpPr>
        <p:spPr>
          <a:xfrm>
            <a:off x="7093432" y="1490345"/>
            <a:ext cx="964406" cy="50006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6"/>
            </p:custDataLst>
          </p:nvPr>
        </p:nvSpPr>
        <p:spPr>
          <a:xfrm>
            <a:off x="6695523" y="2805456"/>
            <a:ext cx="4135036" cy="250864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智能化：人工智能技术可以通过机器学习和深度学习等技术，不断优化和改进安全算法和模型，提高智能家居的安全性和可靠性。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精准度、可靠性</a:t>
            </a:r>
            <a:endParaRPr altLang="en-US" lang="zh-CN"/>
          </a:p>
        </p:txBody>
      </p:sp>
      <p:sp>
        <p:nvSpPr>
          <p:cNvPr id="1049666" name="文本框 5"/>
          <p:cNvSpPr txBox="1"/>
          <p:nvPr>
            <p:custDataLst>
              <p:tags r:id="rId1"/>
            </p:custDataLst>
          </p:nvPr>
        </p:nvSpPr>
        <p:spPr>
          <a:xfrm>
            <a:off x="3358559" y="2679378"/>
            <a:ext cx="5469167" cy="359713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人工智能在智能家居安全中的优势：通过大数据分析，能够精准预测潜在风险，提前采取防范措施。  可靠性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68" name="正文"/>
          <p:cNvSpPr txBox="1"/>
          <p:nvPr>
            <p:custDataLst>
              <p:tags r:id="rId2"/>
            </p:custDataLst>
          </p:nvPr>
        </p:nvSpPr>
        <p:spPr>
          <a:xfrm>
            <a:off x="3358559" y="3067842"/>
            <a:ext cx="5469167" cy="66447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文本框 7"/>
          <p:cNvSpPr txBox="1"/>
          <p:nvPr>
            <p:custDataLst>
              <p:tags r:id="rId3"/>
            </p:custDataLst>
          </p:nvPr>
        </p:nvSpPr>
        <p:spPr>
          <a:xfrm>
            <a:off x="3358559" y="1490345"/>
            <a:ext cx="5469806" cy="350129"/>
          </a:xfrm>
          <a:prstGeom prst="rect"/>
          <a:noFill/>
        </p:spPr>
        <p:txBody>
          <a:bodyPr anchor="b" anchorCtr="0" bIns="0" lIns="0" rtlCol="0" wrap="square">
            <a:normAutofit lnSpcReduction="10000"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人工智能在智能家居安全中的优势：通过深度学习算法，能够精准识别异常行为，及时发现安全隐患。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72" name="正文"/>
          <p:cNvSpPr txBox="1"/>
          <p:nvPr>
            <p:custDataLst>
              <p:tags r:id="rId4"/>
            </p:custDataLst>
          </p:nvPr>
        </p:nvSpPr>
        <p:spPr>
          <a:xfrm>
            <a:off x="3358559" y="1862836"/>
            <a:ext cx="5469167" cy="646588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文本框 12"/>
          <p:cNvSpPr txBox="1"/>
          <p:nvPr>
            <p:custDataLst>
              <p:tags r:id="rId5"/>
            </p:custDataLst>
          </p:nvPr>
        </p:nvSpPr>
        <p:spPr>
          <a:xfrm>
            <a:off x="3358559" y="3902273"/>
            <a:ext cx="5469167" cy="372491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人工智能在智能家居安全中的优势：通过自动化监控和报警系统，能够实现24小时不间断的安全监控，提高家居安全可靠性。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76" name="正文"/>
          <p:cNvSpPr txBox="1"/>
          <p:nvPr>
            <p:custDataLst>
              <p:tags r:id="rId6"/>
            </p:custDataLst>
          </p:nvPr>
        </p:nvSpPr>
        <p:spPr>
          <a:xfrm>
            <a:off x="3358559" y="4303516"/>
            <a:ext cx="5469167" cy="688118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文本框 15"/>
          <p:cNvSpPr txBox="1"/>
          <p:nvPr>
            <p:custDataLst>
              <p:tags r:id="rId7"/>
            </p:custDataLst>
          </p:nvPr>
        </p:nvSpPr>
        <p:spPr>
          <a:xfrm>
            <a:off x="3358559" y="5160948"/>
            <a:ext cx="5469167" cy="372491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人工智能在智能家居安全中的优势：通过智能门锁、智能摄像头等设备，能够实现全方位的安全防护，确保家庭成员的安全。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80" name="正文"/>
          <p:cNvSpPr txBox="1"/>
          <p:nvPr>
            <p:custDataLst>
              <p:tags r:id="rId8"/>
            </p:custDataLst>
          </p:nvPr>
        </p:nvSpPr>
        <p:spPr>
          <a:xfrm>
            <a:off x="3358559" y="5562191"/>
            <a:ext cx="5469167" cy="688118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降低人工成本，提高安全性</a:t>
            </a:r>
            <a:endParaRPr altLang="en-US" lang="zh-CN"/>
          </a:p>
        </p:txBody>
      </p:sp>
      <p:sp>
        <p:nvSpPr>
          <p:cNvPr id="1049716" name="单圆角矩形 5"/>
          <p:cNvSpPr/>
          <p:nvPr>
            <p:custDataLst>
              <p:tags r:id="rId1"/>
            </p:custDataLst>
          </p:nvPr>
        </p:nvSpPr>
        <p:spPr>
          <a:xfrm>
            <a:off x="608330" y="1502727"/>
            <a:ext cx="5218242" cy="1467361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18" name="标题"/>
          <p:cNvSpPr txBox="1"/>
          <p:nvPr>
            <p:custDataLst>
              <p:tags r:id="rId2"/>
            </p:custDataLst>
          </p:nvPr>
        </p:nvSpPr>
        <p:spPr>
          <a:xfrm>
            <a:off x="1135380" y="1530667"/>
            <a:ext cx="4013200" cy="556895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300" lang="zh-CN" spc="300">
                <a:solidFill>
                  <a:schemeClr val="accent1"/>
                </a:solidFill>
                <a:latin typeface="+mj-ea"/>
                <a:ea typeface="+mj-ea"/>
              </a:rPr>
              <a:t>自动化监控：AI可以实时监控家庭安全，减少人工监控成本</a:t>
            </a:r>
            <a:endParaRPr altLang="en-US" b="1" dirty="0" sz="13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20" name="正文"/>
          <p:cNvSpPr txBox="1"/>
          <p:nvPr>
            <p:custDataLst>
              <p:tags r:id="rId3"/>
            </p:custDataLst>
          </p:nvPr>
        </p:nvSpPr>
        <p:spPr>
          <a:xfrm>
            <a:off x="1135380" y="2091372"/>
            <a:ext cx="4500880" cy="878840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22" name="圆角矩形 19"/>
          <p:cNvSpPr/>
          <p:nvPr>
            <p:custDataLst>
              <p:tags r:id="rId4"/>
            </p:custDataLst>
          </p:nvPr>
        </p:nvSpPr>
        <p:spPr>
          <a:xfrm rot="5400000">
            <a:off x="610870" y="1690687"/>
            <a:ext cx="434186" cy="4387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4" name="燕尾形 20"/>
          <p:cNvSpPr/>
          <p:nvPr>
            <p:custDataLst>
              <p:tags r:id="rId5"/>
            </p:custDataLst>
          </p:nvPr>
        </p:nvSpPr>
        <p:spPr>
          <a:xfrm>
            <a:off x="770890" y="1825307"/>
            <a:ext cx="113748" cy="169218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单圆角矩形 5"/>
          <p:cNvSpPr/>
          <p:nvPr>
            <p:custDataLst>
              <p:tags r:id="rId6"/>
            </p:custDataLst>
          </p:nvPr>
        </p:nvSpPr>
        <p:spPr>
          <a:xfrm>
            <a:off x="6359525" y="1502727"/>
            <a:ext cx="5218242" cy="1467361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28" name="标题"/>
          <p:cNvSpPr txBox="1"/>
          <p:nvPr>
            <p:custDataLst>
              <p:tags r:id="rId7"/>
            </p:custDataLst>
          </p:nvPr>
        </p:nvSpPr>
        <p:spPr>
          <a:xfrm>
            <a:off x="6886575" y="1530667"/>
            <a:ext cx="4013200" cy="556895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300" lang="zh-CN" spc="300">
                <a:solidFill>
                  <a:schemeClr val="accent1"/>
                </a:solidFill>
                <a:latin typeface="+mj-ea"/>
                <a:ea typeface="+mj-ea"/>
              </a:rPr>
              <a:t>智能识别：AI能够识别异常行为，及时报警，降低人工干预成本</a:t>
            </a:r>
            <a:endParaRPr altLang="en-US" b="1" dirty="0" sz="13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30" name="正文"/>
          <p:cNvSpPr txBox="1"/>
          <p:nvPr>
            <p:custDataLst>
              <p:tags r:id="rId8"/>
            </p:custDataLst>
          </p:nvPr>
        </p:nvSpPr>
        <p:spPr>
          <a:xfrm>
            <a:off x="6886575" y="2091372"/>
            <a:ext cx="4500880" cy="878840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32" name="圆角矩形 19"/>
          <p:cNvSpPr/>
          <p:nvPr>
            <p:custDataLst>
              <p:tags r:id="rId9"/>
            </p:custDataLst>
          </p:nvPr>
        </p:nvSpPr>
        <p:spPr>
          <a:xfrm rot="5400000">
            <a:off x="6361430" y="1690687"/>
            <a:ext cx="434186" cy="4387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4" name="燕尾形 20"/>
          <p:cNvSpPr/>
          <p:nvPr>
            <p:custDataLst>
              <p:tags r:id="rId10"/>
            </p:custDataLst>
          </p:nvPr>
        </p:nvSpPr>
        <p:spPr>
          <a:xfrm>
            <a:off x="6522085" y="1825307"/>
            <a:ext cx="113748" cy="169218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单圆角矩形 5"/>
          <p:cNvSpPr/>
          <p:nvPr>
            <p:custDataLst>
              <p:tags r:id="rId11"/>
            </p:custDataLst>
          </p:nvPr>
        </p:nvSpPr>
        <p:spPr>
          <a:xfrm>
            <a:off x="608330" y="3135947"/>
            <a:ext cx="5218242" cy="1467361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38" name="标题"/>
          <p:cNvSpPr txBox="1"/>
          <p:nvPr>
            <p:custDataLst>
              <p:tags r:id="rId12"/>
            </p:custDataLst>
          </p:nvPr>
        </p:nvSpPr>
        <p:spPr>
          <a:xfrm>
            <a:off x="1135380" y="3163887"/>
            <a:ext cx="4013200" cy="556895"/>
          </a:xfrm>
          <a:prstGeom prst="rect"/>
          <a:noFill/>
        </p:spPr>
        <p:txBody>
          <a:bodyPr anchor="b" bIns="0" lIns="90000" rIns="90000" rtlCol="0" tIns="46800" wrap="square">
            <a:normAutofit fontScale="64545"/>
          </a:bodyPr>
          <a:p>
            <a:r>
              <a:rPr altLang="en-US" b="1" dirty="0" sz="2200" lang="zh-CN" spc="300">
                <a:solidFill>
                  <a:schemeClr val="accent1"/>
                </a:solidFill>
                <a:latin typeface="+mj-ea"/>
                <a:ea typeface="+mj-ea"/>
              </a:rPr>
              <a:t>自动化防御：AI可以自动防御网络攻击，保护家庭设备的安全  提高安全性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40" name="正文"/>
          <p:cNvSpPr txBox="1"/>
          <p:nvPr>
            <p:custDataLst>
              <p:tags r:id="rId13"/>
            </p:custDataLst>
          </p:nvPr>
        </p:nvSpPr>
        <p:spPr>
          <a:xfrm>
            <a:off x="1135380" y="3724592"/>
            <a:ext cx="4500880" cy="878840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提高安全性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42" name="圆角矩形 19"/>
          <p:cNvSpPr/>
          <p:nvPr>
            <p:custDataLst>
              <p:tags r:id="rId14"/>
            </p:custDataLst>
          </p:nvPr>
        </p:nvSpPr>
        <p:spPr>
          <a:xfrm rot="5400000">
            <a:off x="610870" y="3323907"/>
            <a:ext cx="434186" cy="4387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4" name="燕尾形 20"/>
          <p:cNvSpPr/>
          <p:nvPr>
            <p:custDataLst>
              <p:tags r:id="rId15"/>
            </p:custDataLst>
          </p:nvPr>
        </p:nvSpPr>
        <p:spPr>
          <a:xfrm>
            <a:off x="770890" y="3458527"/>
            <a:ext cx="113748" cy="169218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单圆角矩形 5"/>
          <p:cNvSpPr/>
          <p:nvPr>
            <p:custDataLst>
              <p:tags r:id="rId16"/>
            </p:custDataLst>
          </p:nvPr>
        </p:nvSpPr>
        <p:spPr>
          <a:xfrm>
            <a:off x="6359525" y="3135947"/>
            <a:ext cx="5218430" cy="1467485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48" name="标题"/>
          <p:cNvSpPr txBox="1"/>
          <p:nvPr>
            <p:custDataLst>
              <p:tags r:id="rId17"/>
            </p:custDataLst>
          </p:nvPr>
        </p:nvSpPr>
        <p:spPr>
          <a:xfrm>
            <a:off x="6886575" y="3163887"/>
            <a:ext cx="4013200" cy="556895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300" lang="zh-CN" spc="300">
                <a:solidFill>
                  <a:schemeClr val="accent1"/>
                </a:solidFill>
                <a:latin typeface="+mj-ea"/>
                <a:ea typeface="+mj-ea"/>
              </a:rPr>
              <a:t>实时监控：AI可以实时监控家庭安全，及时发现异常情况</a:t>
            </a:r>
            <a:endParaRPr altLang="en-US" b="1" dirty="0" sz="13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50" name="正文"/>
          <p:cNvSpPr txBox="1"/>
          <p:nvPr>
            <p:custDataLst>
              <p:tags r:id="rId18"/>
            </p:custDataLst>
          </p:nvPr>
        </p:nvSpPr>
        <p:spPr>
          <a:xfrm>
            <a:off x="6886575" y="3724592"/>
            <a:ext cx="4500880" cy="878840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dirty="0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dirty="0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52" name="圆角矩形 19"/>
          <p:cNvSpPr/>
          <p:nvPr>
            <p:custDataLst>
              <p:tags r:id="rId19"/>
            </p:custDataLst>
          </p:nvPr>
        </p:nvSpPr>
        <p:spPr>
          <a:xfrm rot="5400000">
            <a:off x="6361430" y="3323907"/>
            <a:ext cx="434340" cy="4387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4" name="燕尾形 20"/>
          <p:cNvSpPr/>
          <p:nvPr>
            <p:custDataLst>
              <p:tags r:id="rId20"/>
            </p:custDataLst>
          </p:nvPr>
        </p:nvSpPr>
        <p:spPr>
          <a:xfrm>
            <a:off x="6522085" y="3458527"/>
            <a:ext cx="113665" cy="168910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单圆角矩形 5"/>
          <p:cNvSpPr/>
          <p:nvPr>
            <p:custDataLst>
              <p:tags r:id="rId21"/>
            </p:custDataLst>
          </p:nvPr>
        </p:nvSpPr>
        <p:spPr>
          <a:xfrm>
            <a:off x="608330" y="4769802"/>
            <a:ext cx="5218430" cy="1467485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58" name="标题"/>
          <p:cNvSpPr txBox="1"/>
          <p:nvPr>
            <p:custDataLst>
              <p:tags r:id="rId22"/>
            </p:custDataLst>
          </p:nvPr>
        </p:nvSpPr>
        <p:spPr>
          <a:xfrm>
            <a:off x="1135380" y="4797742"/>
            <a:ext cx="4013200" cy="556895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300" lang="zh-CN" spc="300">
                <a:solidFill>
                  <a:schemeClr val="accent1"/>
                </a:solidFill>
                <a:latin typeface="+mj-ea"/>
                <a:ea typeface="+mj-ea"/>
              </a:rPr>
              <a:t>智能识别：AI能够识别异常行为，及时报警，提高家庭安全性</a:t>
            </a:r>
            <a:endParaRPr altLang="en-US" b="1" dirty="0" sz="13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60" name="正文"/>
          <p:cNvSpPr txBox="1"/>
          <p:nvPr>
            <p:custDataLst>
              <p:tags r:id="rId23"/>
            </p:custDataLst>
          </p:nvPr>
        </p:nvSpPr>
        <p:spPr>
          <a:xfrm>
            <a:off x="1135380" y="5358447"/>
            <a:ext cx="4500880" cy="878840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62" name="圆角矩形 19"/>
          <p:cNvSpPr/>
          <p:nvPr>
            <p:custDataLst>
              <p:tags r:id="rId24"/>
            </p:custDataLst>
          </p:nvPr>
        </p:nvSpPr>
        <p:spPr>
          <a:xfrm rot="5400000">
            <a:off x="610870" y="4957762"/>
            <a:ext cx="434340" cy="4387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4" name="燕尾形 20"/>
          <p:cNvSpPr/>
          <p:nvPr>
            <p:custDataLst>
              <p:tags r:id="rId25"/>
            </p:custDataLst>
          </p:nvPr>
        </p:nvSpPr>
        <p:spPr>
          <a:xfrm>
            <a:off x="770890" y="5092382"/>
            <a:ext cx="113665" cy="168910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单圆角矩形 5"/>
          <p:cNvSpPr/>
          <p:nvPr>
            <p:custDataLst>
              <p:tags r:id="rId26"/>
            </p:custDataLst>
          </p:nvPr>
        </p:nvSpPr>
        <p:spPr>
          <a:xfrm>
            <a:off x="6359525" y="4769802"/>
            <a:ext cx="5218430" cy="1467485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68" name="标题"/>
          <p:cNvSpPr txBox="1"/>
          <p:nvPr>
            <p:custDataLst>
              <p:tags r:id="rId27"/>
            </p:custDataLst>
          </p:nvPr>
        </p:nvSpPr>
        <p:spPr>
          <a:xfrm>
            <a:off x="6886575" y="4797742"/>
            <a:ext cx="4013200" cy="556895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300" lang="zh-CN" spc="300">
                <a:solidFill>
                  <a:schemeClr val="accent1"/>
                </a:solidFill>
                <a:latin typeface="+mj-ea"/>
                <a:ea typeface="+mj-ea"/>
              </a:rPr>
              <a:t>自动化防御：AI可以自动防御网络攻击，保护家庭设备的安全</a:t>
            </a:r>
            <a:endParaRPr altLang="en-US" b="1" dirty="0" sz="13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70" name="正文"/>
          <p:cNvSpPr txBox="1"/>
          <p:nvPr>
            <p:custDataLst>
              <p:tags r:id="rId28"/>
            </p:custDataLst>
          </p:nvPr>
        </p:nvSpPr>
        <p:spPr>
          <a:xfrm>
            <a:off x="6886575" y="5358447"/>
            <a:ext cx="4500880" cy="878840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72" name="圆角矩形 19"/>
          <p:cNvSpPr/>
          <p:nvPr>
            <p:custDataLst>
              <p:tags r:id="rId29"/>
            </p:custDataLst>
          </p:nvPr>
        </p:nvSpPr>
        <p:spPr>
          <a:xfrm rot="5400000">
            <a:off x="6362065" y="4957762"/>
            <a:ext cx="434340" cy="4387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4" name="燕尾形 20"/>
          <p:cNvSpPr/>
          <p:nvPr>
            <p:custDataLst>
              <p:tags r:id="rId30"/>
            </p:custDataLst>
          </p:nvPr>
        </p:nvSpPr>
        <p:spPr>
          <a:xfrm>
            <a:off x="6522085" y="5092382"/>
            <a:ext cx="113665" cy="168910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1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人工智能在智能家居安全中的挑战与前景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技术成熟度与普及度</a:t>
            </a:r>
            <a:endParaRPr altLang="en-US" lang="zh-CN"/>
          </a:p>
        </p:txBody>
      </p:sp>
      <p:sp>
        <p:nvSpPr>
          <p:cNvPr id="104987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智能家居安全领域的技术普及度逐渐提高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人工智能技术的成熟度不断提高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技术成熟度和普及度对智能家居安全的影响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未来技术成熟度和普及度的展望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数据隐私与法律问题</a:t>
            </a:r>
            <a:endParaRPr altLang="en-US" lang="zh-CN"/>
          </a:p>
        </p:txBody>
      </p:sp>
      <p:sp>
        <p:nvSpPr>
          <p:cNvPr id="1049924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数据隐私保护：确保用户数据不被泄露或滥用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法律问题：制定相关法律法规，规范人工智能在智能家居安全中的应用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伦理问题：探讨人工智能在智能家居安全中的伦理问题，如隐私权、知情权等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技术挑战：解决人工智能在智能家居安全中的技术挑战，如数据加密、身份验证等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跨平台兼容性与标准化</a:t>
            </a:r>
            <a:endParaRPr altLang="en-US" lang="zh-CN"/>
          </a:p>
        </p:txBody>
      </p:sp>
      <p:sp>
        <p:nvSpPr>
          <p:cNvPr id="10499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8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不同智能家居设备之间的兼容性问题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缺乏统一的行业标准和技术规范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跨平台兼容性和标准化的重要性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82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未来发展趋势和前景展望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0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6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人工智能技术不断进步，智能家居安全将更加完善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2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智能家居安全将更加注重隐私保护和数据安全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人工智能技术将推动智能家居行业的发展，提高生活质量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40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未来智能家居安全将更加注重与其他智能设备的互联互通，实现更加智能化的生活体验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总结人工智能在智能家居安全中的应用价值</a:t>
            </a:r>
            <a:endParaRPr altLang="en-US" lang="zh-CN"/>
          </a:p>
        </p:txBody>
      </p:sp>
      <p:sp>
        <p:nvSpPr>
          <p:cNvPr id="10501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8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提升智能家居安全性：通过人工智能技术，智能家居系统能够更有效地检测和防御各种安全威胁，提高家庭的安全性。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4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增强用户体验：人工智能技术能够自动调整家居设备的运行状态，为用户提供更加舒适、便捷的生活体验。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0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降低维护成本：通过人工智能技术，智能家居系统能够实现自我诊断和修复，降低维护成本和时间成本。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62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6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促进智能家居行业发展：人工智能技术的应用将推动智能家居行业的快速发展，为更多用户提供更加安全、舒适、便捷的智能家居产品和服务。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2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加强技术研发，提高智能家居安全性能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建立健全相关法规和标准，规范行业发展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加强用户教育和培训，提高安全意识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推动跨界合作，共同推动智能家居安全发展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6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1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69_5*l_h_a*1_1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69_5*l_h_f*1_1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1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1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2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69_5*l_h_a*1_2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69_5*l_h_f*1_2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2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2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3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69_5*l_h_a*1_3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69_5*l_h_f*1_3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3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3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4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69_5*l_h_a*1_4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69_5*l_h_f*1_4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4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4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5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69_5*l_h_a*1_5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69_5*l_h_f*1_5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5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5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6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69_5*l_h_a*1_6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69_5*l_h_f*1_6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6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6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2023-12-16T15:18:35Z</dcterms:created>
  <dcterms:modified xsi:type="dcterms:W3CDTF">2023-12-16T15:18:35Z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248bfb84c82d49a9a686440b97361e77_21</vt:lpwstr>
  </property>
</Properties>
</file>