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562" r:id="rId1"/>
    <p:sldMasterId id="2147494599" r:id="rId2"/>
  </p:sldMasterIdLst>
  <p:notesMasterIdLst>
    <p:notesMasterId r:id="rId3"/>
  </p:notesMasterIdLst>
  <p:sldIdLst>
    <p:sldId id="5058" r:id="rId4"/>
    <p:sldId id="5061" r:id="rId5"/>
    <p:sldId id="5064" r:id="rId6"/>
    <p:sldId id="5067" r:id="rId7"/>
    <p:sldId id="5070" r:id="rId8"/>
    <p:sldId id="5073" r:id="rId9"/>
    <p:sldId id="5076" r:id="rId10"/>
    <p:sldId id="5079" r:id="rId11"/>
    <p:sldId id="5082" r:id="rId12"/>
    <p:sldId id="5085" r:id="rId13"/>
    <p:sldId id="5088" r:id="rId14"/>
    <p:sldId id="5091" r:id="rId15"/>
    <p:sldId id="5094" r:id="rId16"/>
    <p:sldId id="5097" r:id="rId17"/>
    <p:sldId id="5100" r:id="rId18"/>
    <p:sldId id="5103" r:id="rId19"/>
    <p:sldId id="5106" r:id="rId20"/>
    <p:sldId id="5109" r:id="rId21"/>
    <p:sldId id="5112" r:id="rId22"/>
    <p:sldId id="5115" r:id="rId23"/>
    <p:sldId id="5118" r:id="rId24"/>
    <p:sldId id="5121" r:id="rId25"/>
    <p:sldId id="5124" r:id="rId26"/>
    <p:sldId id="5127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563" r:id="rId1"/>
    <p:sldLayoutId id="2147494564" r:id="rId2"/>
    <p:sldLayoutId id="2147494565" r:id="rId3"/>
    <p:sldLayoutId id="2147494566" r:id="rId4"/>
    <p:sldLayoutId id="2147494567" r:id="rId5"/>
    <p:sldLayoutId id="2147494568" r:id="rId6"/>
    <p:sldLayoutId id="2147494569" r:id="rId7"/>
    <p:sldLayoutId id="2147494570" r:id="rId8"/>
    <p:sldLayoutId id="2147494571" r:id="rId9"/>
    <p:sldLayoutId id="2147494572" r:id="rId10"/>
    <p:sldLayoutId id="214749457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600" r:id="rId1"/>
    <p:sldLayoutId id="2147494601" r:id="rId2"/>
    <p:sldLayoutId id="2147494602" r:id="rId3"/>
    <p:sldLayoutId id="2147494603" r:id="rId4"/>
    <p:sldLayoutId id="2147494604" r:id="rId5"/>
    <p:sldLayoutId id="2147494605" r:id="rId6"/>
    <p:sldLayoutId id="2147494606" r:id="rId7"/>
    <p:sldLayoutId id="2147494607" r:id="rId8"/>
    <p:sldLayoutId id="2147494608" r:id="rId9"/>
    <p:sldLayoutId id="2147494609" r:id="rId10"/>
    <p:sldLayoutId id="214749461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tags" Target="../tags/tag98.xml"/><Relationship Id="rId18" Type="http://schemas.openxmlformats.org/officeDocument/2006/relationships/tags" Target="../tags/tag99.xml"/><Relationship Id="rId19" Type="http://schemas.openxmlformats.org/officeDocument/2006/relationships/tags" Target="../tags/tag100.xml"/><Relationship Id="rId20" Type="http://schemas.openxmlformats.org/officeDocument/2006/relationships/tags" Target="../tags/tag101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学校双减提升学生综合素养的创新方法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双减政策的背景和意义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学校双减的创新方法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提升学生综合素养的途径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学校双减提升学生综合素养的成效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总结与展望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双减政策的背景和意义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双减政策的提出和实施</a:t>
            </a:r>
            <a:endParaRPr altLang="en-US" lang="zh-CN"/>
          </a:p>
        </p:txBody>
      </p:sp>
      <p:sp>
        <p:nvSpPr>
          <p:cNvPr id="10488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提出背景：学生课业负担过重，影响身心健康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实施方式：控制作业时间，加强课堂互动，推广多元化评价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实施效果：提高学生综合素养，促进全面发展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实施目的：减轻学生作业负担，提高教学质量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2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减轻学生课业负担，促进学生全面发展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提高教育质量，培养创新人才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推进教育公平，促进教育均衡发展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增强教育服务能力，满足人民多样化教育需求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学校双减的创新方法</a:t>
            </a:r>
            <a:endParaRPr altLang="en-US" dirty="0" lang="zh-CN"/>
          </a:p>
        </p:txBody>
      </p:sp>
      <p:sp>
        <p:nvSpPr>
          <p:cNvPr id="10489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创新课堂教学方式</a:t>
            </a:r>
            <a:endParaRPr altLang="en-US" lang="zh-CN"/>
          </a:p>
        </p:txBody>
      </p:sp>
      <p:sp>
        <p:nvSpPr>
          <p:cNvPr id="104900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引入互动式学习：通过小组讨论、角色扮演等形式，提高学生的参与度和兴趣。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创新课程设置：结合学生兴趣和学科特点，开设多样化的课程，如艺术、体育、科技等。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利用数字化工具：利用教育软件、在线课程等工具，丰富教学手段，提高教学效果。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开展实践活动：组织学生参与社会实践、志愿服务等活动，培养学生的实践能力和社会责任感。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丰富课外活动，促进学生全面发展</a:t>
            </a:r>
            <a:endParaRPr altLang="en-US" lang="zh-CN"/>
          </a:p>
        </p:txBody>
      </p:sp>
      <p:sp>
        <p:nvSpPr>
          <p:cNvPr id="104906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丰富课外活动：组织多样化的社团和兴趣小组，满足学生的个性化需求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促进全面发展：注重学生的综合素质培养，提高其创新能力和实践能力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创新课程设置：开设跨学科课程和综合性课程，培养学生的综合素质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强化师资培训：提升教师的教育教学水平，为学生的全面发展提供有力保障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优化作业设计，减轻学生负担</a:t>
            </a:r>
            <a:endParaRPr altLang="en-US" lang="zh-CN"/>
          </a:p>
        </p:txBody>
      </p:sp>
      <p:sp>
        <p:nvSpPr>
          <p:cNvPr id="104912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 fontScale="9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减轻学生负担：通过科学安排学习时间和作业量，让学生有更多的自由时间和空间发展兴趣爱好和特长，促进学生的全面发展。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优化作业设计：根据学生实际情况，分层布置作业，减少重复和机械性作业，增加探究性和实践性作业，提高学生自主学习和创新能力。</a:t>
            </a:r>
            <a:endParaRPr altLang="en-US" dirty="0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创新评价方式：建立多元评价机制，关注学生的综合素质和个性化发展，减轻学生的考试压力，增强学生的学习动力和自信心。</a:t>
            </a:r>
            <a:endParaRPr altLang="en-US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 fontScale="97143"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加强家校合作：通过家长会、家长群等方式加强与家长的沟通和合作，让家长了解学校双减政策的意义和实施情况，共同关注学生的成长和发展。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强化家校合作，共同推进双减工作</a:t>
            </a:r>
            <a:endParaRPr altLang="en-US" lang="zh-CN"/>
          </a:p>
        </p:txBody>
      </p:sp>
      <p:sp>
        <p:nvSpPr>
          <p:cNvPr id="104917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建立有效的沟通机制，让家长更好地了解学校双减政策的目的和实施情况。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鼓励家长参与学校双减工作，共同制定适合学生的个性化学习计划。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加强家校合作，共同监督学生的学习进度和完成情况，确保双减工作得到有效落实。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开展丰富多彩的校外活动，增强学生综合素质，促进家校共育。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提升学生综合素养的途径</a:t>
            </a:r>
            <a:endParaRPr altLang="en-US" dirty="0" lang="zh-CN"/>
          </a:p>
        </p:txBody>
      </p:sp>
      <p:sp>
        <p:nvSpPr>
          <p:cNvPr id="10492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注重德育教育，培养学生良好品德</a:t>
            </a:r>
            <a:endParaRPr altLang="en-US" lang="zh-CN"/>
          </a:p>
        </p:txBody>
      </p:sp>
      <p:sp>
        <p:nvSpPr>
          <p:cNvPr id="104925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德育教育的实施途径：通过课堂教育、校园文化活动、社会实践等多种形式，培养学生的道德意识和行为习惯。</a:t>
            </a:r>
            <a:endParaRPr altLang="en-US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德育教育的重要性：德育教育是培养学生良好品德的关键，有助于塑造学生的价值观和人生观。</a:t>
            </a:r>
            <a:endParaRPr altLang="en-US" dirty="0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德育教育与综合素养的关系：德育教育是提升学生综合素养的重要组成部分，能够促进学生全面发展，增强社会责任感。</a:t>
            </a:r>
            <a:endParaRPr altLang="en-US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 fontScale="9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创新德育教育的方法：采用多样化的教育手段和方式，如情境教学、角色扮演、小组讨论等，增强德育教育的针对性和实效性。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加强体育美育，促进学生身心健康</a:t>
            </a:r>
            <a:endParaRPr altLang="en-US" lang="zh-CN"/>
          </a:p>
        </p:txBody>
      </p:sp>
      <p:sp>
        <p:nvSpPr>
          <p:cNvPr id="104930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体育课程设置：增加体育课时，注重学生体能训练和运动技能培养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课外体育活动：鼓励学生参与各类体育俱乐部和兴趣小组，培养体育兴趣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美育课程：开设艺术、音乐、舞蹈等美育课程，提升学生的审美能力和创造力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校园文化活动：举办艺术节、音乐会等文化活动，提供学生展示才艺的平台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强化实践教育，提高学生创新能力</a:t>
            </a:r>
            <a:endParaRPr altLang="en-US" lang="zh-CN"/>
          </a:p>
        </p:txBody>
      </p:sp>
      <p:sp>
        <p:nvSpPr>
          <p:cNvPr id="104936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创新课程设置：开设创新课程，引导学生自主学习、自主探究，培养创新思维和创新能力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开展实践活动：组织学生参与各类创新实践活动，如科技竞赛、创新创业项目等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校企合作：与企业合作，为学生提供实习、实训等实践机会，培养实际操作能力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营造创新氛围：通过校园文化建设、创新竞赛等形式，营造浓厚的创新氛围，激发学生的创新热情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关注心理健康，培养学生积极心态</a:t>
            </a:r>
            <a:endParaRPr altLang="en-US" lang="zh-CN"/>
          </a:p>
        </p:txBody>
      </p:sp>
      <p:sp>
        <p:nvSpPr>
          <p:cNvPr id="104943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开展心理健康活动，增强学生的心理适应能力和自我调节能力。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建立家校合作机制，共同关注学生的心理健康，形成教育合力。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开设心理健康教育课程，帮助学生树立正确的人生观和价值观。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建立心理辅导机制，为学生提供个性化的心理支持和辅导。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学校双减提升学生综合素养的成效</a:t>
            </a:r>
            <a:endParaRPr altLang="en-US" dirty="0" lang="zh-CN"/>
          </a:p>
        </p:txBody>
      </p:sp>
      <p:sp>
        <p:nvSpPr>
          <p:cNvPr id="10494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学生综合素质明显提高</a:t>
            </a:r>
            <a:endParaRPr altLang="en-US" lang="zh-CN"/>
          </a:p>
        </p:txBody>
      </p:sp>
      <p:sp>
        <p:nvSpPr>
          <p:cNvPr id="1049518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2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0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艺术素养和体育素养得到重视和培养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学生心理健康和社会适应能力提高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8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学生自主学习能力增强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0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创新能力和实践能力得到提升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学校教育教学质量稳步提升</a:t>
            </a:r>
            <a:endParaRPr altLang="en-US" lang="zh-CN"/>
          </a:p>
        </p:txBody>
      </p:sp>
      <p:sp>
        <p:nvSpPr>
          <p:cNvPr id="104957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学校课外活动丰富多彩，学生综合素质得到提升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学生作业负担减少，自主学习时间增加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课堂教育教学质量得到保障和提高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教师教育教学水平得到提高，专业素养得到提升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家长期望和社会评价积极正面</a:t>
            </a:r>
            <a:endParaRPr altLang="en-US" lang="zh-CN"/>
          </a:p>
        </p:txBody>
      </p:sp>
      <p:sp>
        <p:nvSpPr>
          <p:cNvPr id="104964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成效显著：学校双减政策实施后，学生综合素质得到明显提升，创新能力、实践能力、团队协作能力等方面得到进一步发展。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66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fontScale="941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正面反馈：学校双减政策实施后，家长、社会各界对学校的评价更加积极正面，认为学校的教育理念和教学方法更加科学合理。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家长期望：学校双减政策得到家长的高度认可和支持，认为有助于减轻学生负担，提高学习效率。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66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社会评价：学校双减政策获得社会各界的广泛好评，认为有助于提升学生综合素养，促进教育公平。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对未来教育发展的影响和启示</a:t>
            </a:r>
            <a:endParaRPr altLang="en-US" lang="zh-CN"/>
          </a:p>
        </p:txBody>
      </p:sp>
      <p:sp>
        <p:nvSpPr>
          <p:cNvPr id="104970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推动教育改革：双减政策是教育改革的一次尝试，其成功将对未来的教育发展产生积极影响。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注重学生综合素养：双减政策强调培养学生的综合素养，这种导向将影响未来教育的重点。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创新教学方法：双减政策实施过程中的创新教学方法，可以为未来的教育提供借鉴。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强化家庭教育：双减政策对家庭教育的重视，将促使家长更加关注孩子的成长和教育。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497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总结学校双减提升学生综合素养的创新方法</a:t>
            </a:r>
            <a:endParaRPr altLang="en-US" lang="zh-CN"/>
          </a:p>
        </p:txBody>
      </p:sp>
      <p:sp>
        <p:nvSpPr>
          <p:cNvPr id="1049770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2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74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创新方法：通过多元化课程和活动，提升学生的综合素质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8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0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实施效果：减轻学生负担，提高学习效率，促进学生全面发展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4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6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未来展望：进一步完善双减政策，推广创新方法，促进学生健康成长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0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2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实践意义：为其他学校提供借鉴和参考，推动教育改革和素质教育发展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展望未来教育发展趋势和挑战</a:t>
            </a:r>
            <a:endParaRPr altLang="en-US" lang="zh-CN"/>
          </a:p>
        </p:txBody>
      </p:sp>
      <p:sp>
        <p:nvSpPr>
          <p:cNvPr id="104982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人工智能技术：提升教育个性化与智能化水平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混合式学习：线上与线下教育的深度融合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终身学习：培养持续学习和适应未来发展的能力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教育公平：缩小城乡和不同群体之间的教育差距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8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88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2024-01-05T03:04:44Z</dcterms:created>
  <dcterms:modified xsi:type="dcterms:W3CDTF">2024-01-05T03:04:44Z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cda05e4f0e77485c887715a268879c3a_21</vt:lpwstr>
  </property>
</Properties>
</file>