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151" r:id="rId1"/>
    <p:sldMasterId id="2147496188" r:id="rId2"/>
  </p:sldMasterIdLst>
  <p:notesMasterIdLst>
    <p:notesMasterId r:id="rId3"/>
  </p:notesMasterIdLst>
  <p:sldIdLst>
    <p:sldId id="5645" r:id="rId4"/>
    <p:sldId id="5650" r:id="rId5"/>
    <p:sldId id="5654" r:id="rId6"/>
    <p:sldId id="5657" r:id="rId7"/>
    <p:sldId id="5660" r:id="rId8"/>
    <p:sldId id="5663" r:id="rId9"/>
    <p:sldId id="5666" r:id="rId10"/>
    <p:sldId id="5669" r:id="rId11"/>
    <p:sldId id="5672" r:id="rId12"/>
    <p:sldId id="5675" r:id="rId13"/>
    <p:sldId id="5678" r:id="rId14"/>
    <p:sldId id="5681" r:id="rId15"/>
    <p:sldId id="5684" r:id="rId16"/>
    <p:sldId id="5687" r:id="rId17"/>
    <p:sldId id="5690" r:id="rId18"/>
    <p:sldId id="5693" r:id="rId19"/>
    <p:sldId id="5696" r:id="rId20"/>
    <p:sldId id="5699" r:id="rId21"/>
    <p:sldId id="5702" r:id="rId22"/>
    <p:sldId id="5705" r:id="rId23"/>
    <p:sldId id="5708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152" r:id="rId1"/>
    <p:sldLayoutId id="2147496153" r:id="rId2"/>
    <p:sldLayoutId id="2147496154" r:id="rId3"/>
    <p:sldLayoutId id="2147496155" r:id="rId4"/>
    <p:sldLayoutId id="2147496156" r:id="rId5"/>
    <p:sldLayoutId id="2147496157" r:id="rId6"/>
    <p:sldLayoutId id="2147496158" r:id="rId7"/>
    <p:sldLayoutId id="2147496159" r:id="rId8"/>
    <p:sldLayoutId id="2147496160" r:id="rId9"/>
    <p:sldLayoutId id="2147496161" r:id="rId10"/>
    <p:sldLayoutId id="21474961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6189" r:id="rId1"/>
    <p:sldLayoutId id="2147496190" r:id="rId2"/>
    <p:sldLayoutId id="2147496191" r:id="rId3"/>
    <p:sldLayoutId id="2147496192" r:id="rId4"/>
    <p:sldLayoutId id="2147496193" r:id="rId5"/>
    <p:sldLayoutId id="2147496194" r:id="rId6"/>
    <p:sldLayoutId id="2147496195" r:id="rId7"/>
    <p:sldLayoutId id="2147496196" r:id="rId8"/>
    <p:sldLayoutId id="2147496197" r:id="rId9"/>
    <p:sldLayoutId id="2147496198" r:id="rId10"/>
    <p:sldLayoutId id="214749619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tags" Target="../tags/tag160.xml"/><Relationship Id="rId22" Type="http://schemas.openxmlformats.org/officeDocument/2006/relationships/tags" Target="../tags/tag161.xml"/><Relationship Id="rId23" Type="http://schemas.openxmlformats.org/officeDocument/2006/relationships/tags" Target="../tags/tag162.xml"/><Relationship Id="rId24" Type="http://schemas.openxmlformats.org/officeDocument/2006/relationships/tags" Target="../tags/tag163.xml"/><Relationship Id="rId25" Type="http://schemas.openxmlformats.org/officeDocument/2006/relationships/tags" Target="../tags/tag164.xml"/><Relationship Id="rId26" Type="http://schemas.openxmlformats.org/officeDocument/2006/relationships/tags" Target="../tags/tag165.xml"/><Relationship Id="rId27" Type="http://schemas.openxmlformats.org/officeDocument/2006/relationships/tags" Target="../tags/tag166.xml"/><Relationship Id="rId28" Type="http://schemas.openxmlformats.org/officeDocument/2006/relationships/tags" Target="../tags/tag167.xml"/><Relationship Id="rId29" Type="http://schemas.openxmlformats.org/officeDocument/2006/relationships/tags" Target="../tags/tag168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小学课堂教学中的合作学习模式研究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合作学习模式的定义和意义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小学课堂教学中合作学习模式的实施方式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对小学课堂教学中合作学习模式的建议和展望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合作学习模式在小学课堂教学中的实践效果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合作学习模式在小学课堂教学中存在的问题和解决方案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合作学习模式的定义和意义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合作学习模式的定义</a:t>
            </a:r>
            <a:endParaRPr altLang="en-US" lang="zh-CN"/>
          </a:p>
        </p:txBody>
      </p:sp>
      <p:sp>
        <p:nvSpPr>
          <p:cNvPr id="10490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合作学习能够激发学生的学习兴趣，提高学习效果。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合作学习是一种以小组为单位，通过合作完成任务的学习方式。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合作学习注重培养学生的合作精神、沟通能力和协作能力。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合作学习有助于培养学生的领导能力和团队合作精神。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合作学习模式的意义</a:t>
            </a:r>
            <a:endParaRPr altLang="en-US" lang="zh-CN"/>
          </a:p>
        </p:txBody>
      </p:sp>
      <p:sp>
        <p:nvSpPr>
          <p:cNvPr id="10490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促进教师与学生之间的互动与交流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培养学生沟通能力与表达能力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增强学生团队协作精神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小学课堂教学中合作学习模式的实施方式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小组合作学习的实施方式</a:t>
            </a:r>
            <a:endParaRPr altLang="en-US" lang="zh-CN"/>
          </a:p>
        </p:txBody>
      </p:sp>
      <p:sp>
        <p:nvSpPr>
          <p:cNvPr id="10492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合理分组：按照学生的特点、兴趣和学习能力进行分组，确保组内成员的多样性。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明确任务：教师需要明确合作学习的任务和目标，让学生知道他们需要做什么。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指导合作：教师需要指导学生如何进行有效的合作学习，包括如何分工、如何协作等。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及时反馈：教师需要及时给予学生反馈，肯定他们的成果，指出不足之处，并给出改进建议。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班级合作学习的实施方式</a:t>
            </a:r>
            <a:endParaRPr altLang="en-US" lang="zh-CN"/>
          </a:p>
        </p:txBody>
      </p:sp>
      <p:sp>
        <p:nvSpPr>
          <p:cNvPr id="10492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小组讨论：学生分组进行讨论，共同解决问题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角色扮演：学生扮演不同角色，模拟真实情境，培养团队协作能力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拼图法：将大任务分解成小任务，小组内成员各自完成后再进行汇总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头脑风暴：鼓励学生自由发表意见，激发创新思维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课外合作学习的实施方式</a:t>
            </a:r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课外合作学习小组的建立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课外合作学习任务的设计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课外合作学习的监控与评价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课外合作学习中的教师角色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4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合作学习模式在小学课堂教学中的实践效果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提高学生学习兴趣和积极性</a:t>
            </a:r>
            <a:endParaRPr altLang="en-US" lang="zh-CN"/>
          </a:p>
        </p:txBody>
      </p:sp>
      <p:sp>
        <p:nvSpPr>
          <p:cNvPr id="104949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合作学习模式能够激发学生的学习兴趣，提高他们的学习积极性。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在合作学习中，学生可以互相帮助、互相激励，形成良好的学习氛围。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通过合作学习，学生可以更好地发挥自己的主观能动性，积极参与课堂活动。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合作学习模式能够培养学生的团队协作精神和沟通能力，增强学生的自信心。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增强学生团队协作能力和沟通能力</a:t>
            </a:r>
            <a:endParaRPr altLang="en-US" lang="zh-CN"/>
          </a:p>
        </p:txBody>
      </p:sp>
      <p:sp>
        <p:nvSpPr>
          <p:cNvPr id="10495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在合作学习中，学生需要积极表达自己的观点，提高了沟通能力。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合作学习模式可以帮助学生学会分工合作，提高团队协作能力。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通过合作学习，学生可以相互学习、互相帮助，增强团队凝聚力。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合作学习模式有助于培养学生的领导能力和解决问题的能力。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提升学生自主学习能力和思考能力</a:t>
            </a:r>
            <a:endParaRPr altLang="en-US" lang="zh-CN"/>
          </a:p>
        </p:txBody>
      </p:sp>
      <p:sp>
        <p:nvSpPr>
          <p:cNvPr id="10496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合作学习模式能够激发学生的学习兴趣，提高他们的学习积极性和主动性。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在合作学习中，学生需要学会倾听、表达和交流，这有助于提高他们的思考能力和沟通能力。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合作学习模式能够培养学生的团队合作精神和协作能力，增强集体荣誉感。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通过小组讨论和合作完成任务，学生可以自主探索知识，培养自主学习能力。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培养学生创新思维和实践能力</a:t>
            </a:r>
            <a:endParaRPr altLang="en-US" lang="zh-CN"/>
          </a:p>
        </p:txBody>
      </p:sp>
      <p:sp>
        <p:nvSpPr>
          <p:cNvPr id="10497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在合作学习中，学生需要亲自动手完成任务，这有助于培养他们的实践能力，提高解决问题的能力。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合作学习模式能够激发学生的创新思维，通过小组讨论和交流，学生能够从多个角度思考问题，提出独特的见解。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通过合作学习，学生能够学会与他人合作，培养团队合作精神，这种能力在未来的工作和生活中都非常重要。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合作学习模式能够培养学生的自主学习能力，学生在完成任务的过程中需要主动探索知识，提高学习效果。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7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合作学习模式在小学课堂教学中存在的问题和解决方案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存在的问题</a:t>
            </a:r>
            <a:endParaRPr altLang="en-US" lang="zh-CN"/>
          </a:p>
        </p:txBody>
      </p:sp>
      <p:sp>
        <p:nvSpPr>
          <p:cNvPr id="10498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学生参与度低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合作学习流于形式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教师指导不足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评价机制不完善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解决方案</a:t>
            </a:r>
            <a:endParaRPr altLang="en-US" lang="zh-CN"/>
          </a:p>
        </p:txBody>
      </p:sp>
      <p:sp>
        <p:nvSpPr>
          <p:cNvPr id="10498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建立有效的合作学习小组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制定明确的学习目标和任务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强化教师的指导和监督作用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建立科学的评价机制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499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对小学课堂教学中合作学习模式的建议和展望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对合作学习模式的建议</a:t>
            </a:r>
            <a:endParaRPr altLang="en-US" lang="zh-CN"/>
          </a:p>
        </p:txBody>
      </p:sp>
      <p:sp>
        <p:nvSpPr>
          <p:cNvPr id="10500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教师应根据学生的特点和需求，合理分组和分工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教师应提高自身素质，掌握合作学习的理念和方法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教师应制定明确的学习目标和评价标准，引导学生积极参与合作学习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学校应提供必要的支持和保障，如培训、资源、设施等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对合作学习模式的展望</a:t>
            </a:r>
            <a:endParaRPr altLang="en-US" lang="zh-CN"/>
          </a:p>
        </p:txBody>
      </p:sp>
      <p:sp>
        <p:nvSpPr>
          <p:cNvPr id="10500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未来合作学习模式将更加注重学生的主体地位，培养学生的自主学习和合作学习能力。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未来合作学习模式将更加注重教师的引导作用，提高教师的教学设计和管理能力。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未来合作学习模式将更加注重评价机制的完善，建立多元化的评价标准和方法。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未来合作学习模式将更加注重跨学科的合作，促进学科之间的融合和交流。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5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1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2024-01-05T08:53:14Z</dcterms:created>
  <dcterms:modified xsi:type="dcterms:W3CDTF">2024-01-05T08:53:14Z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e3b5fec0eed24fe98b864d5dd02ce3cf_21</vt:lpwstr>
  </property>
</Properties>
</file>