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78" r:id="rId1"/>
    <p:sldMasterId id="2147484115" r:id="rId2"/>
  </p:sldMasterIdLst>
  <p:notesMasterIdLst>
    <p:notesMasterId r:id="rId3"/>
  </p:notesMasterIdLst>
  <p:sldIdLst>
    <p:sldId id="453" r:id="rId4"/>
    <p:sldId id="456" r:id="rId5"/>
    <p:sldId id="459" r:id="rId6"/>
    <p:sldId id="462" r:id="rId7"/>
    <p:sldId id="465" r:id="rId8"/>
    <p:sldId id="468" r:id="rId9"/>
    <p:sldId id="471" r:id="rId10"/>
    <p:sldId id="474" r:id="rId11"/>
    <p:sldId id="477" r:id="rId12"/>
    <p:sldId id="480" r:id="rId13"/>
    <p:sldId id="483" r:id="rId14"/>
    <p:sldId id="486" r:id="rId15"/>
    <p:sldId id="489" r:id="rId16"/>
    <p:sldId id="492" r:id="rId17"/>
    <p:sldId id="495" r:id="rId18"/>
    <p:sldId id="498" r:id="rId19"/>
    <p:sldId id="501" r:id="rId20"/>
    <p:sldId id="504" r:id="rId21"/>
    <p:sldId id="507" r:id="rId22"/>
    <p:sldId id="510" r:id="rId23"/>
    <p:sldId id="513" r:id="rId24"/>
    <p:sldId id="516" r:id="rId25"/>
    <p:sldId id="519" r:id="rId26"/>
    <p:sldId id="522" r:id="rId27"/>
    <p:sldId id="525" r:id="rId28"/>
    <p:sldId id="528" r:id="rId29"/>
    <p:sldId id="531" r:id="rId30"/>
    <p:sldId id="534" r:id="rId31"/>
    <p:sldId id="537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2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3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pn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anchor="t" rtlCol="0" wrap="square">
            <a:normAutofit/>
          </a:bodyPr>
          <a:lstStyle>
            <a:lvl1pPr>
              <a:defRPr altLang="en-US" dirty="0" sz="7200" lang="zh-CN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defTabSz="1218565" lvl="0" marL="0"/>
            <a:r>
              <a:rPr dirty="0" sz="6000">
                <a:sym typeface="+mn-ea"/>
              </a:rPr>
              <a:t>单击此处编辑母版标题样式</a:t>
            </a:r>
            <a:endParaRPr altLang="en-US" b="1" dirty="0" sz="6000" lang="zh-CN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anchor="b" rtlCol="0" wrap="square">
            <a:normAutofit/>
          </a:bodyPr>
          <a:lstStyle>
            <a:lvl1pPr indent="0" marL="0">
              <a:buNone/>
              <a:defRPr altLang="en-US" b="1" dirty="0" sz="1800" lang="zh-CN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marL="0"/>
            <a:r>
              <a:rPr>
                <a:sym typeface="+mn-ea"/>
              </a:rPr>
              <a:t>单击此处编辑母版副标题样式</a:t>
            </a:r>
            <a:endParaRPr altLang="en-US" b="1" dirty="0" lang="zh-CN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1540" y="4946650"/>
            <a:ext cx="5776595" cy="1244600"/>
          </a:xfrm>
        </p:spPr>
        <p:txBody>
          <a:bodyPr anchor="b" anchorCtr="0" wrap="square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altLang="en-US" dirty="0" lang="zh-CN">
                <a:sym typeface="+mn-ea"/>
              </a:rPr>
              <a:t>公司名占位符</a:t>
            </a:r>
            <a:endParaRPr altLang="zh-CN" b="1" dirty="0" sz="1800" lang="en-US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21061" y="3809565"/>
            <a:ext cx="5193634" cy="504000"/>
          </a:xfrm>
        </p:spPr>
        <p:txBody>
          <a:bodyPr anchor="ctr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altLang="en-US" dirty="0" lang="zh-CN">
                <a:sym typeface="+mn-ea"/>
              </a:rPr>
              <a:t>署名占位符</a:t>
            </a:r>
            <a:endParaRPr altLang="en-US" b="1" dirty="0" lang="zh-CN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198" y="3845565"/>
            <a:ext cx="432000" cy="432000"/>
          </a:xfrm>
          <a:custGeom>
            <a:avLst/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0" y="995680"/>
            <a:ext cx="4307840" cy="2914015"/>
          </a:xfrm>
        </p:spPr>
        <p:txBody>
          <a:bodyPr anchor="b" wrap="square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0" y="3998595"/>
            <a:ext cx="4307840" cy="1729105"/>
          </a:xfrm>
        </p:spPr>
        <p:txBody>
          <a:bodyPr anchor="t" wrap="square">
            <a:normAutofit/>
          </a:bodyPr>
          <a:lstStyle>
            <a:lvl1pPr algn="ctr" indent="0" marL="0">
              <a:buNone/>
              <a:defRPr b="0" sz="28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26540" y="3274695"/>
            <a:ext cx="9144000" cy="2646680"/>
          </a:xfrm>
        </p:spPr>
        <p:txBody>
          <a:bodyPr anchor="t" anchorCtr="0" wrap="square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4000" y="307340"/>
            <a:ext cx="9144000" cy="2759710"/>
          </a:xfrm>
        </p:spPr>
        <p:txBody>
          <a:bodyPr anchor="b" anchorCtr="0" wrap="square">
            <a:normAutofit/>
          </a:bodyPr>
          <a:lstStyle>
            <a:lvl1pPr algn="ctr" indent="0" marL="0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10517505" cy="864235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/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1218565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92175" y="5288280"/>
            <a:ext cx="7315200" cy="894715"/>
          </a:xfrm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443990" y="3674110"/>
            <a:ext cx="9910445" cy="1203960"/>
          </a:xfrm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2000" i="0" kern="1200" kumimoji="0" lang="zh-CN" noProof="1" normalizeH="0" spc="0" strike="noStrike" u="none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838833" y="3603245"/>
            <a:ext cx="432000" cy="432000"/>
          </a:xfrm>
          <a:custGeom>
            <a:avLst/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5.xml"/><Relationship Id="rId13" Type="http://schemas.openxmlformats.org/officeDocument/2006/relationships/image" Target="../media/image2.png"/><Relationship Id="rId14" Type="http://schemas.openxmlformats.org/officeDocument/2006/relationships/tags" Target="../tags/tag66.xml"/><Relationship Id="rId15" Type="http://schemas.openxmlformats.org/officeDocument/2006/relationships/tags" Target="../tags/tag67.xml"/><Relationship Id="rId16" Type="http://schemas.openxmlformats.org/officeDocument/2006/relationships/tags" Target="../tags/tag68.xml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/>
        </p:spPr>
        <p:txBody>
          <a:bodyPr anchor="ctr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romWordArt="0" horzOverflow="overflow" numCol="1" rtlCol="0" spcCol="0" vert="horz" vertOverflow="overflow" wrap="square">
            <a:noAutofit/>
          </a:bodyPr>
          <a:p>
            <a:pPr algn="ctr"/>
            <a:endParaRPr altLang="en-US" sz="1600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tags" Target="../tags/tag83.xml"/><Relationship Id="rId8" Type="http://schemas.openxmlformats.org/officeDocument/2006/relationships/tags" Target="../tags/tag84.xml"/><Relationship Id="rId9" Type="http://schemas.openxmlformats.org/officeDocument/2006/relationships/tags" Target="../tags/tag85.xml"/><Relationship Id="rId10" Type="http://schemas.openxmlformats.org/officeDocument/2006/relationships/tags" Target="../tags/tag86.xml"/><Relationship Id="rId11" Type="http://schemas.openxmlformats.org/officeDocument/2006/relationships/tags" Target="../tags/tag87.xml"/><Relationship Id="rId12" Type="http://schemas.openxmlformats.org/officeDocument/2006/relationships/tags" Target="../tags/tag88.xml"/><Relationship Id="rId13" Type="http://schemas.openxmlformats.org/officeDocument/2006/relationships/tags" Target="../tags/tag89.xml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ags" Target="../tags/tag97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tags" Target="../tags/tag116.xml"/><Relationship Id="rId14" Type="http://schemas.openxmlformats.org/officeDocument/2006/relationships/tags" Target="../tags/tag117.xml"/><Relationship Id="rId15" Type="http://schemas.openxmlformats.org/officeDocument/2006/relationships/tags" Target="../tags/tag118.xml"/><Relationship Id="rId16" Type="http://schemas.openxmlformats.org/officeDocument/2006/relationships/tags" Target="../tags/tag119.xml"/><Relationship Id="rId17" Type="http://schemas.openxmlformats.org/officeDocument/2006/relationships/tags" Target="../tags/tag120.xml"/><Relationship Id="rId18" Type="http://schemas.openxmlformats.org/officeDocument/2006/relationships/tags" Target="../tags/tag121.xml"/><Relationship Id="rId19" Type="http://schemas.openxmlformats.org/officeDocument/2006/relationships/tags" Target="../tags/tag122.xml"/><Relationship Id="rId20" Type="http://schemas.openxmlformats.org/officeDocument/2006/relationships/tags" Target="../tags/tag123.xml"/><Relationship Id="rId21" Type="http://schemas.openxmlformats.org/officeDocument/2006/relationships/tags" Target="../tags/tag124.xml"/><Relationship Id="rId22" Type="http://schemas.openxmlformats.org/officeDocument/2006/relationships/tags" Target="../tags/tag125.xml"/><Relationship Id="rId23" Type="http://schemas.openxmlformats.org/officeDocument/2006/relationships/tags" Target="../tags/tag126.xml"/><Relationship Id="rId24" Type="http://schemas.openxmlformats.org/officeDocument/2006/relationships/tags" Target="../tags/tag127.xml"/><Relationship Id="rId25" Type="http://schemas.openxmlformats.org/officeDocument/2006/relationships/tags" Target="../tags/tag128.xml"/><Relationship Id="rId26" Type="http://schemas.openxmlformats.org/officeDocument/2006/relationships/tags" Target="../tags/tag129.xml"/><Relationship Id="rId27" Type="http://schemas.openxmlformats.org/officeDocument/2006/relationships/tags" Target="../tags/tag130.xml"/><Relationship Id="rId28" Type="http://schemas.openxmlformats.org/officeDocument/2006/relationships/tags" Target="../tags/tag131.xml"/><Relationship Id="rId29" Type="http://schemas.openxmlformats.org/officeDocument/2006/relationships/tags" Target="../tags/tag132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 fontScale="90000"/>
          </a:bodyPr>
          <a:p>
            <a:r>
              <a:rPr altLang="en-US" dirty="0" lang="zh-CN">
                <a:sym typeface="+mn-lt"/>
              </a:rPr>
              <a:t>数字资源共享：开展跨校合作学习</a:t>
            </a:r>
            <a:endParaRPr altLang="en-US" dirty="0" lang="zh-CN">
              <a:sym typeface="+mn-lt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p>
            <a:r>
              <a:rPr altLang="en-US" dirty="0" sz="2200" lang="zh-CN"/>
              <a:t>,a click to unlimited possibilities</a:t>
            </a:r>
            <a:endParaRPr altLang="en-US" dirty="0" sz="220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>
            <a:normAutofit/>
          </a:bodyPr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08" name="@这不是阿燊"/>
          <p:cNvSpPr/>
          <p:nvPr>
            <p:custDataLst>
              <p:tags r:id="rId3"/>
            </p:custDataLst>
          </p:nvPr>
        </p:nvSpPr>
        <p:spPr>
          <a:xfrm>
            <a:off x="4644000" y="7562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4"/>
            </p:custDataLst>
          </p:nvPr>
        </p:nvSpPr>
        <p:spPr>
          <a:xfrm>
            <a:off x="4965310" y="81026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5"/>
            </p:custDataLst>
          </p:nvPr>
        </p:nvSpPr>
        <p:spPr>
          <a:xfrm>
            <a:off x="5905745" y="81026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@这不是阿燊"/>
          <p:cNvSpPr/>
          <p:nvPr>
            <p:custDataLst>
              <p:tags r:id="rId6"/>
            </p:custDataLst>
          </p:nvPr>
        </p:nvSpPr>
        <p:spPr>
          <a:xfrm>
            <a:off x="4644000" y="171132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7"/>
            </p:custDataLst>
          </p:nvPr>
        </p:nvSpPr>
        <p:spPr>
          <a:xfrm>
            <a:off x="4965310" y="176530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8"/>
            </p:custDataLst>
          </p:nvPr>
        </p:nvSpPr>
        <p:spPr>
          <a:xfrm>
            <a:off x="5905745" y="176530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数字资源共享的意义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@这不是阿燊"/>
          <p:cNvSpPr/>
          <p:nvPr>
            <p:custDataLst>
              <p:tags r:id="rId9"/>
            </p:custDataLst>
          </p:nvPr>
        </p:nvSpPr>
        <p:spPr>
          <a:xfrm>
            <a:off x="4644000" y="266636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0"/>
            </p:custDataLst>
          </p:nvPr>
        </p:nvSpPr>
        <p:spPr>
          <a:xfrm>
            <a:off x="4965310" y="272034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1"/>
            </p:custDataLst>
          </p:nvPr>
        </p:nvSpPr>
        <p:spPr>
          <a:xfrm>
            <a:off x="5905745" y="272034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跨校合作学习的优势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@这不是阿燊"/>
          <p:cNvSpPr/>
          <p:nvPr>
            <p:custDataLst>
              <p:tags r:id="rId12"/>
            </p:custDataLst>
          </p:nvPr>
        </p:nvSpPr>
        <p:spPr>
          <a:xfrm>
            <a:off x="4644000" y="362140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3"/>
            </p:custDataLst>
          </p:nvPr>
        </p:nvSpPr>
        <p:spPr>
          <a:xfrm>
            <a:off x="4965310" y="367538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14"/>
            </p:custDataLst>
          </p:nvPr>
        </p:nvSpPr>
        <p:spPr>
          <a:xfrm>
            <a:off x="5905745" y="367538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数字资源共享的具体措施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@这不是阿燊"/>
          <p:cNvSpPr/>
          <p:nvPr>
            <p:custDataLst>
              <p:tags r:id="rId15"/>
            </p:custDataLst>
          </p:nvPr>
        </p:nvSpPr>
        <p:spPr>
          <a:xfrm>
            <a:off x="4644000" y="457644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6"/>
            </p:custDataLst>
          </p:nvPr>
        </p:nvSpPr>
        <p:spPr>
          <a:xfrm>
            <a:off x="4965310" y="463042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7"/>
            </p:custDataLst>
          </p:nvPr>
        </p:nvSpPr>
        <p:spPr>
          <a:xfrm>
            <a:off x="5905745" y="463042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跨校合作学习的实施方案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@这不是阿燊"/>
          <p:cNvSpPr/>
          <p:nvPr>
            <p:custDataLst>
              <p:tags r:id="rId18"/>
            </p:custDataLst>
          </p:nvPr>
        </p:nvSpPr>
        <p:spPr>
          <a:xfrm>
            <a:off x="4644000" y="55314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19"/>
            </p:custDataLst>
          </p:nvPr>
        </p:nvSpPr>
        <p:spPr>
          <a:xfrm>
            <a:off x="4965310" y="558546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20"/>
            </p:custDataLst>
          </p:nvPr>
        </p:nvSpPr>
        <p:spPr>
          <a:xfrm>
            <a:off x="5905745" y="558546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数字资源共享和跨校合作学习的未来展望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单击添加章节标题</a:t>
            </a:r>
            <a:endParaRPr altLang="zh-CN" dirty="0" lang="en-US"/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PART01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数字资源共享的意义</a:t>
            </a:r>
            <a:endParaRPr altLang="en-US" dirty="0" lang="zh-CN">
              <a:sym typeface="+mn-lt"/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PART02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89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打破地域限制，让更多学生接触到优质教育资源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实现教育资源的共享与互利，推动教育事业的发展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推动教育公平，提高教育质量，促进社会公平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促进教育资源均衡分配，缩小城乡、区域之间的教育差距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提升教育质量</a:t>
            </a:r>
            <a:endParaRPr altLang="en-US" lang="zh-CN"/>
          </a:p>
        </p:txBody>
      </p:sp>
      <p:sp>
        <p:nvSpPr>
          <p:cNvPr id="10490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提高教学效率：数字资源共享可以实现教学资源的快速传播和共享，提高教学效率，同时也可以减少重复劳动，提高教师的工作效率。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丰富教学资源：数字资源共享可以提供更丰富的教学资源，包括电子图书、课件、视频等，有助于提高教学质量。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促进教育公平：数字资源共享可以打破地域限制，让不同地区、不同学校的学生都能够享受到优质的教育资源，促进教育公平。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培养创新人才：数字资源共享可以为学生提供更多的学习机会和选择，培养学生的自主学习能力和创新精神，为培养创新人才打下基础。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培养学生综合素质</a:t>
            </a:r>
            <a:endParaRPr altLang="en-US" lang="zh-CN"/>
          </a:p>
        </p:txBody>
      </p:sp>
      <p:sp>
        <p:nvSpPr>
          <p:cNvPr id="10491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提升学习能力：学生可以通过数字资源共享培养自主学习、合作学习等能力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拓展学习资源：数字资源共享为学生提供了更丰富的学习材料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促进全面发展：数字资源共享有助于学生在知识、技能、情感等方面得到全面发展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增强综合素质：通过数字资源共享，学生可以提升综合素质，为未来的学习和工作打下基础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跨校合作学习的优势</a:t>
            </a:r>
            <a:endParaRPr altLang="en-US" dirty="0" lang="zh-CN">
              <a:sym typeface="+mn-lt"/>
            </a:endParaRPr>
          </a:p>
        </p:txBody>
      </p:sp>
      <p:sp>
        <p:nvSpPr>
          <p:cNvPr id="1049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PART03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资源共享，降低成本</a:t>
            </a:r>
            <a:endParaRPr altLang="en-US" lang="zh-CN"/>
          </a:p>
        </p:txBody>
      </p:sp>
      <p:sp>
        <p:nvSpPr>
          <p:cNvPr id="10492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跨校合作学习的资源共享可以降低成本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共享资源可以促进教育公平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资源共享可以提高教育质量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资源共享可以促进学校之间的交流与合作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优势互补，提升教学水平</a:t>
            </a:r>
            <a:endParaRPr altLang="en-US" lang="zh-CN"/>
          </a:p>
        </p:txBody>
      </p:sp>
      <p:sp>
        <p:nvSpPr>
          <p:cNvPr id="104927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资源共享：不同学校之间的资源共享，弥补了单一学校资源的不足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优势互补：不同学校之间的教师、学生可以相互学习，取长补短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提升教学水平：通过跨校合作学习，可以促进教师之间的交流与合作，提高教学水平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增强学生综合素质：跨校合作学习可以让学生接触到更多的知识和文化，增强学生的综合素质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拓展学生视野，增强综合素质</a:t>
            </a:r>
            <a:endParaRPr altLang="en-US" lang="zh-CN"/>
          </a:p>
        </p:txBody>
      </p:sp>
      <p:sp>
        <p:nvSpPr>
          <p:cNvPr id="10493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促进全面发展：跨校合作学习不仅关注学生的知识学习，还注重学生的品德、情感、实践等方面的培养，促进学生的全面发展。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拓展学生视野：跨校合作学习可以让学生接触到不同学校、不同学科的知识和资源，从而拓展他们的视野，增强他们的综合素质。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增强综合素质：通过跨校合作学习，学生可以锻炼自己的沟通、协作、创新等能力，提高自己的综合素质，为未来的发展打下坚实的基础。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增强社会适应能力：通过跨校合作学习，学生可以更好地适应社会的发展和变化，增强自己的社会适应能力。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数字资源共享的具体措施</a:t>
            </a:r>
            <a:endParaRPr altLang="en-US" dirty="0" lang="zh-CN">
              <a:sym typeface="+mn-lt"/>
            </a:endParaRPr>
          </a:p>
        </p:txBody>
      </p:sp>
      <p:sp>
        <p:nvSpPr>
          <p:cNvPr id="10494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PART04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建立数字化教育平台</a:t>
            </a:r>
            <a:endParaRPr altLang="en-US" lang="zh-CN"/>
          </a:p>
        </p:txBody>
      </p:sp>
      <p:sp>
        <p:nvSpPr>
          <p:cNvPr id="10494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平台功能：提供在线课程、学习资源、互动交流等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平台特点：开放性、互动性、个性化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平台优势：促进教育公平、提高教学质量、增强学习效果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实施策略：政府支持、学校合作、技术支持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整合优质教育资源</a:t>
            </a:r>
            <a:endParaRPr altLang="en-US" lang="zh-CN"/>
          </a:p>
        </p:txBody>
      </p:sp>
      <p:sp>
        <p:nvSpPr>
          <p:cNvPr id="10495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建立数字资源共享平台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整合各校优质教育资源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制定资源共享标准与规范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推广优质教育资源的应用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推广数字化教育应用</a:t>
            </a:r>
            <a:endParaRPr altLang="en-US" lang="zh-CN"/>
          </a:p>
        </p:txBody>
      </p:sp>
      <p:sp>
        <p:nvSpPr>
          <p:cNvPr id="104956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建立数字化教育平台：整合优质教育资源，实现跨校共享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推广数字化教育应用：鼓励教师使用数字化教育工具，提高教学效果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培训教师：提高教师数字化教育应用能力，促进数字化教育发展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开展数字化教育活动：鼓励学生参与数字化教育活动，提高数字化教育应用水平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跨校合作学习的实施方案</a:t>
            </a:r>
            <a:endParaRPr altLang="en-US" dirty="0" lang="zh-CN">
              <a:sym typeface="+mn-lt"/>
            </a:endParaRPr>
          </a:p>
        </p:txBody>
      </p:sp>
      <p:sp>
        <p:nvSpPr>
          <p:cNvPr id="10496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PART05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制定合作计划和目标</a:t>
            </a:r>
            <a:endParaRPr altLang="en-US" lang="zh-CN"/>
          </a:p>
        </p:txBody>
      </p:sp>
      <p:sp>
        <p:nvSpPr>
          <p:cNvPr id="10496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明确合作目标：确定合作学习的具体目标，如提高学生的学习能力、促进知识共享等。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制定合作计划：根据合作目标，制定详细的合作计划，包括合作时间、合作方式、合作内容等。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确定合作资源：根据合作计划，确定所需的数字资源，如在线课程、电子图书、数据库等。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分配合作任务：根据合作计划和资源，分配各校的任务，确保合作顺利进行。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建立合作机制和沟通渠道</a:t>
            </a:r>
            <a:endParaRPr altLang="en-US" lang="zh-CN"/>
          </a:p>
        </p:txBody>
      </p:sp>
      <p:sp>
        <p:nvSpPr>
          <p:cNvPr id="104974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建立合作机制：明确合作目标、任务和责任分工，制定合作计划和实施方案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沟通渠道：建立有效的沟通渠道，包括定期会议、在线交流、电话会议等，确保信息畅通，及时解决问题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资源共享：共享数字资源，包括教学资料、学习资源、实验设备等，提高资源利用效率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6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合作效果评估：对合作效果进行评估，及时发现问题并进行改进，确保合作顺利进行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开展多样化的教学活动</a:t>
            </a:r>
            <a:endParaRPr altLang="en-US" lang="zh-CN"/>
          </a:p>
        </p:txBody>
      </p:sp>
      <p:sp>
        <p:nvSpPr>
          <p:cNvPr id="10498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线下活动：组织实地考察、研讨会等活动，增进相互了解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线上教学：利用网络平台进行远程授课，实现资源共享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合作项目：共同完成某个研究项目或实践活动，培养团队协作能力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资源共享：互相提供教学资料、实验设备等资源，提高教学效率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数字资源共享和跨校合作学习的未来展望</a:t>
            </a:r>
            <a:endParaRPr altLang="en-US" dirty="0" lang="zh-CN">
              <a:sym typeface="+mn-lt"/>
            </a:endParaRPr>
          </a:p>
        </p:txBody>
      </p:sp>
      <p:sp>
        <p:nvSpPr>
          <p:cNvPr id="10498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PART06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推动教育信息化发展</a:t>
            </a:r>
            <a:endParaRPr altLang="en-US" lang="zh-CN"/>
          </a:p>
        </p:txBody>
      </p:sp>
      <p:sp>
        <p:nvSpPr>
          <p:cNvPr id="10499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数字资源共享和跨校合作学习在教育信息化发展中的重要性和作用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数字资源共享和跨校合作学习的普及和推广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未来教育信息化发展的趋势和方向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推动教育信息化发展的措施和建议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促进教育国际化进程</a:t>
            </a:r>
            <a:endParaRPr altLang="en-US" lang="zh-CN"/>
          </a:p>
        </p:txBody>
      </p:sp>
      <p:sp>
        <p:nvSpPr>
          <p:cNvPr id="10499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未来展望：数字资源共享与跨校合作学习深度融合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教育国际化进程中面临的挑战与机遇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数字资源共享推动教育国际化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跨校合作学习促进文化交流与理解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培养更多具有创新精神和实践能力的人才</a:t>
            </a:r>
            <a:endParaRPr altLang="en-US" lang="zh-CN"/>
          </a:p>
        </p:txBody>
      </p:sp>
      <p:sp>
        <p:nvSpPr>
          <p:cNvPr id="10500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数字资源共享和跨校合作学习的普及将促进教育公平，提高教育质量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通过数字资源共享和跨校合作学习，学生可以接触到更广泛的知识和经验，培养创新思维和实践能力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未来展望：数字资源共享和跨校合作学习将进一步推动教育改革和创新，培养更多具有创新精神和实践能力的人才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数字资源共享和跨校合作学习将为学生提供更多的学习机会和挑战，促进个人成长和发展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835" y="212725"/>
            <a:ext cx="10514965" cy="2973070"/>
          </a:xfrm>
        </p:spPr>
        <p:txBody>
          <a:bodyPr wrap="square">
            <a:normAutofit/>
          </a:bodyPr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10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92175" y="5288280"/>
            <a:ext cx="7315200" cy="894715"/>
          </a:xfrm>
        </p:spPr>
        <p:txBody>
          <a:bodyPr wrap="square">
            <a:normAutofit/>
          </a:bodyPr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5010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443990" y="3674110"/>
            <a:ext cx="9910445" cy="1203960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3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3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3_1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单击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3_1*b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4.xml><?xml version="1.0" encoding="utf-8"?>
<p:tagLst xmlns:p="http://schemas.openxmlformats.org/presentationml/2006/main">
  <p:tag name="KSO_WM_UNIT_NOCLEAR" val="0"/>
  <p:tag name="KSO_WM_UNIT_VALUE" val="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3_1*f*2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5.xml><?xml version="1.0" encoding="utf-8"?>
<p:tagLst xmlns:p="http://schemas.openxmlformats.org/presentationml/2006/main">
  <p:tag name="KSO_WM_UNIT_SUBTYPE" val="b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3_1*f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汇报人：WPS"/>
</p:tagLst>
</file>

<file path=ppt/tags/tag76.xml><?xml version="1.0" encoding="utf-8"?>
<p:tagLst xmlns:p="http://schemas.openxmlformats.org/presentationml/2006/main">
  <p:tag name="KSO_WM_SLIDE_ID" val="custom2023098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3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6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6*b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1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1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3_6*l_h_i*1_1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3_6*l_h_a*1_1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2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2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3_6*l_h_i*1_2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3_6*l_h_a*1_2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3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3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3_6*l_h_i*1_3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3_6*l_h_a*1_3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4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4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3_6*l_h_i*1_4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3_6*l_h_a*1_4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5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5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3_6*l_h_i*1_5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3_6*l_h_a*1_5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6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6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3_6*l_h_i*1_6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3_6*l_h_a*1_6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SLIDE_ID" val="custom2023098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100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2"/>
</p:tagLst>
</file>

<file path=ppt/tags/tag103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3"/>
</p:tagLst>
</file>

<file path=ppt/tags/tag159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4"/>
</p:tagLst>
</file>

<file path=ppt/tags/tag194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5"/>
</p:tagLst>
</file>

<file path=ppt/tags/tag225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6"/>
</p:tagLst>
</file>

<file path=ppt/tags/tag260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f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93"/>
  <p:tag name="KSO_WM_UNIT_TYPE" val="f"/>
  <p:tag name="KSO_WM_UNIT_INDEX" val="1"/>
  <p:tag name="KSO_WM_UNIT_SUBTYPE" val="g"/>
  <p:tag name="KSO_WM_UNIT_PRESET_TEXT" val="YOUR LOGO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f*2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4"/>
  <p:tag name="KSO_WM_UNIT_TYPE" val="f"/>
  <p:tag name="KSO_WM_UNIT_INDEX" val="2"/>
  <p:tag name="KSO_WM_UNIT_PRESET_TEXT" val="汇报人：WPS"/>
</p:tagLst>
</file>

<file path=ppt/tags/tag304.xml><?xml version="1.0" encoding="utf-8"?>
<p:tagLst xmlns:p="http://schemas.openxmlformats.org/presentationml/2006/main">
  <p:tag name="KSO_WM_SLIDE_ID" val="custom2023098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3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anchor="ctr" anchorCtr="0" compatLnSpc="1" forceAA="0" fromWordArt="0" horzOverflow="overflow" numCol="1" rtlCol="0" spcCol="0" vert="horz" vertOverflow="overflow" wrap="square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rtlCol="0" wrap="square">
        <a:spAutoFit/>
      </a:bodyPr>
      <a:lstStyle>
        <a:defPPr>
          <a:defRPr altLang="en-US" b="1" lang="zh-CN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2023-12-16T03:01:58Z</dcterms:created>
  <dcterms:modified xsi:type="dcterms:W3CDTF">2023-12-16T03:01:58Z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17b400c1666147d1bf4b18f99d51adaa_21</vt:lpwstr>
  </property>
</Properties>
</file>