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12" r:id="rId1"/>
    <p:sldMasterId id="2147486049" r:id="rId2"/>
  </p:sldMasterIdLst>
  <p:notesMasterIdLst>
    <p:notesMasterId r:id="rId3"/>
  </p:notesMasterIdLst>
  <p:sldIdLst>
    <p:sldId id="1329" r:id="rId4"/>
    <p:sldId id="1334" r:id="rId5"/>
    <p:sldId id="1338" r:id="rId6"/>
    <p:sldId id="1341" r:id="rId7"/>
    <p:sldId id="1347" r:id="rId9"/>
    <p:sldId id="1350" r:id="rId10"/>
    <p:sldId id="1353" r:id="rId11"/>
    <p:sldId id="1356" r:id="rId12"/>
    <p:sldId id="1359" r:id="rId13"/>
    <p:sldId id="1365" r:id="rId15"/>
    <p:sldId id="1368" r:id="rId16"/>
    <p:sldId id="1371" r:id="rId17"/>
    <p:sldId id="1374" r:id="rId18"/>
    <p:sldId id="1377" r:id="rId19"/>
    <p:sldId id="1383" r:id="rId21"/>
    <p:sldId id="1386" r:id="rId22"/>
    <p:sldId id="1389" r:id="rId23"/>
    <p:sldId id="1392" r:id="rId24"/>
    <p:sldId id="1395" r:id="rId25"/>
    <p:sldId id="1401" r:id="rId27"/>
    <p:sldId id="1404" r:id="rId28"/>
    <p:sldId id="1407" r:id="rId29"/>
    <p:sldId id="1410" r:id="rId30"/>
    <p:sldId id="1413" r:id="rId31"/>
    <p:sldId id="1419" r:id="rId33"/>
    <p:sldId id="1422" r:id="rId34"/>
    <p:sldId id="1425" r:id="rId35"/>
    <p:sldId id="1428" r:id="rId36"/>
    <p:sldId id="1431" r:id="rId37"/>
    <p:sldId id="1437" r:id="rId39"/>
    <p:sldId id="1440" r:id="rId40"/>
    <p:sldId id="1443" r:id="rId41"/>
    <p:sldId id="1447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13" r:id="rId1"/>
    <p:sldLayoutId id="2147486014" r:id="rId2"/>
    <p:sldLayoutId id="2147486015" r:id="rId3"/>
    <p:sldLayoutId id="2147486016" r:id="rId4"/>
    <p:sldLayoutId id="2147486017" r:id="rId5"/>
    <p:sldLayoutId id="2147486018" r:id="rId6"/>
    <p:sldLayoutId id="2147486019" r:id="rId7"/>
    <p:sldLayoutId id="2147486020" r:id="rId8"/>
    <p:sldLayoutId id="2147486021" r:id="rId9"/>
    <p:sldLayoutId id="2147486022" r:id="rId10"/>
    <p:sldLayoutId id="21474860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050" r:id="rId1"/>
    <p:sldLayoutId id="2147486051" r:id="rId2"/>
    <p:sldLayoutId id="2147486052" r:id="rId3"/>
    <p:sldLayoutId id="2147486053" r:id="rId4"/>
    <p:sldLayoutId id="2147486054" r:id="rId5"/>
    <p:sldLayoutId id="2147486055" r:id="rId6"/>
    <p:sldLayoutId id="2147486056" r:id="rId7"/>
    <p:sldLayoutId id="2147486057" r:id="rId8"/>
    <p:sldLayoutId id="2147486058" r:id="rId9"/>
    <p:sldLayoutId id="2147486059" r:id="rId10"/>
    <p:sldLayoutId id="21474860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tags" Target="../tags/tag242.xml"/><Relationship Id="rId18" Type="http://schemas.openxmlformats.org/officeDocument/2006/relationships/tags" Target="../tags/tag243.xml"/><Relationship Id="rId19" Type="http://schemas.openxmlformats.org/officeDocument/2006/relationships/tags" Target="../tags/tag244.xml"/><Relationship Id="rId20" Type="http://schemas.openxmlformats.org/officeDocument/2006/relationships/tags" Target="../tags/tag24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tags" Target="../tags/tag416.xml"/><Relationship Id="rId14" Type="http://schemas.openxmlformats.org/officeDocument/2006/relationships/tags" Target="../tags/tag417.xml"/><Relationship Id="rId15" Type="http://schemas.openxmlformats.org/officeDocument/2006/relationships/tags" Target="../tags/tag418.xml"/><Relationship Id="rId16" Type="http://schemas.openxmlformats.org/officeDocument/2006/relationships/tags" Target="../tags/tag419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tags" Target="../tags/tag432.xml"/><Relationship Id="rId14" Type="http://schemas.openxmlformats.org/officeDocument/2006/relationships/tags" Target="../tags/tag433.xml"/><Relationship Id="rId15" Type="http://schemas.openxmlformats.org/officeDocument/2006/relationships/tags" Target="../tags/tag434.xml"/><Relationship Id="rId16" Type="http://schemas.openxmlformats.org/officeDocument/2006/relationships/tags" Target="../tags/tag435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2024年度工作总结与战略规划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2024年度工作总结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团队建设与成长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市场分析与趋势预测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战略规划与目标设定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实施计划与时间表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2024年度工作总结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完成项目与任务</a:t>
            </a:r>
            <a:endParaRPr altLang="en-US" lang="zh-CN"/>
          </a:p>
        </p:txBody>
      </p:sp>
      <p:sp>
        <p:nvSpPr>
          <p:cNvPr id="1048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2024年度主要项目及完成情况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各项任务完成情况及成果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团队协作与沟通情况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遇到的问题及解决方案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业绩与成果</a:t>
            </a:r>
            <a:endParaRPr altLang="en-US" lang="zh-CN"/>
          </a:p>
        </p:txBody>
      </p:sp>
      <p:sp>
        <p:nvSpPr>
          <p:cNvPr id="10490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客户满意度及市场反馈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团队建设与人才培养成果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业绩目标达成情况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关键项目进展及成果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挑战与解决方案</a:t>
            </a:r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面临的挑战：市场竞争激烈、客户需求多样化、技术更新迅速等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解决方案：加强市场调研，提高产品创新能力，优化客户服务体系，加强团队建设等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实施效果：提升产品竞争力，增强客户满意度，提高团队凝聚力等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未来展望：持续关注市场动态，不断优化产品和服务，加强团队培训和人才培养等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经验教训</a:t>
            </a:r>
            <a:endParaRPr altLang="en-US" lang="zh-CN"/>
          </a:p>
        </p:txBody>
      </p:sp>
      <p:sp>
        <p:nvSpPr>
          <p:cNvPr id="104912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成功经验：总结本年度工作中取得的成功经验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失败教训：分析本年度工作中遇到的失败和挫折，并提出改进措施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团队协作：强调团队协作在本年度工作中的重要性，以及如何提高团队协作效率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技能提升：总结本年度个人技能的提升情况，以及未来需要进一步提高的技能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团队建设与成长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团队组建与人员配置</a:t>
            </a:r>
            <a:endParaRPr altLang="en-US" lang="zh-CN"/>
          </a:p>
        </p:txBody>
      </p:sp>
      <p:sp>
        <p:nvSpPr>
          <p:cNvPr id="10492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团队成员选拔及培养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团队组建背景及目标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人员配置及分工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团队建设成果及未来规划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培训与发展计划</a:t>
            </a:r>
            <a:endParaRPr altLang="en-US" lang="zh-CN"/>
          </a:p>
        </p:txBody>
      </p:sp>
      <p:sp>
        <p:nvSpPr>
          <p:cNvPr id="10493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培训周期：年度培训计划、季度培训计划等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培训效果评估：通过考试、问卷调查等方式进行评估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培训内容：技能培训、领导力培训、团队建设培训等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培训方式：线上培训、线下培训、内部培训等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团队文化与凝聚力</a:t>
            </a:r>
            <a:endParaRPr altLang="en-US" lang="zh-CN"/>
          </a:p>
        </p:txBody>
      </p:sp>
      <p:sp>
        <p:nvSpPr>
          <p:cNvPr id="10493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团队价值观：明确、积极、协作、创新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团队沟通：建立有效的沟通机制，促进信息交流与协作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团队目标：明确共同目标，激发团队成员的积极性和创造力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团队活动：定期组织团建、培训、分享会等活动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团队荣誉与成果</a:t>
            </a:r>
            <a:endParaRPr altLang="en-US" lang="zh-CN"/>
          </a:p>
        </p:txBody>
      </p:sp>
      <p:sp>
        <p:nvSpPr>
          <p:cNvPr id="10494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团队成员成长：在过去的一年中，团队成员在技能、知识和经验方面有哪些提升？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团队荣誉：在过去的一年中，团队获得了哪些荣誉或奖项？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团队成果：团队在项目或任务中取得了哪些重要成果或突破？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团队合作与协作：团队在合作与协作方面有哪些成功的经验或案例？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市场分析与趋势预测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行业趋势与发展方向</a:t>
            </a:r>
            <a:endParaRPr altLang="en-US" lang="zh-CN"/>
          </a:p>
        </p:txBody>
      </p:sp>
      <p:sp>
        <p:nvSpPr>
          <p:cNvPr id="10495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行业发展趋势：分析当前行业的发展趋势，包括市场规模、增长速度、竞争格局等方面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挑战与机遇：分析当前行业面临的挑战和机遇，提出应对策略和措施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战略规划：根据行业趋势和发展方向，制定公司的战略规划，包括目标设定、资源配置、实施计划等方面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未来发展方向：根据行业趋势，提出公司未来的发展方向和重点，包括产品创新、市场拓展、品牌建设等方面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竞争对手分析</a:t>
            </a:r>
            <a:endParaRPr altLang="en-US" lang="zh-CN"/>
          </a:p>
        </p:txBody>
      </p:sp>
      <p:sp>
        <p:nvSpPr>
          <p:cNvPr id="10496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主要竞争对手概况：公司规模、市场份额、产品特点等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竞争对手策略分析：市场定位、营销策略、产品创新等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竞争对手优劣势分析：优势、劣势、机会、威胁等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竞争格局展望：未来发展趋势、市场变化等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市场机会与挑战</a:t>
            </a:r>
            <a:endParaRPr altLang="en-US" lang="zh-CN"/>
          </a:p>
        </p:txBody>
      </p:sp>
      <p:sp>
        <p:nvSpPr>
          <p:cNvPr id="10496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市场机会：分析当前市场趋势，挖掘潜在商机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竞争环境：分析竞争对手，制定差异化竞争策略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客户需求：了解客户需求，提升产品和服务质量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挑战：识别市场风险，制定应对策略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未来市场预测</a:t>
            </a:r>
            <a:endParaRPr altLang="en-US" lang="zh-CN"/>
          </a:p>
        </p:txBody>
      </p:sp>
      <p:sp>
        <p:nvSpPr>
          <p:cNvPr id="10497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市场规模与增长趋势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消费者需求与行为变化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竞争对手分析与市场格局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新兴技术与市场机会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战略规划与目标设定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战略目标设定</a:t>
            </a:r>
            <a:endParaRPr altLang="en-US" lang="zh-CN"/>
          </a:p>
        </p:txBody>
      </p:sp>
      <p:sp>
        <p:nvSpPr>
          <p:cNvPr id="1049890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明确公司愿景和使命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94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确定时间表和责任人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898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确定业务发展目标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02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812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制定实现目标的策略和措施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关键业务领域规划</a:t>
            </a:r>
            <a:endParaRPr altLang="en-US" lang="zh-CN"/>
          </a:p>
        </p:txBody>
      </p:sp>
      <p:sp>
        <p:nvSpPr>
          <p:cNvPr id="10499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核心业务领域：明确公司未来发展的重点领域和方向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新兴业务领域：探索和培育新的增长点，为公司未来发展提供动力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战略合作领域：加强与合作伙伴的合作，共同推动业务发展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创新发展领域：加大研发投入，推动技术创新和产品升级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资源分配与优化建议</a:t>
            </a:r>
            <a:endParaRPr altLang="en-US" lang="zh-CN"/>
          </a:p>
        </p:txBody>
      </p:sp>
      <p:sp>
        <p:nvSpPr>
          <p:cNvPr id="10499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资源分配：根据业务需求和优先级，合理分配人力、物力和财力资源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优化建议：通过数据分析、流程改进等方式，提高资源利用效率，降低成本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跨部门协作：加强与其他部门的沟通与协作，确保资源共享和协同工作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持续改进：根据实际情况调整资源分配策略，不断优化和改进工作流程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风险评估与应对策略</a:t>
            </a:r>
            <a:endParaRPr altLang="en-US" lang="zh-CN"/>
          </a:p>
        </p:txBody>
      </p:sp>
      <p:sp>
        <p:nvSpPr>
          <p:cNvPr id="105005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6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识别潜在风险：对可能影响项目或业务的不确定因素进行识别和评估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制定应对策略：针对不同风险制定相应的应对策略和措施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资源分配：合理分配资源以应对不同风险，确保项目的顺利进行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持续监控与调整：对风险进行持续监控，并根据实际情况调整应对策略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实施计划与时间表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实施步骤与时间表安排</a:t>
            </a:r>
            <a:endParaRPr altLang="en-US" lang="zh-CN"/>
          </a:p>
        </p:txBody>
      </p:sp>
      <p:sp>
        <p:nvSpPr>
          <p:cNvPr id="105017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8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18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确定目标：明确2024年度工作目标和计划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8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8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制定实施方案：制定具体的实施方案和计划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9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9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分配任务：将任务分配给各个部门和人员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19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0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监督与评估：对实施过程进行监督和评估，确保按时完成目标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0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0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调整与优化：根据实际情况对实施方案进行调整和优化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责任人及任务分工</a:t>
            </a:r>
            <a:endParaRPr altLang="en-US" lang="zh-CN"/>
          </a:p>
        </p:txBody>
      </p:sp>
      <p:sp>
        <p:nvSpPr>
          <p:cNvPr id="10502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实施计划：XXX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时间表：XXX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任务分工：XXX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责任人：XXX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监督与评估机制建立</a:t>
            </a:r>
            <a:endParaRPr altLang="en-US" lang="zh-CN"/>
          </a:p>
        </p:txBody>
      </p:sp>
      <p:sp>
        <p:nvSpPr>
          <p:cNvPr id="10503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沟通机制：建立有效的沟通渠道，及时解决项目中出现的问题和困难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奖惩机制：根据项目成果评估结果，对表现优秀的团队或个人进行奖励，对表现不佳的进行惩罚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监督机制：建立专门的监督团队，对项目进展进行实时监控和评估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评估机制：制定详细的评估标准，定期对项目成果进行评估和反馈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调整与改进方案制定</a:t>
            </a:r>
            <a:endParaRPr altLang="en-US" lang="zh-CN"/>
          </a:p>
        </p:txBody>
      </p:sp>
      <p:sp>
        <p:nvSpPr>
          <p:cNvPr id="10503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确定责任人和监督机制，确保方案的顺利实施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针对2024年度工作目标，分析当前存在的问题和不足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制定具体的调整和改进方案，明确实施步骤和时间表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及时跟进和评估方案的效果，根据实际情况进行调整和优化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工作成果总结回顾</a:t>
            </a:r>
            <a:endParaRPr altLang="en-US" lang="zh-CN"/>
          </a:p>
        </p:txBody>
      </p:sp>
      <p:sp>
        <p:nvSpPr>
          <p:cNvPr id="105049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2024年度主要工作成果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重点任务完成情况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团队协作与沟通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1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经验教训与改进措施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未来发展趋势展望</a:t>
            </a:r>
            <a:endParaRPr altLang="en-US" lang="zh-CN"/>
          </a:p>
        </p:txBody>
      </p:sp>
      <p:sp>
        <p:nvSpPr>
          <p:cNvPr id="10505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竞争趋势：分析竞争对手的发展情况和竞争策略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行业趋势：分析行业的发展趋势和未来发展方向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技术趋势：分析当前和未来的技术趋势和影响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人才趋势：分析人才需求和人才流动趋势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公司愿景及使命重申</a:t>
            </a:r>
            <a:endParaRPr altLang="en-US" lang="zh-CN"/>
          </a:p>
        </p:txBody>
      </p:sp>
      <p:sp>
        <p:nvSpPr>
          <p:cNvPr id="10506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核心价值观：诚信、创新、卓越、共赢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公司愿景：成为全球领先的XXXX公司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使命重申：为客户提供优质的产品和服务，创造价值并回馈社会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企业文化：以人为本，追求卓越，团结协作，共同发展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6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9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3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2023-12-17T21:35:10Z</dcterms:created>
  <dcterms:modified xsi:type="dcterms:W3CDTF">2023-12-17T21:35:10Z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b2e368abd79841e88a7cfc666f60c3c6_21</vt:lpwstr>
  </property>
</Properties>
</file>