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502" r:id="rId1"/>
    <p:sldMasterId id="2147485539" r:id="rId2"/>
  </p:sldMasterIdLst>
  <p:notesMasterIdLst>
    <p:notesMasterId r:id="rId3"/>
  </p:notesMasterIdLst>
  <p:sldIdLst>
    <p:sldId id="1072" r:id="rId4"/>
    <p:sldId id="1077" r:id="rId5"/>
    <p:sldId id="1082" r:id="rId6"/>
    <p:sldId id="1086" r:id="rId7"/>
    <p:sldId id="1089" r:id="rId8"/>
    <p:sldId id="1092" r:id="rId9"/>
    <p:sldId id="1096" r:id="rId10"/>
    <p:sldId id="1100" r:id="rId11"/>
    <p:sldId id="1103" r:id="rId12"/>
    <p:sldId id="1106" r:id="rId13"/>
    <p:sldId id="1109" r:id="rId14"/>
    <p:sldId id="1113" r:id="rId15"/>
    <p:sldId id="1117" r:id="rId16"/>
    <p:sldId id="1120" r:id="rId17"/>
    <p:sldId id="1123" r:id="rId18"/>
    <p:sldId id="1126" r:id="rId19"/>
    <p:sldId id="1130" r:id="rId20"/>
    <p:sldId id="1134" r:id="rId21"/>
    <p:sldId id="1137" r:id="rId22"/>
    <p:sldId id="1140" r:id="rId23"/>
    <p:sldId id="1144" r:id="rId24"/>
    <p:sldId id="1148" r:id="rId25"/>
    <p:sldId id="1151" r:id="rId26"/>
    <p:sldId id="1154" r:id="rId27"/>
    <p:sldId id="1157" r:id="rId28"/>
    <p:sldId id="1161"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503" r:id="rId1"/>
    <p:sldLayoutId id="2147485504" r:id="rId2"/>
    <p:sldLayoutId id="2147485505" r:id="rId3"/>
    <p:sldLayoutId id="2147485506" r:id="rId4"/>
    <p:sldLayoutId id="2147485507" r:id="rId5"/>
    <p:sldLayoutId id="2147485508" r:id="rId6"/>
    <p:sldLayoutId id="2147485509" r:id="rId7"/>
    <p:sldLayoutId id="2147485510" r:id="rId8"/>
    <p:sldLayoutId id="2147485511" r:id="rId9"/>
    <p:sldLayoutId id="2147485512" r:id="rId10"/>
    <p:sldLayoutId id="214748551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540" r:id="rId1"/>
    <p:sldLayoutId id="2147485541" r:id="rId2"/>
    <p:sldLayoutId id="2147485542" r:id="rId3"/>
    <p:sldLayoutId id="2147485543" r:id="rId4"/>
    <p:sldLayoutId id="2147485544" r:id="rId5"/>
    <p:sldLayoutId id="2147485545" r:id="rId6"/>
    <p:sldLayoutId id="2147485546" r:id="rId7"/>
    <p:sldLayoutId id="2147485547" r:id="rId8"/>
    <p:sldLayoutId id="2147485548" r:id="rId9"/>
    <p:sldLayoutId id="2147485549" r:id="rId10"/>
    <p:sldLayoutId id="2147485550"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tags" Target="../tags/tag153.xml"/><Relationship Id="rId14" Type="http://schemas.openxmlformats.org/officeDocument/2006/relationships/tags" Target="../tags/tag154.xml"/><Relationship Id="rId15" Type="http://schemas.openxmlformats.org/officeDocument/2006/relationships/tags" Target="../tags/tag155.xml"/><Relationship Id="rId16" Type="http://schemas.openxmlformats.org/officeDocument/2006/relationships/tags" Target="../tags/tag156.xml"/><Relationship Id="rId17" Type="http://schemas.openxmlformats.org/officeDocument/2006/relationships/tags" Target="../tags/tag157.xml"/><Relationship Id="rId18" Type="http://schemas.openxmlformats.org/officeDocument/2006/relationships/tags" Target="../tags/tag158.xml"/><Relationship Id="rId19" Type="http://schemas.openxmlformats.org/officeDocument/2006/relationships/tags" Target="../tags/tag159.xml"/><Relationship Id="rId20" Type="http://schemas.openxmlformats.org/officeDocument/2006/relationships/tags" Target="../tags/tag160.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tags" Target="../tags/tag203.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tags" Target="../tags/tag233.xml"/><Relationship Id="rId14" Type="http://schemas.openxmlformats.org/officeDocument/2006/relationships/tags" Target="../tags/tag234.xml"/><Relationship Id="rId15" Type="http://schemas.openxmlformats.org/officeDocument/2006/relationships/tags" Target="../tags/tag235.xml"/><Relationship Id="rId16" Type="http://schemas.openxmlformats.org/officeDocument/2006/relationships/tags" Target="../tags/tag236.xml"/><Relationship Id="rId17" Type="http://schemas.openxmlformats.org/officeDocument/2006/relationships/tags" Target="../tags/tag237.xml"/><Relationship Id="rId18" Type="http://schemas.openxmlformats.org/officeDocument/2006/relationships/tags" Target="../tags/tag238.xml"/><Relationship Id="rId19" Type="http://schemas.openxmlformats.org/officeDocument/2006/relationships/tags" Target="../tags/tag239.xml"/><Relationship Id="rId20" Type="http://schemas.openxmlformats.org/officeDocument/2006/relationships/tags" Target="../tags/tag240.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normAutofit fontScale="90000"/>
          </a:bodyPr>
          <a:p>
            <a:r>
              <a:rPr altLang="en-US" dirty="0" lang="zh-CN"/>
              <a:t>2024年小学生心理健康教育的探索与实施</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18960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32580" y="122047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背景介绍</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38187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24850" y="119189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心理健康教育的内容</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18960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32580" y="282638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实施心理健康教育的策略</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38187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24850" y="285623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心理健康教育的实践案例</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189605" y="478536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132580" y="452501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心理健康教育的发展前景</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2"/>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1"/>
          <p:cNvSpPr>
            <a:spLocks noGrp="1"/>
          </p:cNvSpPr>
          <p:nvPr>
            <p:ph type="title" idx="5"/>
            <p:custDataLst>
              <p:tags r:id="rId1"/>
            </p:custDataLst>
          </p:nvPr>
        </p:nvSpPr>
        <p:spPr/>
        <p:txBody>
          <a:bodyPr/>
          <a:p>
            <a:r>
              <a:rPr altLang="en-US" dirty="0" lang="zh-CN"/>
              <a:t>背景介绍</a:t>
            </a:r>
            <a:endParaRPr altLang="en-US" dirty="0" lang="zh-CN"/>
          </a:p>
        </p:txBody>
      </p:sp>
      <p:sp>
        <p:nvSpPr>
          <p:cNvPr id="1048870"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6" name="标题 2"/>
          <p:cNvSpPr>
            <a:spLocks noGrp="1"/>
          </p:cNvSpPr>
          <p:nvPr>
            <p:ph type="title" idx="2"/>
          </p:nvPr>
        </p:nvSpPr>
        <p:spPr/>
        <p:txBody>
          <a:bodyPr/>
          <a:p>
            <a:r>
              <a:rPr altLang="en-US" lang="zh-CN"/>
              <a:t>当前小学生心理健康教育的重要性</a:t>
            </a:r>
            <a:endParaRPr altLang="en-US" lang="zh-CN"/>
          </a:p>
        </p:txBody>
      </p:sp>
      <p:sp>
        <p:nvSpPr>
          <p:cNvPr id="1048918"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0"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促进小学生身心健康：心理健康教育有助于提高小学生的心理素质，增强其适应能力，减少心理问题的发生。</a:t>
            </a:r>
            <a:endParaRPr altLang="en-US" dirty="0" sz="2000" lang="zh-CN" spc="150">
              <a:solidFill>
                <a:schemeClr val="tx1">
                  <a:lumMod val="75000"/>
                  <a:lumOff val="25000"/>
                </a:schemeClr>
              </a:solidFill>
              <a:latin typeface="+mn-ea"/>
              <a:sym typeface="+mn-ea"/>
            </a:endParaRPr>
          </a:p>
        </p:txBody>
      </p:sp>
      <p:sp>
        <p:nvSpPr>
          <p:cNvPr id="1048922"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24"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6"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提高小学生学习效果：心理健康的小学生更容易形成积极的学习态度，养成良好的学习习惯，提高学习效果。</a:t>
            </a:r>
            <a:endParaRPr altLang="en-US" dirty="0" sz="2000" lang="zh-CN" spc="150">
              <a:solidFill>
                <a:schemeClr val="tx1">
                  <a:lumMod val="75000"/>
                  <a:lumOff val="25000"/>
                </a:schemeClr>
              </a:solidFill>
              <a:latin typeface="+mn-ea"/>
              <a:sym typeface="+mn-ea"/>
            </a:endParaRPr>
          </a:p>
        </p:txBody>
      </p:sp>
      <p:sp>
        <p:nvSpPr>
          <p:cNvPr id="1048928"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0"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2"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fontScale="8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培养小学生良好的人际关系：心理健康教育有助于小学生学会处理人际关系，增强沟通能力，建立良好的人际关系。</a:t>
            </a:r>
            <a:endParaRPr altLang="en-US" dirty="0" sz="2000" lang="zh-CN" spc="150">
              <a:solidFill>
                <a:schemeClr val="tx1">
                  <a:lumMod val="75000"/>
                  <a:lumOff val="25000"/>
                </a:schemeClr>
              </a:solidFill>
              <a:latin typeface="+mn-ea"/>
              <a:sym typeface="+mn-ea"/>
            </a:endParaRPr>
          </a:p>
        </p:txBody>
      </p:sp>
      <p:sp>
        <p:nvSpPr>
          <p:cNvPr id="1048934"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6"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8"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fontScale="8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预防心理障碍的发生：早期心理健康教育可以及时发现和预防小学生心理障碍的发生，避免其发展成为严重的心理疾病。</a:t>
            </a:r>
            <a:endParaRPr altLang="en-US" dirty="0" sz="2000" lang="zh-CN" spc="150">
              <a:solidFill>
                <a:schemeClr val="tx1">
                  <a:lumMod val="75000"/>
                  <a:lumOff val="25000"/>
                </a:schemeClr>
              </a:solidFill>
              <a:latin typeface="+mn-ea"/>
              <a:sym typeface="+mn-ea"/>
            </a:endParaRPr>
          </a:p>
        </p:txBody>
      </p:sp>
      <p:sp>
        <p:nvSpPr>
          <p:cNvPr id="1048940"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4" name="标题 2"/>
          <p:cNvSpPr>
            <a:spLocks noGrp="1"/>
          </p:cNvSpPr>
          <p:nvPr>
            <p:ph type="title" idx="2"/>
          </p:nvPr>
        </p:nvSpPr>
        <p:spPr/>
        <p:txBody>
          <a:bodyPr/>
          <a:p>
            <a:r>
              <a:rPr altLang="en-US" lang="zh-CN"/>
              <a:t>2024年小学生心理健康教育的发展趋势</a:t>
            </a:r>
            <a:endParaRPr altLang="en-US" lang="zh-CN"/>
          </a:p>
        </p:txBody>
      </p:sp>
      <p:sp>
        <p:nvSpPr>
          <p:cNvPr id="1048976"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8"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背景介绍：随着社会的发展，小学生心理健康教育越来越受到重视，成为教育领域的重要课题。</a:t>
            </a:r>
            <a:endParaRPr altLang="en-US" dirty="0" sz="2000" lang="zh-CN" spc="150">
              <a:solidFill>
                <a:schemeClr val="tx1">
                  <a:lumMod val="75000"/>
                  <a:lumOff val="25000"/>
                </a:schemeClr>
              </a:solidFill>
              <a:latin typeface="+mn-ea"/>
              <a:sym typeface="+mn-ea"/>
            </a:endParaRPr>
          </a:p>
        </p:txBody>
      </p:sp>
      <p:sp>
        <p:nvSpPr>
          <p:cNvPr id="1048980"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2"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4"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发展趋势：个性化教育、预防性教育、综合性教育、科学性教育等多元化的发展趋势。</a:t>
            </a:r>
            <a:endParaRPr altLang="en-US" dirty="0" sz="2000" lang="zh-CN" spc="150">
              <a:solidFill>
                <a:schemeClr val="tx1">
                  <a:lumMod val="75000"/>
                  <a:lumOff val="25000"/>
                </a:schemeClr>
              </a:solidFill>
              <a:latin typeface="+mn-ea"/>
              <a:sym typeface="+mn-ea"/>
            </a:endParaRPr>
          </a:p>
        </p:txBody>
      </p:sp>
      <p:sp>
        <p:nvSpPr>
          <p:cNvPr id="1048986"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8"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0"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影响因素：家庭、学校、社会等多方面因素的影响，促使小学生心理健康教育不断发展和完善。</a:t>
            </a:r>
            <a:endParaRPr altLang="en-US" dirty="0" sz="2000" lang="zh-CN" spc="150">
              <a:solidFill>
                <a:schemeClr val="tx1">
                  <a:lumMod val="75000"/>
                  <a:lumOff val="25000"/>
                </a:schemeClr>
              </a:solidFill>
              <a:latin typeface="+mn-ea"/>
              <a:sym typeface="+mn-ea"/>
            </a:endParaRPr>
          </a:p>
        </p:txBody>
      </p:sp>
      <p:sp>
        <p:nvSpPr>
          <p:cNvPr id="1048992"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4"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6"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未来展望：小学生心理健康教育将继续受到关注和重视，不断有新的研究成果和实践经验涌现。</a:t>
            </a:r>
            <a:endParaRPr altLang="en-US" dirty="0" sz="2000" lang="zh-CN" spc="150">
              <a:solidFill>
                <a:schemeClr val="tx1">
                  <a:lumMod val="75000"/>
                  <a:lumOff val="25000"/>
                </a:schemeClr>
              </a:solidFill>
              <a:latin typeface="+mn-ea"/>
              <a:sym typeface="+mn-ea"/>
            </a:endParaRPr>
          </a:p>
        </p:txBody>
      </p:sp>
      <p:sp>
        <p:nvSpPr>
          <p:cNvPr id="1048998"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2" name="标题 2"/>
          <p:cNvSpPr>
            <a:spLocks noGrp="1"/>
          </p:cNvSpPr>
          <p:nvPr>
            <p:ph type="title" idx="2"/>
          </p:nvPr>
        </p:nvSpPr>
        <p:spPr/>
        <p:txBody>
          <a:bodyPr/>
          <a:p>
            <a:r>
              <a:rPr altLang="en-US" lang="zh-CN"/>
              <a:t>实施心理健康教育的挑战与机遇</a:t>
            </a:r>
            <a:endParaRPr altLang="en-US" lang="zh-CN"/>
          </a:p>
        </p:txBody>
      </p:sp>
      <p:sp>
        <p:nvSpPr>
          <p:cNvPr id="1049034"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当前小学生面临的心理问题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家庭、学校和社会对心理健康的认知不足</a:t>
            </a:r>
            <a:endParaRPr dirty="0" sz="2000" err="1">
              <a:solidFill>
                <a:schemeClr val="tx1">
                  <a:lumMod val="75000"/>
                  <a:lumOff val="25000"/>
                </a:schemeClr>
              </a:solidFill>
              <a:latin typeface="+mn-ea"/>
              <a:ea typeface="+mn-ea"/>
              <a:cs typeface="+mn-ea"/>
              <a:sym typeface="+mn-lt"/>
            </a:endParaRPr>
          </a:p>
        </p:txBody>
      </p:sp>
      <p:sp>
        <p:nvSpPr>
          <p:cNvPr id="1049054"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60"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实施心理健康教育的机遇与挑战并存</a:t>
            </a:r>
            <a:endParaRPr dirty="0" sz="2000" err="1">
              <a:solidFill>
                <a:schemeClr val="tx1">
                  <a:lumMod val="75000"/>
                  <a:lumOff val="25000"/>
                </a:schemeClr>
              </a:solidFill>
              <a:latin typeface="+mn-ea"/>
              <a:ea typeface="+mn-ea"/>
              <a:cs typeface="+mn-ea"/>
              <a:sym typeface="+mn-lt"/>
            </a:endParaRPr>
          </a:p>
        </p:txBody>
      </p:sp>
      <p:sp>
        <p:nvSpPr>
          <p:cNvPr id="1049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传统教育观念对心理健康的忽视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6" name="标题 1"/>
          <p:cNvSpPr>
            <a:spLocks noGrp="1"/>
          </p:cNvSpPr>
          <p:nvPr>
            <p:ph type="title" idx="5"/>
            <p:custDataLst>
              <p:tags r:id="rId1"/>
            </p:custDataLst>
          </p:nvPr>
        </p:nvSpPr>
        <p:spPr/>
        <p:txBody>
          <a:bodyPr/>
          <a:p>
            <a:r>
              <a:rPr altLang="en-US" dirty="0" lang="zh-CN"/>
              <a:t>心理健康教育的内容</a:t>
            </a:r>
            <a:endParaRPr altLang="en-US" dirty="0" lang="zh-CN"/>
          </a:p>
        </p:txBody>
      </p:sp>
      <p:sp>
        <p:nvSpPr>
          <p:cNvPr id="1049108"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4" name="标题 2"/>
          <p:cNvSpPr>
            <a:spLocks noGrp="1"/>
          </p:cNvSpPr>
          <p:nvPr>
            <p:ph type="title" idx="2"/>
          </p:nvPr>
        </p:nvSpPr>
        <p:spPr/>
        <p:txBody>
          <a:bodyPr/>
          <a:p>
            <a:r>
              <a:rPr altLang="en-US" lang="zh-CN"/>
              <a:t>心理辅导与咨询</a:t>
            </a:r>
            <a:endParaRPr altLang="en-US" lang="zh-CN"/>
          </a:p>
        </p:txBody>
      </p:sp>
      <p:sp>
        <p:nvSpPr>
          <p:cNvPr id="1049156"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8"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60"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心理辅导：针对学生的心理问题提供指导和支持，帮助学生建立正确的自我认知和情感表达方式。</a:t>
            </a:r>
            <a:endParaRPr altLang="en-US" dirty="0" sz="2000" lang="zh-CN" spc="200">
              <a:solidFill>
                <a:schemeClr val="tx1">
                  <a:lumMod val="85000"/>
                  <a:lumOff val="15000"/>
                </a:schemeClr>
              </a:solidFill>
              <a:latin typeface="+mn-ea"/>
              <a:sym typeface="+mn-ea"/>
            </a:endParaRPr>
          </a:p>
        </p:txBody>
      </p:sp>
      <p:sp>
        <p:nvSpPr>
          <p:cNvPr id="1049162"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4"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66" name="文本框 34"/>
          <p:cNvSpPr txBox="1"/>
          <p:nvPr>
            <p:custDataLst>
              <p:tags r:id="rId6"/>
            </p:custDataLst>
          </p:nvPr>
        </p:nvSpPr>
        <p:spPr>
          <a:xfrm>
            <a:off x="3557953" y="218974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心理咨询：通过与专业心理咨询师进行交流，解决学生的心理困扰和焦虑，提高学生的心理素质和应对能力。</a:t>
            </a:r>
            <a:endParaRPr altLang="en-US" dirty="0" sz="2000" lang="zh-CN" spc="200">
              <a:solidFill>
                <a:schemeClr val="tx1">
                  <a:lumMod val="85000"/>
                  <a:lumOff val="15000"/>
                </a:schemeClr>
              </a:solidFill>
              <a:latin typeface="+mn-ea"/>
              <a:sym typeface="+mn-ea"/>
            </a:endParaRPr>
          </a:p>
        </p:txBody>
      </p:sp>
      <p:sp>
        <p:nvSpPr>
          <p:cNvPr id="1049168"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70"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72" name="文本框 5"/>
          <p:cNvSpPr txBox="1"/>
          <p:nvPr>
            <p:custDataLst>
              <p:tags r:id="rId9"/>
            </p:custDataLst>
          </p:nvPr>
        </p:nvSpPr>
        <p:spPr>
          <a:xfrm>
            <a:off x="6349425" y="218974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心理评估：对学生的心理状态进行评估，了解学生的心理需求和问题，为制定个性化的心理健康教育方案提供依据。</a:t>
            </a:r>
            <a:endParaRPr altLang="en-US" dirty="0" sz="2000" lang="zh-CN" spc="200">
              <a:solidFill>
                <a:schemeClr val="tx1">
                  <a:lumMod val="85000"/>
                  <a:lumOff val="15000"/>
                </a:schemeClr>
              </a:solidFill>
              <a:latin typeface="+mn-ea"/>
              <a:sym typeface="+mn-ea"/>
            </a:endParaRPr>
          </a:p>
        </p:txBody>
      </p:sp>
      <p:sp>
        <p:nvSpPr>
          <p:cNvPr id="1049174"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76"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78" name="文本框 10"/>
          <p:cNvSpPr txBox="1"/>
          <p:nvPr>
            <p:custDataLst>
              <p:tags r:id="rId12"/>
            </p:custDataLst>
          </p:nvPr>
        </p:nvSpPr>
        <p:spPr>
          <a:xfrm>
            <a:off x="9141531" y="218974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心理干预：针对学生的心理问题采取相应的干预措施，如认知行为疗法、家庭治疗等，帮助学生克服心理障碍，恢复心理健康。</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2" name="标题 2"/>
          <p:cNvSpPr>
            <a:spLocks noGrp="1"/>
          </p:cNvSpPr>
          <p:nvPr>
            <p:ph type="title" idx="2"/>
          </p:nvPr>
        </p:nvSpPr>
        <p:spPr/>
        <p:txBody>
          <a:bodyPr/>
          <a:p>
            <a:r>
              <a:rPr altLang="en-US" lang="zh-CN"/>
              <a:t>情感教育</a:t>
            </a:r>
            <a:endParaRPr altLang="en-US" lang="zh-CN"/>
          </a:p>
        </p:txBody>
      </p:sp>
      <p:sp>
        <p:nvSpPr>
          <p:cNvPr id="1049214"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16"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8"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情感教育是心理健康教育的重要组成部分，旨在培养学生健康的情感和良好的情感品质。</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20"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22"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情感教育包括情绪认知、情感调节和情感表达等方面，有助于提高学生的情感智商和心理健康水平。</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26"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28"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在情感教育中，教师需要关注学生的情感需求，尊重学生的个性差异，通过多样化的教学方式激发学生的情感体验和感悟。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30"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2"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34"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6"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情感教育有助于培养学生的同理心和社会责任感，增强学生的自我认知和自我管理能力，促进学生全面发展和健康成长。</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0" name="标题 2"/>
          <p:cNvSpPr>
            <a:spLocks noGrp="1"/>
          </p:cNvSpPr>
          <p:nvPr>
            <p:ph type="title" idx="2"/>
          </p:nvPr>
        </p:nvSpPr>
        <p:spPr/>
        <p:txBody>
          <a:bodyPr/>
          <a:p>
            <a:r>
              <a:rPr altLang="en-US" lang="zh-CN"/>
              <a:t>社交技能培养</a:t>
            </a:r>
            <a:endParaRPr altLang="en-US" lang="zh-CN"/>
          </a:p>
        </p:txBody>
      </p:sp>
      <p:sp>
        <p:nvSpPr>
          <p:cNvPr id="1049272" name="矩形: 圆角 44"/>
          <p:cNvSpPr/>
          <p:nvPr>
            <p:custDataLst>
              <p:tags r:id="rId1"/>
            </p:custDataLst>
          </p:nvPr>
        </p:nvSpPr>
        <p:spPr>
          <a:xfrm>
            <a:off x="608330" y="2219974"/>
            <a:ext cx="5339528" cy="1445880"/>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71" name="直接连接符 45"/>
          <p:cNvCxnSpPr>
            <a:cxnSpLocks/>
          </p:cNvCxnSpPr>
          <p:nvPr>
            <p:custDataLst>
              <p:tags r:id="rId2"/>
            </p:custDataLst>
          </p:nvPr>
        </p:nvCxnSpPr>
        <p:spPr>
          <a:xfrm>
            <a:off x="1820257" y="2528199"/>
            <a:ext cx="0" cy="829964"/>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274" name="标题"/>
          <p:cNvSpPr txBox="1"/>
          <p:nvPr>
            <p:custDataLst>
              <p:tags r:id="rId3"/>
            </p:custDataLst>
          </p:nvPr>
        </p:nvSpPr>
        <p:spPr>
          <a:xfrm>
            <a:off x="738611" y="2341358"/>
            <a:ext cx="1081535" cy="1204030"/>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276" name="正文"/>
          <p:cNvSpPr txBox="1"/>
          <p:nvPr>
            <p:custDataLst>
              <p:tags r:id="rId4"/>
            </p:custDataLst>
          </p:nvPr>
        </p:nvSpPr>
        <p:spPr>
          <a:xfrm>
            <a:off x="1900968" y="2329283"/>
            <a:ext cx="3954666" cy="1227753"/>
          </a:xfrm>
          <a:prstGeom prst="rect"/>
          <a:noFill/>
        </p:spPr>
        <p:txBody>
          <a:bodyPr anchor="ctr" anchorCtr="0" bIns="46800" lIns="90000" rIns="90000" rtlCol="0" tIns="46800" wrap="square">
            <a:normAutofit fontScale="92308"/>
          </a:bodyPr>
          <a:p>
            <a:pPr>
              <a:lnSpc>
                <a:spcPct val="150000"/>
              </a:lnSpc>
              <a:spcAft>
                <a:spcPts val="1000"/>
              </a:spcAft>
            </a:pPr>
            <a:r>
              <a:rPr altLang="en-US" dirty="0" sz="1300" lang="zh-CN" spc="150">
                <a:solidFill>
                  <a:schemeClr val="tx1">
                    <a:lumMod val="65000"/>
                    <a:lumOff val="35000"/>
                  </a:schemeClr>
                </a:solidFill>
                <a:latin typeface="+mn-ea"/>
              </a:rPr>
              <a:t>定义：社交技能培养是指通过一系列的教育活动，帮助小学生掌握与人交往的基本技能和技巧，提高其社会适应能力。</a:t>
            </a:r>
            <a:endParaRPr altLang="en-US" dirty="0" sz="1300" lang="zh-CN" spc="150">
              <a:solidFill>
                <a:schemeClr val="tx1">
                  <a:lumMod val="65000"/>
                  <a:lumOff val="35000"/>
                </a:schemeClr>
              </a:solidFill>
              <a:latin typeface="+mn-ea"/>
            </a:endParaRPr>
          </a:p>
        </p:txBody>
      </p:sp>
      <p:sp>
        <p:nvSpPr>
          <p:cNvPr id="1049278" name="矩形: 圆角 48"/>
          <p:cNvSpPr/>
          <p:nvPr>
            <p:custDataLst>
              <p:tags r:id="rId5"/>
            </p:custDataLst>
          </p:nvPr>
        </p:nvSpPr>
        <p:spPr>
          <a:xfrm>
            <a:off x="6237723" y="2219974"/>
            <a:ext cx="5339528" cy="1445880"/>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73" name="直接连接符 49"/>
          <p:cNvCxnSpPr>
            <a:cxnSpLocks/>
          </p:cNvCxnSpPr>
          <p:nvPr>
            <p:custDataLst>
              <p:tags r:id="rId6"/>
            </p:custDataLst>
          </p:nvPr>
        </p:nvCxnSpPr>
        <p:spPr>
          <a:xfrm>
            <a:off x="7449650" y="2528199"/>
            <a:ext cx="0" cy="829964"/>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280" name="标题"/>
          <p:cNvSpPr txBox="1"/>
          <p:nvPr>
            <p:custDataLst>
              <p:tags r:id="rId7"/>
            </p:custDataLst>
          </p:nvPr>
        </p:nvSpPr>
        <p:spPr>
          <a:xfrm>
            <a:off x="6368003" y="2341358"/>
            <a:ext cx="1081535" cy="1204030"/>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282" name="正文"/>
          <p:cNvSpPr txBox="1"/>
          <p:nvPr>
            <p:custDataLst>
              <p:tags r:id="rId8"/>
            </p:custDataLst>
          </p:nvPr>
        </p:nvSpPr>
        <p:spPr>
          <a:xfrm>
            <a:off x="7529725" y="2329283"/>
            <a:ext cx="3954666" cy="1227753"/>
          </a:xfrm>
          <a:prstGeom prst="rect"/>
          <a:noFill/>
        </p:spPr>
        <p:txBody>
          <a:bodyPr anchor="ctr" anchorCtr="0" bIns="46800" lIns="90000" rIns="90000" rtlCol="0" tIns="46800" wrap="square">
            <a:normAutofit fontScale="92308"/>
          </a:bodyPr>
          <a:p>
            <a:pPr>
              <a:lnSpc>
                <a:spcPct val="150000"/>
              </a:lnSpc>
              <a:spcAft>
                <a:spcPts val="1000"/>
              </a:spcAft>
            </a:pPr>
            <a:r>
              <a:rPr altLang="en-US" dirty="0" sz="1300" lang="zh-CN" spc="150">
                <a:solidFill>
                  <a:schemeClr val="tx1">
                    <a:lumMod val="65000"/>
                    <a:lumOff val="35000"/>
                  </a:schemeClr>
                </a:solidFill>
                <a:latin typeface="+mn-ea"/>
              </a:rPr>
              <a:t>重要性：良好的社交技能是小学生健康成长的重要保障，能够帮助他们建立积极的人际关系，提高自信心和自尊心。</a:t>
            </a:r>
            <a:endParaRPr altLang="en-US" dirty="0" sz="1300" lang="zh-CN" spc="150">
              <a:solidFill>
                <a:schemeClr val="tx1">
                  <a:lumMod val="65000"/>
                  <a:lumOff val="35000"/>
                </a:schemeClr>
              </a:solidFill>
              <a:latin typeface="+mn-ea"/>
            </a:endParaRPr>
          </a:p>
        </p:txBody>
      </p:sp>
      <p:sp>
        <p:nvSpPr>
          <p:cNvPr id="1049284" name="矩形: 圆角 53"/>
          <p:cNvSpPr/>
          <p:nvPr>
            <p:custDataLst>
              <p:tags r:id="rId9"/>
            </p:custDataLst>
          </p:nvPr>
        </p:nvSpPr>
        <p:spPr>
          <a:xfrm>
            <a:off x="608330" y="3873585"/>
            <a:ext cx="5339528" cy="1445880"/>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75" name="直接连接符 54"/>
          <p:cNvCxnSpPr>
            <a:cxnSpLocks/>
          </p:cNvCxnSpPr>
          <p:nvPr>
            <p:custDataLst>
              <p:tags r:id="rId10"/>
            </p:custDataLst>
          </p:nvPr>
        </p:nvCxnSpPr>
        <p:spPr>
          <a:xfrm>
            <a:off x="1820257" y="4181809"/>
            <a:ext cx="0" cy="829964"/>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286" name="标题"/>
          <p:cNvSpPr txBox="1"/>
          <p:nvPr>
            <p:custDataLst>
              <p:tags r:id="rId11"/>
            </p:custDataLst>
          </p:nvPr>
        </p:nvSpPr>
        <p:spPr>
          <a:xfrm>
            <a:off x="738611" y="3994332"/>
            <a:ext cx="1081535" cy="1204030"/>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288" name="正文"/>
          <p:cNvSpPr txBox="1"/>
          <p:nvPr>
            <p:custDataLst>
              <p:tags r:id="rId12"/>
            </p:custDataLst>
          </p:nvPr>
        </p:nvSpPr>
        <p:spPr>
          <a:xfrm>
            <a:off x="1900968" y="3982893"/>
            <a:ext cx="3954666" cy="1227753"/>
          </a:xfrm>
          <a:prstGeom prst="rect"/>
          <a:noFill/>
        </p:spPr>
        <p:txBody>
          <a:bodyPr anchor="ctr" anchorCtr="0" bIns="46800" lIns="90000" rIns="90000" rtlCol="0" tIns="46800" wrap="square">
            <a:normAutofit fontScale="92308"/>
          </a:bodyPr>
          <a:p>
            <a:pPr>
              <a:lnSpc>
                <a:spcPct val="150000"/>
              </a:lnSpc>
              <a:spcAft>
                <a:spcPts val="1000"/>
              </a:spcAft>
            </a:pPr>
            <a:r>
              <a:rPr altLang="en-US" dirty="0" sz="1300" lang="zh-CN" spc="150">
                <a:solidFill>
                  <a:schemeClr val="tx1">
                    <a:lumMod val="65000"/>
                    <a:lumOff val="35000"/>
                  </a:schemeClr>
                </a:solidFill>
                <a:latin typeface="+mn-ea"/>
              </a:rPr>
              <a:t>培养方法：可以通过课堂教育、角色扮演、小组讨论等形式进行社交技能培养，让小学生学会倾听、表达、合作等基本技能。</a:t>
            </a:r>
            <a:endParaRPr altLang="en-US" dirty="0" sz="1300" lang="zh-CN" spc="150">
              <a:solidFill>
                <a:schemeClr val="tx1">
                  <a:lumMod val="65000"/>
                  <a:lumOff val="35000"/>
                </a:schemeClr>
              </a:solidFill>
              <a:latin typeface="+mn-ea"/>
            </a:endParaRPr>
          </a:p>
        </p:txBody>
      </p:sp>
      <p:sp>
        <p:nvSpPr>
          <p:cNvPr id="1049290" name="矩形: 圆角 57"/>
          <p:cNvSpPr/>
          <p:nvPr>
            <p:custDataLst>
              <p:tags r:id="rId13"/>
            </p:custDataLst>
          </p:nvPr>
        </p:nvSpPr>
        <p:spPr>
          <a:xfrm>
            <a:off x="6237723" y="3873585"/>
            <a:ext cx="5339528" cy="1445880"/>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77" name="直接连接符 58"/>
          <p:cNvCxnSpPr>
            <a:cxnSpLocks/>
          </p:cNvCxnSpPr>
          <p:nvPr>
            <p:custDataLst>
              <p:tags r:id="rId14"/>
            </p:custDataLst>
          </p:nvPr>
        </p:nvCxnSpPr>
        <p:spPr>
          <a:xfrm>
            <a:off x="7449650" y="4181809"/>
            <a:ext cx="0" cy="829964"/>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292" name="标题"/>
          <p:cNvSpPr txBox="1"/>
          <p:nvPr>
            <p:custDataLst>
              <p:tags r:id="rId15"/>
            </p:custDataLst>
          </p:nvPr>
        </p:nvSpPr>
        <p:spPr>
          <a:xfrm>
            <a:off x="6368003" y="3994332"/>
            <a:ext cx="1081535" cy="1204030"/>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294" name="正文"/>
          <p:cNvSpPr txBox="1"/>
          <p:nvPr>
            <p:custDataLst>
              <p:tags r:id="rId16"/>
            </p:custDataLst>
          </p:nvPr>
        </p:nvSpPr>
        <p:spPr>
          <a:xfrm>
            <a:off x="7529725" y="3982893"/>
            <a:ext cx="3954666" cy="1227753"/>
          </a:xfrm>
          <a:prstGeom prst="rect"/>
          <a:noFill/>
        </p:spPr>
        <p:txBody>
          <a:bodyPr anchor="ctr" anchorCtr="0" bIns="46800" lIns="90000" rIns="90000" rtlCol="0" tIns="46800" wrap="square">
            <a:normAutofit fontScale="68571" lnSpcReduction="10000"/>
          </a:bodyPr>
          <a:p>
            <a:pPr>
              <a:lnSpc>
                <a:spcPct val="150000"/>
              </a:lnSpc>
              <a:spcAft>
                <a:spcPts val="1000"/>
              </a:spcAft>
            </a:pPr>
            <a:r>
              <a:rPr altLang="en-US" dirty="0" sz="1400" lang="zh-CN" spc="150">
                <a:solidFill>
                  <a:schemeClr val="tx1">
                    <a:lumMod val="65000"/>
                    <a:lumOff val="35000"/>
                  </a:schemeClr>
                </a:solidFill>
                <a:latin typeface="+mn-ea"/>
              </a:rPr>
              <a:t>实施途径：学校可以开设专门的心理健康教育课程，或者将社交技能培养融入其他学科教育中，同时家长也可以通过家庭教育和日常生活中的点滴教育来培养孩子的社交技能。</a:t>
            </a:r>
            <a:endParaRPr altLang="en-US" dirty="0" sz="1400" lang="zh-CN" spc="150">
              <a:solidFill>
                <a:schemeClr val="tx1">
                  <a:lumMod val="65000"/>
                  <a:lumOff val="35000"/>
                </a:schemeClr>
              </a:solidFill>
              <a:latin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28" name="标题 2"/>
          <p:cNvSpPr>
            <a:spLocks noGrp="1"/>
          </p:cNvSpPr>
          <p:nvPr>
            <p:ph type="title" idx="2"/>
          </p:nvPr>
        </p:nvSpPr>
        <p:spPr/>
        <p:txBody>
          <a:bodyPr/>
          <a:p>
            <a:r>
              <a:rPr altLang="en-US" lang="zh-CN"/>
              <a:t>自我认知与自我调节</a:t>
            </a:r>
            <a:endParaRPr altLang="en-US" lang="zh-CN"/>
          </a:p>
        </p:txBody>
      </p:sp>
      <p:sp>
        <p:nvSpPr>
          <p:cNvPr id="1049330" name="正文"/>
          <p:cNvSpPr txBox="1"/>
          <p:nvPr>
            <p:custDataLst>
              <p:tags r:id="rId1"/>
            </p:custDataLst>
          </p:nvPr>
        </p:nvSpPr>
        <p:spPr>
          <a:xfrm>
            <a:off x="608330" y="2101004"/>
            <a:ext cx="10968990" cy="145009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自我认知：帮助学生了解自己的情绪、性格、兴趣和价值观，培养自我意识和自我评价能力。</a:t>
            </a:r>
            <a:endParaRPr altLang="en-US" dirty="0" sz="1200" lang="zh-CN" spc="150">
              <a:solidFill>
                <a:schemeClr val="tx1">
                  <a:lumMod val="65000"/>
                  <a:lumOff val="35000"/>
                </a:schemeClr>
              </a:solidFill>
              <a:latin typeface="+mn-ea"/>
              <a:sym typeface="+mn-ea"/>
            </a:endParaRPr>
          </a:p>
        </p:txBody>
      </p:sp>
      <p:sp>
        <p:nvSpPr>
          <p:cNvPr id="1049332" name="正文"/>
          <p:cNvSpPr txBox="1"/>
          <p:nvPr>
            <p:custDataLst>
              <p:tags r:id="rId2"/>
            </p:custDataLst>
          </p:nvPr>
        </p:nvSpPr>
        <p:spPr>
          <a:xfrm>
            <a:off x="608330" y="3987621"/>
            <a:ext cx="10968990" cy="145009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自我调节：教会学生如何管理情绪、调整心态、克服困难，培养自我控制和自我调节的能力。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6" name="标题 1"/>
          <p:cNvSpPr>
            <a:spLocks noGrp="1"/>
          </p:cNvSpPr>
          <p:nvPr>
            <p:ph type="title" idx="5"/>
            <p:custDataLst>
              <p:tags r:id="rId1"/>
            </p:custDataLst>
          </p:nvPr>
        </p:nvSpPr>
        <p:spPr/>
        <p:txBody>
          <a:bodyPr/>
          <a:p>
            <a:r>
              <a:rPr altLang="en-US" dirty="0" lang="zh-CN"/>
              <a:t>实施心理健康教育的策略</a:t>
            </a:r>
            <a:endParaRPr altLang="en-US" dirty="0" lang="zh-CN"/>
          </a:p>
        </p:txBody>
      </p:sp>
      <p:sp>
        <p:nvSpPr>
          <p:cNvPr id="1049368"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4" name="标题 2"/>
          <p:cNvSpPr>
            <a:spLocks noGrp="1"/>
          </p:cNvSpPr>
          <p:nvPr>
            <p:ph type="title" idx="2"/>
          </p:nvPr>
        </p:nvSpPr>
        <p:spPr/>
        <p:txBody>
          <a:bodyPr/>
          <a:p>
            <a:r>
              <a:rPr altLang="en-US" lang="zh-CN"/>
              <a:t>课程设置与教学方法</a:t>
            </a:r>
            <a:endParaRPr altLang="en-US" lang="zh-CN"/>
          </a:p>
        </p:txBody>
      </p:sp>
      <p:sp>
        <p:nvSpPr>
          <p:cNvPr id="1049416"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0"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课程设置：针对不同年级的小学生设置心理健康教育课程，确保内容的针对性和系统性。</a:t>
            </a:r>
            <a:endParaRPr altLang="en-US" dirty="0" sz="2000" lang="zh-CN" spc="150">
              <a:solidFill>
                <a:schemeClr val="tx1">
                  <a:lumMod val="85000"/>
                  <a:lumOff val="15000"/>
                </a:schemeClr>
              </a:solidFill>
              <a:latin typeface="+mn-ea"/>
              <a:sym typeface="+mn-ea"/>
            </a:endParaRPr>
          </a:p>
        </p:txBody>
      </p:sp>
      <p:sp>
        <p:nvSpPr>
          <p:cNvPr id="1049422"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4"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教学方法：采用多种教学方法，如案例分析、角色扮演、小组讨论等，以激发学生的学习兴趣和参与度。</a:t>
            </a:r>
            <a:endParaRPr altLang="en-US" dirty="0" sz="2000" lang="zh-CN" spc="150">
              <a:solidFill>
                <a:schemeClr val="tx1">
                  <a:lumMod val="85000"/>
                  <a:lumOff val="15000"/>
                </a:schemeClr>
              </a:solidFill>
              <a:latin typeface="+mn-ea"/>
              <a:sym typeface="+mn-ea"/>
            </a:endParaRPr>
          </a:p>
        </p:txBody>
      </p:sp>
      <p:sp>
        <p:nvSpPr>
          <p:cNvPr id="1049428"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0"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课程评价：建立科学的评价体系，对课程效果进行定期评估和调整，确保教学质量。</a:t>
            </a:r>
            <a:endParaRPr altLang="en-US" dirty="0" sz="2000" lang="zh-CN" spc="150">
              <a:solidFill>
                <a:schemeClr val="tx1">
                  <a:lumMod val="85000"/>
                  <a:lumOff val="15000"/>
                </a:schemeClr>
              </a:solidFill>
              <a:latin typeface="+mn-ea"/>
              <a:sym typeface="+mn-ea"/>
            </a:endParaRPr>
          </a:p>
        </p:txBody>
      </p:sp>
      <p:sp>
        <p:nvSpPr>
          <p:cNvPr id="1049434"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6"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教师培训：加强对心理健康教育教师的培训和指导，提高教师的专业素养和教育能力。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2" name="标题 2"/>
          <p:cNvSpPr>
            <a:spLocks noGrp="1"/>
          </p:cNvSpPr>
          <p:nvPr>
            <p:ph type="title" idx="2"/>
          </p:nvPr>
        </p:nvSpPr>
        <p:spPr/>
        <p:txBody>
          <a:bodyPr/>
          <a:p>
            <a:r>
              <a:rPr altLang="en-US" lang="zh-CN"/>
              <a:t>家校合作与社区资源整合</a:t>
            </a:r>
            <a:endParaRPr altLang="en-US" lang="zh-CN"/>
          </a:p>
        </p:txBody>
      </p:sp>
      <p:sp>
        <p:nvSpPr>
          <p:cNvPr id="1049474"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8"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建立家校合作机制，共同关注学生心理健康</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加强家校沟通，及时了解学生心理动态，共同解决心理问题</a:t>
            </a:r>
            <a:endParaRPr dirty="0" sz="2000" err="1">
              <a:solidFill>
                <a:schemeClr val="tx1">
                  <a:lumMod val="75000"/>
                  <a:lumOff val="25000"/>
                </a:schemeClr>
              </a:solidFill>
              <a:latin typeface="+mn-ea"/>
              <a:ea typeface="+mn-ea"/>
              <a:cs typeface="+mn-ea"/>
              <a:sym typeface="+mn-lt"/>
            </a:endParaRPr>
          </a:p>
        </p:txBody>
      </p:sp>
      <p:sp>
        <p:nvSpPr>
          <p:cNvPr id="1049494"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00"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发挥社区力量，为学校提供专业支持，提升心理健康教育质量</a:t>
            </a:r>
            <a:endParaRPr dirty="0" sz="2000" err="1">
              <a:solidFill>
                <a:schemeClr val="tx1">
                  <a:lumMod val="75000"/>
                  <a:lumOff val="25000"/>
                </a:schemeClr>
              </a:solidFill>
              <a:latin typeface="+mn-ea"/>
              <a:ea typeface="+mn-ea"/>
              <a:cs typeface="+mn-ea"/>
              <a:sym typeface="+mn-lt"/>
            </a:endParaRPr>
          </a:p>
        </p:txBody>
      </p:sp>
      <p:sp>
        <p:nvSpPr>
          <p:cNvPr id="10495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整合社区资源，为学生提供多样化的心理健康教育活动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6" name="标题 2"/>
          <p:cNvSpPr>
            <a:spLocks noGrp="1"/>
          </p:cNvSpPr>
          <p:nvPr>
            <p:ph type="title" idx="2"/>
          </p:nvPr>
        </p:nvSpPr>
        <p:spPr/>
        <p:txBody>
          <a:bodyPr/>
          <a:p>
            <a:r>
              <a:rPr altLang="en-US" lang="zh-CN"/>
              <a:t>教师培训与专业发展</a:t>
            </a:r>
            <a:endParaRPr altLang="en-US" lang="zh-CN"/>
          </a:p>
        </p:txBody>
      </p:sp>
      <p:sp>
        <p:nvSpPr>
          <p:cNvPr id="1049548"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培训目标：提高教师的心理健康教育意识和能力</a:t>
            </a:r>
            <a:endParaRPr altLang="en-US" dirty="0" sz="1200" lang="zh-CN" spc="150">
              <a:solidFill>
                <a:schemeClr val="tx1">
                  <a:lumMod val="65000"/>
                  <a:lumOff val="35000"/>
                </a:schemeClr>
              </a:solidFill>
              <a:latin typeface="+mn-ea"/>
              <a:sym typeface="+mn-ea"/>
            </a:endParaRPr>
          </a:p>
        </p:txBody>
      </p:sp>
      <p:sp>
        <p:nvSpPr>
          <p:cNvPr id="1049550"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培训内容：涵盖心理健康理论知识、实践技巧和案例分析</a:t>
            </a:r>
            <a:endParaRPr altLang="en-US" dirty="0" sz="1200" lang="zh-CN" spc="150">
              <a:solidFill>
                <a:schemeClr val="tx1">
                  <a:lumMod val="65000"/>
                  <a:lumOff val="35000"/>
                </a:schemeClr>
              </a:solidFill>
              <a:latin typeface="+mn-ea"/>
              <a:sym typeface="+mn-ea"/>
            </a:endParaRPr>
          </a:p>
        </p:txBody>
      </p:sp>
      <p:sp>
        <p:nvSpPr>
          <p:cNvPr id="1049552"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培训方式：线上与线下相结合，定期开展心理健康教育研讨会</a:t>
            </a:r>
            <a:endParaRPr altLang="en-US" dirty="0" sz="1200" lang="zh-CN" spc="150">
              <a:solidFill>
                <a:schemeClr val="tx1">
                  <a:lumMod val="65000"/>
                  <a:lumOff val="35000"/>
                </a:schemeClr>
              </a:solidFill>
              <a:latin typeface="+mn-ea"/>
              <a:sym typeface="+mn-ea"/>
            </a:endParaRPr>
          </a:p>
        </p:txBody>
      </p:sp>
      <p:sp>
        <p:nvSpPr>
          <p:cNvPr id="1049554"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专业发展：鼓励教师参加心理健康教育相关学术交流和进修课程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8" name="标题 2"/>
          <p:cNvSpPr>
            <a:spLocks noGrp="1"/>
          </p:cNvSpPr>
          <p:nvPr>
            <p:ph type="title" idx="2"/>
          </p:nvPr>
        </p:nvSpPr>
        <p:spPr/>
        <p:txBody>
          <a:bodyPr/>
          <a:p>
            <a:r>
              <a:rPr altLang="en-US" lang="zh-CN"/>
              <a:t>评估与反馈机制的建立</a:t>
            </a:r>
            <a:endParaRPr altLang="en-US" lang="zh-CN"/>
          </a:p>
        </p:txBody>
      </p:sp>
      <p:sp>
        <p:nvSpPr>
          <p:cNvPr id="1049590"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2"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4"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定期评估：对心理健康教育效果进行定期评估，及时发现问题并进行调整。</a:t>
            </a:r>
            <a:endParaRPr altLang="en-US" dirty="0" sz="2000" lang="zh-CN" spc="150">
              <a:solidFill>
                <a:schemeClr val="tx1">
                  <a:lumMod val="85000"/>
                  <a:lumOff val="15000"/>
                </a:schemeClr>
              </a:solidFill>
              <a:latin typeface="+mn-ea"/>
              <a:sym typeface="+mn-ea"/>
            </a:endParaRPr>
          </a:p>
        </p:txBody>
      </p:sp>
      <p:sp>
        <p:nvSpPr>
          <p:cNvPr id="1049596"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8"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0"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反馈机制：建立有效的反馈机制，收集学生、教师和家长的意见和建议，不断完善心理健康教育策略。</a:t>
            </a:r>
            <a:endParaRPr altLang="en-US" dirty="0" sz="2000" lang="zh-CN" spc="150">
              <a:solidFill>
                <a:schemeClr val="tx1">
                  <a:lumMod val="85000"/>
                  <a:lumOff val="15000"/>
                </a:schemeClr>
              </a:solidFill>
              <a:latin typeface="+mn-ea"/>
              <a:sym typeface="+mn-ea"/>
            </a:endParaRPr>
          </a:p>
        </p:txBody>
      </p:sp>
      <p:sp>
        <p:nvSpPr>
          <p:cNvPr id="1049602"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4"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6"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数据分析：对评估数据进行深入分析，找出影响心理健康教育效果的关键因素，为进一步优化策略提供依据。</a:t>
            </a:r>
            <a:endParaRPr altLang="en-US" dirty="0" sz="2000" lang="zh-CN" spc="150">
              <a:solidFill>
                <a:schemeClr val="tx1">
                  <a:lumMod val="85000"/>
                  <a:lumOff val="15000"/>
                </a:schemeClr>
              </a:solidFill>
              <a:latin typeface="+mn-ea"/>
              <a:sym typeface="+mn-ea"/>
            </a:endParaRPr>
          </a:p>
        </p:txBody>
      </p:sp>
      <p:sp>
        <p:nvSpPr>
          <p:cNvPr id="1049608"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2"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持续改进：根据评估结果和反馈意见，持续改进心理健康教育策略，提高其实施效果。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6" name="标题 1"/>
          <p:cNvSpPr>
            <a:spLocks noGrp="1"/>
          </p:cNvSpPr>
          <p:nvPr>
            <p:ph type="title" idx="5"/>
            <p:custDataLst>
              <p:tags r:id="rId1"/>
            </p:custDataLst>
          </p:nvPr>
        </p:nvSpPr>
        <p:spPr/>
        <p:txBody>
          <a:bodyPr/>
          <a:p>
            <a:r>
              <a:rPr altLang="en-US" dirty="0" lang="zh-CN"/>
              <a:t>心理健康教育的实践案例</a:t>
            </a:r>
            <a:endParaRPr altLang="en-US" dirty="0" lang="zh-CN"/>
          </a:p>
        </p:txBody>
      </p:sp>
      <p:sp>
        <p:nvSpPr>
          <p:cNvPr id="1049648"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4" name="标题 2"/>
          <p:cNvSpPr>
            <a:spLocks noGrp="1"/>
          </p:cNvSpPr>
          <p:nvPr>
            <p:ph type="title" idx="2"/>
          </p:nvPr>
        </p:nvSpPr>
        <p:spPr/>
        <p:txBody>
          <a:bodyPr/>
          <a:p>
            <a:r>
              <a:rPr altLang="en-US" lang="zh-CN"/>
              <a:t>成功案例分享与经验总结</a:t>
            </a:r>
            <a:endParaRPr altLang="en-US" lang="zh-CN"/>
          </a:p>
        </p:txBody>
      </p:sp>
      <p:sp>
        <p:nvSpPr>
          <p:cNvPr id="1049696"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8"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0"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2"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4"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6"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8"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0"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2"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解决方案：实施心理健康教育的具体措施与策略</a:t>
            </a:r>
            <a:endParaRPr altLang="en-US" dirty="0" sz="2400" lang="zh-CN">
              <a:latin typeface="+mn-ea"/>
              <a:ea typeface="+mn-ea"/>
            </a:endParaRPr>
          </a:p>
        </p:txBody>
      </p:sp>
      <p:sp>
        <p:nvSpPr>
          <p:cNvPr id="1049714"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实施效果：案例实施后取得的成果与影响</a:t>
            </a:r>
            <a:endParaRPr altLang="en-US" dirty="0" sz="2400" lang="zh-CN">
              <a:latin typeface="+mn-ea"/>
              <a:ea typeface="+mn-ea"/>
            </a:endParaRPr>
          </a:p>
        </p:txBody>
      </p:sp>
      <p:sp>
        <p:nvSpPr>
          <p:cNvPr id="1049716"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案例名称：小学生心理健康教育的实践探索</a:t>
            </a:r>
            <a:endParaRPr altLang="en-US" dirty="0" sz="2400" lang="zh-CN">
              <a:latin typeface="+mn-ea"/>
              <a:ea typeface="+mn-ea"/>
            </a:endParaRPr>
          </a:p>
        </p:txBody>
      </p:sp>
      <p:sp>
        <p:nvSpPr>
          <p:cNvPr id="1049718"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案例背景：当前小学生面临的心理问题与挑战</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52" name="标题 2"/>
          <p:cNvSpPr>
            <a:spLocks noGrp="1"/>
          </p:cNvSpPr>
          <p:nvPr>
            <p:ph type="title" idx="2"/>
          </p:nvPr>
        </p:nvSpPr>
        <p:spPr/>
        <p:txBody>
          <a:bodyPr/>
          <a:p>
            <a:r>
              <a:rPr altLang="en-US" lang="zh-CN"/>
              <a:t>案例分析与实践反思</a:t>
            </a:r>
            <a:endParaRPr altLang="en-US" lang="zh-CN"/>
          </a:p>
        </p:txBody>
      </p:sp>
      <p:sp>
        <p:nvSpPr>
          <p:cNvPr id="1049754"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6"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8"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0"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62"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4"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66"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8"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70"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分析方法：采用定性和定量分析方法，对案例进行深入剖析</a:t>
            </a:r>
            <a:endParaRPr altLang="en-US" dirty="0" sz="2400" lang="zh-CN">
              <a:latin typeface="+mn-ea"/>
              <a:ea typeface="+mn-ea"/>
            </a:endParaRPr>
          </a:p>
        </p:txBody>
      </p:sp>
      <p:sp>
        <p:nvSpPr>
          <p:cNvPr id="1049772"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反思与改进：总结实践经验，分析存在的问题和不足，提出改进措施</a:t>
            </a:r>
            <a:endParaRPr altLang="en-US" dirty="0" sz="2400" lang="zh-CN">
              <a:latin typeface="+mn-ea"/>
              <a:ea typeface="+mn-ea"/>
            </a:endParaRPr>
          </a:p>
        </p:txBody>
      </p:sp>
      <p:sp>
        <p:nvSpPr>
          <p:cNvPr id="1049774"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案例选择：选取具有代表性的实践案例，如某小学的心理健康教育项目</a:t>
            </a:r>
            <a:endParaRPr altLang="en-US" dirty="0" sz="2400" lang="zh-CN">
              <a:latin typeface="+mn-ea"/>
              <a:ea typeface="+mn-ea"/>
            </a:endParaRPr>
          </a:p>
        </p:txBody>
      </p:sp>
      <p:sp>
        <p:nvSpPr>
          <p:cNvPr id="1049776"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案例描述：简要介绍案例背景、实施过程和效果</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10" name="标题 2"/>
          <p:cNvSpPr>
            <a:spLocks noGrp="1"/>
          </p:cNvSpPr>
          <p:nvPr>
            <p:ph type="title" idx="2"/>
          </p:nvPr>
        </p:nvSpPr>
        <p:spPr/>
        <p:txBody>
          <a:bodyPr/>
          <a:p>
            <a:r>
              <a:rPr altLang="en-US" lang="zh-CN"/>
              <a:t>案例推广与借鉴价值</a:t>
            </a:r>
            <a:endParaRPr altLang="en-US" lang="zh-CN"/>
          </a:p>
        </p:txBody>
      </p:sp>
      <p:sp>
        <p:nvSpPr>
          <p:cNvPr id="1049812"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案例的典型性：具有代表性，能够反映小学生心理健康教育的一般问题</a:t>
            </a:r>
            <a:endParaRPr altLang="en-US" dirty="0" sz="1200" lang="zh-CN" spc="150">
              <a:solidFill>
                <a:schemeClr val="tx1">
                  <a:lumMod val="85000"/>
                  <a:lumOff val="15000"/>
                </a:schemeClr>
              </a:solidFill>
              <a:latin typeface="+mn-ea"/>
              <a:sym typeface="+mn-ea"/>
            </a:endParaRPr>
          </a:p>
        </p:txBody>
      </p:sp>
      <p:sp>
        <p:nvSpPr>
          <p:cNvPr id="1049814"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6"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8"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实践效果：经过实践检验，具有显著效果，能够有效地提高小学生的心理素质</a:t>
            </a:r>
            <a:endParaRPr altLang="en-US" dirty="0" sz="1200" lang="zh-CN" spc="150">
              <a:solidFill>
                <a:schemeClr val="tx1">
                  <a:lumMod val="85000"/>
                  <a:lumOff val="15000"/>
                </a:schemeClr>
              </a:solidFill>
              <a:latin typeface="+mn-ea"/>
              <a:sym typeface="+mn-ea"/>
            </a:endParaRPr>
          </a:p>
        </p:txBody>
      </p:sp>
      <p:sp>
        <p:nvSpPr>
          <p:cNvPr id="1049820"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2"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4"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推广价值：具有可复制性，能够为其他学校或地区提供借鉴和参考</a:t>
            </a:r>
            <a:endParaRPr altLang="en-US" dirty="0" sz="1200" lang="zh-CN" spc="150">
              <a:solidFill>
                <a:schemeClr val="tx1">
                  <a:lumMod val="85000"/>
                  <a:lumOff val="15000"/>
                </a:schemeClr>
              </a:solidFill>
              <a:latin typeface="+mn-ea"/>
              <a:sym typeface="+mn-ea"/>
            </a:endParaRPr>
          </a:p>
        </p:txBody>
      </p:sp>
      <p:sp>
        <p:nvSpPr>
          <p:cNvPr id="1049826"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8"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0"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借鉴意义：可以为其他学校或地区在开展小学生心理健康教育时提供有益的启示和经验</a:t>
            </a:r>
            <a:endParaRPr altLang="en-US" dirty="0" sz="1200" lang="zh-CN" spc="150">
              <a:solidFill>
                <a:schemeClr val="tx1">
                  <a:lumMod val="85000"/>
                  <a:lumOff val="15000"/>
                </a:schemeClr>
              </a:solidFill>
              <a:latin typeface="+mn-ea"/>
              <a:sym typeface="+mn-ea"/>
            </a:endParaRPr>
          </a:p>
        </p:txBody>
      </p:sp>
      <p:sp>
        <p:nvSpPr>
          <p:cNvPr id="1049832"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4"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8" name="标题 1"/>
          <p:cNvSpPr>
            <a:spLocks noGrp="1"/>
          </p:cNvSpPr>
          <p:nvPr>
            <p:ph type="title" idx="5"/>
            <p:custDataLst>
              <p:tags r:id="rId1"/>
            </p:custDataLst>
          </p:nvPr>
        </p:nvSpPr>
        <p:spPr/>
        <p:txBody>
          <a:bodyPr/>
          <a:p>
            <a:r>
              <a:rPr altLang="en-US" dirty="0" lang="zh-CN"/>
              <a:t>心理健康教育的发展前景</a:t>
            </a:r>
            <a:endParaRPr altLang="en-US" dirty="0" lang="zh-CN"/>
          </a:p>
        </p:txBody>
      </p:sp>
      <p:sp>
        <p:nvSpPr>
          <p:cNvPr id="1049870"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6" name="标题 2"/>
          <p:cNvSpPr>
            <a:spLocks noGrp="1"/>
          </p:cNvSpPr>
          <p:nvPr>
            <p:ph type="title" idx="2"/>
          </p:nvPr>
        </p:nvSpPr>
        <p:spPr/>
        <p:txBody>
          <a:bodyPr/>
          <a:p>
            <a:r>
              <a:rPr altLang="en-US" lang="zh-CN"/>
              <a:t>政策支持与法规建设</a:t>
            </a:r>
            <a:endParaRPr altLang="en-US" lang="zh-CN"/>
          </a:p>
        </p:txBody>
      </p:sp>
      <p:sp>
        <p:nvSpPr>
          <p:cNvPr id="1049918"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0"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2"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政府出台相关政策，支持小学生心理健康教育的发展</a:t>
            </a:r>
            <a:endParaRPr altLang="en-US" dirty="0" sz="2000" lang="zh-CN" spc="150">
              <a:solidFill>
                <a:schemeClr val="tx1">
                  <a:lumMod val="85000"/>
                  <a:lumOff val="15000"/>
                </a:schemeClr>
              </a:solidFill>
              <a:latin typeface="+mn-ea"/>
              <a:sym typeface="+mn-ea"/>
            </a:endParaRPr>
          </a:p>
        </p:txBody>
      </p:sp>
      <p:sp>
        <p:nvSpPr>
          <p:cNvPr id="1049924"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8"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制定心理健康教育相关法规，规范学校和社会力量的参与</a:t>
            </a:r>
            <a:endParaRPr altLang="en-US" dirty="0" sz="2000" lang="zh-CN" spc="150">
              <a:solidFill>
                <a:schemeClr val="tx1">
                  <a:lumMod val="85000"/>
                  <a:lumOff val="15000"/>
                </a:schemeClr>
              </a:solidFill>
              <a:latin typeface="+mn-ea"/>
              <a:sym typeface="+mn-ea"/>
            </a:endParaRPr>
          </a:p>
        </p:txBody>
      </p:sp>
      <p:sp>
        <p:nvSpPr>
          <p:cNvPr id="1049930"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4"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政策与法规的完善，为小学生心理健康教育的发展提供有力保障</a:t>
            </a:r>
            <a:endParaRPr altLang="en-US" dirty="0" sz="2000" lang="zh-CN" spc="150">
              <a:solidFill>
                <a:schemeClr val="tx1">
                  <a:lumMod val="85000"/>
                  <a:lumOff val="15000"/>
                </a:schemeClr>
              </a:solidFill>
              <a:latin typeface="+mn-ea"/>
              <a:sym typeface="+mn-ea"/>
            </a:endParaRPr>
          </a:p>
        </p:txBody>
      </p:sp>
      <p:sp>
        <p:nvSpPr>
          <p:cNvPr id="1049936"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0"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政府加大对小学生心理健康教育的投入，提高教育质量和覆盖面</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74" name="标题 2"/>
          <p:cNvSpPr>
            <a:spLocks noGrp="1"/>
          </p:cNvSpPr>
          <p:nvPr>
            <p:ph type="title" idx="2"/>
          </p:nvPr>
        </p:nvSpPr>
        <p:spPr/>
        <p:txBody>
          <a:bodyPr/>
          <a:p>
            <a:r>
              <a:rPr altLang="en-US" lang="zh-CN"/>
              <a:t>社会参与与支持系统建设</a:t>
            </a:r>
            <a:endParaRPr altLang="en-US" lang="zh-CN"/>
          </a:p>
        </p:txBody>
      </p:sp>
      <p:sp>
        <p:nvSpPr>
          <p:cNvPr id="1049976"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政府支持：政府将心理健康教育纳入教育体系，提供政策和资金支持</a:t>
            </a:r>
            <a:endParaRPr altLang="en-US" dirty="0" sz="1200" lang="zh-CN" spc="150">
              <a:solidFill>
                <a:schemeClr val="tx1">
                  <a:lumMod val="85000"/>
                  <a:lumOff val="15000"/>
                </a:schemeClr>
              </a:solidFill>
              <a:latin typeface="+mn-ea"/>
              <a:sym typeface="+mn-ea"/>
            </a:endParaRPr>
          </a:p>
        </p:txBody>
      </p:sp>
      <p:sp>
        <p:nvSpPr>
          <p:cNvPr id="1049978"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0"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2"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学校参与：学校开展心理健康教育课程，建立心理辅导中心</a:t>
            </a:r>
            <a:endParaRPr altLang="en-US" dirty="0" sz="1200" lang="zh-CN" spc="150">
              <a:solidFill>
                <a:schemeClr val="tx1">
                  <a:lumMod val="85000"/>
                  <a:lumOff val="15000"/>
                </a:schemeClr>
              </a:solidFill>
              <a:latin typeface="+mn-ea"/>
              <a:sym typeface="+mn-ea"/>
            </a:endParaRPr>
          </a:p>
        </p:txBody>
      </p:sp>
      <p:sp>
        <p:nvSpPr>
          <p:cNvPr id="1049984"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6"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8"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家庭参与：家长关注孩子心理健康，积极参与学校和社区的心理健康教育活动</a:t>
            </a:r>
            <a:endParaRPr altLang="en-US" dirty="0" sz="1200" lang="zh-CN" spc="150">
              <a:solidFill>
                <a:schemeClr val="tx1">
                  <a:lumMod val="85000"/>
                  <a:lumOff val="15000"/>
                </a:schemeClr>
              </a:solidFill>
              <a:latin typeface="+mn-ea"/>
              <a:sym typeface="+mn-ea"/>
            </a:endParaRPr>
          </a:p>
        </p:txBody>
      </p:sp>
      <p:sp>
        <p:nvSpPr>
          <p:cNvPr id="1049990"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2"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4"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社会组织参与：社会组织提供心理健康教育资源，开展公益活动，促进心理健康教育的普及和推广</a:t>
            </a:r>
            <a:endParaRPr altLang="en-US" dirty="0" sz="1200" lang="zh-CN" spc="150">
              <a:solidFill>
                <a:schemeClr val="tx1">
                  <a:lumMod val="85000"/>
                  <a:lumOff val="15000"/>
                </a:schemeClr>
              </a:solidFill>
              <a:latin typeface="+mn-ea"/>
              <a:sym typeface="+mn-ea"/>
            </a:endParaRPr>
          </a:p>
        </p:txBody>
      </p:sp>
      <p:sp>
        <p:nvSpPr>
          <p:cNvPr id="1049996"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8"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32" name="标题 2"/>
          <p:cNvSpPr>
            <a:spLocks noGrp="1"/>
          </p:cNvSpPr>
          <p:nvPr>
            <p:ph type="title" idx="2"/>
          </p:nvPr>
        </p:nvSpPr>
        <p:spPr/>
        <p:txBody>
          <a:bodyPr/>
          <a:p>
            <a:r>
              <a:rPr altLang="en-US" lang="zh-CN"/>
              <a:t>教育改革与创新发展</a:t>
            </a:r>
            <a:endParaRPr altLang="en-US" lang="zh-CN"/>
          </a:p>
        </p:txBody>
      </p:sp>
      <p:sp>
        <p:nvSpPr>
          <p:cNvPr id="1050034"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6"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8"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心理健康教育纳入义务教育体系，全面提升小学生心理素质。</a:t>
            </a:r>
            <a:endParaRPr altLang="en-US" dirty="0" sz="2000" lang="zh-CN" spc="150">
              <a:solidFill>
                <a:schemeClr val="tx1">
                  <a:lumMod val="85000"/>
                  <a:lumOff val="15000"/>
                </a:schemeClr>
              </a:solidFill>
              <a:latin typeface="+mn-ea"/>
              <a:sym typeface="+mn-ea"/>
            </a:endParaRPr>
          </a:p>
        </p:txBody>
      </p:sp>
      <p:sp>
        <p:nvSpPr>
          <p:cNvPr id="1050040"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2"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利用大数据、人工智能等技术，实现个性化、精准化的心理健康教育。</a:t>
            </a:r>
            <a:endParaRPr altLang="en-US" dirty="0" sz="2000" lang="zh-CN" spc="150">
              <a:solidFill>
                <a:schemeClr val="tx1">
                  <a:lumMod val="85000"/>
                  <a:lumOff val="15000"/>
                </a:schemeClr>
              </a:solidFill>
              <a:latin typeface="+mn-ea"/>
              <a:sym typeface="+mn-ea"/>
            </a:endParaRPr>
          </a:p>
        </p:txBody>
      </p:sp>
      <p:sp>
        <p:nvSpPr>
          <p:cNvPr id="1050046"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8"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0"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加强与家庭、社区的合作，形成三位一体的心理健康教育模式。</a:t>
            </a:r>
            <a:endParaRPr altLang="en-US" dirty="0" sz="2000" lang="zh-CN" spc="150">
              <a:solidFill>
                <a:schemeClr val="tx1">
                  <a:lumMod val="85000"/>
                  <a:lumOff val="15000"/>
                </a:schemeClr>
              </a:solidFill>
              <a:latin typeface="+mn-ea"/>
              <a:sym typeface="+mn-ea"/>
            </a:endParaRPr>
          </a:p>
        </p:txBody>
      </p:sp>
      <p:sp>
        <p:nvSpPr>
          <p:cNvPr id="1050052"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4"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培养专业化的心理健康教育师资队伍，提高教育质量。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90" name="标题 2"/>
          <p:cNvSpPr>
            <a:spLocks noGrp="1"/>
          </p:cNvSpPr>
          <p:nvPr>
            <p:ph type="title" idx="2"/>
          </p:nvPr>
        </p:nvSpPr>
        <p:spPr/>
        <p:txBody>
          <a:bodyPr/>
          <a:p>
            <a:r>
              <a:rPr altLang="en-US" lang="zh-CN"/>
              <a:t>国际交流与合作</a:t>
            </a:r>
            <a:endParaRPr altLang="en-US" lang="zh-CN"/>
          </a:p>
        </p:txBody>
      </p:sp>
      <p:sp>
        <p:nvSpPr>
          <p:cNvPr id="1050092"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心理健康教育领域的国际交流与合作可以促进各国之间的相互学习与借鉴，共同提高心理健康教育水平。</a:t>
            </a:r>
            <a:endParaRPr altLang="en-US" dirty="0" sz="1200" lang="zh-CN" spc="150">
              <a:solidFill>
                <a:schemeClr val="tx1">
                  <a:lumMod val="85000"/>
                  <a:lumOff val="15000"/>
                </a:schemeClr>
              </a:solidFill>
              <a:latin typeface="+mn-ea"/>
              <a:sym typeface="+mn-ea"/>
            </a:endParaRPr>
          </a:p>
        </p:txBody>
      </p:sp>
      <p:sp>
        <p:nvSpPr>
          <p:cNvPr id="1050094"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6"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8"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通过国际交流与合作，可以引进国外先进的心理健康教育理念、方法和资源，推动我国心理健康教育的发展与创新。</a:t>
            </a:r>
            <a:endParaRPr altLang="en-US" dirty="0" sz="1200" lang="zh-CN" spc="150">
              <a:solidFill>
                <a:schemeClr val="tx1">
                  <a:lumMod val="85000"/>
                  <a:lumOff val="15000"/>
                </a:schemeClr>
              </a:solidFill>
              <a:latin typeface="+mn-ea"/>
              <a:sym typeface="+mn-ea"/>
            </a:endParaRPr>
          </a:p>
        </p:txBody>
      </p:sp>
      <p:sp>
        <p:nvSpPr>
          <p:cNvPr id="1050100"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2"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4"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国际交流与合作可以为我国心理健康教育工作者提供更广阔的视野和更丰富的学习机会，提高其专业素养和综合能力。</a:t>
            </a:r>
            <a:endParaRPr altLang="en-US" dirty="0" sz="1200" lang="zh-CN" spc="150">
              <a:solidFill>
                <a:schemeClr val="tx1">
                  <a:lumMod val="85000"/>
                  <a:lumOff val="15000"/>
                </a:schemeClr>
              </a:solidFill>
              <a:latin typeface="+mn-ea"/>
              <a:sym typeface="+mn-ea"/>
            </a:endParaRPr>
          </a:p>
        </p:txBody>
      </p:sp>
      <p:sp>
        <p:nvSpPr>
          <p:cNvPr id="1050106"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0"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在国际交流与合作中，可以加强与其他国家的合作与联系，共同应对全球性心理健康问题，推动全球心理健康事业的发展。</a:t>
            </a:r>
            <a:endParaRPr altLang="en-US" dirty="0" sz="1200" lang="zh-CN" spc="150">
              <a:solidFill>
                <a:schemeClr val="tx1">
                  <a:lumMod val="85000"/>
                  <a:lumOff val="15000"/>
                </a:schemeClr>
              </a:solidFill>
              <a:latin typeface="+mn-ea"/>
              <a:sym typeface="+mn-ea"/>
            </a:endParaRPr>
          </a:p>
        </p:txBody>
      </p:sp>
      <p:sp>
        <p:nvSpPr>
          <p:cNvPr id="1050112"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48" name="文本占位符 4"/>
          <p:cNvSpPr>
            <a:spLocks noGrp="1"/>
          </p:cNvSpPr>
          <p:nvPr>
            <p:ph type="body" idx="2"/>
            <p:custDataLst>
              <p:tags r:id="rId1"/>
            </p:custDataLst>
          </p:nvPr>
        </p:nvSpPr>
        <p:spPr/>
        <p:txBody>
          <a:bodyPr/>
          <a:p>
            <a:r>
              <a:rPr altLang="en-US" lang="zh-CN"/>
              <a:t>汇报人：</a:t>
            </a:r>
            <a:r>
              <a:rPr altLang="zh-CN" lang="en-US"/>
              <a:t>XX</a:t>
            </a:r>
            <a:endParaRPr altLang="en-US" dirty="0" lang="zh-CN"/>
          </a:p>
        </p:txBody>
      </p:sp>
      <p:sp>
        <p:nvSpPr>
          <p:cNvPr id="1050150"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5*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5*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5*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5*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5*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5*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28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63.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0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59.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29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349.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2024-01-03T14:53:48Z</dcterms:created>
  <dcterms:modified xsi:type="dcterms:W3CDTF">2024-01-03T14:53:48Z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01de7912de214332b8c92c12ea3d3756_21</vt:lpwstr>
  </property>
</Properties>
</file>