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828" r:id="rId1"/>
    <p:sldMasterId id="2147500865" r:id="rId2"/>
  </p:sldMasterIdLst>
  <p:notesMasterIdLst>
    <p:notesMasterId r:id="rId3"/>
  </p:notesMasterIdLst>
  <p:sldIdLst>
    <p:sldId id="8265" r:id="rId4"/>
    <p:sldId id="8269" r:id="rId5"/>
    <p:sldId id="8272" r:id="rId6"/>
    <p:sldId id="8275" r:id="rId7"/>
    <p:sldId id="8278" r:id="rId8"/>
    <p:sldId id="8281" r:id="rId9"/>
    <p:sldId id="8284" r:id="rId10"/>
    <p:sldId id="8287" r:id="rId11"/>
    <p:sldId id="8290" r:id="rId12"/>
    <p:sldId id="8293" r:id="rId13"/>
    <p:sldId id="8296" r:id="rId14"/>
    <p:sldId id="8299" r:id="rId15"/>
    <p:sldId id="8302" r:id="rId16"/>
    <p:sldId id="8305" r:id="rId17"/>
    <p:sldId id="8308" r:id="rId18"/>
    <p:sldId id="8311" r:id="rId19"/>
    <p:sldId id="8314" r:id="rId20"/>
    <p:sldId id="8317" r:id="rId21"/>
    <p:sldId id="8320" r:id="rId22"/>
    <p:sldId id="8323" r:id="rId23"/>
    <p:sldId id="8326" r:id="rId24"/>
    <p:sldId id="8329" r:id="rId25"/>
    <p:sldId id="8332" r:id="rId26"/>
    <p:sldId id="8335" r:id="rId27"/>
    <p:sldId id="8338" r:id="rId28"/>
    <p:sldId id="8341" r:id="rId29"/>
    <p:sldId id="8344" r:id="rId30"/>
    <p:sldId id="8347" r:id="rId31"/>
    <p:sldId id="8350" r:id="rId32"/>
    <p:sldId id="8353" r:id="rId33"/>
    <p:sldId id="8356" r:id="rId34"/>
    <p:sldId id="8359" r:id="rId35"/>
    <p:sldId id="8362" r:id="rId36"/>
    <p:sldId id="8365" r:id="rId37"/>
    <p:sldId id="8368"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829" r:id="rId1"/>
    <p:sldLayoutId id="2147500830" r:id="rId2"/>
    <p:sldLayoutId id="2147500831" r:id="rId3"/>
    <p:sldLayoutId id="2147500832" r:id="rId4"/>
    <p:sldLayoutId id="2147500833" r:id="rId5"/>
    <p:sldLayoutId id="2147500834" r:id="rId6"/>
    <p:sldLayoutId id="2147500835" r:id="rId7"/>
    <p:sldLayoutId id="2147500836" r:id="rId8"/>
    <p:sldLayoutId id="2147500837" r:id="rId9"/>
    <p:sldLayoutId id="2147500838" r:id="rId10"/>
    <p:sldLayoutId id="214750083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0866" r:id="rId1"/>
    <p:sldLayoutId id="2147500867" r:id="rId2"/>
    <p:sldLayoutId id="2147500868" r:id="rId3"/>
    <p:sldLayoutId id="2147500869" r:id="rId4"/>
    <p:sldLayoutId id="2147500870" r:id="rId5"/>
    <p:sldLayoutId id="2147500871" r:id="rId6"/>
    <p:sldLayoutId id="2147500872" r:id="rId7"/>
    <p:sldLayoutId id="2147500873" r:id="rId8"/>
    <p:sldLayoutId id="2147500874" r:id="rId9"/>
    <p:sldLayoutId id="2147500875" r:id="rId10"/>
    <p:sldLayoutId id="2147500876"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3.xml"/><Relationship Id="rId2" Type="http://schemas.openxmlformats.org/officeDocument/2006/relationships/tags" Target="../tags/tag474.xml"/><Relationship Id="rId3" Type="http://schemas.openxmlformats.org/officeDocument/2006/relationships/tags" Target="../tags/tag475.xml"/><Relationship Id="rId4" Type="http://schemas.openxmlformats.org/officeDocument/2006/relationships/tags" Target="../tags/tag47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0.xml"/><Relationship Id="rId2" Type="http://schemas.openxmlformats.org/officeDocument/2006/relationships/tags" Target="../tags/tag481.xml"/><Relationship Id="rId3" Type="http://schemas.openxmlformats.org/officeDocument/2006/relationships/tags" Target="../tags/tag482.xml"/><Relationship Id="rId4" Type="http://schemas.openxmlformats.org/officeDocument/2006/relationships/tags" Target="../tags/tag48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tags" Target="../tags/tag488.xml"/><Relationship Id="rId6" Type="http://schemas.openxmlformats.org/officeDocument/2006/relationships/tags" Target="../tags/tag489.xml"/><Relationship Id="rId7" Type="http://schemas.openxmlformats.org/officeDocument/2006/relationships/tags" Target="../tags/tag490.xml"/><Relationship Id="rId8" Type="http://schemas.openxmlformats.org/officeDocument/2006/relationships/tags" Target="../tags/tag491.xml"/><Relationship Id="rId9" Type="http://schemas.openxmlformats.org/officeDocument/2006/relationships/tags" Target="../tags/tag492.xml"/><Relationship Id="rId10" Type="http://schemas.openxmlformats.org/officeDocument/2006/relationships/tags" Target="../tags/tag493.xml"/><Relationship Id="rId11" Type="http://schemas.openxmlformats.org/officeDocument/2006/relationships/tags" Target="../tags/tag494.xml"/><Relationship Id="rId12" Type="http://schemas.openxmlformats.org/officeDocument/2006/relationships/tags" Target="../tags/tag49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tags" Target="../tags/tag499.xml"/><Relationship Id="rId5" Type="http://schemas.openxmlformats.org/officeDocument/2006/relationships/tags" Target="../tags/tag500.xml"/><Relationship Id="rId6" Type="http://schemas.openxmlformats.org/officeDocument/2006/relationships/tags" Target="../tags/tag501.xml"/><Relationship Id="rId7" Type="http://schemas.openxmlformats.org/officeDocument/2006/relationships/tags" Target="../tags/tag502.xml"/><Relationship Id="rId8" Type="http://schemas.openxmlformats.org/officeDocument/2006/relationships/tags" Target="../tags/tag503.xml"/><Relationship Id="rId9" Type="http://schemas.openxmlformats.org/officeDocument/2006/relationships/tags" Target="../tags/tag504.xml"/><Relationship Id="rId10" Type="http://schemas.openxmlformats.org/officeDocument/2006/relationships/tags" Target="../tags/tag505.xml"/><Relationship Id="rId11" Type="http://schemas.openxmlformats.org/officeDocument/2006/relationships/tags" Target="../tags/tag506.xml"/><Relationship Id="rId12" Type="http://schemas.openxmlformats.org/officeDocument/2006/relationships/tags" Target="../tags/tag5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08.xml"/><Relationship Id="rId2" Type="http://schemas.openxmlformats.org/officeDocument/2006/relationships/tags" Target="../tags/tag509.xml"/><Relationship Id="rId3" Type="http://schemas.openxmlformats.org/officeDocument/2006/relationships/tags" Target="../tags/tag510.xml"/><Relationship Id="rId4" Type="http://schemas.openxmlformats.org/officeDocument/2006/relationships/tags" Target="../tags/tag511.xml"/><Relationship Id="rId5" Type="http://schemas.openxmlformats.org/officeDocument/2006/relationships/tags" Target="../tags/tag512.xml"/><Relationship Id="rId6" Type="http://schemas.openxmlformats.org/officeDocument/2006/relationships/tags" Target="../tags/tag513.xml"/><Relationship Id="rId7" Type="http://schemas.openxmlformats.org/officeDocument/2006/relationships/tags" Target="../tags/tag514.xml"/><Relationship Id="rId8" Type="http://schemas.openxmlformats.org/officeDocument/2006/relationships/tags" Target="../tags/tag515.xml"/><Relationship Id="rId9" Type="http://schemas.openxmlformats.org/officeDocument/2006/relationships/tags" Target="../tags/tag516.xml"/><Relationship Id="rId10" Type="http://schemas.openxmlformats.org/officeDocument/2006/relationships/tags" Target="../tags/tag517.xml"/><Relationship Id="rId11" Type="http://schemas.openxmlformats.org/officeDocument/2006/relationships/tags" Target="../tags/tag518.xml"/><Relationship Id="rId12" Type="http://schemas.openxmlformats.org/officeDocument/2006/relationships/tags" Target="../tags/tag51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20.xml"/><Relationship Id="rId2" Type="http://schemas.openxmlformats.org/officeDocument/2006/relationships/tags" Target="../tags/tag521.xml"/><Relationship Id="rId3" Type="http://schemas.openxmlformats.org/officeDocument/2006/relationships/tags" Target="../tags/tag5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23.xml"/><Relationship Id="rId2" Type="http://schemas.openxmlformats.org/officeDocument/2006/relationships/tags" Target="../tags/tag524.xml"/><Relationship Id="rId3" Type="http://schemas.openxmlformats.org/officeDocument/2006/relationships/tags" Target="../tags/tag525.xml"/><Relationship Id="rId4" Type="http://schemas.openxmlformats.org/officeDocument/2006/relationships/tags" Target="../tags/tag526.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27.xml"/><Relationship Id="rId2" Type="http://schemas.openxmlformats.org/officeDocument/2006/relationships/tags" Target="../tags/tag528.xml"/><Relationship Id="rId3" Type="http://schemas.openxmlformats.org/officeDocument/2006/relationships/tags" Target="../tags/tag529.xml"/><Relationship Id="rId4" Type="http://schemas.openxmlformats.org/officeDocument/2006/relationships/tags" Target="../tags/tag530.xml"/><Relationship Id="rId5" Type="http://schemas.openxmlformats.org/officeDocument/2006/relationships/tags" Target="../tags/tag531.xml"/><Relationship Id="rId6" Type="http://schemas.openxmlformats.org/officeDocument/2006/relationships/tags" Target="../tags/tag532.xml"/><Relationship Id="rId7" Type="http://schemas.openxmlformats.org/officeDocument/2006/relationships/tags" Target="../tags/tag533.xml"/><Relationship Id="rId8" Type="http://schemas.openxmlformats.org/officeDocument/2006/relationships/tags" Target="../tags/tag534.xml"/><Relationship Id="rId9" Type="http://schemas.openxmlformats.org/officeDocument/2006/relationships/tags" Target="../tags/tag535.xml"/><Relationship Id="rId10" Type="http://schemas.openxmlformats.org/officeDocument/2006/relationships/tags" Target="../tags/tag536.xml"/><Relationship Id="rId11" Type="http://schemas.openxmlformats.org/officeDocument/2006/relationships/tags" Target="../tags/tag537.xml"/><Relationship Id="rId12" Type="http://schemas.openxmlformats.org/officeDocument/2006/relationships/tags" Target="../tags/tag538.xml"/><Relationship Id="rId13" Type="http://schemas.openxmlformats.org/officeDocument/2006/relationships/tags" Target="../tags/tag539.xml"/><Relationship Id="rId14" Type="http://schemas.openxmlformats.org/officeDocument/2006/relationships/tags" Target="../tags/tag540.xml"/><Relationship Id="rId15" Type="http://schemas.openxmlformats.org/officeDocument/2006/relationships/tags" Target="../tags/tag541.xml"/><Relationship Id="rId16" Type="http://schemas.openxmlformats.org/officeDocument/2006/relationships/tags" Target="../tags/tag542.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tags" Target="../tags/tag546.xml"/><Relationship Id="rId5" Type="http://schemas.openxmlformats.org/officeDocument/2006/relationships/tags" Target="../tags/tag547.xml"/><Relationship Id="rId6" Type="http://schemas.openxmlformats.org/officeDocument/2006/relationships/tags" Target="../tags/tag548.xml"/><Relationship Id="rId7" Type="http://schemas.openxmlformats.org/officeDocument/2006/relationships/tags" Target="../tags/tag549.xml"/><Relationship Id="rId8" Type="http://schemas.openxmlformats.org/officeDocument/2006/relationships/tags" Target="../tags/tag55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51.xml"/><Relationship Id="rId2" Type="http://schemas.openxmlformats.org/officeDocument/2006/relationships/tags" Target="../tags/tag552.xml"/><Relationship Id="rId3" Type="http://schemas.openxmlformats.org/officeDocument/2006/relationships/tags" Target="../tags/tag553.xml"/><Relationship Id="rId4" Type="http://schemas.openxmlformats.org/officeDocument/2006/relationships/tags" Target="../tags/tag554.xml"/><Relationship Id="rId5" Type="http://schemas.openxmlformats.org/officeDocument/2006/relationships/tags" Target="../tags/tag555.xml"/><Relationship Id="rId6" Type="http://schemas.openxmlformats.org/officeDocument/2006/relationships/tags" Target="../tags/tag556.xml"/><Relationship Id="rId7" Type="http://schemas.openxmlformats.org/officeDocument/2006/relationships/tags" Target="../tags/tag557.xml"/><Relationship Id="rId8" Type="http://schemas.openxmlformats.org/officeDocument/2006/relationships/tags" Target="../tags/tag558.xml"/><Relationship Id="rId9" Type="http://schemas.openxmlformats.org/officeDocument/2006/relationships/tags" Target="../tags/tag559.xml"/><Relationship Id="rId10" Type="http://schemas.openxmlformats.org/officeDocument/2006/relationships/tags" Target="../tags/tag560.xml"/><Relationship Id="rId11" Type="http://schemas.openxmlformats.org/officeDocument/2006/relationships/tags" Target="../tags/tag561.xml"/><Relationship Id="rId12" Type="http://schemas.openxmlformats.org/officeDocument/2006/relationships/tags" Target="../tags/tag56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63.xml"/><Relationship Id="rId2" Type="http://schemas.openxmlformats.org/officeDocument/2006/relationships/tags" Target="../tags/tag564.xml"/><Relationship Id="rId3" Type="http://schemas.openxmlformats.org/officeDocument/2006/relationships/tags" Target="../tags/tag565.xml"/><Relationship Id="rId4" Type="http://schemas.openxmlformats.org/officeDocument/2006/relationships/tags" Target="../tags/tag566.xml"/><Relationship Id="rId5" Type="http://schemas.openxmlformats.org/officeDocument/2006/relationships/tags" Target="../tags/tag567.xml"/><Relationship Id="rId6" Type="http://schemas.openxmlformats.org/officeDocument/2006/relationships/tags" Target="../tags/tag568.xml"/><Relationship Id="rId7" Type="http://schemas.openxmlformats.org/officeDocument/2006/relationships/tags" Target="../tags/tag569.xml"/><Relationship Id="rId8" Type="http://schemas.openxmlformats.org/officeDocument/2006/relationships/tags" Target="../tags/tag570.xml"/><Relationship Id="rId9" Type="http://schemas.openxmlformats.org/officeDocument/2006/relationships/tags" Target="../tags/tag571.xml"/><Relationship Id="rId10" Type="http://schemas.openxmlformats.org/officeDocument/2006/relationships/tags" Target="../tags/tag572.xml"/><Relationship Id="rId11" Type="http://schemas.openxmlformats.org/officeDocument/2006/relationships/tags" Target="../tags/tag573.xml"/><Relationship Id="rId12" Type="http://schemas.openxmlformats.org/officeDocument/2006/relationships/tags" Target="../tags/tag57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75.xml"/><Relationship Id="rId2" Type="http://schemas.openxmlformats.org/officeDocument/2006/relationships/tags" Target="../tags/tag576.xml"/><Relationship Id="rId3" Type="http://schemas.openxmlformats.org/officeDocument/2006/relationships/tags" Target="../tags/tag57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578.xml"/><Relationship Id="rId2" Type="http://schemas.openxmlformats.org/officeDocument/2006/relationships/tags" Target="../tags/tag579.xml"/><Relationship Id="rId3" Type="http://schemas.openxmlformats.org/officeDocument/2006/relationships/tags" Target="../tags/tag580.xml"/><Relationship Id="rId4" Type="http://schemas.openxmlformats.org/officeDocument/2006/relationships/tags" Target="../tags/tag581.xml"/><Relationship Id="rId5" Type="http://schemas.openxmlformats.org/officeDocument/2006/relationships/tags" Target="../tags/tag582.xml"/><Relationship Id="rId6" Type="http://schemas.openxmlformats.org/officeDocument/2006/relationships/tags" Target="../tags/tag583.xml"/><Relationship Id="rId7" Type="http://schemas.openxmlformats.org/officeDocument/2006/relationships/tags" Target="../tags/tag584.xml"/><Relationship Id="rId8" Type="http://schemas.openxmlformats.org/officeDocument/2006/relationships/tags" Target="../tags/tag585.xml"/><Relationship Id="rId9" Type="http://schemas.openxmlformats.org/officeDocument/2006/relationships/tags" Target="../tags/tag586.xml"/><Relationship Id="rId10" Type="http://schemas.openxmlformats.org/officeDocument/2006/relationships/tags" Target="../tags/tag587.xml"/><Relationship Id="rId11" Type="http://schemas.openxmlformats.org/officeDocument/2006/relationships/tags" Target="../tags/tag588.xml"/><Relationship Id="rId12" Type="http://schemas.openxmlformats.org/officeDocument/2006/relationships/tags" Target="../tags/tag58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590.xml"/><Relationship Id="rId2" Type="http://schemas.openxmlformats.org/officeDocument/2006/relationships/tags" Target="../tags/tag591.xml"/><Relationship Id="rId3" Type="http://schemas.openxmlformats.org/officeDocument/2006/relationships/tags" Target="../tags/tag592.xml"/><Relationship Id="rId4" Type="http://schemas.openxmlformats.org/officeDocument/2006/relationships/tags" Target="../tags/tag593.xml"/><Relationship Id="rId5" Type="http://schemas.openxmlformats.org/officeDocument/2006/relationships/tags" Target="../tags/tag594.xml"/><Relationship Id="rId6" Type="http://schemas.openxmlformats.org/officeDocument/2006/relationships/tags" Target="../tags/tag595.xml"/><Relationship Id="rId7" Type="http://schemas.openxmlformats.org/officeDocument/2006/relationships/tags" Target="../tags/tag596.xml"/><Relationship Id="rId8" Type="http://schemas.openxmlformats.org/officeDocument/2006/relationships/tags" Target="../tags/tag597.xml"/><Relationship Id="rId9" Type="http://schemas.openxmlformats.org/officeDocument/2006/relationships/tags" Target="../tags/tag598.xml"/><Relationship Id="rId10" Type="http://schemas.openxmlformats.org/officeDocument/2006/relationships/tags" Target="../tags/tag599.xml"/><Relationship Id="rId11" Type="http://schemas.openxmlformats.org/officeDocument/2006/relationships/tags" Target="../tags/tag600.xml"/><Relationship Id="rId12" Type="http://schemas.openxmlformats.org/officeDocument/2006/relationships/tags" Target="../tags/tag60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02.xml"/><Relationship Id="rId2" Type="http://schemas.openxmlformats.org/officeDocument/2006/relationships/tags" Target="../tags/tag603.xml"/><Relationship Id="rId3" Type="http://schemas.openxmlformats.org/officeDocument/2006/relationships/tags" Target="../tags/tag604.xml"/><Relationship Id="rId4" Type="http://schemas.openxmlformats.org/officeDocument/2006/relationships/tags" Target="../tags/tag605.xml"/><Relationship Id="rId5" Type="http://schemas.openxmlformats.org/officeDocument/2006/relationships/tags" Target="../tags/tag606.xml"/><Relationship Id="rId6" Type="http://schemas.openxmlformats.org/officeDocument/2006/relationships/tags" Target="../tags/tag607.xml"/><Relationship Id="rId7" Type="http://schemas.openxmlformats.org/officeDocument/2006/relationships/tags" Target="../tags/tag608.xml"/><Relationship Id="rId8" Type="http://schemas.openxmlformats.org/officeDocument/2006/relationships/tags" Target="../tags/tag609.xml"/><Relationship Id="rId9" Type="http://schemas.openxmlformats.org/officeDocument/2006/relationships/tags" Target="../tags/tag610.xml"/><Relationship Id="rId10" Type="http://schemas.openxmlformats.org/officeDocument/2006/relationships/tags" Target="../tags/tag611.xml"/><Relationship Id="rId11" Type="http://schemas.openxmlformats.org/officeDocument/2006/relationships/tags" Target="../tags/tag612.xml"/><Relationship Id="rId12" Type="http://schemas.openxmlformats.org/officeDocument/2006/relationships/tags" Target="../tags/tag61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14.xml"/><Relationship Id="rId2" Type="http://schemas.openxmlformats.org/officeDocument/2006/relationships/tags" Target="../tags/tag615.xml"/><Relationship Id="rId3" Type="http://schemas.openxmlformats.org/officeDocument/2006/relationships/tags" Target="../tags/tag616.xml"/><Relationship Id="rId4" Type="http://schemas.openxmlformats.org/officeDocument/2006/relationships/tags" Target="../tags/tag617.xml"/><Relationship Id="rId5" Type="http://schemas.openxmlformats.org/officeDocument/2006/relationships/tags" Target="../tags/tag618.xml"/><Relationship Id="rId6" Type="http://schemas.openxmlformats.org/officeDocument/2006/relationships/tags" Target="../tags/tag619.xml"/><Relationship Id="rId7" Type="http://schemas.openxmlformats.org/officeDocument/2006/relationships/tags" Target="../tags/tag620.xml"/><Relationship Id="rId8" Type="http://schemas.openxmlformats.org/officeDocument/2006/relationships/tags" Target="../tags/tag621.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22.xml"/><Relationship Id="rId2" Type="http://schemas.openxmlformats.org/officeDocument/2006/relationships/tags" Target="../tags/tag623.xml"/><Relationship Id="rId3" Type="http://schemas.openxmlformats.org/officeDocument/2006/relationships/tags" Target="../tags/tag624.xml"/><Relationship Id="rId4" Type="http://schemas.openxmlformats.org/officeDocument/2006/relationships/tags" Target="../tags/tag62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26.xml"/><Relationship Id="rId2" Type="http://schemas.openxmlformats.org/officeDocument/2006/relationships/tags" Target="../tags/tag627.xml"/><Relationship Id="rId3" Type="http://schemas.openxmlformats.org/officeDocument/2006/relationships/tags" Target="../tags/tag628.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629.xml"/><Relationship Id="rId2" Type="http://schemas.openxmlformats.org/officeDocument/2006/relationships/tags" Target="../tags/tag630.xml"/><Relationship Id="rId3" Type="http://schemas.openxmlformats.org/officeDocument/2006/relationships/tags" Target="../tags/tag631.xml"/><Relationship Id="rId4" Type="http://schemas.openxmlformats.org/officeDocument/2006/relationships/tags" Target="../tags/tag632.xml"/><Relationship Id="rId5" Type="http://schemas.openxmlformats.org/officeDocument/2006/relationships/tags" Target="../tags/tag633.xml"/><Relationship Id="rId6" Type="http://schemas.openxmlformats.org/officeDocument/2006/relationships/tags" Target="../tags/tag634.xml"/><Relationship Id="rId7" Type="http://schemas.openxmlformats.org/officeDocument/2006/relationships/tags" Target="../tags/tag635.xml"/><Relationship Id="rId8" Type="http://schemas.openxmlformats.org/officeDocument/2006/relationships/tags" Target="../tags/tag636.xml"/><Relationship Id="rId9" Type="http://schemas.openxmlformats.org/officeDocument/2006/relationships/tags" Target="../tags/tag637.xml"/><Relationship Id="rId10" Type="http://schemas.openxmlformats.org/officeDocument/2006/relationships/tags" Target="../tags/tag638.xml"/><Relationship Id="rId11" Type="http://schemas.openxmlformats.org/officeDocument/2006/relationships/tags" Target="../tags/tag639.xml"/><Relationship Id="rId12" Type="http://schemas.openxmlformats.org/officeDocument/2006/relationships/tags" Target="../tags/tag64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41.xml"/><Relationship Id="rId2" Type="http://schemas.openxmlformats.org/officeDocument/2006/relationships/tags" Target="../tags/tag642.xml"/><Relationship Id="rId3" Type="http://schemas.openxmlformats.org/officeDocument/2006/relationships/tags" Target="../tags/tag643.xml"/><Relationship Id="rId4" Type="http://schemas.openxmlformats.org/officeDocument/2006/relationships/tags" Target="../tags/tag644.xml"/><Relationship Id="rId5" Type="http://schemas.openxmlformats.org/officeDocument/2006/relationships/tags" Target="../tags/tag645.xml"/><Relationship Id="rId6" Type="http://schemas.openxmlformats.org/officeDocument/2006/relationships/tags" Target="../tags/tag646.xml"/><Relationship Id="rId7" Type="http://schemas.openxmlformats.org/officeDocument/2006/relationships/tags" Target="../tags/tag647.xml"/><Relationship Id="rId8" Type="http://schemas.openxmlformats.org/officeDocument/2006/relationships/tags" Target="../tags/tag648.xml"/><Relationship Id="rId9" Type="http://schemas.openxmlformats.org/officeDocument/2006/relationships/tags" Target="../tags/tag649.xml"/><Relationship Id="rId10" Type="http://schemas.openxmlformats.org/officeDocument/2006/relationships/tags" Target="../tags/tag650.xml"/><Relationship Id="rId11" Type="http://schemas.openxmlformats.org/officeDocument/2006/relationships/tags" Target="../tags/tag651.xml"/><Relationship Id="rId12" Type="http://schemas.openxmlformats.org/officeDocument/2006/relationships/tags" Target="../tags/tag652.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53.xml"/><Relationship Id="rId2" Type="http://schemas.openxmlformats.org/officeDocument/2006/relationships/tags" Target="../tags/tag654.xml"/><Relationship Id="rId3" Type="http://schemas.openxmlformats.org/officeDocument/2006/relationships/tags" Target="../tags/tag655.xml"/><Relationship Id="rId4" Type="http://schemas.openxmlformats.org/officeDocument/2006/relationships/tags" Target="../tags/tag656.xml"/><Relationship Id="rId5" Type="http://schemas.openxmlformats.org/officeDocument/2006/relationships/tags" Target="../tags/tag657.xml"/><Relationship Id="rId6" Type="http://schemas.openxmlformats.org/officeDocument/2006/relationships/tags" Target="../tags/tag658.xml"/><Relationship Id="rId7" Type="http://schemas.openxmlformats.org/officeDocument/2006/relationships/tags" Target="../tags/tag659.xml"/><Relationship Id="rId8" Type="http://schemas.openxmlformats.org/officeDocument/2006/relationships/tags" Target="../tags/tag660.xml"/><Relationship Id="rId9" Type="http://schemas.openxmlformats.org/officeDocument/2006/relationships/tags" Target="../tags/tag661.xml"/><Relationship Id="rId10" Type="http://schemas.openxmlformats.org/officeDocument/2006/relationships/tags" Target="../tags/tag662.xml"/><Relationship Id="rId11" Type="http://schemas.openxmlformats.org/officeDocument/2006/relationships/tags" Target="../tags/tag663.xml"/><Relationship Id="rId12" Type="http://schemas.openxmlformats.org/officeDocument/2006/relationships/tags" Target="../tags/tag664.xml"/><Relationship Id="rId13" Type="http://schemas.openxmlformats.org/officeDocument/2006/relationships/tags" Target="../tags/tag665.xml"/><Relationship Id="rId14" Type="http://schemas.openxmlformats.org/officeDocument/2006/relationships/tags" Target="../tags/tag666.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667.xml"/><Relationship Id="rId2" Type="http://schemas.openxmlformats.org/officeDocument/2006/relationships/tags" Target="../tags/tag668.xml"/><Relationship Id="rId3" Type="http://schemas.openxmlformats.org/officeDocument/2006/relationships/tags" Target="../tags/tag669.xml"/><Relationship Id="rId4" Type="http://schemas.openxmlformats.org/officeDocument/2006/relationships/tags" Target="../tags/tag670.xml"/><Relationship Id="rId5" Type="http://schemas.openxmlformats.org/officeDocument/2006/relationships/tags" Target="../tags/tag671.xml"/><Relationship Id="rId6" Type="http://schemas.openxmlformats.org/officeDocument/2006/relationships/tags" Target="../tags/tag672.xml"/><Relationship Id="rId7" Type="http://schemas.openxmlformats.org/officeDocument/2006/relationships/tags" Target="../tags/tag673.xml"/><Relationship Id="rId8" Type="http://schemas.openxmlformats.org/officeDocument/2006/relationships/tags" Target="../tags/tag674.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675.xml"/><Relationship Id="rId2" Type="http://schemas.openxmlformats.org/officeDocument/2006/relationships/tags" Target="../tags/tag676.xml"/><Relationship Id="rId3" Type="http://schemas.openxmlformats.org/officeDocument/2006/relationships/tags" Target="../tags/tag677.xml"/><Relationship Id="rId4"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678.xml"/><Relationship Id="rId2" Type="http://schemas.openxmlformats.org/officeDocument/2006/relationships/tags" Target="../tags/tag679.xml"/><Relationship Id="rId3" Type="http://schemas.openxmlformats.org/officeDocument/2006/relationships/tags" Target="../tags/tag680.xml"/><Relationship Id="rId4" Type="http://schemas.openxmlformats.org/officeDocument/2006/relationships/tags" Target="../tags/tag681.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682.xml"/><Relationship Id="rId2" Type="http://schemas.openxmlformats.org/officeDocument/2006/relationships/tags" Target="../tags/tag683.xml"/><Relationship Id="rId3" Type="http://schemas.openxmlformats.org/officeDocument/2006/relationships/tags" Target="../tags/tag684.xml"/><Relationship Id="rId4" Type="http://schemas.openxmlformats.org/officeDocument/2006/relationships/tags" Target="../tags/tag685.xml"/><Relationship Id="rId5" Type="http://schemas.openxmlformats.org/officeDocument/2006/relationships/tags" Target="../tags/tag686.xml"/><Relationship Id="rId6" Type="http://schemas.openxmlformats.org/officeDocument/2006/relationships/tags" Target="../tags/tag687.xml"/><Relationship Id="rId7" Type="http://schemas.openxmlformats.org/officeDocument/2006/relationships/tags" Target="../tags/tag688.xml"/><Relationship Id="rId8" Type="http://schemas.openxmlformats.org/officeDocument/2006/relationships/tags" Target="../tags/tag689.xml"/><Relationship Id="rId9" Type="http://schemas.openxmlformats.org/officeDocument/2006/relationships/tags" Target="../tags/tag690.xml"/><Relationship Id="rId10" Type="http://schemas.openxmlformats.org/officeDocument/2006/relationships/tags" Target="../tags/tag691.xml"/><Relationship Id="rId11" Type="http://schemas.openxmlformats.org/officeDocument/2006/relationships/tags" Target="../tags/tag692.xml"/><Relationship Id="rId12" Type="http://schemas.openxmlformats.org/officeDocument/2006/relationships/tags" Target="../tags/tag693.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694.xml"/><Relationship Id="rId2" Type="http://schemas.openxmlformats.org/officeDocument/2006/relationships/tags" Target="../tags/tag695.xml"/><Relationship Id="rId3" Type="http://schemas.openxmlformats.org/officeDocument/2006/relationships/tags" Target="../tags/tag696.xml"/><Relationship Id="rId4" Type="http://schemas.openxmlformats.org/officeDocument/2006/relationships/tags" Target="../tags/tag697.xml"/><Relationship Id="rId5" Type="http://schemas.openxmlformats.org/officeDocument/2006/relationships/tags" Target="../tags/tag698.xml"/><Relationship Id="rId6" Type="http://schemas.openxmlformats.org/officeDocument/2006/relationships/tags" Target="../tags/tag699.xml"/><Relationship Id="rId7" Type="http://schemas.openxmlformats.org/officeDocument/2006/relationships/tags" Target="../tags/tag700.xml"/><Relationship Id="rId8" Type="http://schemas.openxmlformats.org/officeDocument/2006/relationships/tags" Target="../tags/tag701.xml"/><Relationship Id="rId9" Type="http://schemas.openxmlformats.org/officeDocument/2006/relationships/tags" Target="../tags/tag702.xml"/><Relationship Id="rId10" Type="http://schemas.openxmlformats.org/officeDocument/2006/relationships/tags" Target="../tags/tag703.xml"/><Relationship Id="rId11" Type="http://schemas.openxmlformats.org/officeDocument/2006/relationships/tags" Target="../tags/tag704.xml"/><Relationship Id="rId12" Type="http://schemas.openxmlformats.org/officeDocument/2006/relationships/tags" Target="../tags/tag705.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706.xml"/><Relationship Id="rId2" Type="http://schemas.openxmlformats.org/officeDocument/2006/relationships/tags" Target="../tags/tag707.xml"/><Relationship Id="rId3" Type="http://schemas.openxmlformats.org/officeDocument/2006/relationships/tags" Target="../tags/tag708.xml"/><Relationship Id="rId4" Type="http://schemas.openxmlformats.org/officeDocument/2006/relationships/tags" Target="../tags/tag709.xml"/><Relationship Id="rId5"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710.xml"/><Relationship Id="rId2" Type="http://schemas.openxmlformats.org/officeDocument/2006/relationships/tags" Target="../tags/tag711.xml"/><Relationship Id="rId3" Type="http://schemas.openxmlformats.org/officeDocument/2006/relationships/tags" Target="../tags/tag712.xml"/><Relationship Id="rId4" Type="http://schemas.openxmlformats.org/officeDocument/2006/relationships/tags" Target="../tags/tag71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2024年新能源汽车技术发展与推广方案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新能源汽车技术发展现状</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2024年新能源汽车技术发展趋势</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新能源汽车推广方案</a:t>
            </a:r>
            <a:endParaRPr altLang="en-US" b="1" dirty="0" sz="14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新能源汽车产业链分析</a:t>
            </a:r>
            <a:endParaRPr altLang="en-US" b="1" dirty="0" sz="14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新能源汽车市场前景展望</a:t>
            </a:r>
            <a:endParaRPr altLang="en-US" b="1" dirty="0" sz="14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新能源汽车发展面临的挑战与对策</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新能源汽车技术发展现状</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电动汽车技术</a:t>
            </a:r>
            <a:endParaRPr altLang="en-US" lang="zh-CN"/>
          </a:p>
        </p:txBody>
      </p:sp>
      <p:sp>
        <p:nvSpPr>
          <p:cNvPr id="105058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8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电池技术：能量密度提高，充电速度加快</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8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59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电机技术：高效能，低噪音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59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59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充电设施：逐步完善，便利性提高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59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60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智能化：自动驾驶技术不断进步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混合动力汽车技术</a:t>
            </a:r>
            <a:endParaRPr altLang="en-US" lang="zh-CN"/>
          </a:p>
        </p:txBody>
      </p:sp>
      <p:sp>
        <p:nvSpPr>
          <p:cNvPr id="10506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混合动力汽车的定义：同时搭载内燃机和电动机的汽车，通过优化燃油效率和电动机的辅助动力来提高燃油经济性和减少排放。</a:t>
            </a:r>
            <a:endParaRPr altLang="en-US" dirty="0" sz="2000" lang="zh-CN" spc="150">
              <a:solidFill>
                <a:schemeClr val="tx1">
                  <a:lumMod val="85000"/>
                  <a:lumOff val="15000"/>
                </a:schemeClr>
              </a:solidFill>
              <a:latin typeface="+mn-ea"/>
              <a:sym typeface="+mn-ea"/>
            </a:endParaRPr>
          </a:p>
        </p:txBody>
      </p:sp>
      <p:sp>
        <p:nvSpPr>
          <p:cNvPr id="10506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混合动力汽车的工作原理：根据车辆行驶状态和驾驶员需求，内燃机和电动机协同工作或独立工作，以达到节能减排的效果。</a:t>
            </a:r>
            <a:endParaRPr altLang="en-US" dirty="0" sz="2000" lang="zh-CN" spc="150">
              <a:solidFill>
                <a:schemeClr val="tx1">
                  <a:lumMod val="85000"/>
                  <a:lumOff val="15000"/>
                </a:schemeClr>
              </a:solidFill>
              <a:latin typeface="+mn-ea"/>
              <a:sym typeface="+mn-ea"/>
            </a:endParaRPr>
          </a:p>
        </p:txBody>
      </p:sp>
      <p:sp>
        <p:nvSpPr>
          <p:cNvPr id="10506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混合动力汽车的优势：能够同时满足长距离行驶和城市拥堵路况的需求，并且在低速时能够实现零排放。</a:t>
            </a:r>
            <a:endParaRPr altLang="en-US" dirty="0" sz="2000" lang="zh-CN" spc="150">
              <a:solidFill>
                <a:schemeClr val="tx1">
                  <a:lumMod val="85000"/>
                  <a:lumOff val="15000"/>
                </a:schemeClr>
              </a:solidFill>
              <a:latin typeface="+mn-ea"/>
              <a:sym typeface="+mn-ea"/>
            </a:endParaRPr>
          </a:p>
        </p:txBody>
      </p:sp>
      <p:sp>
        <p:nvSpPr>
          <p:cNvPr id="10506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混合动力汽车的发展趋势：随着电池技术的不断进步，混合动力汽车将逐渐向全电动方向发展，未来可能会成为新能源汽车的主流技术。</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氢燃料电池汽车技术</a:t>
            </a:r>
            <a:endParaRPr altLang="en-US" lang="zh-CN"/>
          </a:p>
        </p:txBody>
      </p:sp>
      <p:sp>
        <p:nvSpPr>
          <p:cNvPr id="105070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定义：氢燃料电池汽车是一种使用氢气作为燃料，通过化学反应产生电能，从而驱动汽车行驶的环保型汽车。</a:t>
            </a:r>
            <a:endParaRPr altLang="en-US" dirty="0" sz="1200" lang="zh-CN" spc="150">
              <a:solidFill>
                <a:schemeClr val="tx1">
                  <a:lumMod val="85000"/>
                  <a:lumOff val="15000"/>
                </a:schemeClr>
              </a:solidFill>
              <a:latin typeface="+mn-ea"/>
              <a:sym typeface="+mn-ea"/>
            </a:endParaRPr>
          </a:p>
        </p:txBody>
      </p:sp>
      <p:sp>
        <p:nvSpPr>
          <p:cNvPr id="105070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1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1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技术特点：具有零排放、低噪音、高效率等优点，被认为是新能源汽车的重要发展方向之一。</a:t>
            </a:r>
            <a:endParaRPr altLang="en-US" dirty="0" sz="1200" lang="zh-CN" spc="150">
              <a:solidFill>
                <a:schemeClr val="tx1">
                  <a:lumMod val="85000"/>
                  <a:lumOff val="15000"/>
                </a:schemeClr>
              </a:solidFill>
              <a:latin typeface="+mn-ea"/>
              <a:sym typeface="+mn-ea"/>
            </a:endParaRPr>
          </a:p>
        </p:txBody>
      </p:sp>
      <p:sp>
        <p:nvSpPr>
          <p:cNvPr id="105071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1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1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国内外发展现状：目前，氢燃料电池汽车技术已经取得了一定的进展，国内外各大汽车厂商都在积极研发和推广氢燃料电池汽车。</a:t>
            </a:r>
            <a:endParaRPr altLang="en-US" dirty="0" sz="1200" lang="zh-CN" spc="150">
              <a:solidFill>
                <a:schemeClr val="tx1">
                  <a:lumMod val="85000"/>
                  <a:lumOff val="15000"/>
                </a:schemeClr>
              </a:solidFill>
              <a:latin typeface="+mn-ea"/>
              <a:sym typeface="+mn-ea"/>
            </a:endParaRPr>
          </a:p>
        </p:txBody>
      </p:sp>
      <p:sp>
        <p:nvSpPr>
          <p:cNvPr id="105072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2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2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面临的挑战：氢燃料电池汽车的推广仍面临一些挑战，如氢气储存和运输的安全性问题、生产成本高昂、加氢站建设不足等。</a:t>
            </a:r>
            <a:endParaRPr altLang="en-US" dirty="0" sz="1200" lang="zh-CN" spc="150">
              <a:solidFill>
                <a:schemeClr val="tx1">
                  <a:lumMod val="85000"/>
                  <a:lumOff val="15000"/>
                </a:schemeClr>
              </a:solidFill>
              <a:latin typeface="+mn-ea"/>
              <a:sym typeface="+mn-ea"/>
            </a:endParaRPr>
          </a:p>
        </p:txBody>
      </p:sp>
      <p:sp>
        <p:nvSpPr>
          <p:cNvPr id="105072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2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66" name="标题 1"/>
          <p:cNvSpPr>
            <a:spLocks noGrp="1"/>
          </p:cNvSpPr>
          <p:nvPr>
            <p:ph type="title"/>
          </p:nvPr>
        </p:nvSpPr>
        <p:spPr/>
        <p:txBody>
          <a:bodyPr/>
          <a:p>
            <a:r>
              <a:rPr altLang="en-US" lang="zh-CN"/>
              <a:t>自动驾驶汽车技术</a:t>
            </a:r>
            <a:endParaRPr altLang="en-US" lang="zh-CN"/>
          </a:p>
        </p:txBody>
      </p:sp>
      <p:sp>
        <p:nvSpPr>
          <p:cNvPr id="105076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自动驾驶汽车技术发展现状</a:t>
            </a:r>
            <a:endParaRPr altLang="en-US" dirty="0" sz="1200" lang="zh-CN" spc="150">
              <a:solidFill>
                <a:schemeClr val="tx1">
                  <a:lumMod val="65000"/>
                  <a:lumOff val="35000"/>
                </a:schemeClr>
              </a:solidFill>
              <a:latin typeface="+mn-ea"/>
              <a:sym typeface="+mn-ea"/>
            </a:endParaRPr>
          </a:p>
        </p:txBody>
      </p:sp>
      <p:sp>
        <p:nvSpPr>
          <p:cNvPr id="105077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自动驾驶汽车技术应用场景</a:t>
            </a:r>
            <a:endParaRPr altLang="en-US" dirty="0" sz="1200" lang="zh-CN" spc="150">
              <a:solidFill>
                <a:schemeClr val="tx1">
                  <a:lumMod val="65000"/>
                  <a:lumOff val="35000"/>
                </a:schemeClr>
              </a:solidFill>
              <a:latin typeface="+mn-ea"/>
              <a:sym typeface="+mn-ea"/>
            </a:endParaRPr>
          </a:p>
        </p:txBody>
      </p:sp>
      <p:sp>
        <p:nvSpPr>
          <p:cNvPr id="105077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自动驾驶汽车技术面临的挑战</a:t>
            </a:r>
            <a:endParaRPr altLang="en-US" dirty="0" sz="1200" lang="zh-CN" spc="150">
              <a:solidFill>
                <a:schemeClr val="tx1">
                  <a:lumMod val="65000"/>
                  <a:lumOff val="35000"/>
                </a:schemeClr>
              </a:solidFill>
              <a:latin typeface="+mn-ea"/>
              <a:sym typeface="+mn-ea"/>
            </a:endParaRPr>
          </a:p>
        </p:txBody>
      </p:sp>
      <p:sp>
        <p:nvSpPr>
          <p:cNvPr id="105077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自动驾驶汽车技术未来发展趋势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12" name="标题"/>
          <p:cNvSpPr>
            <a:spLocks noGrp="1"/>
          </p:cNvSpPr>
          <p:nvPr>
            <p:ph type="title"/>
            <p:custDataLst>
              <p:tags r:id="rId1"/>
            </p:custDataLst>
          </p:nvPr>
        </p:nvSpPr>
        <p:spPr/>
        <p:txBody>
          <a:bodyPr>
            <a:normAutofit fontScale="90000"/>
          </a:bodyPr>
          <a:p>
            <a:r>
              <a:rPr altLang="en-US" dirty="0" lang="zh-CN"/>
              <a:t>2024年新能源汽车技术发展趋势</a:t>
            </a:r>
            <a:endParaRPr altLang="en-US" dirty="0" lang="zh-CN"/>
          </a:p>
        </p:txBody>
      </p:sp>
      <p:sp>
        <p:nvSpPr>
          <p:cNvPr id="1050814"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592" name="标题 1"/>
          <p:cNvSpPr>
            <a:spLocks noGrp="1"/>
          </p:cNvSpPr>
          <p:nvPr>
            <p:ph type="title"/>
          </p:nvPr>
        </p:nvSpPr>
        <p:spPr/>
        <p:txBody>
          <a:bodyPr/>
          <a:p>
            <a:r>
              <a:rPr altLang="en-US" lang="zh-CN"/>
              <a:t>电池技术的突破</a:t>
            </a:r>
            <a:endParaRPr altLang="en-US" lang="zh-CN"/>
          </a:p>
        </p:txBody>
      </p:sp>
      <p:sp>
        <p:nvSpPr>
          <p:cNvPr id="10515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锂离子电池能量密度的提升</a:t>
            </a:r>
            <a:endParaRPr altLang="en-US" dirty="0" sz="1200" lang="zh-CN" spc="150">
              <a:solidFill>
                <a:schemeClr val="tx1">
                  <a:lumMod val="65000"/>
                  <a:lumOff val="35000"/>
                </a:schemeClr>
              </a:solidFill>
              <a:latin typeface="+mn-ea"/>
              <a:sym typeface="+mn-ea"/>
            </a:endParaRPr>
          </a:p>
        </p:txBody>
      </p:sp>
      <p:sp>
        <p:nvSpPr>
          <p:cNvPr id="10515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固态电池的研发和应用</a:t>
            </a:r>
            <a:endParaRPr altLang="en-US" dirty="0" sz="1200" lang="zh-CN" spc="150">
              <a:solidFill>
                <a:schemeClr val="tx1">
                  <a:lumMod val="65000"/>
                  <a:lumOff val="35000"/>
                </a:schemeClr>
              </a:solidFill>
              <a:latin typeface="+mn-ea"/>
              <a:sym typeface="+mn-ea"/>
            </a:endParaRPr>
          </a:p>
        </p:txBody>
      </p:sp>
      <p:sp>
        <p:nvSpPr>
          <p:cNvPr id="10515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无线充电技术的普及</a:t>
            </a:r>
            <a:endParaRPr altLang="en-US" dirty="0" sz="1200" lang="zh-CN" spc="150">
              <a:solidFill>
                <a:schemeClr val="tx1">
                  <a:lumMod val="65000"/>
                  <a:lumOff val="35000"/>
                </a:schemeClr>
              </a:solidFill>
              <a:latin typeface="+mn-ea"/>
              <a:sym typeface="+mn-ea"/>
            </a:endParaRPr>
          </a:p>
        </p:txBody>
      </p:sp>
      <p:sp>
        <p:nvSpPr>
          <p:cNvPr id="10516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电池回收和再利用的可行性研究</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38" name="标题 1"/>
          <p:cNvSpPr>
            <a:spLocks noGrp="1"/>
          </p:cNvSpPr>
          <p:nvPr>
            <p:ph type="title"/>
          </p:nvPr>
        </p:nvSpPr>
        <p:spPr/>
        <p:txBody>
          <a:bodyPr/>
          <a:p>
            <a:r>
              <a:rPr altLang="en-US" lang="zh-CN"/>
              <a:t>充电设施的普及</a:t>
            </a:r>
            <a:endParaRPr altLang="en-US" lang="zh-CN"/>
          </a:p>
        </p:txBody>
      </p:sp>
      <p:sp>
        <p:nvSpPr>
          <p:cNvPr id="10516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6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6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6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充电设施智能化发展，实现无人值守</a:t>
            </a:r>
            <a:endParaRPr altLang="en-US" dirty="0" sz="2400" lang="zh-CN">
              <a:latin typeface="+mn-ea"/>
              <a:ea typeface="+mn-ea"/>
            </a:endParaRPr>
          </a:p>
        </p:txBody>
      </p:sp>
      <p:sp>
        <p:nvSpPr>
          <p:cNvPr id="10516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充电设施与电网融合，实现能源互联互通</a:t>
            </a:r>
            <a:endParaRPr altLang="en-US" dirty="0" sz="2400" lang="zh-CN">
              <a:latin typeface="+mn-ea"/>
              <a:ea typeface="+mn-ea"/>
            </a:endParaRPr>
          </a:p>
        </p:txBody>
      </p:sp>
      <p:sp>
        <p:nvSpPr>
          <p:cNvPr id="10516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充电站数量大幅增加，覆盖范围更广</a:t>
            </a:r>
            <a:endParaRPr altLang="en-US" dirty="0" sz="2400" lang="zh-CN">
              <a:latin typeface="+mn-ea"/>
              <a:ea typeface="+mn-ea"/>
            </a:endParaRPr>
          </a:p>
        </p:txBody>
      </p:sp>
      <p:sp>
        <p:nvSpPr>
          <p:cNvPr id="10516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充电技术不断提升，充电速度更快</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00" name="标题 1"/>
          <p:cNvSpPr>
            <a:spLocks noGrp="1"/>
          </p:cNvSpPr>
          <p:nvPr>
            <p:ph type="title"/>
          </p:nvPr>
        </p:nvSpPr>
        <p:spPr/>
        <p:txBody>
          <a:bodyPr/>
          <a:p>
            <a:r>
              <a:rPr altLang="en-US" lang="zh-CN"/>
              <a:t>智能网联技术的应用</a:t>
            </a:r>
            <a:endParaRPr altLang="en-US" lang="zh-CN"/>
          </a:p>
        </p:txBody>
      </p:sp>
      <p:sp>
        <p:nvSpPr>
          <p:cNvPr id="105170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0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0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0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1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1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71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71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71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人工智能技术：提升车辆感知、决策和学习能力</a:t>
            </a:r>
            <a:endParaRPr altLang="en-US" dirty="0" sz="2400" lang="zh-CN">
              <a:latin typeface="+mn-ea"/>
              <a:ea typeface="+mn-ea"/>
            </a:endParaRPr>
          </a:p>
        </p:txBody>
      </p:sp>
      <p:sp>
        <p:nvSpPr>
          <p:cNvPr id="105172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5G通信技术：提供更快速、更稳定的车载网络服务</a:t>
            </a:r>
            <a:endParaRPr altLang="en-US" dirty="0" sz="2400" lang="zh-CN">
              <a:latin typeface="+mn-ea"/>
              <a:ea typeface="+mn-ea"/>
            </a:endParaRPr>
          </a:p>
        </p:txBody>
      </p:sp>
      <p:sp>
        <p:nvSpPr>
          <p:cNvPr id="105172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自动驾驶技术：实现车辆自主导航和驾驶</a:t>
            </a:r>
            <a:endParaRPr altLang="en-US" dirty="0" sz="2400" lang="zh-CN">
              <a:latin typeface="+mn-ea"/>
              <a:ea typeface="+mn-ea"/>
            </a:endParaRPr>
          </a:p>
        </p:txBody>
      </p:sp>
      <p:sp>
        <p:nvSpPr>
          <p:cNvPr id="105172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V2X通信技术：车与车、车与基础设施、车与行人之间的实时信息交流</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62" name="标题 1"/>
          <p:cNvSpPr>
            <a:spLocks noGrp="1"/>
          </p:cNvSpPr>
          <p:nvPr>
            <p:ph type="title"/>
          </p:nvPr>
        </p:nvSpPr>
        <p:spPr/>
        <p:txBody>
          <a:bodyPr/>
          <a:p>
            <a:r>
              <a:rPr altLang="en-US" lang="zh-CN"/>
              <a:t>氢燃料电池汽车的商业化</a:t>
            </a:r>
            <a:endParaRPr altLang="en-US" lang="zh-CN"/>
          </a:p>
        </p:txBody>
      </p:sp>
      <p:sp>
        <p:nvSpPr>
          <p:cNvPr id="105176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6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技术成熟：氢燃料电池汽车技术已经取得重大突破，具备大规模商业化的条件。</a:t>
            </a:r>
            <a:endParaRPr altLang="en-US" dirty="0" sz="2000" lang="zh-CN" spc="150">
              <a:solidFill>
                <a:schemeClr val="tx1">
                  <a:lumMod val="85000"/>
                  <a:lumOff val="15000"/>
                </a:schemeClr>
              </a:solidFill>
              <a:latin typeface="+mn-ea"/>
              <a:sym typeface="+mn-ea"/>
            </a:endParaRPr>
          </a:p>
        </p:txBody>
      </p:sp>
      <p:sp>
        <p:nvSpPr>
          <p:cNvPr id="105177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政策支持：政府出台相关政策，鼓励氢燃料电池汽车的研发和推广。</a:t>
            </a:r>
            <a:endParaRPr altLang="en-US" dirty="0" sz="2000" lang="zh-CN" spc="150">
              <a:solidFill>
                <a:schemeClr val="tx1">
                  <a:lumMod val="85000"/>
                  <a:lumOff val="15000"/>
                </a:schemeClr>
              </a:solidFill>
              <a:latin typeface="+mn-ea"/>
              <a:sym typeface="+mn-ea"/>
            </a:endParaRPr>
          </a:p>
        </p:txBody>
      </p:sp>
      <p:sp>
        <p:nvSpPr>
          <p:cNvPr id="105177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7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环保优势：氢燃料电池汽车具有零排放、低噪音等环保优势，符合可持续发展要求。</a:t>
            </a:r>
            <a:endParaRPr altLang="en-US" dirty="0" sz="2000" lang="zh-CN" spc="150">
              <a:solidFill>
                <a:schemeClr val="tx1">
                  <a:lumMod val="85000"/>
                  <a:lumOff val="15000"/>
                </a:schemeClr>
              </a:solidFill>
              <a:latin typeface="+mn-ea"/>
              <a:sym typeface="+mn-ea"/>
            </a:endParaRPr>
          </a:p>
        </p:txBody>
      </p:sp>
      <p:sp>
        <p:nvSpPr>
          <p:cNvPr id="105178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8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基础设施建设：随着氢燃料电池汽车技术的成熟，相关基础设施如加氢站也在逐步建设中。</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24" name="标题"/>
          <p:cNvSpPr>
            <a:spLocks noGrp="1"/>
          </p:cNvSpPr>
          <p:nvPr>
            <p:ph type="title"/>
            <p:custDataLst>
              <p:tags r:id="rId1"/>
            </p:custDataLst>
          </p:nvPr>
        </p:nvSpPr>
        <p:spPr/>
        <p:txBody>
          <a:bodyPr/>
          <a:p>
            <a:r>
              <a:rPr altLang="en-US" dirty="0" lang="zh-CN"/>
              <a:t>新能源汽车推广方案</a:t>
            </a:r>
            <a:endParaRPr altLang="en-US" dirty="0" lang="zh-CN"/>
          </a:p>
        </p:txBody>
      </p:sp>
      <p:sp>
        <p:nvSpPr>
          <p:cNvPr id="1051826"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04" name="标题 1"/>
          <p:cNvSpPr>
            <a:spLocks noGrp="1"/>
          </p:cNvSpPr>
          <p:nvPr>
            <p:ph type="title"/>
          </p:nvPr>
        </p:nvSpPr>
        <p:spPr/>
        <p:txBody>
          <a:bodyPr/>
          <a:p>
            <a:r>
              <a:rPr altLang="en-US" lang="zh-CN"/>
              <a:t>提高消费者认知度</a:t>
            </a:r>
            <a:endParaRPr altLang="en-US" lang="zh-CN"/>
          </a:p>
        </p:txBody>
      </p:sp>
      <p:sp>
        <p:nvSpPr>
          <p:cNvPr id="10526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开展新能源汽车宣传活动，提高公众对新能源汽车的认知和接受度。</a:t>
            </a:r>
            <a:endParaRPr altLang="en-US" dirty="0" sz="1200" lang="zh-CN" spc="150">
              <a:solidFill>
                <a:schemeClr val="tx1">
                  <a:lumMod val="65000"/>
                  <a:lumOff val="35000"/>
                </a:schemeClr>
              </a:solidFill>
              <a:latin typeface="+mn-ea"/>
              <a:sym typeface="+mn-ea"/>
            </a:endParaRPr>
          </a:p>
        </p:txBody>
      </p:sp>
      <p:sp>
        <p:nvSpPr>
          <p:cNvPr id="10526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加强新能源汽车的科普教育，让消费者了解新能源汽车的技术优势和环保意义。</a:t>
            </a:r>
            <a:endParaRPr altLang="en-US" dirty="0" sz="1200" lang="zh-CN" spc="150">
              <a:solidFill>
                <a:schemeClr val="tx1">
                  <a:lumMod val="65000"/>
                  <a:lumOff val="35000"/>
                </a:schemeClr>
              </a:solidFill>
              <a:latin typeface="+mn-ea"/>
              <a:sym typeface="+mn-ea"/>
            </a:endParaRPr>
          </a:p>
        </p:txBody>
      </p:sp>
      <p:sp>
        <p:nvSpPr>
          <p:cNvPr id="10526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鼓励新能源汽车企业加强品牌建设，提升品牌知名度和美誉度。</a:t>
            </a:r>
            <a:endParaRPr altLang="en-US" dirty="0" sz="1200" lang="zh-CN" spc="150">
              <a:solidFill>
                <a:schemeClr val="tx1">
                  <a:lumMod val="65000"/>
                  <a:lumOff val="35000"/>
                </a:schemeClr>
              </a:solidFill>
              <a:latin typeface="+mn-ea"/>
              <a:sym typeface="+mn-ea"/>
            </a:endParaRPr>
          </a:p>
        </p:txBody>
      </p:sp>
      <p:sp>
        <p:nvSpPr>
          <p:cNvPr id="10526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政府出台相关政策，对新能源汽车给予优惠和扶持，吸引消费者购买。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50" name="标题 1"/>
          <p:cNvSpPr>
            <a:spLocks noGrp="1"/>
          </p:cNvSpPr>
          <p:nvPr>
            <p:ph type="title"/>
          </p:nvPr>
        </p:nvSpPr>
        <p:spPr/>
        <p:txBody>
          <a:bodyPr/>
          <a:p>
            <a:r>
              <a:rPr altLang="en-US" lang="zh-CN"/>
              <a:t>降低购车成本</a:t>
            </a:r>
            <a:endParaRPr altLang="en-US" lang="zh-CN"/>
          </a:p>
        </p:txBody>
      </p:sp>
      <p:sp>
        <p:nvSpPr>
          <p:cNvPr id="105265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5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5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5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免费充电：建设更多的充电桩，提供免费充电服务，降低使用成本</a:t>
            </a:r>
            <a:endParaRPr altLang="zh-CN" dirty="0" lang="en-US">
              <a:solidFill>
                <a:schemeClr val="dk1">
                  <a:lumMod val="80000"/>
                  <a:lumOff val="20000"/>
                </a:schemeClr>
              </a:solidFill>
              <a:latin typeface="+mn-ea"/>
              <a:sym typeface="+mn-ea"/>
            </a:endParaRPr>
          </a:p>
        </p:txBody>
      </p:sp>
      <p:sp>
        <p:nvSpPr>
          <p:cNvPr id="105266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6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政府补贴：提供购车补贴，降低购车成本</a:t>
            </a:r>
            <a:endParaRPr altLang="en-US" dirty="0" lang="zh-CN">
              <a:solidFill>
                <a:schemeClr val="dk1">
                  <a:lumMod val="80000"/>
                  <a:lumOff val="20000"/>
                </a:schemeClr>
              </a:solidFill>
              <a:latin typeface="+mn-ea"/>
              <a:sym typeface="+mn-ea"/>
            </a:endParaRPr>
          </a:p>
        </p:txBody>
      </p:sp>
      <p:sp>
        <p:nvSpPr>
          <p:cNvPr id="105266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购车贷款：提供低利率的购车贷款服务，降低购车成本</a:t>
            </a:r>
            <a:endParaRPr altLang="en-US" dirty="0" lang="zh-CN">
              <a:solidFill>
                <a:schemeClr val="dk1">
                  <a:lumMod val="80000"/>
                  <a:lumOff val="20000"/>
                </a:schemeClr>
              </a:solidFill>
              <a:latin typeface="+mn-ea"/>
              <a:sym typeface="+mn-ea"/>
            </a:endParaRPr>
          </a:p>
        </p:txBody>
      </p:sp>
      <p:sp>
        <p:nvSpPr>
          <p:cNvPr id="105267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7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68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优惠保险：提供优惠的新能源汽车保险服务，降低用车成本</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20" name="标题 1"/>
          <p:cNvSpPr>
            <a:spLocks noGrp="1"/>
          </p:cNvSpPr>
          <p:nvPr>
            <p:ph type="title"/>
          </p:nvPr>
        </p:nvSpPr>
        <p:spPr/>
        <p:txBody>
          <a:bodyPr/>
          <a:p>
            <a:r>
              <a:rPr altLang="en-US" lang="zh-CN"/>
              <a:t>完善充电设施建设</a:t>
            </a:r>
            <a:endParaRPr altLang="en-US" lang="zh-CN"/>
          </a:p>
        </p:txBody>
      </p:sp>
      <p:sp>
        <p:nvSpPr>
          <p:cNvPr id="105272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2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73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优化充电设施布局，覆盖更多区域</a:t>
            </a:r>
            <a:endParaRPr altLang="en-US" sz="1400" lang="zh-CN" spc="150">
              <a:solidFill>
                <a:schemeClr val="tx1"/>
              </a:solidFill>
              <a:effectLst/>
              <a:latin typeface="+mn-ea"/>
              <a:sym typeface="+mn-ea"/>
            </a:endParaRPr>
          </a:p>
        </p:txBody>
      </p:sp>
      <p:sp>
        <p:nvSpPr>
          <p:cNvPr id="105273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建设更多的充电桩，提高充电便利性</a:t>
            </a:r>
            <a:endParaRPr altLang="en-US" dirty="0" sz="1400" lang="zh-CN" spc="150">
              <a:solidFill>
                <a:schemeClr val="tx1"/>
              </a:solidFill>
              <a:effectLst/>
              <a:latin typeface="+mn-ea"/>
              <a:sym typeface="+mn-ea"/>
            </a:endParaRPr>
          </a:p>
        </p:txBody>
      </p:sp>
      <p:sp>
        <p:nvSpPr>
          <p:cNvPr id="105273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推进充电设施与智能电网的融合，提高充电效率</a:t>
            </a:r>
            <a:endParaRPr altLang="en-US" sz="1400" lang="zh-CN" spc="150">
              <a:solidFill>
                <a:schemeClr val="tx1"/>
              </a:solidFill>
              <a:effectLst/>
              <a:latin typeface="+mn-ea"/>
              <a:sym typeface="+mn-ea"/>
            </a:endParaRPr>
          </a:p>
        </p:txBody>
      </p:sp>
      <p:sp>
        <p:nvSpPr>
          <p:cNvPr id="105273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制定合理的充电价格体系，降低用户充电成本</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74" name="标题 1"/>
          <p:cNvSpPr>
            <a:spLocks noGrp="1"/>
          </p:cNvSpPr>
          <p:nvPr>
            <p:ph type="title"/>
          </p:nvPr>
        </p:nvSpPr>
        <p:spPr/>
        <p:txBody>
          <a:bodyPr/>
          <a:p>
            <a:r>
              <a:rPr altLang="en-US" lang="zh-CN"/>
              <a:t>政府政策支持</a:t>
            </a:r>
            <a:endParaRPr altLang="en-US" lang="zh-CN"/>
          </a:p>
        </p:txBody>
      </p:sp>
      <p:sp>
        <p:nvSpPr>
          <p:cNvPr id="10527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购车补贴：对购买新能源汽车的用户给予一定的购车补贴，降低购车成本。</a:t>
            </a:r>
            <a:endParaRPr altLang="en-US" dirty="0" sz="2000" lang="zh-CN" spc="150">
              <a:solidFill>
                <a:schemeClr val="tx1">
                  <a:lumMod val="85000"/>
                  <a:lumOff val="15000"/>
                </a:schemeClr>
              </a:solidFill>
              <a:latin typeface="+mn-ea"/>
              <a:sym typeface="+mn-ea"/>
            </a:endParaRPr>
          </a:p>
        </p:txBody>
      </p:sp>
      <p:sp>
        <p:nvSpPr>
          <p:cNvPr id="10527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免费停车：在指定的公共停车场为新能源汽车提供免费停车服务，提高用户使用体验。</a:t>
            </a:r>
            <a:endParaRPr altLang="en-US" dirty="0" sz="2000" lang="zh-CN" spc="150">
              <a:solidFill>
                <a:schemeClr val="tx1">
                  <a:lumMod val="85000"/>
                  <a:lumOff val="15000"/>
                </a:schemeClr>
              </a:solidFill>
              <a:latin typeface="+mn-ea"/>
              <a:sym typeface="+mn-ea"/>
            </a:endParaRPr>
          </a:p>
        </p:txBody>
      </p:sp>
      <p:sp>
        <p:nvSpPr>
          <p:cNvPr id="10527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充电设施建设：加大充电设施建设力度，提高充电桩覆盖率，方便用户充电。</a:t>
            </a:r>
            <a:endParaRPr altLang="en-US" dirty="0" sz="2000" lang="zh-CN" spc="150">
              <a:solidFill>
                <a:schemeClr val="tx1">
                  <a:lumMod val="85000"/>
                  <a:lumOff val="15000"/>
                </a:schemeClr>
              </a:solidFill>
              <a:latin typeface="+mn-ea"/>
              <a:sym typeface="+mn-ea"/>
            </a:endParaRPr>
          </a:p>
        </p:txBody>
      </p:sp>
      <p:sp>
        <p:nvSpPr>
          <p:cNvPr id="10527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税收优惠：对新能源汽车及其零部件的生产企业给予一定的税收优惠政策，降低生产成本。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36" name="标题 1"/>
          <p:cNvSpPr>
            <a:spLocks noGrp="1"/>
          </p:cNvSpPr>
          <p:nvPr>
            <p:ph type="title"/>
          </p:nvPr>
        </p:nvSpPr>
        <p:spPr/>
        <p:txBody>
          <a:bodyPr/>
          <a:p>
            <a:r>
              <a:rPr altLang="en-US" lang="zh-CN"/>
              <a:t>建立新能源汽车生态系统</a:t>
            </a:r>
            <a:endParaRPr altLang="en-US" lang="zh-CN"/>
          </a:p>
        </p:txBody>
      </p:sp>
      <p:sp>
        <p:nvSpPr>
          <p:cNvPr id="10528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8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8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8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8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8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推广方案：加强宣传教育，提高消费者认知度和接受度</a:t>
            </a:r>
            <a:endParaRPr altLang="en-US" dirty="0" sz="2400" lang="zh-CN">
              <a:latin typeface="+mn-ea"/>
              <a:ea typeface="+mn-ea"/>
            </a:endParaRPr>
          </a:p>
        </p:txBody>
      </p:sp>
      <p:sp>
        <p:nvSpPr>
          <p:cNvPr id="10528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推广方案：完善政策支持体系，降低购车成本和使用成本</a:t>
            </a:r>
            <a:endParaRPr altLang="en-US" dirty="0" sz="2400" lang="zh-CN">
              <a:latin typeface="+mn-ea"/>
              <a:ea typeface="+mn-ea"/>
            </a:endParaRPr>
          </a:p>
        </p:txBody>
      </p:sp>
      <p:sp>
        <p:nvSpPr>
          <p:cNvPr id="10528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推广方案：建立充电站网络，提高充电便利性</a:t>
            </a:r>
            <a:endParaRPr altLang="en-US" dirty="0" sz="2400" lang="zh-CN">
              <a:latin typeface="+mn-ea"/>
              <a:ea typeface="+mn-ea"/>
            </a:endParaRPr>
          </a:p>
        </p:txBody>
      </p:sp>
      <p:sp>
        <p:nvSpPr>
          <p:cNvPr id="10528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推广方案：鼓励政府采购，推动公共交通领域应用</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65" name=""/>
        <p:cNvGrpSpPr/>
        <p:nvPr/>
      </p:nvGrpSpPr>
      <p:grpSpPr>
        <a:xfrm>
          <a:off x="0" y="0"/>
          <a:ext cx="0" cy="0"/>
          <a:chOff x="0" y="0"/>
          <a:chExt cx="0" cy="0"/>
        </a:xfrm>
      </p:grpSpPr>
      <p:sp>
        <p:nvSpPr>
          <p:cNvPr id="1052898" name="标题"/>
          <p:cNvSpPr>
            <a:spLocks noGrp="1"/>
          </p:cNvSpPr>
          <p:nvPr>
            <p:ph type="title"/>
            <p:custDataLst>
              <p:tags r:id="rId1"/>
            </p:custDataLst>
          </p:nvPr>
        </p:nvSpPr>
        <p:spPr/>
        <p:txBody>
          <a:bodyPr/>
          <a:p>
            <a:r>
              <a:rPr altLang="en-US" dirty="0" lang="zh-CN"/>
              <a:t>新能源汽车产业链分析</a:t>
            </a:r>
            <a:endParaRPr altLang="en-US" dirty="0" lang="zh-CN"/>
          </a:p>
        </p:txBody>
      </p:sp>
      <p:sp>
        <p:nvSpPr>
          <p:cNvPr id="105290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78" name="标题 1"/>
          <p:cNvSpPr>
            <a:spLocks noGrp="1"/>
          </p:cNvSpPr>
          <p:nvPr>
            <p:ph type="title"/>
          </p:nvPr>
        </p:nvSpPr>
        <p:spPr/>
        <p:txBody>
          <a:bodyPr/>
          <a:p>
            <a:r>
              <a:rPr altLang="en-US" lang="zh-CN"/>
              <a:t>原材料供应</a:t>
            </a:r>
            <a:endParaRPr altLang="en-US" lang="zh-CN"/>
          </a:p>
        </p:txBody>
      </p:sp>
      <p:sp>
        <p:nvSpPr>
          <p:cNvPr id="105368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68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68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电池材料：正极、负极、电解液和隔膜等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368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68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69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驱动系统材料：电机、电控和减速器等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369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369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车身材料：轻量化材料如碳纤维复合材料等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369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69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370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0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充电设施材料：充电桩、充电线等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40" name="标题 1"/>
          <p:cNvSpPr>
            <a:spLocks noGrp="1"/>
          </p:cNvSpPr>
          <p:nvPr>
            <p:ph type="title"/>
          </p:nvPr>
        </p:nvSpPr>
        <p:spPr/>
        <p:txBody>
          <a:bodyPr/>
          <a:p>
            <a:r>
              <a:rPr altLang="en-US" lang="zh-CN"/>
              <a:t>电池制造与回收利用</a:t>
            </a:r>
            <a:endParaRPr altLang="en-US" lang="zh-CN"/>
          </a:p>
        </p:txBody>
      </p:sp>
      <p:sp>
        <p:nvSpPr>
          <p:cNvPr id="105374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4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374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电池制造技术：包括锂离子电池、镍氢电池等多种类型，是新能源汽车产业链中的核心环节。</a:t>
            </a:r>
            <a:endParaRPr altLang="en-US" dirty="0" sz="2000" lang="zh-CN" spc="200">
              <a:solidFill>
                <a:schemeClr val="tx1">
                  <a:lumMod val="85000"/>
                  <a:lumOff val="15000"/>
                </a:schemeClr>
              </a:solidFill>
              <a:latin typeface="+mn-ea"/>
              <a:sym typeface="+mn-ea"/>
            </a:endParaRPr>
          </a:p>
        </p:txBody>
      </p:sp>
      <p:sp>
        <p:nvSpPr>
          <p:cNvPr id="105374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5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5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电池回收利用：针对退役电池进行回收处理，提取其中有价值的材料，降低生产成本，同时减少环境污染。</a:t>
            </a:r>
            <a:endParaRPr altLang="en-US" dirty="0" sz="2000" lang="zh-CN" spc="200">
              <a:solidFill>
                <a:schemeClr val="tx1">
                  <a:lumMod val="85000"/>
                  <a:lumOff val="15000"/>
                </a:schemeClr>
              </a:solidFill>
              <a:latin typeface="+mn-ea"/>
              <a:sym typeface="+mn-ea"/>
            </a:endParaRPr>
          </a:p>
        </p:txBody>
      </p:sp>
      <p:sp>
        <p:nvSpPr>
          <p:cNvPr id="105375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5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5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产业链分析：分析电池制造与回收利用在新能源汽车产业链中的地位和作用，探讨如何优化产业链结构，提高整体竞争力。</a:t>
            </a:r>
            <a:endParaRPr altLang="en-US" dirty="0" sz="2000" lang="zh-CN" spc="200">
              <a:solidFill>
                <a:schemeClr val="tx1">
                  <a:lumMod val="85000"/>
                  <a:lumOff val="15000"/>
                </a:schemeClr>
              </a:solidFill>
              <a:latin typeface="+mn-ea"/>
              <a:sym typeface="+mn-ea"/>
            </a:endParaRPr>
          </a:p>
        </p:txBody>
      </p:sp>
      <p:sp>
        <p:nvSpPr>
          <p:cNvPr id="105376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6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6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发展趋势：预测未来电池制造与回收利用技术的发展趋势，探讨如何应对技术变革和市场变化。</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02" name="标题 1"/>
          <p:cNvSpPr>
            <a:spLocks noGrp="1"/>
          </p:cNvSpPr>
          <p:nvPr>
            <p:ph type="title"/>
          </p:nvPr>
        </p:nvSpPr>
        <p:spPr/>
        <p:txBody>
          <a:bodyPr/>
          <a:p>
            <a:r>
              <a:rPr altLang="en-US" lang="zh-CN"/>
              <a:t>整车制造与销售</a:t>
            </a:r>
            <a:endParaRPr altLang="en-US" lang="zh-CN"/>
          </a:p>
        </p:txBody>
      </p:sp>
      <p:sp>
        <p:nvSpPr>
          <p:cNvPr id="10538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8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整车制造：包括车身结构、动力系统、底盘系统等关键零部件的设计和制造</a:t>
            </a:r>
            <a:endParaRPr altLang="en-US" dirty="0" sz="2000" lang="zh-CN" spc="150">
              <a:solidFill>
                <a:schemeClr val="tx1">
                  <a:lumMod val="85000"/>
                  <a:lumOff val="15000"/>
                </a:schemeClr>
              </a:solidFill>
              <a:latin typeface="+mn-ea"/>
              <a:sym typeface="+mn-ea"/>
            </a:endParaRPr>
          </a:p>
        </p:txBody>
      </p:sp>
      <p:sp>
        <p:nvSpPr>
          <p:cNvPr id="10538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销售模式：采用线上线下相结合的方式，通过品牌推广、渠道拓展等方式扩大销售规模</a:t>
            </a:r>
            <a:endParaRPr altLang="en-US" dirty="0" sz="2000" lang="zh-CN" spc="150">
              <a:solidFill>
                <a:schemeClr val="tx1">
                  <a:lumMod val="85000"/>
                  <a:lumOff val="15000"/>
                </a:schemeClr>
              </a:solidFill>
              <a:latin typeface="+mn-ea"/>
              <a:sym typeface="+mn-ea"/>
            </a:endParaRPr>
          </a:p>
        </p:txBody>
      </p:sp>
      <p:sp>
        <p:nvSpPr>
          <p:cNvPr id="10538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售后服务：提供维修保养、配件供应、质量保障等全方位的售后服务</a:t>
            </a:r>
            <a:endParaRPr altLang="en-US" dirty="0" sz="2000" lang="zh-CN" spc="150">
              <a:solidFill>
                <a:schemeClr val="tx1">
                  <a:lumMod val="85000"/>
                  <a:lumOff val="15000"/>
                </a:schemeClr>
              </a:solidFill>
              <a:latin typeface="+mn-ea"/>
              <a:sym typeface="+mn-ea"/>
            </a:endParaRPr>
          </a:p>
        </p:txBody>
      </p:sp>
      <p:sp>
        <p:nvSpPr>
          <p:cNvPr id="10538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产业链协同：与零部件供应商、经销商等上下游企业紧密合作，共同推动新能源汽车产业链的发展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64" name="标题 1"/>
          <p:cNvSpPr>
            <a:spLocks noGrp="1"/>
          </p:cNvSpPr>
          <p:nvPr>
            <p:ph type="title"/>
          </p:nvPr>
        </p:nvSpPr>
        <p:spPr/>
        <p:txBody>
          <a:bodyPr/>
          <a:p>
            <a:r>
              <a:rPr altLang="en-US" lang="zh-CN"/>
              <a:t>充电设施建设与运营</a:t>
            </a:r>
            <a:endParaRPr altLang="en-US" lang="zh-CN"/>
          </a:p>
        </p:txBody>
      </p:sp>
      <p:sp>
        <p:nvSpPr>
          <p:cNvPr id="10538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7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充电设施的建设规划：政府、企业、个人等多方参与</a:t>
            </a:r>
            <a:endParaRPr altLang="en-US" sz="1400" lang="zh-CN" spc="150">
              <a:solidFill>
                <a:schemeClr val="tx1"/>
              </a:solidFill>
              <a:effectLst/>
              <a:latin typeface="+mn-ea"/>
              <a:sym typeface="+mn-ea"/>
            </a:endParaRPr>
          </a:p>
        </p:txBody>
      </p:sp>
      <p:sp>
        <p:nvSpPr>
          <p:cNvPr id="10538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充电设施的种类：快充、慢充、移动充电等</a:t>
            </a:r>
            <a:endParaRPr altLang="en-US" dirty="0" sz="1400" lang="zh-CN" spc="150">
              <a:solidFill>
                <a:schemeClr val="tx1"/>
              </a:solidFill>
              <a:effectLst/>
              <a:latin typeface="+mn-ea"/>
              <a:sym typeface="+mn-ea"/>
            </a:endParaRPr>
          </a:p>
        </p:txBody>
      </p:sp>
      <p:sp>
        <p:nvSpPr>
          <p:cNvPr id="10538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充电设施的运营模式：独立运营、合作运营、委托运营等</a:t>
            </a:r>
            <a:endParaRPr altLang="en-US" sz="1400" lang="zh-CN" spc="150">
              <a:solidFill>
                <a:schemeClr val="tx1"/>
              </a:solidFill>
              <a:effectLst/>
              <a:latin typeface="+mn-ea"/>
              <a:sym typeface="+mn-ea"/>
            </a:endParaRPr>
          </a:p>
        </p:txBody>
      </p:sp>
      <p:sp>
        <p:nvSpPr>
          <p:cNvPr id="10538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充电设施的发展趋势：智能化、网络化、共享化</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089" name=""/>
        <p:cNvGrpSpPr/>
        <p:nvPr/>
      </p:nvGrpSpPr>
      <p:grpSpPr>
        <a:xfrm>
          <a:off x="0" y="0"/>
          <a:ext cx="0" cy="0"/>
          <a:chOff x="0" y="0"/>
          <a:chExt cx="0" cy="0"/>
        </a:xfrm>
      </p:grpSpPr>
      <p:sp>
        <p:nvSpPr>
          <p:cNvPr id="1053918" name="标题 1"/>
          <p:cNvSpPr>
            <a:spLocks noGrp="1"/>
          </p:cNvSpPr>
          <p:nvPr>
            <p:ph type="title"/>
          </p:nvPr>
        </p:nvSpPr>
        <p:spPr/>
        <p:txBody>
          <a:bodyPr/>
          <a:p>
            <a:r>
              <a:rPr altLang="en-US" lang="zh-CN"/>
              <a:t>后市场服务与维修保养</a:t>
            </a:r>
            <a:endParaRPr altLang="en-US" lang="zh-CN"/>
          </a:p>
        </p:txBody>
      </p:sp>
      <p:sp>
        <p:nvSpPr>
          <p:cNvPr id="105392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充电设施建设：包括充电桩、换电站等，是新能源汽车产业链的重要环节。</a:t>
            </a:r>
            <a:endParaRPr altLang="en-US" dirty="0" sz="1200" lang="zh-CN" spc="150">
              <a:solidFill>
                <a:schemeClr val="tx1">
                  <a:lumMod val="65000"/>
                  <a:lumOff val="35000"/>
                </a:schemeClr>
              </a:solidFill>
              <a:latin typeface="+mn-ea"/>
              <a:sym typeface="+mn-ea"/>
            </a:endParaRPr>
          </a:p>
        </p:txBody>
      </p:sp>
      <p:sp>
        <p:nvSpPr>
          <p:cNvPr id="105392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电池回收利用：针对退役电池的回收、检测、再利用，实现资源循环利用。</a:t>
            </a:r>
            <a:endParaRPr altLang="en-US" dirty="0" sz="1200" lang="zh-CN" spc="150">
              <a:solidFill>
                <a:schemeClr val="tx1">
                  <a:lumMod val="65000"/>
                  <a:lumOff val="35000"/>
                </a:schemeClr>
              </a:solidFill>
              <a:latin typeface="+mn-ea"/>
              <a:sym typeface="+mn-ea"/>
            </a:endParaRPr>
          </a:p>
        </p:txBody>
      </p:sp>
      <p:sp>
        <p:nvSpPr>
          <p:cNvPr id="105392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维修保养服务：提供专业的维修保养服务，确保新能源汽车的安全运行。</a:t>
            </a:r>
            <a:endParaRPr altLang="en-US" dirty="0" sz="1200" lang="zh-CN" spc="150">
              <a:solidFill>
                <a:schemeClr val="tx1">
                  <a:lumMod val="65000"/>
                  <a:lumOff val="35000"/>
                </a:schemeClr>
              </a:solidFill>
              <a:latin typeface="+mn-ea"/>
              <a:sym typeface="+mn-ea"/>
            </a:endParaRPr>
          </a:p>
        </p:txBody>
      </p:sp>
      <p:sp>
        <p:nvSpPr>
          <p:cNvPr id="105392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保险与金融支持：为新能源汽车用户提供保险和金融支持，降低使用成本。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097" name=""/>
        <p:cNvGrpSpPr/>
        <p:nvPr/>
      </p:nvGrpSpPr>
      <p:grpSpPr>
        <a:xfrm>
          <a:off x="0" y="0"/>
          <a:ext cx="0" cy="0"/>
          <a:chOff x="0" y="0"/>
          <a:chExt cx="0" cy="0"/>
        </a:xfrm>
      </p:grpSpPr>
      <p:sp>
        <p:nvSpPr>
          <p:cNvPr id="1053964" name="标题"/>
          <p:cNvSpPr>
            <a:spLocks noGrp="1"/>
          </p:cNvSpPr>
          <p:nvPr>
            <p:ph type="title"/>
            <p:custDataLst>
              <p:tags r:id="rId1"/>
            </p:custDataLst>
          </p:nvPr>
        </p:nvSpPr>
        <p:spPr/>
        <p:txBody>
          <a:bodyPr/>
          <a:p>
            <a:r>
              <a:rPr altLang="en-US" dirty="0" lang="zh-CN"/>
              <a:t>新能源汽车市场前景展望</a:t>
            </a:r>
            <a:endParaRPr altLang="en-US" dirty="0" lang="zh-CN"/>
          </a:p>
        </p:txBody>
      </p:sp>
      <p:sp>
        <p:nvSpPr>
          <p:cNvPr id="105396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44" name="标题 1"/>
          <p:cNvSpPr>
            <a:spLocks noGrp="1"/>
          </p:cNvSpPr>
          <p:nvPr>
            <p:ph type="title"/>
          </p:nvPr>
        </p:nvSpPr>
        <p:spPr/>
        <p:txBody>
          <a:bodyPr/>
          <a:p>
            <a:r>
              <a:rPr altLang="en-US" lang="zh-CN"/>
              <a:t>国际市场竞争格局</a:t>
            </a:r>
            <a:endParaRPr altLang="en-US" lang="zh-CN"/>
          </a:p>
        </p:txBody>
      </p:sp>
      <p:sp>
        <p:nvSpPr>
          <p:cNvPr id="10547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全球新能源汽车市场持续增长，各国政策支持力度不断加大</a:t>
            </a:r>
            <a:endParaRPr altLang="en-US" dirty="0" sz="2000" lang="zh-CN" spc="150">
              <a:solidFill>
                <a:schemeClr val="tx1">
                  <a:lumMod val="75000"/>
                  <a:lumOff val="25000"/>
                </a:schemeClr>
              </a:solidFill>
              <a:latin typeface="+mn-ea"/>
              <a:sym typeface="+mn-ea"/>
            </a:endParaRPr>
          </a:p>
        </p:txBody>
      </p:sp>
      <p:sp>
        <p:nvSpPr>
          <p:cNvPr id="10547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美国、欧洲、日本等传统汽车强国在新能源汽车领域加速布局</a:t>
            </a:r>
            <a:endParaRPr altLang="en-US" dirty="0" sz="2000" lang="zh-CN" spc="150">
              <a:solidFill>
                <a:schemeClr val="tx1">
                  <a:lumMod val="75000"/>
                  <a:lumOff val="25000"/>
                </a:schemeClr>
              </a:solidFill>
              <a:latin typeface="+mn-ea"/>
              <a:sym typeface="+mn-ea"/>
            </a:endParaRPr>
          </a:p>
        </p:txBody>
      </p:sp>
      <p:sp>
        <p:nvSpPr>
          <p:cNvPr id="10547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中国作为全球最大的新能源汽车市场，技术发展迅速，国际竞争力不断提升</a:t>
            </a:r>
            <a:endParaRPr altLang="en-US" dirty="0" sz="2000" lang="zh-CN" spc="150">
              <a:solidFill>
                <a:schemeClr val="tx1">
                  <a:lumMod val="75000"/>
                  <a:lumOff val="25000"/>
                </a:schemeClr>
              </a:solidFill>
              <a:latin typeface="+mn-ea"/>
              <a:sym typeface="+mn-ea"/>
            </a:endParaRPr>
          </a:p>
        </p:txBody>
      </p:sp>
      <p:sp>
        <p:nvSpPr>
          <p:cNvPr id="10547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47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47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韩国、印度等新兴市场国家也在积极发展新能源汽车技术，成为国际市场竞争的重要力量</a:t>
            </a:r>
            <a:endParaRPr altLang="en-US" dirty="0" sz="2000" lang="zh-CN" spc="150">
              <a:solidFill>
                <a:schemeClr val="tx1">
                  <a:lumMod val="75000"/>
                  <a:lumOff val="25000"/>
                </a:schemeClr>
              </a:solidFill>
              <a:latin typeface="+mn-ea"/>
              <a:sym typeface="+mn-ea"/>
            </a:endParaRPr>
          </a:p>
        </p:txBody>
      </p:sp>
      <p:sp>
        <p:nvSpPr>
          <p:cNvPr id="10547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06" name="标题 1"/>
          <p:cNvSpPr>
            <a:spLocks noGrp="1"/>
          </p:cNvSpPr>
          <p:nvPr>
            <p:ph type="title"/>
          </p:nvPr>
        </p:nvSpPr>
        <p:spPr/>
        <p:txBody>
          <a:bodyPr/>
          <a:p>
            <a:r>
              <a:rPr altLang="en-US" lang="zh-CN"/>
              <a:t>中国新能源汽车市场潜力</a:t>
            </a:r>
            <a:endParaRPr altLang="en-US" lang="zh-CN"/>
          </a:p>
        </p:txBody>
      </p:sp>
      <p:sp>
        <p:nvSpPr>
          <p:cNvPr id="105480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政策支持：政府出台了一系列鼓励新能源汽车发展的政策，如补贴、减税等。</a:t>
            </a:r>
            <a:endParaRPr altLang="en-US" dirty="0" sz="1200" lang="zh-CN" spc="150">
              <a:solidFill>
                <a:schemeClr val="tx1">
                  <a:lumMod val="85000"/>
                  <a:lumOff val="15000"/>
                </a:schemeClr>
              </a:solidFill>
              <a:latin typeface="+mn-ea"/>
              <a:sym typeface="+mn-ea"/>
            </a:endParaRPr>
          </a:p>
        </p:txBody>
      </p:sp>
      <p:sp>
        <p:nvSpPr>
          <p:cNvPr id="105481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1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1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技术进步：随着电池技术的不断突破，新能源汽车的续航里程和充电速度得到了显著提升。</a:t>
            </a:r>
            <a:endParaRPr altLang="en-US" dirty="0" sz="1200" lang="zh-CN" spc="150">
              <a:solidFill>
                <a:schemeClr val="tx1">
                  <a:lumMod val="85000"/>
                  <a:lumOff val="15000"/>
                </a:schemeClr>
              </a:solidFill>
              <a:latin typeface="+mn-ea"/>
              <a:sym typeface="+mn-ea"/>
            </a:endParaRPr>
          </a:p>
        </p:txBody>
      </p:sp>
      <p:sp>
        <p:nvSpPr>
          <p:cNvPr id="105481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1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2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市场需求：随着消费者对环保和节能的认识不断提高，对新能源汽车的需求也在逐渐增加。</a:t>
            </a:r>
            <a:endParaRPr altLang="en-US" dirty="0" sz="1200" lang="zh-CN" spc="150">
              <a:solidFill>
                <a:schemeClr val="tx1">
                  <a:lumMod val="85000"/>
                  <a:lumOff val="15000"/>
                </a:schemeClr>
              </a:solidFill>
              <a:latin typeface="+mn-ea"/>
              <a:sym typeface="+mn-ea"/>
            </a:endParaRPr>
          </a:p>
        </p:txBody>
      </p:sp>
      <p:sp>
        <p:nvSpPr>
          <p:cNvPr id="105482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2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2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产业链完善：中国已经形成了完整的新能源汽车产业链，从原材料到整车制造，再到充电设施建设，都有完整的产业链支撑。</a:t>
            </a:r>
            <a:endParaRPr altLang="en-US" dirty="0" sz="1200" lang="zh-CN" spc="150">
              <a:solidFill>
                <a:schemeClr val="tx1">
                  <a:lumMod val="85000"/>
                  <a:lumOff val="15000"/>
                </a:schemeClr>
              </a:solidFill>
              <a:latin typeface="+mn-ea"/>
              <a:sym typeface="+mn-ea"/>
            </a:endParaRPr>
          </a:p>
        </p:txBody>
      </p:sp>
      <p:sp>
        <p:nvSpPr>
          <p:cNvPr id="105482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83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868" name="标题 1"/>
          <p:cNvSpPr>
            <a:spLocks noGrp="1"/>
          </p:cNvSpPr>
          <p:nvPr>
            <p:ph type="title"/>
          </p:nvPr>
        </p:nvSpPr>
        <p:spPr/>
        <p:txBody>
          <a:bodyPr/>
          <a:p>
            <a:r>
              <a:rPr altLang="en-US" lang="zh-CN"/>
              <a:t>技术创新推动市场发展</a:t>
            </a:r>
            <a:endParaRPr altLang="en-US" lang="zh-CN"/>
          </a:p>
        </p:txBody>
      </p:sp>
      <p:sp>
        <p:nvSpPr>
          <p:cNvPr id="105487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87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487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7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7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新能源汽车成本降低，消费者购买意愿增强</a:t>
            </a:r>
            <a:endParaRPr altLang="en-US" dirty="0" sz="1200" lang="zh-CN" spc="150">
              <a:solidFill>
                <a:srgbClr val="FFFFFF"/>
              </a:solidFill>
              <a:latin typeface="+mn-ea"/>
              <a:sym typeface="+mn-ea"/>
            </a:endParaRPr>
          </a:p>
        </p:txBody>
      </p:sp>
      <p:sp>
        <p:nvSpPr>
          <p:cNvPr id="105488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8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8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自动驾驶技术逐渐成熟，提高行车安全性</a:t>
            </a:r>
            <a:endParaRPr altLang="en-US" dirty="0" sz="1200" lang="zh-CN" spc="150">
              <a:solidFill>
                <a:schemeClr val="tx1">
                  <a:lumMod val="65000"/>
                  <a:lumOff val="35000"/>
                </a:schemeClr>
              </a:solidFill>
              <a:latin typeface="+mn-ea"/>
              <a:sym typeface="+mn-ea"/>
            </a:endParaRPr>
          </a:p>
        </p:txBody>
      </p:sp>
      <p:sp>
        <p:nvSpPr>
          <p:cNvPr id="105488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8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9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充电设施不断完善，充电速度加快</a:t>
            </a:r>
            <a:endParaRPr altLang="en-US" dirty="0" sz="1200" lang="zh-CN" spc="150">
              <a:solidFill>
                <a:srgbClr val="FFFFFF"/>
              </a:solidFill>
              <a:latin typeface="+mn-ea"/>
              <a:sym typeface="+mn-ea"/>
            </a:endParaRPr>
          </a:p>
        </p:txBody>
      </p:sp>
      <p:sp>
        <p:nvSpPr>
          <p:cNvPr id="105489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9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89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电池技术持续突破，续航里程大幅提升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313" name=""/>
        <p:cNvGrpSpPr/>
        <p:nvPr/>
      </p:nvGrpSpPr>
      <p:grpSpPr>
        <a:xfrm>
          <a:off x="0" y="0"/>
          <a:ext cx="0" cy="0"/>
          <a:chOff x="0" y="0"/>
          <a:chExt cx="0" cy="0"/>
        </a:xfrm>
      </p:grpSpPr>
      <p:sp>
        <p:nvSpPr>
          <p:cNvPr id="1054934" name="标题 1"/>
          <p:cNvSpPr>
            <a:spLocks noGrp="1"/>
          </p:cNvSpPr>
          <p:nvPr>
            <p:ph type="title"/>
          </p:nvPr>
        </p:nvSpPr>
        <p:spPr/>
        <p:txBody>
          <a:bodyPr/>
          <a:p>
            <a:r>
              <a:rPr altLang="en-US" lang="zh-CN"/>
              <a:t>未来十年新能源汽车市场规模预测</a:t>
            </a:r>
            <a:endParaRPr altLang="en-US" lang="zh-CN"/>
          </a:p>
        </p:txBody>
      </p:sp>
      <p:sp>
        <p:nvSpPr>
          <p:cNvPr id="105493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93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94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94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494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中国新能源汽车市场将继续保持高速增长，成为全球最大的新能源汽车市场。</a:t>
            </a:r>
            <a:endParaRPr altLang="en-US" sz="1400" lang="zh-CN" spc="150">
              <a:solidFill>
                <a:schemeClr val="tx1"/>
              </a:solidFill>
              <a:effectLst/>
              <a:latin typeface="+mn-ea"/>
              <a:sym typeface="+mn-ea"/>
            </a:endParaRPr>
          </a:p>
        </p:txBody>
      </p:sp>
      <p:sp>
        <p:nvSpPr>
          <p:cNvPr id="105494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2024年全球新能源汽车销量将突破1000万辆，年复合增长率达到20%以上。</a:t>
            </a:r>
            <a:endParaRPr altLang="en-US" dirty="0" sz="1400" lang="zh-CN" spc="150">
              <a:solidFill>
                <a:schemeClr val="tx1"/>
              </a:solidFill>
              <a:effectLst/>
              <a:latin typeface="+mn-ea"/>
              <a:sym typeface="+mn-ea"/>
            </a:endParaRPr>
          </a:p>
        </p:txBody>
      </p:sp>
      <p:sp>
        <p:nvSpPr>
          <p:cNvPr id="105494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新能源汽车技术不断创新，续航里程、充电速度和智能化程度将大幅提升，提高用户体验和接受度。</a:t>
            </a:r>
            <a:endParaRPr altLang="en-US" sz="1400" lang="zh-CN" spc="150">
              <a:solidFill>
                <a:schemeClr val="tx1"/>
              </a:solidFill>
              <a:effectLst/>
              <a:latin typeface="+mn-ea"/>
              <a:sym typeface="+mn-ea"/>
            </a:endParaRPr>
          </a:p>
        </p:txBody>
      </p:sp>
      <p:sp>
        <p:nvSpPr>
          <p:cNvPr id="105495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政策支持力度持续加大，新能源汽车在公共交通、出租车、共享出行等领域得到更广泛应用。</a:t>
            </a:r>
            <a:endParaRPr altLang="en-US" sz="1400" lang="zh-CN" spc="150">
              <a:solidFill>
                <a:schemeClr val="tx1"/>
              </a:solidFill>
              <a:effectLst/>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321" name=""/>
        <p:cNvGrpSpPr/>
        <p:nvPr/>
      </p:nvGrpSpPr>
      <p:grpSpPr>
        <a:xfrm>
          <a:off x="0" y="0"/>
          <a:ext cx="0" cy="0"/>
          <a:chOff x="0" y="0"/>
          <a:chExt cx="0" cy="0"/>
        </a:xfrm>
      </p:grpSpPr>
      <p:sp>
        <p:nvSpPr>
          <p:cNvPr id="1054988" name="标题"/>
          <p:cNvSpPr>
            <a:spLocks noGrp="1"/>
          </p:cNvSpPr>
          <p:nvPr>
            <p:ph type="title"/>
            <p:custDataLst>
              <p:tags r:id="rId1"/>
            </p:custDataLst>
          </p:nvPr>
        </p:nvSpPr>
        <p:spPr/>
        <p:txBody>
          <a:bodyPr>
            <a:normAutofit fontScale="90000"/>
          </a:bodyPr>
          <a:p>
            <a:r>
              <a:rPr altLang="en-US" dirty="0" lang="zh-CN"/>
              <a:t>新能源汽车发展面临的挑战与对策</a:t>
            </a:r>
            <a:endParaRPr altLang="en-US" dirty="0" lang="zh-CN"/>
          </a:p>
        </p:txBody>
      </p:sp>
      <p:sp>
        <p:nvSpPr>
          <p:cNvPr id="1054990"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768" name="标题 1"/>
          <p:cNvSpPr>
            <a:spLocks noGrp="1"/>
          </p:cNvSpPr>
          <p:nvPr>
            <p:ph type="title"/>
          </p:nvPr>
        </p:nvSpPr>
        <p:spPr/>
        <p:txBody>
          <a:bodyPr/>
          <a:p>
            <a:r>
              <a:rPr altLang="en-US" lang="zh-CN"/>
              <a:t>技术瓶颈与突破方向</a:t>
            </a:r>
            <a:endParaRPr altLang="en-US" lang="zh-CN"/>
          </a:p>
        </p:txBody>
      </p:sp>
      <p:sp>
        <p:nvSpPr>
          <p:cNvPr id="105577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电池续航能力：提高电池能量密度，研发新型电池技术</a:t>
            </a:r>
            <a:endParaRPr altLang="en-US" dirty="0" sz="1200" lang="zh-CN" spc="150">
              <a:solidFill>
                <a:schemeClr val="tx1">
                  <a:lumMod val="65000"/>
                  <a:lumOff val="35000"/>
                </a:schemeClr>
              </a:solidFill>
              <a:latin typeface="+mn-ea"/>
              <a:sym typeface="+mn-ea"/>
            </a:endParaRPr>
          </a:p>
        </p:txBody>
      </p:sp>
      <p:sp>
        <p:nvSpPr>
          <p:cNvPr id="105577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充电设施不足：加大充电基础设施建设力度，推广快速充电技术</a:t>
            </a:r>
            <a:endParaRPr altLang="en-US" dirty="0" sz="1200" lang="zh-CN" spc="150">
              <a:solidFill>
                <a:schemeClr val="tx1">
                  <a:lumMod val="65000"/>
                  <a:lumOff val="35000"/>
                </a:schemeClr>
              </a:solidFill>
              <a:latin typeface="+mn-ea"/>
              <a:sym typeface="+mn-ea"/>
            </a:endParaRPr>
          </a:p>
        </p:txBody>
      </p:sp>
      <p:sp>
        <p:nvSpPr>
          <p:cNvPr id="105577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自动驾驶技术：加强研发力度，提高自动驾驶技术的安全性和可靠性</a:t>
            </a:r>
            <a:endParaRPr altLang="en-US" dirty="0" sz="1200" lang="zh-CN" spc="150">
              <a:solidFill>
                <a:schemeClr val="tx1">
                  <a:lumMod val="65000"/>
                  <a:lumOff val="35000"/>
                </a:schemeClr>
              </a:solidFill>
              <a:latin typeface="+mn-ea"/>
              <a:sym typeface="+mn-ea"/>
            </a:endParaRPr>
          </a:p>
        </p:txBody>
      </p:sp>
      <p:sp>
        <p:nvSpPr>
          <p:cNvPr id="105577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成本问题：通过技术创新和规模化生产降低新能源汽车的制造成本</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21" name=""/>
        <p:cNvGrpSpPr/>
        <p:nvPr/>
      </p:nvGrpSpPr>
      <p:grpSpPr>
        <a:xfrm>
          <a:off x="0" y="0"/>
          <a:ext cx="0" cy="0"/>
          <a:chOff x="0" y="0"/>
          <a:chExt cx="0" cy="0"/>
        </a:xfrm>
      </p:grpSpPr>
      <p:sp>
        <p:nvSpPr>
          <p:cNvPr id="1055814" name="标题 1"/>
          <p:cNvSpPr>
            <a:spLocks noGrp="1"/>
          </p:cNvSpPr>
          <p:nvPr>
            <p:ph type="title"/>
          </p:nvPr>
        </p:nvSpPr>
        <p:spPr/>
        <p:txBody>
          <a:bodyPr/>
          <a:p>
            <a:r>
              <a:rPr altLang="en-US" lang="zh-CN"/>
              <a:t>基础设施建设难题与解决方案</a:t>
            </a:r>
            <a:endParaRPr altLang="en-US" lang="zh-CN"/>
          </a:p>
        </p:txBody>
      </p:sp>
      <p:sp>
        <p:nvSpPr>
          <p:cNvPr id="105581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1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82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2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2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2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82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83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83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基础设施建设成本高：政府提供补贴和税收优惠，降低建设成本</a:t>
            </a:r>
            <a:endParaRPr altLang="en-US" dirty="0" sz="2400" lang="zh-CN">
              <a:latin typeface="+mn-ea"/>
              <a:ea typeface="+mn-ea"/>
            </a:endParaRPr>
          </a:p>
        </p:txBody>
      </p:sp>
      <p:sp>
        <p:nvSpPr>
          <p:cNvPr id="105583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不同品牌充电设施不兼容：制定统一的标准和规范，促进兼容性</a:t>
            </a:r>
            <a:endParaRPr altLang="en-US" dirty="0" sz="2400" lang="zh-CN">
              <a:latin typeface="+mn-ea"/>
              <a:ea typeface="+mn-ea"/>
            </a:endParaRPr>
          </a:p>
        </p:txBody>
      </p:sp>
      <p:sp>
        <p:nvSpPr>
          <p:cNvPr id="105583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充电设施不足：建设更多的充电站和充电桩，提高覆盖率</a:t>
            </a:r>
            <a:endParaRPr altLang="en-US" dirty="0" sz="2400" lang="zh-CN">
              <a:latin typeface="+mn-ea"/>
              <a:ea typeface="+mn-ea"/>
            </a:endParaRPr>
          </a:p>
        </p:txBody>
      </p:sp>
      <p:sp>
        <p:nvSpPr>
          <p:cNvPr id="105583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充电速度慢：研发和推广更快的充电技术，如超充、无线充电等</a:t>
            </a:r>
            <a:endParaRPr altLang="en-US" dirty="0" sz="2400" lang="zh-CN">
              <a:latin typeface="+mn-ea"/>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29" name=""/>
        <p:cNvGrpSpPr/>
        <p:nvPr/>
      </p:nvGrpSpPr>
      <p:grpSpPr>
        <a:xfrm>
          <a:off x="0" y="0"/>
          <a:ext cx="0" cy="0"/>
          <a:chOff x="0" y="0"/>
          <a:chExt cx="0" cy="0"/>
        </a:xfrm>
      </p:grpSpPr>
      <p:sp>
        <p:nvSpPr>
          <p:cNvPr id="1055876" name="标题 1"/>
          <p:cNvSpPr>
            <a:spLocks noGrp="1"/>
          </p:cNvSpPr>
          <p:nvPr>
            <p:ph type="title"/>
          </p:nvPr>
        </p:nvSpPr>
        <p:spPr/>
        <p:txBody>
          <a:bodyPr/>
          <a:p>
            <a:r>
              <a:rPr altLang="en-US" lang="zh-CN"/>
              <a:t>政策法规的完善与调整</a:t>
            </a:r>
            <a:endParaRPr altLang="en-US" lang="zh-CN"/>
          </a:p>
        </p:txBody>
      </p:sp>
      <p:sp>
        <p:nvSpPr>
          <p:cNvPr id="105587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8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8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政策法规对新能源汽车发展的影响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8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8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8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现有政策法规的不足与缺陷</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9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9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9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政策法规的完善方向与建议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9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9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90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政策法规调整对新能源汽车产业的影响与机遇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537" name=""/>
        <p:cNvGrpSpPr/>
        <p:nvPr/>
      </p:nvGrpSpPr>
      <p:grpSpPr>
        <a:xfrm>
          <a:off x="0" y="0"/>
          <a:ext cx="0" cy="0"/>
          <a:chOff x="0" y="0"/>
          <a:chExt cx="0" cy="0"/>
        </a:xfrm>
      </p:grpSpPr>
      <p:sp>
        <p:nvSpPr>
          <p:cNvPr id="1055938" name="标题 1"/>
          <p:cNvSpPr>
            <a:spLocks noGrp="1"/>
          </p:cNvSpPr>
          <p:nvPr>
            <p:ph type="title"/>
          </p:nvPr>
        </p:nvSpPr>
        <p:spPr/>
        <p:txBody>
          <a:bodyPr/>
          <a:p>
            <a:r>
              <a:rPr altLang="en-US" lang="zh-CN"/>
              <a:t>产业链协同发展与创新合作</a:t>
            </a:r>
            <a:endParaRPr altLang="en-US" lang="zh-CN"/>
          </a:p>
        </p:txBody>
      </p:sp>
      <p:sp>
        <p:nvSpPr>
          <p:cNvPr id="105594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产业链上下游企业合作：共同研发、生产、推广新能源汽车技术</a:t>
            </a:r>
            <a:endParaRPr altLang="en-US" dirty="0" sz="1200" lang="zh-CN" spc="150">
              <a:solidFill>
                <a:schemeClr val="tx1">
                  <a:lumMod val="65000"/>
                  <a:lumOff val="35000"/>
                </a:schemeClr>
              </a:solidFill>
              <a:latin typeface="+mn-ea"/>
              <a:sym typeface="+mn-ea"/>
            </a:endParaRPr>
          </a:p>
        </p:txBody>
      </p:sp>
      <p:sp>
        <p:nvSpPr>
          <p:cNvPr id="105594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跨界合作：与互联网、智能制造等领域的企业合作，推动新能源汽车技术的创新发展</a:t>
            </a:r>
            <a:endParaRPr altLang="en-US" dirty="0" sz="1200" lang="zh-CN" spc="150">
              <a:solidFill>
                <a:schemeClr val="tx1">
                  <a:lumMod val="65000"/>
                  <a:lumOff val="35000"/>
                </a:schemeClr>
              </a:solidFill>
              <a:latin typeface="+mn-ea"/>
              <a:sym typeface="+mn-ea"/>
            </a:endParaRPr>
          </a:p>
        </p:txBody>
      </p:sp>
      <p:sp>
        <p:nvSpPr>
          <p:cNvPr id="105594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政策支持：政府出台相关政策，鼓励企业加大研发投入，推动新能源汽车技术的创新发展</a:t>
            </a:r>
            <a:endParaRPr altLang="en-US" dirty="0" sz="1200" lang="zh-CN" spc="150">
              <a:solidFill>
                <a:schemeClr val="tx1">
                  <a:lumMod val="65000"/>
                  <a:lumOff val="35000"/>
                </a:schemeClr>
              </a:solidFill>
              <a:latin typeface="+mn-ea"/>
              <a:sym typeface="+mn-ea"/>
            </a:endParaRPr>
          </a:p>
        </p:txBody>
      </p:sp>
      <p:sp>
        <p:nvSpPr>
          <p:cNvPr id="105594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国际合作：加强与国际先进技术企业的合作，共同推动新能源汽车技术的进步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545" name=""/>
        <p:cNvGrpSpPr/>
        <p:nvPr/>
      </p:nvGrpSpPr>
      <p:grpSpPr>
        <a:xfrm>
          <a:off x="0" y="0"/>
          <a:ext cx="0" cy="0"/>
          <a:chOff x="0" y="0"/>
          <a:chExt cx="0" cy="0"/>
        </a:xfrm>
      </p:grpSpPr>
      <p:sp>
        <p:nvSpPr>
          <p:cNvPr id="1055984"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986"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988"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79.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2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7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2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7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13.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2024-01-05T20:32:00Z</dcterms:created>
  <dcterms:modified xsi:type="dcterms:W3CDTF">2024-01-05T20:32:00Z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f5df6d67bd304689aadea944ffb85b24_21</vt:lpwstr>
  </property>
</Properties>
</file>