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05" r:id="rId1"/>
    <p:sldMasterId id="2147494942" r:id="rId2"/>
  </p:sldMasterIdLst>
  <p:notesMasterIdLst>
    <p:notesMasterId r:id="rId3"/>
  </p:notesMasterIdLst>
  <p:sldIdLst>
    <p:sldId id="5596" r:id="rId4"/>
    <p:sldId id="5600" r:id="rId5"/>
    <p:sldId id="5603" r:id="rId6"/>
    <p:sldId id="5606" r:id="rId7"/>
    <p:sldId id="5612" r:id="rId9"/>
    <p:sldId id="5615" r:id="rId10"/>
    <p:sldId id="5618" r:id="rId11"/>
    <p:sldId id="5621" r:id="rId12"/>
    <p:sldId id="5627" r:id="rId14"/>
    <p:sldId id="5630" r:id="rId15"/>
    <p:sldId id="5633" r:id="rId16"/>
    <p:sldId id="5636" r:id="rId17"/>
    <p:sldId id="5642" r:id="rId19"/>
    <p:sldId id="5645" r:id="rId20"/>
    <p:sldId id="5648" r:id="rId21"/>
    <p:sldId id="5651" r:id="rId22"/>
    <p:sldId id="5654" r:id="rId23"/>
    <p:sldId id="5660" r:id="rId25"/>
    <p:sldId id="5663" r:id="rId26"/>
    <p:sldId id="5666" r:id="rId27"/>
    <p:sldId id="5669" r:id="rId28"/>
    <p:sldId id="5675" r:id="rId30"/>
    <p:sldId id="5678" r:id="rId31"/>
    <p:sldId id="5681" r:id="rId32"/>
    <p:sldId id="5684" r:id="rId33"/>
    <p:sldId id="5687" r:id="rId34"/>
    <p:sldId id="5693" r:id="rId36"/>
    <p:sldId id="5696" r:id="rId37"/>
    <p:sldId id="5699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06" r:id="rId1"/>
    <p:sldLayoutId id="2147494907" r:id="rId2"/>
    <p:sldLayoutId id="2147494908" r:id="rId3"/>
    <p:sldLayoutId id="2147494909" r:id="rId4"/>
    <p:sldLayoutId id="2147494910" r:id="rId5"/>
    <p:sldLayoutId id="2147494911" r:id="rId6"/>
    <p:sldLayoutId id="2147494912" r:id="rId7"/>
    <p:sldLayoutId id="2147494913" r:id="rId8"/>
    <p:sldLayoutId id="2147494914" r:id="rId9"/>
    <p:sldLayoutId id="2147494915" r:id="rId10"/>
    <p:sldLayoutId id="21474949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943" r:id="rId1"/>
    <p:sldLayoutId id="2147494944" r:id="rId2"/>
    <p:sldLayoutId id="2147494945" r:id="rId3"/>
    <p:sldLayoutId id="2147494946" r:id="rId4"/>
    <p:sldLayoutId id="2147494947" r:id="rId5"/>
    <p:sldLayoutId id="2147494948" r:id="rId6"/>
    <p:sldLayoutId id="2147494949" r:id="rId7"/>
    <p:sldLayoutId id="2147494950" r:id="rId8"/>
    <p:sldLayoutId id="2147494951" r:id="rId9"/>
    <p:sldLayoutId id="2147494952" r:id="rId10"/>
    <p:sldLayoutId id="21474949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团队决策与冲突解决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团队决策的重要性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冲突解决在团队决策中的作用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团队决策中的冲突解决策略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团队决策与冲突解决的实践案例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如何提高团队决策与冲突解决的能力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团队决策的重要性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团队决策的定义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团队决策可以减少个人偏见和错误，提高决策的准确性和可靠性。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团队决策有助于增强团队的凝聚力和向心力，促进团队成员之间的合作与信任。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团队决策是指多个成员共同参与、共同商讨并达成共识的过程。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团队决策强调集体智慧和力量，通过协作和交流，实现更好的决策效果。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团队决策的优势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集思广益，提高决策质量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分担责任，降低个人压力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促进团队协作，增强团队凝聚力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应对复杂问题，提高创新能力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团队决策的挑战</a:t>
            </a:r>
            <a:endParaRPr altLang="en-US" lang="zh-CN"/>
          </a:p>
        </p:txBody>
      </p:sp>
      <p:sp>
        <p:nvSpPr>
          <p:cNvPr id="104921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成员意见不统一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缺乏信任和沟通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信息不充分或不一致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时间紧迫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冲突解决在团队决策中的作用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冲突解决的定义</a:t>
            </a:r>
            <a:endParaRPr altLang="en-US" lang="zh-CN"/>
          </a:p>
        </p:txBody>
      </p:sp>
      <p:sp>
        <p:nvSpPr>
          <p:cNvPr id="10493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冲突解决的方法：平等和公正、倾听和理解、寻找共同点、寻求妥协和合作。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冲突解决的定义：指在团队决策过程中，通过有效沟通和协商，解决不同观点和利益之间的分歧，达成共识和合作的过程。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冲突解决在团队决策中的作用：促进信息交流、增强团队凝聚力、提高决策质量、增强团队成员的满意度和归属感。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冲突解决的原则：尊重他人、保持冷静、明确目标、注重实效。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冲突解决在团队决策中的重要性</a:t>
            </a:r>
            <a:endParaRPr altLang="en-US" lang="zh-CN"/>
          </a:p>
        </p:txBody>
      </p:sp>
      <p:sp>
        <p:nvSpPr>
          <p:cNvPr id="10494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冲突解决有助于提高决策质量：充分讨论和思考，避免盲目决策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冲突不可避免：团队成员之间的意见和目标可能存在分歧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冲突解决有助于达成共识：通过有效沟通，寻找共同点，达成一致意见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冲突解决有助于增强团队凝聚力：通过有效沟通，增进相互理解和信任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冲突解决的方法和技巧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寻求第三方协助：在冲突无法解决时，寻求中立的第三方协助调解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沟通与协商：通过有效的沟通，达成双方都能接受的解决方案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妥协与让步：在必要时做出妥协，以实现团队的共同目标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倾听与理解：积极倾听对方的观点，理解其立场和需求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平等和公正：寻求平等的解决方案，避免偏袒任何一方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团队决策中的冲突解决策略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67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寻求共识：在团队决策中，需要寻求共识，通过平等和公正的方式来解决分歧和冲突，达成共同的决策。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及时反馈：在团队决策中，需要及时反馈决策结果和进展情况，让团队成员了解决策的进展和效果，以便及时调整和改进。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明确沟通目标：在团队决策中，首先需要明确沟通的目标和内容，避免沟通偏离主题或浪费时间。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建立信任：建立信任是有效沟通的基础，团队成员之间需要相互信任，才能更好地交流和分享信息。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倾听与理解：在沟通中，团队成员需要倾听对方的观点和意见，理解对方的立场和想法，避免误解和冲突。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尊重不同观点，寻找共同点</a:t>
            </a:r>
            <a:endParaRPr altLang="en-US" lang="zh-CN"/>
          </a:p>
        </p:txBody>
      </p:sp>
      <p:sp>
        <p:nvSpPr>
          <p:cNvPr id="1049744" name="图形"/>
          <p:cNvSpPr/>
          <p:nvPr>
            <p:custDataLst>
              <p:tags r:id="rId1"/>
            </p:custDataLst>
          </p:nvPr>
        </p:nvSpPr>
        <p:spPr>
          <a:xfrm>
            <a:off x="838200" y="1451070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2"/>
            </p:custDataLst>
          </p:nvPr>
        </p:nvSpPr>
        <p:spPr>
          <a:xfrm>
            <a:off x="10562473" y="1451070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48" name="标题"/>
          <p:cNvSpPr txBox="1"/>
          <p:nvPr>
            <p:custDataLst>
              <p:tags r:id="rId3"/>
            </p:custDataLst>
          </p:nvPr>
        </p:nvSpPr>
        <p:spPr>
          <a:xfrm>
            <a:off x="862492" y="150876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50" name="正文"/>
          <p:cNvSpPr txBox="1"/>
          <p:nvPr>
            <p:custDataLst>
              <p:tags r:id="rId4"/>
            </p:custDataLst>
          </p:nvPr>
        </p:nvSpPr>
        <p:spPr>
          <a:xfrm>
            <a:off x="1777711" y="150876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尊重不同观点：在团队决策中，每个成员都有自己的想法和观点。尊重不同观点是建立良好沟通和解决冲突的基础。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43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98761" y="1588322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52" name="图形"/>
          <p:cNvSpPr/>
          <p:nvPr>
            <p:custDataLst>
              <p:tags r:id="rId6"/>
            </p:custDataLst>
          </p:nvPr>
        </p:nvSpPr>
        <p:spPr>
          <a:xfrm>
            <a:off x="838200" y="2404549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54" name="任意多边形 22"/>
          <p:cNvSpPr/>
          <p:nvPr>
            <p:custDataLst>
              <p:tags r:id="rId7"/>
            </p:custDataLst>
          </p:nvPr>
        </p:nvSpPr>
        <p:spPr>
          <a:xfrm>
            <a:off x="10562473" y="2404549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56" name="标题"/>
          <p:cNvSpPr txBox="1"/>
          <p:nvPr>
            <p:custDataLst>
              <p:tags r:id="rId8"/>
            </p:custDataLst>
          </p:nvPr>
        </p:nvSpPr>
        <p:spPr>
          <a:xfrm>
            <a:off x="862492" y="246224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58" name="正文"/>
          <p:cNvSpPr txBox="1"/>
          <p:nvPr>
            <p:custDataLst>
              <p:tags r:id="rId9"/>
            </p:custDataLst>
          </p:nvPr>
        </p:nvSpPr>
        <p:spPr>
          <a:xfrm>
            <a:off x="1777711" y="246224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寻找共同点：在尊重不同观点的基础上，寻找共同点是解决冲突的关键。通过寻找共同点，可以缩小分歧，促进团队成员之间的合作。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45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98761" y="254180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60" name="图形"/>
          <p:cNvSpPr/>
          <p:nvPr>
            <p:custDataLst>
              <p:tags r:id="rId11"/>
            </p:custDataLst>
          </p:nvPr>
        </p:nvSpPr>
        <p:spPr>
          <a:xfrm>
            <a:off x="838200" y="3358028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62" name="任意多边形 30"/>
          <p:cNvSpPr/>
          <p:nvPr>
            <p:custDataLst>
              <p:tags r:id="rId12"/>
            </p:custDataLst>
          </p:nvPr>
        </p:nvSpPr>
        <p:spPr>
          <a:xfrm>
            <a:off x="10562473" y="3358028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64" name="标题"/>
          <p:cNvSpPr txBox="1"/>
          <p:nvPr>
            <p:custDataLst>
              <p:tags r:id="rId13"/>
            </p:custDataLst>
          </p:nvPr>
        </p:nvSpPr>
        <p:spPr>
          <a:xfrm>
            <a:off x="862492" y="3415723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66" name="正文"/>
          <p:cNvSpPr txBox="1"/>
          <p:nvPr>
            <p:custDataLst>
              <p:tags r:id="rId14"/>
            </p:custDataLst>
          </p:nvPr>
        </p:nvSpPr>
        <p:spPr>
          <a:xfrm>
            <a:off x="1777711" y="3415723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平等和公正：在团队决策中，平等和公正是解决冲突的重要原则。避免偏袒或歧视任何一方，以公正的态度对待每个成员的意见。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47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98761" y="349528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68" name="图形"/>
          <p:cNvSpPr/>
          <p:nvPr>
            <p:custDataLst>
              <p:tags r:id="rId16"/>
            </p:custDataLst>
          </p:nvPr>
        </p:nvSpPr>
        <p:spPr>
          <a:xfrm>
            <a:off x="838200" y="4311507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70" name="任意多边形 36"/>
          <p:cNvSpPr/>
          <p:nvPr>
            <p:custDataLst>
              <p:tags r:id="rId17"/>
            </p:custDataLst>
          </p:nvPr>
        </p:nvSpPr>
        <p:spPr>
          <a:xfrm>
            <a:off x="10562473" y="4311507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72" name="标题"/>
          <p:cNvSpPr txBox="1"/>
          <p:nvPr>
            <p:custDataLst>
              <p:tags r:id="rId18"/>
            </p:custDataLst>
          </p:nvPr>
        </p:nvSpPr>
        <p:spPr>
          <a:xfrm>
            <a:off x="862492" y="4369202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74" name="正文"/>
          <p:cNvSpPr txBox="1"/>
          <p:nvPr>
            <p:custDataLst>
              <p:tags r:id="rId19"/>
            </p:custDataLst>
          </p:nvPr>
        </p:nvSpPr>
        <p:spPr>
          <a:xfrm>
            <a:off x="1777711" y="4369202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有效沟通：有效沟通是解决冲突的必要条件。通过清晰、准确、及时地表达自己的想法和观点，可以促进团队成员之间的理解和合作。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49" name="直接连接符 39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98761" y="4448760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76" name="图形"/>
          <p:cNvSpPr/>
          <p:nvPr>
            <p:custDataLst>
              <p:tags r:id="rId21"/>
            </p:custDataLst>
          </p:nvPr>
        </p:nvSpPr>
        <p:spPr>
          <a:xfrm>
            <a:off x="838200" y="5264986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78" name="任意多边形 42"/>
          <p:cNvSpPr/>
          <p:nvPr>
            <p:custDataLst>
              <p:tags r:id="rId22"/>
            </p:custDataLst>
          </p:nvPr>
        </p:nvSpPr>
        <p:spPr>
          <a:xfrm>
            <a:off x="10562473" y="5264986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80" name="标题"/>
          <p:cNvSpPr txBox="1"/>
          <p:nvPr>
            <p:custDataLst>
              <p:tags r:id="rId23"/>
            </p:custDataLst>
          </p:nvPr>
        </p:nvSpPr>
        <p:spPr>
          <a:xfrm>
            <a:off x="862492" y="5322681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82" name="正文"/>
          <p:cNvSpPr txBox="1"/>
          <p:nvPr>
            <p:custDataLst>
              <p:tags r:id="rId24"/>
            </p:custDataLst>
          </p:nvPr>
        </p:nvSpPr>
        <p:spPr>
          <a:xfrm>
            <a:off x="1777711" y="5322681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灵活性和妥协：在团队决策中，灵活性和妥协是解决冲突的重要手段。在尊重不同观点的基础上，灵活地调整自己的立场，寻求共同的解决办法！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51" name="直接连接符 45"/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698761" y="5402239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采取平等和公正的方式来解决冲突</a:t>
            </a:r>
            <a:endParaRPr altLang="en-US" lang="zh-CN"/>
          </a:p>
        </p:txBody>
      </p:sp>
      <p:sp>
        <p:nvSpPr>
          <p:cNvPr id="104982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倾听不同观点：了解冲突双方的观点和需求，避免偏见和主观臆断</a:t>
            </a:r>
            <a:endParaRPr altLang="en-US" lang="zh-CN"/>
          </a:p>
          <a:p>
            <a:r>
              <a:rPr altLang="en-US" lang="zh-CN"/>
              <a:t>寻求共同点：寻找双方共同关注的问题，作为解决问题的起点</a:t>
            </a:r>
            <a:endParaRPr altLang="en-US" lang="zh-CN"/>
          </a:p>
          <a:p>
            <a:r>
              <a:rPr altLang="en-US" lang="zh-CN"/>
              <a:t>提出解决方案：提出具体的解决方案，并寻求双方的共识和支持</a:t>
            </a:r>
            <a:endParaRPr altLang="en-US" lang="zh-CN"/>
          </a:p>
          <a:p>
            <a:r>
              <a:rPr altLang="en-US" lang="zh-CN"/>
              <a:t>保持开放心态：保持开放和包容的心态，接受不同的意见和建议  以下是用户提供的信息和标题： 我正在写一份主题为“团队决策与冲突解决”的PPT,现在准备介绍“团队决策中的冲突解决策略”,请帮我生成“采用平等和公正的方式来解决冲突”为标题的内容 采用平等和公正的方式来解决冲突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我正在写一份主题为“团队决策与冲突解决”的PPT,现在准备介绍“团队决策中的冲突解决策略”,请帮我生成“采用平等和公正的方式来解决冲突”为标题的内容</a:t>
            </a:r>
            <a:endParaRPr altLang="en-US" lang="zh-CN"/>
          </a:p>
          <a:p>
            <a:pPr lvl="1"/>
            <a:r>
              <a:rPr altLang="en-US" lang="zh-CN"/>
              <a:t>采用平等和公正的方式来解决冲突</a:t>
            </a:r>
            <a:endParaRPr altLang="en-US" lang="zh-CN"/>
          </a:p>
          <a:p>
            <a:r>
              <a:rPr altLang="en-US" lang="zh-CN"/>
              <a:t>尊重不同观点：理解并尊重不同观点的存在，避免对立的情绪化反应</a:t>
            </a:r>
            <a:endParaRPr altLang="en-US" lang="zh-CN"/>
          </a:p>
          <a:p>
            <a:r>
              <a:rPr altLang="en-US" lang="zh-CN"/>
              <a:t>寻找共同目标：明确共同的目标，将冲突解决与团队目标相结合</a:t>
            </a:r>
            <a:endParaRPr altLang="en-US" lang="zh-CN"/>
          </a:p>
          <a:p>
            <a:r>
              <a:rPr altLang="en-US" lang="zh-CN"/>
              <a:t>平等和公正的方式：采用平等和公正的方式来解决冲突，多听取不同观点，寻找共同点</a:t>
            </a:r>
            <a:endParaRPr altLang="en-US" lang="zh-CN"/>
          </a:p>
          <a:p>
            <a:r>
              <a:rPr altLang="en-US" lang="zh-CN"/>
              <a:t>寻求妥协和合作：在平等和公正的基础上寻求妥协和合作，达成共识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寻求第三方的帮助和支持</a:t>
            </a:r>
            <a:endParaRPr altLang="en-US" lang="zh-CN"/>
          </a:p>
        </p:txBody>
      </p:sp>
      <p:sp>
        <p:nvSpPr>
          <p:cNvPr id="10498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选择合适的第三方：具备专业知识和经验、能够保持中立和公正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第三方参与的步骤：明确问题、收集信息、组织讨论、提出解决方案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定义第三方：独立于团队成员的第三方，如顾问、调解员或专家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第三方的作用：促进沟通、提供客观观点、协助找到共同解决办法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团队决策与冲突解决的实践案例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案例一：成功的团队决策与冲突解决案例</a:t>
            </a:r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案例背景：介绍案例发生的情境和背景，包括团队成员、任务、目标等。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冲突产生：描述在团队决策过程中出现的冲突，包括冲突的起因、表现形式和影响。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团队决策过程：详细介绍团队如何通过有效的沟通和协作，达成共识，并制定出合理的解决方案。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冲突解决策略：阐述团队在冲突解决过程中采取的策略，如平等和公正的方式、倾听和理解对方、寻找共同点等。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实施方案：描述团队如何执行决策，以及实施方案的效果和影响。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总结与启示：总结这个案例的成功经验，以及对于团队决策和冲突解决的启示。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案例二：失败的团队决策与冲突解决案例</a:t>
            </a:r>
            <a:endParaRPr altLang="en-US" lang="zh-CN"/>
          </a:p>
        </p:txBody>
      </p:sp>
      <p:sp>
        <p:nvSpPr>
          <p:cNvPr id="1050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案例背景：介绍案例的具体背景和情境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团队决策过程：详细描述团队决策的过程和决策方法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冲突产生：分析冲突产生的原因和表现形式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冲突解决过程：阐述冲突解决的方法和措施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案例总结：总结案例中的经验和教训，提出改进建议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案例分析：成功与失败的原因及教训</a:t>
            </a:r>
            <a:endParaRPr altLang="en-US" lang="zh-CN"/>
          </a:p>
        </p:txBody>
      </p:sp>
      <p:sp>
        <p:nvSpPr>
          <p:cNvPr id="10501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成功案例：描述一个团队决策与冲突解决的典型成功案例，分析其成功的原因和关键因素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失败案例：描述一个团队决策与冲突解决的典型失败案例，分析其失败的原因和教训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对比分析：将成功案例和失败案例进行对比，总结出团队决策与冲突解决的成功经验和失败教训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实践建议：根据以上分析，提出一些实用的建议，帮助团队在决策和冲突解决中更好地应对挑战和问题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1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如何提高团队决策与冲突解决的能力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提高沟通能力</a:t>
            </a:r>
            <a:endParaRPr altLang="en-US" lang="zh-CN"/>
          </a:p>
        </p:txBody>
      </p:sp>
      <p:sp>
        <p:nvSpPr>
          <p:cNvPr id="10503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明确沟通目标：在沟通前明确沟通目标，避免无效沟通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倾听与理解：积极倾听他人的意见，理解他人的立场和观点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清晰表达：用简洁明了的语言表达自己的观点和想法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反馈与确认：及时给予反馈，并确认对方是否理解自己的意思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增强团队协作意识</a:t>
            </a:r>
            <a:endParaRPr altLang="en-US" lang="zh-CN"/>
          </a:p>
        </p:txBody>
      </p:sp>
      <p:sp>
        <p:nvSpPr>
          <p:cNvPr id="10503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建立共同目标：明确团队共同的目标，确保每个成员都理解并致力于实现这些目标。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促进沟通：鼓励团队成员之间的开放沟通，包括分享想法、意见和解决方案。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培养信任：建立信任关系，使团队成员能够相互依赖，共同解决问题。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鼓励合作：鼓励团队成员通过合作来解决问题，而不是个人主义或竞争。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学习冲突解决的技巧和方法</a:t>
            </a:r>
            <a:endParaRPr altLang="en-US" lang="zh-CN"/>
          </a:p>
        </p:txBody>
      </p:sp>
      <p:sp>
        <p:nvSpPr>
          <p:cNvPr id="105043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3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43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倾听技巧：认真倾听对方的观点和意见，理解对方的立场和感受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表达技巧：清晰、明确地表达自己的观点和需求，避免使用攻击性或指责性的语言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4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协商技巧：通过平等和公正的方式与对方协商，寻找共同的解决办法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情绪管理技巧：学会控制自己的情绪，避免情绪失控导致冲突升级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沟通技巧：学会有效地沟通，包括口头和书面沟通，提高沟通效率和质量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4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6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领导技巧：作为团队领导者，需要掌握冲突解决的技巧和方法，帮助团队成员解决问题，促进团队和谐发展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不断实践和反思，积累经验</a:t>
            </a:r>
            <a:endParaRPr altLang="en-US" lang="zh-CN"/>
          </a:p>
        </p:txBody>
      </p:sp>
      <p:sp>
        <p:nvSpPr>
          <p:cNvPr id="10505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积累经验是成长的必经之路：通过不断实践和反思，积累经验，形成自己的知识体系，为未来的决策和冲突解决提供有力支持。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不断学习和提升：通过学习新知识、新技能，不断提高自己的综合素质，为团队决策和冲突解决提供更全面的支持。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实践是提高能力的关键：通过实际操作，不断积累经验，提高团队决策和冲突解决的能力。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反思是进步的阶梯：在实践过程中，不断反思自己的行为和决策，找出不足之处，加以改进。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5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总结：团队决策与冲突解决的重要性和实践方法</a:t>
            </a:r>
            <a:endParaRPr altLang="en-US" lang="zh-CN"/>
          </a:p>
        </p:txBody>
      </p:sp>
      <p:sp>
        <p:nvSpPr>
          <p:cNvPr id="10506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团队决策与冲突解决的重要性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未来展望：进一步探讨团队决策与冲突解决的未来发展趋势和应用前景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结论：总结本次课程的主要内容和观点，强调团队决策与冲突解决的重要性和实践方法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实践方法：建立有效的沟通机制、采用平等和公正的方式来解决冲突、寻求共同的解决办法！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展望：未来团队决策与冲突解决的挑战和发展方向</a:t>
            </a:r>
            <a:endParaRPr altLang="en-US" lang="zh-CN"/>
          </a:p>
        </p:txBody>
      </p:sp>
      <p:sp>
        <p:nvSpPr>
          <p:cNvPr id="10507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未来团队决策与冲突解决的技术支持：随着人工智能、大数据等技术的发展，未来团队决策和冲突解决将更加依赖于技术手段的支持，如数据挖掘、智能分析等。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未来团队决策与冲突解决的挑战：随着社会的发展和技术的进步，团队决策和冲突解决将面临更多的挑战，如多元化、复杂性、不确定性等。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未来团队决策与冲突解决的发展方向：为了应对这些挑战，未来团队决策和冲突解决需要朝着更加科学、公正、高效的方向发展，包括加强沟通、促进合作、提高决策质量等方面。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未来团队决策与冲突解决的实践探索：在实践中，需要不断探索新的方法和手段，以应对各种挑战和问题，如采用平等和公正的方式来解决冲突、加强团队成员之间的沟通和协作等。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1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2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1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2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4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4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4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4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4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4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4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4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2_4*l_h_a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2_4*l_h_f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2023-12-19T23:26:59Z</dcterms:created>
  <dcterms:modified xsi:type="dcterms:W3CDTF">2023-12-19T23:26:59Z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749ac6d1786d41c89a8a1bd41fcb22c9_21</vt:lpwstr>
  </property>
</Properties>
</file>