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78" r:id="rId1"/>
    <p:sldMasterId id="2147484315" r:id="rId2"/>
  </p:sldMasterIdLst>
  <p:notesMasterIdLst>
    <p:notesMasterId r:id="rId3"/>
  </p:notesMasterIdLst>
  <p:sldIdLst>
    <p:sldId id="534" r:id="rId4"/>
    <p:sldId id="538" r:id="rId5"/>
    <p:sldId id="541" r:id="rId6"/>
    <p:sldId id="544" r:id="rId7"/>
    <p:sldId id="547" r:id="rId8"/>
    <p:sldId id="550" r:id="rId9"/>
    <p:sldId id="553" r:id="rId10"/>
    <p:sldId id="556" r:id="rId11"/>
    <p:sldId id="559" r:id="rId12"/>
    <p:sldId id="562" r:id="rId13"/>
    <p:sldId id="565" r:id="rId14"/>
    <p:sldId id="568" r:id="rId15"/>
    <p:sldId id="571" r:id="rId16"/>
    <p:sldId id="574" r:id="rId17"/>
    <p:sldId id="577" r:id="rId18"/>
    <p:sldId id="580" r:id="rId19"/>
    <p:sldId id="583" r:id="rId20"/>
    <p:sldId id="586" r:id="rId21"/>
    <p:sldId id="589" r:id="rId22"/>
    <p:sldId id="592" r:id="rId23"/>
    <p:sldId id="595" r:id="rId24"/>
    <p:sldId id="598" r:id="rId25"/>
    <p:sldId id="601" r:id="rId26"/>
    <p:sldId id="604" r:id="rId27"/>
    <p:sldId id="607" r:id="rId28"/>
    <p:sldId id="610" r:id="rId29"/>
    <p:sldId id="613" r:id="rId30"/>
    <p:sldId id="616" r:id="rId31"/>
    <p:sldId id="619" r:id="rId32"/>
    <p:sldId id="622" r:id="rId33"/>
    <p:sldId id="625" r:id="rId34"/>
    <p:sldId id="628" r:id="rId35"/>
    <p:sldId id="631" r:id="rId36"/>
    <p:sldId id="634" r:id="rId37"/>
    <p:sldId id="637" r:id="rId38"/>
    <p:sldId id="640"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316" r:id="rId1"/>
    <p:sldLayoutId id="2147484317" r:id="rId2"/>
    <p:sldLayoutId id="2147484318" r:id="rId3"/>
    <p:sldLayoutId id="2147484319" r:id="rId4"/>
    <p:sldLayoutId id="2147484320" r:id="rId5"/>
    <p:sldLayoutId id="2147484321" r:id="rId6"/>
    <p:sldLayoutId id="2147484322" r:id="rId7"/>
    <p:sldLayoutId id="2147484323" r:id="rId8"/>
    <p:sldLayoutId id="2147484324" r:id="rId9"/>
    <p:sldLayoutId id="2147484325" r:id="rId10"/>
    <p:sldLayoutId id="21474843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ags" Target="../tags/tag139.xml"/><Relationship Id="rId24" Type="http://schemas.openxmlformats.org/officeDocument/2006/relationships/tags" Target="../tags/tag140.xml"/><Relationship Id="rId25" Type="http://schemas.openxmlformats.org/officeDocument/2006/relationships/tags" Target="../tags/tag141.xml"/><Relationship Id="rId26" Type="http://schemas.openxmlformats.org/officeDocument/2006/relationships/tags" Target="../tags/tag142.xml"/><Relationship Id="rId27" Type="http://schemas.openxmlformats.org/officeDocument/2006/relationships/tags" Target="../tags/tag143.xml"/><Relationship Id="rId28" Type="http://schemas.openxmlformats.org/officeDocument/2006/relationships/tags" Target="../tags/tag144.xml"/><Relationship Id="rId29" Type="http://schemas.openxmlformats.org/officeDocument/2006/relationships/tags" Target="../tags/tag145.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tags" Target="../tags/tag211.xml"/><Relationship Id="rId18" Type="http://schemas.openxmlformats.org/officeDocument/2006/relationships/tags" Target="../tags/tag212.xml"/><Relationship Id="rId19" Type="http://schemas.openxmlformats.org/officeDocument/2006/relationships/tags" Target="../tags/tag213.xml"/><Relationship Id="rId20" Type="http://schemas.openxmlformats.org/officeDocument/2006/relationships/tags" Target="../tags/tag214.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tags" Target="../tags/tag281.xml"/><Relationship Id="rId18" Type="http://schemas.openxmlformats.org/officeDocument/2006/relationships/tags" Target="../tags/tag282.xml"/><Relationship Id="rId19" Type="http://schemas.openxmlformats.org/officeDocument/2006/relationships/tags" Target="../tags/tag283.xml"/><Relationship Id="rId20" Type="http://schemas.openxmlformats.org/officeDocument/2006/relationships/tags" Target="../tags/tag284.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tags" Target="../tags/tag309.xml"/><Relationship Id="rId18" Type="http://schemas.openxmlformats.org/officeDocument/2006/relationships/tags" Target="../tags/tag310.xml"/><Relationship Id="rId19" Type="http://schemas.openxmlformats.org/officeDocument/2006/relationships/tags" Target="../tags/tag311.xml"/><Relationship Id="rId20" Type="http://schemas.openxmlformats.org/officeDocument/2006/relationships/tags" Target="../tags/tag312.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tags" Target="../tags/tag332.xml"/><Relationship Id="rId18" Type="http://schemas.openxmlformats.org/officeDocument/2006/relationships/tags" Target="../tags/tag333.xml"/><Relationship Id="rId19" Type="http://schemas.openxmlformats.org/officeDocument/2006/relationships/tags" Target="../tags/tag334.xml"/><Relationship Id="rId20" Type="http://schemas.openxmlformats.org/officeDocument/2006/relationships/tags" Target="../tags/tag335.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415.xml"/><Relationship Id="rId2" Type="http://schemas.openxmlformats.org/officeDocument/2006/relationships/tags" Target="../tags/tag416.xml"/><Relationship Id="rId3" Type="http://schemas.openxmlformats.org/officeDocument/2006/relationships/tags" Target="../tags/tag417.xml"/><Relationship Id="rId4" Type="http://schemas.openxmlformats.org/officeDocument/2006/relationships/tags" Target="../tags/tag418.xml"/><Relationship Id="rId5" Type="http://schemas.openxmlformats.org/officeDocument/2006/relationships/tags" Target="../tags/tag419.xml"/><Relationship Id="rId6" Type="http://schemas.openxmlformats.org/officeDocument/2006/relationships/tags" Target="../tags/tag420.xml"/><Relationship Id="rId7" Type="http://schemas.openxmlformats.org/officeDocument/2006/relationships/tags" Target="../tags/tag421.xml"/><Relationship Id="rId8" Type="http://schemas.openxmlformats.org/officeDocument/2006/relationships/tags" Target="../tags/tag422.xml"/><Relationship Id="rId9" Type="http://schemas.openxmlformats.org/officeDocument/2006/relationships/tags" Target="../tags/tag423.xml"/><Relationship Id="rId10" Type="http://schemas.openxmlformats.org/officeDocument/2006/relationships/tags" Target="../tags/tag424.xml"/><Relationship Id="rId11" Type="http://schemas.openxmlformats.org/officeDocument/2006/relationships/tags" Target="../tags/tag425.xml"/><Relationship Id="rId12" Type="http://schemas.openxmlformats.org/officeDocument/2006/relationships/tags" Target="../tags/tag426.xml"/><Relationship Id="rId13"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数字校园促进学生批判性思维</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稻壳公司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数字校园的建设</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批判性思维的重要性</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数字校园如何促进批判性思维</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数字校园中批判性思维的实践案例</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lnSpcReduction="10000"/>
          </a:bodyPr>
          <a:p>
            <a:pPr>
              <a:lnSpc>
                <a:spcPct val="100000"/>
              </a:lnSpc>
            </a:pPr>
            <a:r>
              <a:rPr altLang="en-US" b="1" dirty="0" lang="zh-CN" spc="300">
                <a:solidFill>
                  <a:schemeClr val="tx1">
                    <a:lumMod val="85000"/>
                    <a:lumOff val="15000"/>
                  </a:schemeClr>
                </a:solidFill>
                <a:latin typeface="+mj-ea"/>
                <a:ea typeface="+mj-ea"/>
              </a:rPr>
              <a:t>数字校园中促进批判性思维的挑战和对策</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数字校园的建设</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数字校园的定义和特点</a:t>
            </a:r>
            <a:endParaRPr altLang="en-US" lang="zh-CN"/>
          </a:p>
        </p:txBody>
      </p:sp>
      <p:sp>
        <p:nvSpPr>
          <p:cNvPr id="1048904"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6"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08"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0" name="文本框 56"/>
          <p:cNvSpPr txBox="1"/>
          <p:nvPr>
            <p:custDataLst>
              <p:tags r:id="rId4"/>
            </p:custDataLst>
          </p:nvPr>
        </p:nvSpPr>
        <p:spPr>
          <a:xfrm>
            <a:off x="1531443" y="2679052"/>
            <a:ext cx="9490270" cy="790953"/>
          </a:xfrm>
          <a:prstGeom prst="rect"/>
          <a:noFill/>
        </p:spPr>
        <p:txBody>
          <a:bodyPr anchor="ctr" anchorCtr="0" bIns="107950" rtlCol="0" tIns="0" wrap="square">
            <a:normAutofit fontScale="64167"/>
          </a:bodyPr>
          <a:p>
            <a:pPr>
              <a:lnSpc>
                <a:spcPct val="150000"/>
              </a:lnSpc>
            </a:pPr>
            <a:r>
              <a:rPr altLang="en-US" dirty="0" sz="2400" lang="zh-CN">
                <a:solidFill>
                  <a:schemeClr val="dk1">
                    <a:lumMod val="80000"/>
                    <a:lumOff val="20000"/>
                  </a:schemeClr>
                </a:solidFill>
                <a:latin typeface="+mn-ea"/>
                <a:sym typeface="+mn-ea"/>
              </a:rPr>
              <a:t>定义：数字校园是一种基于互联网和信息技术，将学校各项教育教学活动整合到一个虚拟的数字世界中的新型教育形态。</a:t>
            </a:r>
            <a:endParaRPr altLang="en-US" dirty="0" sz="2400" lang="zh-CN">
              <a:solidFill>
                <a:schemeClr val="dk1">
                  <a:lumMod val="80000"/>
                  <a:lumOff val="20000"/>
                </a:schemeClr>
              </a:solidFill>
              <a:latin typeface="+mn-ea"/>
              <a:sym typeface="+mn-ea"/>
            </a:endParaRPr>
          </a:p>
        </p:txBody>
      </p:sp>
      <p:sp>
        <p:nvSpPr>
          <p:cNvPr id="1048912"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文本框 8"/>
          <p:cNvSpPr txBox="1"/>
          <p:nvPr>
            <p:custDataLst>
              <p:tags r:id="rId8"/>
            </p:custDataLst>
          </p:nvPr>
        </p:nvSpPr>
        <p:spPr>
          <a:xfrm>
            <a:off x="1531443" y="4234888"/>
            <a:ext cx="9490270" cy="790953"/>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特点：数字化、网络化、智能化、个性化。</a:t>
            </a:r>
            <a:endParaRPr altLang="en-US" dirty="0" sz="1400" lang="zh-CN">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数字校园的建设目标</a:t>
            </a:r>
            <a:endParaRPr altLang="en-US" lang="zh-CN"/>
          </a:p>
        </p:txBody>
      </p:sp>
      <p:sp>
        <p:nvSpPr>
          <p:cNvPr id="104895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建设数字化教学环境：提供丰富的教学资源和工具，促进师生之间的互动和交流</a:t>
            </a:r>
            <a:endParaRPr altLang="en-US" dirty="0" sz="1200" lang="zh-CN" spc="150">
              <a:solidFill>
                <a:schemeClr val="tx1">
                  <a:lumMod val="65000"/>
                  <a:lumOff val="35000"/>
                </a:schemeClr>
              </a:solidFill>
              <a:latin typeface="+mn-ea"/>
              <a:sym typeface="+mn-ea"/>
            </a:endParaRPr>
          </a:p>
        </p:txBody>
      </p:sp>
      <p:sp>
        <p:nvSpPr>
          <p:cNvPr id="104899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培养学生的信息素养：通过数字校园的建设，培养学生的信息素养和批判性思维</a:t>
            </a:r>
            <a:endParaRPr altLang="en-US" dirty="0" sz="1200" lang="zh-CN" spc="150">
              <a:solidFill>
                <a:schemeClr val="tx1">
                  <a:lumMod val="65000"/>
                  <a:lumOff val="35000"/>
                </a:schemeClr>
              </a:solidFill>
              <a:latin typeface="+mn-ea"/>
              <a:sym typeface="+mn-ea"/>
            </a:endParaRPr>
          </a:p>
        </p:txBody>
      </p:sp>
      <p:sp>
        <p:nvSpPr>
          <p:cNvPr id="104899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推动教育信息化：促进信息技术与教育教学的深度融合，提高教育信息化水平</a:t>
            </a:r>
            <a:endParaRPr altLang="en-US" dirty="0" sz="1200" lang="zh-CN" spc="150">
              <a:solidFill>
                <a:schemeClr val="tx1">
                  <a:lumMod val="65000"/>
                  <a:lumOff val="35000"/>
                </a:schemeClr>
              </a:solidFill>
              <a:latin typeface="+mn-ea"/>
              <a:sym typeface="+mn-ea"/>
            </a:endParaRPr>
          </a:p>
        </p:txBody>
      </p:sp>
      <p:sp>
        <p:nvSpPr>
          <p:cNvPr id="104899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提升教学质量：通过数字化手段提高教学效果和效率，实现个性化教学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30" name="标题 1"/>
          <p:cNvSpPr>
            <a:spLocks noGrp="1"/>
          </p:cNvSpPr>
          <p:nvPr>
            <p:ph type="title"/>
          </p:nvPr>
        </p:nvSpPr>
        <p:spPr/>
        <p:txBody>
          <a:bodyPr/>
          <a:p>
            <a:r>
              <a:rPr altLang="en-US" lang="zh-CN"/>
              <a:t>数字校园的建设实践</a:t>
            </a:r>
            <a:endParaRPr altLang="en-US" lang="zh-CN"/>
          </a:p>
        </p:txBody>
      </p:sp>
      <p:sp>
        <p:nvSpPr>
          <p:cNvPr id="104903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3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3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数字校园的建设成果</a:t>
            </a:r>
            <a:endParaRPr altLang="en-US" dirty="0" sz="1200" lang="zh-CN" spc="150">
              <a:solidFill>
                <a:srgbClr val="FFFFFF"/>
              </a:solidFill>
              <a:latin typeface="+mn-ea"/>
              <a:sym typeface="+mn-ea"/>
            </a:endParaRPr>
          </a:p>
        </p:txBody>
      </p:sp>
      <p:sp>
        <p:nvSpPr>
          <p:cNvPr id="104904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数字校园的建设步骤</a:t>
            </a:r>
            <a:endParaRPr altLang="en-US" dirty="0" sz="1200" lang="zh-CN" spc="150">
              <a:solidFill>
                <a:schemeClr val="tx1">
                  <a:lumMod val="65000"/>
                  <a:lumOff val="35000"/>
                </a:schemeClr>
              </a:solidFill>
              <a:latin typeface="+mn-ea"/>
              <a:sym typeface="+mn-ea"/>
            </a:endParaRPr>
          </a:p>
        </p:txBody>
      </p:sp>
      <p:sp>
        <p:nvSpPr>
          <p:cNvPr id="104904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数字校园的建设原则</a:t>
            </a:r>
            <a:endParaRPr altLang="en-US" dirty="0" sz="1200" lang="zh-CN" spc="150">
              <a:solidFill>
                <a:srgbClr val="FFFFFF"/>
              </a:solidFill>
              <a:latin typeface="+mn-ea"/>
              <a:sym typeface="+mn-ea"/>
            </a:endParaRPr>
          </a:p>
        </p:txBody>
      </p:sp>
      <p:sp>
        <p:nvSpPr>
          <p:cNvPr id="104905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数字校园的定义和目标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2" name="标题"/>
          <p:cNvSpPr>
            <a:spLocks noGrp="1"/>
          </p:cNvSpPr>
          <p:nvPr>
            <p:ph type="title"/>
            <p:custDataLst>
              <p:tags r:id="rId1"/>
            </p:custDataLst>
          </p:nvPr>
        </p:nvSpPr>
        <p:spPr>
          <a:xfrm>
            <a:off x="825361" y="3133103"/>
            <a:ext cx="6367550" cy="1743697"/>
          </a:xfrm>
        </p:spPr>
        <p:txBody>
          <a:bodyPr/>
          <a:p>
            <a:r>
              <a:rPr altLang="en-US" lang="zh-CN"/>
              <a:t>批判性思维的重要性</a:t>
            </a:r>
            <a:endParaRPr altLang="en-US" lang="zh-CN"/>
          </a:p>
        </p:txBody>
      </p:sp>
      <p:sp>
        <p:nvSpPr>
          <p:cNvPr id="104909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44" name="标题 1"/>
          <p:cNvSpPr>
            <a:spLocks noGrp="1"/>
          </p:cNvSpPr>
          <p:nvPr>
            <p:ph type="title"/>
          </p:nvPr>
        </p:nvSpPr>
        <p:spPr/>
        <p:txBody>
          <a:bodyPr/>
          <a:p>
            <a:r>
              <a:rPr altLang="en-US" lang="zh-CN"/>
              <a:t>批判性思维的定义和特点</a:t>
            </a:r>
            <a:endParaRPr altLang="en-US" lang="zh-CN"/>
          </a:p>
        </p:txBody>
      </p:sp>
      <p:sp>
        <p:nvSpPr>
          <p:cNvPr id="1049146"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148"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150"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152"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定义：批判性思维是一种理性的、分析性的思维方式，它能够帮助人们评估、判断和解决问题。</a:t>
            </a:r>
            <a:endParaRPr altLang="en-US" sz="1600" lang="zh-CN" spc="150">
              <a:solidFill>
                <a:schemeClr val="tx1">
                  <a:lumMod val="65000"/>
                  <a:lumOff val="35000"/>
                </a:schemeClr>
              </a:solidFill>
              <a:latin typeface="+mn-ea"/>
            </a:endParaRPr>
          </a:p>
        </p:txBody>
      </p:sp>
      <p:sp>
        <p:nvSpPr>
          <p:cNvPr id="1049154"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156"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158"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160"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特点：批判性思维具有分析性、逻辑性、反思性和创造性等特点，它能够帮助人们更好地理解和应对复杂的问题和情境。</a:t>
            </a:r>
            <a:endParaRPr altLang="en-US" sz="1600" lang="zh-CN" spc="150">
              <a:solidFill>
                <a:schemeClr val="tx1">
                  <a:lumMod val="65000"/>
                  <a:lumOff val="35000"/>
                </a:schemeClr>
              </a:solidFill>
              <a:latin typeface="+mn-ea"/>
            </a:endParaRPr>
          </a:p>
        </p:txBody>
      </p:sp>
      <p:sp>
        <p:nvSpPr>
          <p:cNvPr id="1049162"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164"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166"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168"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重要性：在数字校园中，批判性思维对于学生的成长和发展至关重要，它能够帮助学生更好地适应复杂多变的社会环境，提高其创新能力和解决问题的能力。</a:t>
            </a:r>
            <a:endParaRPr altLang="en-US" sz="1600" lang="zh-CN" spc="150">
              <a:solidFill>
                <a:schemeClr val="tx1">
                  <a:lumMod val="65000"/>
                  <a:lumOff val="35000"/>
                </a:schemeClr>
              </a:solidFill>
              <a:latin typeface="+mn-ea"/>
            </a:endParaRPr>
          </a:p>
        </p:txBody>
      </p:sp>
      <p:sp>
        <p:nvSpPr>
          <p:cNvPr id="1049170"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172"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174"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176"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培养方式：数字校园可以通过多种方式培养学生的批判性思维，如开展案例分析、小组讨论、角色扮演等活动，引导学生积极思考、分析和解决问题。</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10" name="标题 1"/>
          <p:cNvSpPr>
            <a:spLocks noGrp="1"/>
          </p:cNvSpPr>
          <p:nvPr>
            <p:ph type="title"/>
          </p:nvPr>
        </p:nvSpPr>
        <p:spPr/>
        <p:txBody>
          <a:bodyPr/>
          <a:p>
            <a:r>
              <a:rPr altLang="en-US" lang="zh-CN"/>
              <a:t>批判性思维在教育中的重要性</a:t>
            </a:r>
            <a:endParaRPr altLang="en-US" lang="zh-CN"/>
          </a:p>
        </p:txBody>
      </p:sp>
      <p:sp>
        <p:nvSpPr>
          <p:cNvPr id="104921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促进创新思维的发展：批判性思维鼓励学生挑战传统观念和权威观点，从而激发创新思维，为未来的发展奠定基础。</a:t>
            </a:r>
            <a:endParaRPr altLang="zh-CN" dirty="0" lang="en-US">
              <a:solidFill>
                <a:schemeClr val="dk1">
                  <a:lumMod val="80000"/>
                  <a:lumOff val="20000"/>
                </a:schemeClr>
              </a:solidFill>
              <a:latin typeface="+mn-ea"/>
              <a:sym typeface="+mn-ea"/>
            </a:endParaRPr>
          </a:p>
        </p:txBody>
      </p:sp>
      <p:sp>
        <p:nvSpPr>
          <p:cNvPr id="104922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培养独立思考能力：鼓励学生运用批判性思维，对问题进行分析、判断和推理，从而形成自己的观点和见解。</a:t>
            </a:r>
            <a:endParaRPr altLang="en-US" dirty="0" lang="zh-CN">
              <a:solidFill>
                <a:schemeClr val="dk1">
                  <a:lumMod val="80000"/>
                  <a:lumOff val="20000"/>
                </a:schemeClr>
              </a:solidFill>
              <a:latin typeface="+mn-ea"/>
              <a:sym typeface="+mn-ea"/>
            </a:endParaRPr>
          </a:p>
        </p:txBody>
      </p:sp>
      <p:sp>
        <p:nvSpPr>
          <p:cNvPr id="104922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增强解决问题的能力：通过批判性思维，学生能够从多个角度审视问题，寻找不同的解决方案，提高解决问题的能力。</a:t>
            </a:r>
            <a:endParaRPr altLang="en-US" dirty="0" lang="zh-CN">
              <a:solidFill>
                <a:schemeClr val="dk1">
                  <a:lumMod val="80000"/>
                  <a:lumOff val="20000"/>
                </a:schemeClr>
              </a:solidFill>
              <a:latin typeface="+mn-ea"/>
              <a:sym typeface="+mn-ea"/>
            </a:endParaRPr>
          </a:p>
        </p:txBody>
      </p:sp>
      <p:sp>
        <p:nvSpPr>
          <p:cNvPr id="104923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培养良好的道德品质：批判性思维不仅有助于学生分析问题，还能够培养其尊重他人、公正客观的道德品质。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76" name="标题 1"/>
          <p:cNvSpPr>
            <a:spLocks noGrp="1"/>
          </p:cNvSpPr>
          <p:nvPr>
            <p:ph type="title"/>
          </p:nvPr>
        </p:nvSpPr>
        <p:spPr/>
        <p:txBody>
          <a:bodyPr/>
          <a:p>
            <a:r>
              <a:rPr altLang="en-US" lang="zh-CN"/>
              <a:t>批判性思维的培养方法</a:t>
            </a:r>
            <a:endParaRPr altLang="en-US" lang="zh-CN"/>
          </a:p>
        </p:txBody>
      </p:sp>
      <p:sp>
        <p:nvSpPr>
          <p:cNvPr id="104927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建立良好的师生关系：鼓励学生提问、质疑，培养批判性思维意识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开展合作学习：鼓励学生互相交流、讨论，拓展批判性思维视野</a:t>
            </a:r>
            <a:endParaRPr dirty="0" sz="2000" err="1">
              <a:solidFill>
                <a:schemeClr val="tx1">
                  <a:lumMod val="75000"/>
                  <a:lumOff val="25000"/>
                </a:schemeClr>
              </a:solidFill>
              <a:latin typeface="+mn-ea"/>
              <a:ea typeface="+mn-ea"/>
              <a:cs typeface="+mn-ea"/>
              <a:sym typeface="+mn-lt"/>
            </a:endParaRPr>
          </a:p>
        </p:txBody>
      </p:sp>
      <p:sp>
        <p:nvSpPr>
          <p:cNvPr id="104929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0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注重实践应用：将批判性思维应用于实际生活和学习中，提高解决问题的能力</a:t>
            </a:r>
            <a:endParaRPr dirty="0" sz="2000" err="1">
              <a:solidFill>
                <a:schemeClr val="tx1">
                  <a:lumMod val="75000"/>
                  <a:lumOff val="25000"/>
                </a:schemeClr>
              </a:solidFill>
              <a:latin typeface="+mn-ea"/>
              <a:ea typeface="+mn-ea"/>
              <a:cs typeface="+mn-ea"/>
              <a:sym typeface="+mn-lt"/>
            </a:endParaRPr>
          </a:p>
        </p:txBody>
      </p:sp>
      <p:sp>
        <p:nvSpPr>
          <p:cNvPr id="10493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创设问题情境：引导学生分析、解决问题，提高批判性思维能力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0" name="标题"/>
          <p:cNvSpPr>
            <a:spLocks noGrp="1"/>
          </p:cNvSpPr>
          <p:nvPr>
            <p:ph type="title"/>
            <p:custDataLst>
              <p:tags r:id="rId1"/>
            </p:custDataLst>
          </p:nvPr>
        </p:nvSpPr>
        <p:spPr>
          <a:xfrm>
            <a:off x="825361" y="3133103"/>
            <a:ext cx="6367550" cy="1743697"/>
          </a:xfrm>
        </p:spPr>
        <p:txBody>
          <a:bodyPr/>
          <a:p>
            <a:r>
              <a:rPr altLang="en-US" lang="zh-CN"/>
              <a:t>数字校园如何促进批判性思维</a:t>
            </a:r>
            <a:endParaRPr altLang="en-US" lang="zh-CN"/>
          </a:p>
        </p:txBody>
      </p:sp>
      <p:sp>
        <p:nvSpPr>
          <p:cNvPr id="10493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02" name="标题 1"/>
          <p:cNvSpPr>
            <a:spLocks noGrp="1"/>
          </p:cNvSpPr>
          <p:nvPr>
            <p:ph type="title"/>
          </p:nvPr>
        </p:nvSpPr>
        <p:spPr/>
        <p:txBody>
          <a:bodyPr/>
          <a:p>
            <a:r>
              <a:rPr altLang="en-US" lang="zh-CN"/>
              <a:t>提供多元化的学习资源</a:t>
            </a:r>
            <a:endParaRPr altLang="en-US" lang="zh-CN"/>
          </a:p>
        </p:txBody>
      </p:sp>
      <p:sp>
        <p:nvSpPr>
          <p:cNvPr id="104940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多元化的学习资源有助于学生拓宽视野，了解不同领域的知识</a:t>
            </a:r>
            <a:endParaRPr altLang="zh-CN" dirty="0" lang="en-US">
              <a:solidFill>
                <a:schemeClr val="dk1">
                  <a:lumMod val="80000"/>
                  <a:lumOff val="20000"/>
                </a:schemeClr>
              </a:solidFill>
              <a:latin typeface="+mn-ea"/>
              <a:sym typeface="+mn-ea"/>
            </a:endParaRPr>
          </a:p>
        </p:txBody>
      </p:sp>
      <p:sp>
        <p:nvSpPr>
          <p:cNvPr id="104941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数字校园提供丰富的学习资源，包括在线课程、电子图书、研究资料库等</a:t>
            </a:r>
            <a:endParaRPr altLang="en-US" dirty="0" lang="zh-CN">
              <a:solidFill>
                <a:schemeClr val="dk1">
                  <a:lumMod val="80000"/>
                  <a:lumOff val="20000"/>
                </a:schemeClr>
              </a:solidFill>
              <a:latin typeface="+mn-ea"/>
              <a:sym typeface="+mn-ea"/>
            </a:endParaRPr>
          </a:p>
        </p:txBody>
      </p:sp>
      <p:sp>
        <p:nvSpPr>
          <p:cNvPr id="104942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学生可以随时随地访问这些资源，不受时间和地点的限制</a:t>
            </a:r>
            <a:endParaRPr altLang="en-US" dirty="0" lang="zh-CN">
              <a:solidFill>
                <a:schemeClr val="dk1">
                  <a:lumMod val="80000"/>
                  <a:lumOff val="20000"/>
                </a:schemeClr>
              </a:solidFill>
              <a:latin typeface="+mn-ea"/>
              <a:sym typeface="+mn-ea"/>
            </a:endParaRPr>
          </a:p>
        </p:txBody>
      </p:sp>
      <p:sp>
        <p:nvSpPr>
          <p:cNvPr id="104942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数字校园还提供在线讨论和协作工具，促进学生之间的交流与合作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8" name="标题 1"/>
          <p:cNvSpPr>
            <a:spLocks noGrp="1"/>
          </p:cNvSpPr>
          <p:nvPr>
            <p:ph type="title"/>
          </p:nvPr>
        </p:nvSpPr>
        <p:spPr/>
        <p:txBody>
          <a:bodyPr/>
          <a:p>
            <a:r>
              <a:rPr altLang="en-US" lang="zh-CN"/>
              <a:t>促进学生的自主学习和合作学习</a:t>
            </a:r>
            <a:endParaRPr altLang="en-US" lang="zh-CN"/>
          </a:p>
        </p:txBody>
      </p:sp>
      <p:sp>
        <p:nvSpPr>
          <p:cNvPr id="104947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数字校园提供丰富的学习资源，方便学生自主学习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数字校园支持在线协作，促进学生之间的合作学习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8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数字校园培养学生的自主学习能力，提高学习效果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8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数字校园促进学生的合作学习，增强团队协作能力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6" name="标题 1"/>
          <p:cNvSpPr>
            <a:spLocks noGrp="1"/>
          </p:cNvSpPr>
          <p:nvPr>
            <p:ph type="title"/>
          </p:nvPr>
        </p:nvSpPr>
        <p:spPr/>
        <p:txBody>
          <a:bodyPr/>
          <a:p>
            <a:r>
              <a:rPr altLang="en-US" lang="zh-CN"/>
              <a:t>提供及时反馈和评估机制</a:t>
            </a:r>
            <a:endParaRPr altLang="en-US" lang="zh-CN"/>
          </a:p>
        </p:txBody>
      </p:sp>
      <p:sp>
        <p:nvSpPr>
          <p:cNvPr id="104952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数字校园平台提供实时的学习反馈</a:t>
            </a:r>
            <a:endParaRPr altLang="en-US" dirty="0" sz="1200" lang="zh-CN" spc="150">
              <a:solidFill>
                <a:schemeClr val="tx1">
                  <a:lumMod val="65000"/>
                  <a:lumOff val="35000"/>
                </a:schemeClr>
              </a:solidFill>
              <a:latin typeface="+mn-ea"/>
              <a:sym typeface="+mn-ea"/>
            </a:endParaRPr>
          </a:p>
        </p:txBody>
      </p:sp>
      <p:sp>
        <p:nvSpPr>
          <p:cNvPr id="104953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及时评估学生的学习进度和能力</a:t>
            </a:r>
            <a:endParaRPr altLang="en-US" dirty="0" sz="1200" lang="zh-CN" spc="150">
              <a:solidFill>
                <a:schemeClr val="tx1">
                  <a:lumMod val="65000"/>
                  <a:lumOff val="35000"/>
                </a:schemeClr>
              </a:solidFill>
              <a:latin typeface="+mn-ea"/>
              <a:sym typeface="+mn-ea"/>
            </a:endParaRPr>
          </a:p>
        </p:txBody>
      </p:sp>
      <p:sp>
        <p:nvSpPr>
          <p:cNvPr id="104953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帮助学生了解自己的学习状况，及时调整学习策略</a:t>
            </a:r>
            <a:endParaRPr altLang="en-US" dirty="0" sz="1200" lang="zh-CN" spc="150">
              <a:solidFill>
                <a:schemeClr val="tx1">
                  <a:lumMod val="65000"/>
                  <a:lumOff val="35000"/>
                </a:schemeClr>
              </a:solidFill>
              <a:latin typeface="+mn-ea"/>
              <a:sym typeface="+mn-ea"/>
            </a:endParaRPr>
          </a:p>
        </p:txBody>
      </p:sp>
      <p:sp>
        <p:nvSpPr>
          <p:cNvPr id="104953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促进教师与学生之间的互动和交流，提高教学效果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培养学生的创新思维和实践能力</a:t>
            </a:r>
            <a:endParaRPr altLang="en-US" lang="zh-CN"/>
          </a:p>
        </p:txBody>
      </p:sp>
      <p:sp>
        <p:nvSpPr>
          <p:cNvPr id="104957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7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数字校园提供丰富的学习资源和多样化的教学方式，鼓励学生主动探索和尝试，激发创新思维。</a:t>
            </a:r>
            <a:endParaRPr altLang="en-US" dirty="0" sz="2000" lang="zh-CN" spc="200">
              <a:solidFill>
                <a:schemeClr val="tx1">
                  <a:lumMod val="85000"/>
                  <a:lumOff val="15000"/>
                </a:schemeClr>
              </a:solidFill>
              <a:latin typeface="+mn-ea"/>
              <a:sym typeface="+mn-ea"/>
            </a:endParaRPr>
          </a:p>
        </p:txBody>
      </p:sp>
      <p:sp>
        <p:nvSpPr>
          <p:cNvPr id="104957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8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数字校园强调学生的主体地位，鼓励学生参与课堂讨论和合作学习，促进批判性思维的培养。</a:t>
            </a:r>
            <a:endParaRPr altLang="en-US" dirty="0" sz="2000" lang="zh-CN" spc="200">
              <a:solidFill>
                <a:schemeClr val="tx1">
                  <a:lumMod val="85000"/>
                  <a:lumOff val="15000"/>
                </a:schemeClr>
              </a:solidFill>
              <a:latin typeface="+mn-ea"/>
              <a:sym typeface="+mn-ea"/>
            </a:endParaRPr>
          </a:p>
        </p:txBody>
      </p:sp>
      <p:sp>
        <p:nvSpPr>
          <p:cNvPr id="104958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8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数字校园注重实践性和应用性，通过实验、项目等实践环节，提高学生的实践能力，进一步促进批判性思维的发展。</a:t>
            </a:r>
            <a:endParaRPr altLang="en-US" dirty="0" sz="2000" lang="zh-CN" spc="200">
              <a:solidFill>
                <a:schemeClr val="tx1">
                  <a:lumMod val="85000"/>
                  <a:lumOff val="15000"/>
                </a:schemeClr>
              </a:solidFill>
              <a:latin typeface="+mn-ea"/>
              <a:sym typeface="+mn-ea"/>
            </a:endParaRPr>
          </a:p>
        </p:txBody>
      </p:sp>
      <p:sp>
        <p:nvSpPr>
          <p:cNvPr id="104958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2"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数字校园提供个性化的学习支持，根据学生的特点和需求，提供定制化的学习资源和指导，有利于培养学生的创新思维和实践能力。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26" name="标题"/>
          <p:cNvSpPr>
            <a:spLocks noGrp="1"/>
          </p:cNvSpPr>
          <p:nvPr>
            <p:ph type="title"/>
            <p:custDataLst>
              <p:tags r:id="rId1"/>
            </p:custDataLst>
          </p:nvPr>
        </p:nvSpPr>
        <p:spPr>
          <a:xfrm>
            <a:off x="825361" y="3133103"/>
            <a:ext cx="6367550" cy="1743697"/>
          </a:xfrm>
        </p:spPr>
        <p:txBody>
          <a:bodyPr/>
          <a:p>
            <a:r>
              <a:rPr altLang="en-US" lang="zh-CN"/>
              <a:t>数字校园中批判性思维的实践案例</a:t>
            </a:r>
            <a:endParaRPr altLang="en-US" lang="zh-CN"/>
          </a:p>
        </p:txBody>
      </p:sp>
      <p:sp>
        <p:nvSpPr>
          <p:cNvPr id="10496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在线课程中的批判性思维培养</a:t>
            </a:r>
            <a:endParaRPr altLang="en-US" lang="zh-CN"/>
          </a:p>
        </p:txBody>
      </p:sp>
      <p:sp>
        <p:nvSpPr>
          <p:cNvPr id="10496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在线课程中引入批判性思维的概念和重要性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在线课程中如何培养学生的批判性思维</a:t>
            </a:r>
            <a:endParaRPr dirty="0" sz="2000" err="1">
              <a:solidFill>
                <a:schemeClr val="tx1">
                  <a:lumMod val="75000"/>
                  <a:lumOff val="25000"/>
                </a:schemeClr>
              </a:solidFill>
              <a:latin typeface="+mn-ea"/>
              <a:ea typeface="+mn-ea"/>
              <a:cs typeface="+mn-ea"/>
              <a:sym typeface="+mn-lt"/>
            </a:endParaRPr>
          </a:p>
        </p:txBody>
      </p:sp>
      <p:sp>
        <p:nvSpPr>
          <p:cNvPr id="10497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批判性思维在在线课程中的挑战与应对策略</a:t>
            </a:r>
            <a:endParaRPr dirty="0" sz="2000" err="1">
              <a:solidFill>
                <a:schemeClr val="tx1">
                  <a:lumMod val="75000"/>
                  <a:lumOff val="25000"/>
                </a:schemeClr>
              </a:solidFill>
              <a:latin typeface="+mn-ea"/>
              <a:ea typeface="+mn-ea"/>
              <a:cs typeface="+mn-ea"/>
              <a:sym typeface="+mn-lt"/>
            </a:endParaRPr>
          </a:p>
        </p:txBody>
      </p:sp>
      <p:sp>
        <p:nvSpPr>
          <p:cNvPr id="10497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批判性思维在在线课程中的实践案例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52" name="标题 1"/>
          <p:cNvSpPr>
            <a:spLocks noGrp="1"/>
          </p:cNvSpPr>
          <p:nvPr>
            <p:ph type="title"/>
          </p:nvPr>
        </p:nvSpPr>
        <p:spPr/>
        <p:txBody>
          <a:bodyPr/>
          <a:p>
            <a:r>
              <a:rPr altLang="en-US" lang="zh-CN"/>
              <a:t>虚拟实验室中的批判性思维培养</a:t>
            </a:r>
            <a:endParaRPr altLang="en-US" lang="zh-CN"/>
          </a:p>
        </p:txBody>
      </p:sp>
      <p:sp>
        <p:nvSpPr>
          <p:cNvPr id="104975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虚拟实验室介绍：提供模拟实验环境，方便学生进行实验操作和探究</a:t>
            </a:r>
            <a:endParaRPr altLang="en-US" dirty="0" sz="1200" lang="zh-CN" spc="150">
              <a:solidFill>
                <a:schemeClr val="tx1">
                  <a:lumMod val="65000"/>
                  <a:lumOff val="35000"/>
                </a:schemeClr>
              </a:solidFill>
              <a:latin typeface="+mn-ea"/>
              <a:sym typeface="+mn-ea"/>
            </a:endParaRPr>
          </a:p>
        </p:txBody>
      </p:sp>
      <p:sp>
        <p:nvSpPr>
          <p:cNvPr id="104975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批判性思维培养：通过虚拟实验室中的实验设计和操作，引导学生发现问题、分析问题、解决问题，培养批判性思维</a:t>
            </a:r>
            <a:endParaRPr altLang="en-US" dirty="0" sz="1200" lang="zh-CN" spc="150">
              <a:solidFill>
                <a:schemeClr val="tx1">
                  <a:lumMod val="65000"/>
                  <a:lumOff val="35000"/>
                </a:schemeClr>
              </a:solidFill>
              <a:latin typeface="+mn-ea"/>
              <a:sym typeface="+mn-ea"/>
            </a:endParaRPr>
          </a:p>
        </p:txBody>
      </p:sp>
      <p:sp>
        <p:nvSpPr>
          <p:cNvPr id="104975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实践案例分析：介绍具体的实践案例，展示虚拟实验室在批判性思维培养方面的作用和效果</a:t>
            </a:r>
            <a:endParaRPr altLang="en-US" dirty="0" sz="1200" lang="zh-CN" spc="150">
              <a:solidFill>
                <a:schemeClr val="tx1">
                  <a:lumMod val="65000"/>
                  <a:lumOff val="35000"/>
                </a:schemeClr>
              </a:solidFill>
              <a:latin typeface="+mn-ea"/>
              <a:sym typeface="+mn-ea"/>
            </a:endParaRPr>
          </a:p>
        </p:txBody>
      </p:sp>
      <p:sp>
        <p:nvSpPr>
          <p:cNvPr id="104976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结论与展望：总结虚拟实验室在批判性思维培养方面的优势和不足，提出未来发展的展望和建议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在线讨论和辩论中的批判性思维培养</a:t>
            </a:r>
            <a:endParaRPr altLang="en-US" lang="zh-CN"/>
          </a:p>
        </p:txBody>
      </p:sp>
      <p:sp>
        <p:nvSpPr>
          <p:cNvPr id="10497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在线讨论和辩论的实践案例</a:t>
            </a:r>
            <a:endParaRPr altLang="en-US" dirty="0" sz="1200" lang="zh-CN" spc="150">
              <a:solidFill>
                <a:schemeClr val="tx1">
                  <a:lumMod val="65000"/>
                  <a:lumOff val="35000"/>
                </a:schemeClr>
              </a:solidFill>
              <a:latin typeface="+mn-ea"/>
              <a:sym typeface="+mn-ea"/>
            </a:endParaRPr>
          </a:p>
        </p:txBody>
      </p:sp>
      <p:sp>
        <p:nvSpPr>
          <p:cNvPr id="10497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批判性思维在在线讨论和辩论中的体现</a:t>
            </a:r>
            <a:endParaRPr altLang="en-US" dirty="0" sz="1200" lang="zh-CN" spc="150">
              <a:solidFill>
                <a:schemeClr val="tx1">
                  <a:lumMod val="65000"/>
                  <a:lumOff val="35000"/>
                </a:schemeClr>
              </a:solidFill>
              <a:latin typeface="+mn-ea"/>
              <a:sym typeface="+mn-ea"/>
            </a:endParaRPr>
          </a:p>
        </p:txBody>
      </p:sp>
      <p:sp>
        <p:nvSpPr>
          <p:cNvPr id="10498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在线讨论和辩论中如何培养批判性思维</a:t>
            </a:r>
            <a:endParaRPr altLang="en-US" dirty="0" sz="1200" lang="zh-CN" spc="150">
              <a:solidFill>
                <a:schemeClr val="tx1">
                  <a:lumMod val="65000"/>
                  <a:lumOff val="35000"/>
                </a:schemeClr>
              </a:solidFill>
              <a:latin typeface="+mn-ea"/>
              <a:sym typeface="+mn-ea"/>
            </a:endParaRPr>
          </a:p>
        </p:txBody>
      </p:sp>
      <p:sp>
        <p:nvSpPr>
          <p:cNvPr id="10498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实践案例的启示与意义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36" name="标题 1"/>
          <p:cNvSpPr>
            <a:spLocks noGrp="1"/>
          </p:cNvSpPr>
          <p:nvPr>
            <p:ph type="title"/>
          </p:nvPr>
        </p:nvSpPr>
        <p:spPr/>
        <p:txBody>
          <a:bodyPr/>
          <a:p>
            <a:r>
              <a:rPr altLang="en-US" lang="zh-CN"/>
              <a:t>在线项目中的批判性思维培养</a:t>
            </a:r>
            <a:endParaRPr altLang="en-US" lang="zh-CN"/>
          </a:p>
        </p:txBody>
      </p:sp>
      <p:sp>
        <p:nvSpPr>
          <p:cNvPr id="10498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在线项目背景介绍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实践案例分析</a:t>
            </a:r>
            <a:endParaRPr dirty="0" sz="2000" err="1">
              <a:solidFill>
                <a:schemeClr val="tx1">
                  <a:lumMod val="75000"/>
                  <a:lumOff val="25000"/>
                </a:schemeClr>
              </a:solidFill>
              <a:latin typeface="+mn-ea"/>
              <a:ea typeface="+mn-ea"/>
              <a:cs typeface="+mn-ea"/>
              <a:sym typeface="+mn-lt"/>
            </a:endParaRPr>
          </a:p>
        </p:txBody>
      </p:sp>
      <p:sp>
        <p:nvSpPr>
          <p:cNvPr id="10498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总结与展望</a:t>
            </a:r>
            <a:endParaRPr dirty="0" sz="2000" err="1">
              <a:solidFill>
                <a:schemeClr val="tx1">
                  <a:lumMod val="75000"/>
                  <a:lumOff val="25000"/>
                </a:schemeClr>
              </a:solidFill>
              <a:latin typeface="+mn-ea"/>
              <a:ea typeface="+mn-ea"/>
              <a:cs typeface="+mn-ea"/>
              <a:sym typeface="+mn-lt"/>
            </a:endParaRPr>
          </a:p>
        </p:txBody>
      </p:sp>
      <p:sp>
        <p:nvSpPr>
          <p:cNvPr id="10498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批判性思维在项目中的应用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10" name="标题"/>
          <p:cNvSpPr>
            <a:spLocks noGrp="1"/>
          </p:cNvSpPr>
          <p:nvPr>
            <p:ph type="title"/>
            <p:custDataLst>
              <p:tags r:id="rId1"/>
            </p:custDataLst>
          </p:nvPr>
        </p:nvSpPr>
        <p:spPr>
          <a:xfrm>
            <a:off x="825361" y="3133103"/>
            <a:ext cx="6367550" cy="1743697"/>
          </a:xfrm>
        </p:spPr>
        <p:txBody>
          <a:bodyPr/>
          <a:p>
            <a:r>
              <a:rPr altLang="en-US" lang="zh-CN"/>
              <a:t>数字校园中促进批判性思维的挑战和对策</a:t>
            </a:r>
            <a:endParaRPr altLang="en-US" lang="zh-CN"/>
          </a:p>
        </p:txBody>
      </p:sp>
      <p:sp>
        <p:nvSpPr>
          <p:cNvPr id="104991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技术挑战和对策</a:t>
            </a:r>
            <a:endParaRPr altLang="en-US" lang="zh-CN"/>
          </a:p>
        </p:txBody>
      </p:sp>
      <p:sp>
        <p:nvSpPr>
          <p:cNvPr id="104996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技术挑战：数字校园中的技术问题，如网络不稳定、数据安全等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技术挑战：数字校园中的学习方式变革，如在线学习、自主学习等</a:t>
            </a:r>
            <a:endParaRPr dirty="0" sz="2000" err="1">
              <a:solidFill>
                <a:schemeClr val="tx1">
                  <a:lumMod val="75000"/>
                  <a:lumOff val="25000"/>
                </a:schemeClr>
              </a:solidFill>
              <a:latin typeface="+mn-ea"/>
              <a:ea typeface="+mn-ea"/>
              <a:cs typeface="+mn-ea"/>
              <a:sym typeface="+mn-lt"/>
            </a:endParaRPr>
          </a:p>
        </p:txBody>
      </p:sp>
      <p:sp>
        <p:nvSpPr>
          <p:cNvPr id="104998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9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对策：采用多元化的教学方式，如混合式学习、协作学习等</a:t>
            </a:r>
            <a:endParaRPr dirty="0" sz="2000" err="1">
              <a:solidFill>
                <a:schemeClr val="tx1">
                  <a:lumMod val="75000"/>
                  <a:lumOff val="25000"/>
                </a:schemeClr>
              </a:solidFill>
              <a:latin typeface="+mn-ea"/>
              <a:ea typeface="+mn-ea"/>
              <a:cs typeface="+mn-ea"/>
              <a:sym typeface="+mn-lt"/>
            </a:endParaRPr>
          </a:p>
        </p:txBody>
      </p:sp>
      <p:sp>
        <p:nvSpPr>
          <p:cNvPr id="10500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对策：采用先进的技术解决方案，如云计算、大数据等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36" name="标题 1"/>
          <p:cNvSpPr>
            <a:spLocks noGrp="1"/>
          </p:cNvSpPr>
          <p:nvPr>
            <p:ph type="title"/>
          </p:nvPr>
        </p:nvSpPr>
        <p:spPr/>
        <p:txBody>
          <a:bodyPr/>
          <a:p>
            <a:r>
              <a:rPr altLang="en-US" lang="zh-CN"/>
              <a:t>教育挑战和对策</a:t>
            </a:r>
            <a:endParaRPr altLang="en-US" lang="zh-CN"/>
          </a:p>
        </p:txBody>
      </p:sp>
      <p:sp>
        <p:nvSpPr>
          <p:cNvPr id="105003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挑战：数字校园中信息过载、信息筛选困难等问题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对策：培养学生的批判性思维，提高信息筛选和判断能力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5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挑战：数字校园中网络欺凌、网络暴力等问题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5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5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6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对策：加强网络道德教育，提高学生的网络素养和自我保护意识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管理挑战和对策</a:t>
            </a:r>
            <a:endParaRPr altLang="en-US" lang="zh-CN"/>
          </a:p>
        </p:txBody>
      </p:sp>
      <p:sp>
        <p:nvSpPr>
          <p:cNvPr id="105009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9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挑战：如何平衡数字校园的开放性和安全性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对策：制定严格的管理规定和安全措施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0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挑战：如何提高教师和学生的数字素养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1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对策：开展数字素养培训和教育活动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52" name="标题 1"/>
          <p:cNvSpPr>
            <a:spLocks noGrp="1"/>
          </p:cNvSpPr>
          <p:nvPr>
            <p:ph type="title"/>
          </p:nvPr>
        </p:nvSpPr>
        <p:spPr/>
        <p:txBody>
          <a:bodyPr/>
          <a:p>
            <a:r>
              <a:rPr altLang="en-US" lang="zh-CN"/>
              <a:t>文化挑战和对策</a:t>
            </a:r>
            <a:endParaRPr altLang="en-US" lang="zh-CN"/>
          </a:p>
        </p:txBody>
      </p:sp>
      <p:sp>
        <p:nvSpPr>
          <p:cNvPr id="10501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对策：建立开放、包容、创新的文化氛围</a:t>
            </a:r>
            <a:endParaRPr altLang="en-US" dirty="0" sz="2400" lang="zh-CN">
              <a:latin typeface="+mn-ea"/>
              <a:ea typeface="+mn-ea"/>
            </a:endParaRPr>
          </a:p>
        </p:txBody>
      </p:sp>
      <p:sp>
        <p:nvSpPr>
          <p:cNvPr id="10501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对策：鼓励学生参与数字校园建设，培养主人翁意识</a:t>
            </a:r>
            <a:endParaRPr altLang="en-US" dirty="0" sz="2400" lang="zh-CN">
              <a:latin typeface="+mn-ea"/>
              <a:ea typeface="+mn-ea"/>
            </a:endParaRPr>
          </a:p>
        </p:txBody>
      </p:sp>
      <p:sp>
        <p:nvSpPr>
          <p:cNvPr id="10501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文化挑战：传统教育观念与数字校园的冲突</a:t>
            </a:r>
            <a:endParaRPr altLang="en-US" dirty="0" sz="2400" lang="zh-CN">
              <a:latin typeface="+mn-ea"/>
              <a:ea typeface="+mn-ea"/>
            </a:endParaRPr>
          </a:p>
        </p:txBody>
      </p:sp>
      <p:sp>
        <p:nvSpPr>
          <p:cNvPr id="10501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对策：加强教师培训，提高教育信息化水平</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10" name="标题"/>
          <p:cNvSpPr>
            <a:spLocks noGrp="1"/>
          </p:cNvSpPr>
          <p:nvPr>
            <p:ph type="title"/>
            <p:custDataLst>
              <p:tags r:id="rId1"/>
            </p:custDataLst>
          </p:nvPr>
        </p:nvSpPr>
        <p:spPr>
          <a:xfrm>
            <a:off x="825361" y="3133103"/>
            <a:ext cx="6367550" cy="1743697"/>
          </a:xfrm>
        </p:spPr>
        <p:txBody>
          <a:bodyPr/>
          <a:p>
            <a:r>
              <a:rPr altLang="en-US" lang="zh-CN"/>
              <a:t>未来数字校园的发展趋势和展望</a:t>
            </a:r>
            <a:endParaRPr altLang="en-US" lang="zh-CN"/>
          </a:p>
        </p:txBody>
      </p:sp>
      <p:sp>
        <p:nvSpPr>
          <p:cNvPr id="105021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62" name="标题 1"/>
          <p:cNvSpPr>
            <a:spLocks noGrp="1"/>
          </p:cNvSpPr>
          <p:nvPr>
            <p:ph type="title"/>
          </p:nvPr>
        </p:nvSpPr>
        <p:spPr/>
        <p:txBody>
          <a:bodyPr/>
          <a:p>
            <a:r>
              <a:rPr altLang="en-US" lang="zh-CN"/>
              <a:t>未来数字校园的发展趋势</a:t>
            </a:r>
            <a:endParaRPr altLang="en-US" lang="zh-CN"/>
          </a:p>
        </p:txBody>
      </p:sp>
      <p:sp>
        <p:nvSpPr>
          <p:cNvPr id="1050264"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266"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268"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270" name="标题"/>
          <p:cNvSpPr txBox="1"/>
          <p:nvPr>
            <p:custDataLst>
              <p:tags r:id="rId4"/>
            </p:custDataLst>
          </p:nvPr>
        </p:nvSpPr>
        <p:spPr>
          <a:xfrm>
            <a:off x="1210284" y="155605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智能化教学：利用人工智能、大数据等技术，实现个性化教学和精准评估</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272"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74"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276"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278"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280"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282"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284"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286"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288"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290"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292"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294"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296"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298"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00"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02"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304"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06"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08"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310"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12"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14"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316" name="标题"/>
          <p:cNvSpPr txBox="1"/>
          <p:nvPr>
            <p:custDataLst>
              <p:tags r:id="rId27"/>
            </p:custDataLst>
          </p:nvPr>
        </p:nvSpPr>
        <p:spPr>
          <a:xfrm>
            <a:off x="7392555" y="2069272"/>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虚拟现实与增强现实：通过虚拟现实和增强现实技术，提供沉浸式学习体验</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18"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320" name="标题"/>
          <p:cNvSpPr txBox="1"/>
          <p:nvPr>
            <p:custDataLst>
              <p:tags r:id="rId29"/>
            </p:custDataLst>
          </p:nvPr>
        </p:nvSpPr>
        <p:spPr>
          <a:xfrm>
            <a:off x="1210284" y="2605451"/>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物联网与5G技术：实现设备间的互联互通，提高学习效率</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322"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24" name="标题"/>
          <p:cNvSpPr txBox="1"/>
          <p:nvPr>
            <p:custDataLst>
              <p:tags r:id="rId31"/>
            </p:custDataLst>
          </p:nvPr>
        </p:nvSpPr>
        <p:spPr>
          <a:xfrm>
            <a:off x="7392555" y="31179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区块链技术：保障数据安全，提高教育公平性  未来数字校园的展望</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26"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未来数字校园的展望</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328" name="标题"/>
          <p:cNvSpPr txBox="1"/>
          <p:nvPr>
            <p:custDataLst>
              <p:tags r:id="rId33"/>
            </p:custDataLst>
          </p:nvPr>
        </p:nvSpPr>
        <p:spPr>
          <a:xfrm>
            <a:off x="1210284" y="364742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拓展应用领域：从基础教育到高等教育，再到终身教育</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330"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32" name="标题"/>
          <p:cNvSpPr txBox="1"/>
          <p:nvPr>
            <p:custDataLst>
              <p:tags r:id="rId35"/>
            </p:custDataLst>
          </p:nvPr>
        </p:nvSpPr>
        <p:spPr>
          <a:xfrm>
            <a:off x="7392555" y="41700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跨界融合：与产业、科研等领域深度融合，推动产教融合</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34"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336" name="标题"/>
          <p:cNvSpPr txBox="1"/>
          <p:nvPr>
            <p:custDataLst>
              <p:tags r:id="rId37"/>
            </p:custDataLst>
          </p:nvPr>
        </p:nvSpPr>
        <p:spPr>
          <a:xfrm>
            <a:off x="1210284" y="4681965"/>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国际化发展：加强国际交流与合作，推动教育国际化发展</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50338"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40" name="标题"/>
          <p:cNvSpPr txBox="1"/>
          <p:nvPr>
            <p:custDataLst>
              <p:tags r:id="rId39"/>
            </p:custDataLst>
          </p:nvPr>
        </p:nvSpPr>
        <p:spPr>
          <a:xfrm>
            <a:off x="7392555" y="5206664"/>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创新人才培养：通过数字校园建设，培养具有创新精神和实践能力的人才</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342"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76" name="标题 1"/>
          <p:cNvSpPr>
            <a:spLocks noGrp="1"/>
          </p:cNvSpPr>
          <p:nvPr>
            <p:ph type="title"/>
          </p:nvPr>
        </p:nvSpPr>
        <p:spPr/>
        <p:txBody>
          <a:bodyPr/>
          <a:p>
            <a:r>
              <a:rPr altLang="en-US" lang="zh-CN"/>
              <a:t>未来数字校园的发展展望</a:t>
            </a:r>
            <a:endParaRPr altLang="en-US" lang="zh-CN"/>
          </a:p>
        </p:txBody>
      </p:sp>
      <p:sp>
        <p:nvSpPr>
          <p:cNvPr id="105037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智能化教学：利用人工智能技术，实现个性化教学和智能评估</a:t>
            </a:r>
            <a:endParaRPr altLang="en-US" dirty="0" sz="1200" lang="zh-CN" spc="150">
              <a:solidFill>
                <a:schemeClr val="tx1">
                  <a:lumMod val="85000"/>
                  <a:lumOff val="15000"/>
                </a:schemeClr>
              </a:solidFill>
              <a:latin typeface="+mn-ea"/>
              <a:sym typeface="+mn-ea"/>
            </a:endParaRPr>
          </a:p>
        </p:txBody>
      </p:sp>
      <p:sp>
        <p:nvSpPr>
          <p:cNvPr id="105038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虚拟现实技术：利用虚拟现实技术，提供沉浸式学习体验</a:t>
            </a:r>
            <a:endParaRPr altLang="en-US" dirty="0" sz="1200" lang="zh-CN" spc="150">
              <a:solidFill>
                <a:schemeClr val="tx1">
                  <a:lumMod val="85000"/>
                  <a:lumOff val="15000"/>
                </a:schemeClr>
              </a:solidFill>
              <a:latin typeface="+mn-ea"/>
              <a:sym typeface="+mn-ea"/>
            </a:endParaRPr>
          </a:p>
        </p:txBody>
      </p:sp>
      <p:sp>
        <p:nvSpPr>
          <p:cNvPr id="105038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云计算和大数据：利用云计算和大数据技术，实现教育资源的共享和优化</a:t>
            </a:r>
            <a:endParaRPr altLang="en-US" dirty="0" sz="1200" lang="zh-CN" spc="150">
              <a:solidFill>
                <a:schemeClr val="tx1">
                  <a:lumMod val="85000"/>
                  <a:lumOff val="15000"/>
                </a:schemeClr>
              </a:solidFill>
              <a:latin typeface="+mn-ea"/>
              <a:sym typeface="+mn-ea"/>
            </a:endParaRPr>
          </a:p>
        </p:txBody>
      </p:sp>
      <p:sp>
        <p:nvSpPr>
          <p:cNvPr id="105039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物联网技术：利用物联网技术，实现校园设施的智能化管理和维护</a:t>
            </a:r>
            <a:endParaRPr altLang="en-US" dirty="0" sz="1200" lang="zh-CN" spc="150">
              <a:solidFill>
                <a:schemeClr val="tx1">
                  <a:lumMod val="85000"/>
                  <a:lumOff val="15000"/>
                </a:schemeClr>
              </a:solidFill>
              <a:latin typeface="+mn-ea"/>
              <a:sym typeface="+mn-ea"/>
            </a:endParaRPr>
          </a:p>
        </p:txBody>
      </p:sp>
      <p:sp>
        <p:nvSpPr>
          <p:cNvPr id="105039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0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34" name="公司名"/>
          <p:cNvSpPr>
            <a:spLocks noGrp="1"/>
          </p:cNvSpPr>
          <p:nvPr>
            <p:ph type="body" sz="quarter" idx="13"/>
            <p:custDataLst>
              <p:tags r:id="rId1"/>
            </p:custDataLst>
          </p:nvPr>
        </p:nvSpPr>
        <p:spPr>
          <a:xfrm>
            <a:off x="838799" y="356515"/>
            <a:ext cx="9740301" cy="504000"/>
          </a:xfrm>
        </p:spPr>
        <p:txBody>
          <a:bodyPr/>
          <a:p>
            <a:r>
              <a:rPr altLang="en-US" lang="zh-CN"/>
              <a:t>稻壳学院</a:t>
            </a:r>
            <a:endParaRPr altLang="en-US" lang="zh-CN"/>
          </a:p>
        </p:txBody>
      </p:sp>
      <p:sp>
        <p:nvSpPr>
          <p:cNvPr id="1050436"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
            </a:r>
            <a:endParaRPr altLang="en-US" lang="zh-CN"/>
          </a:p>
        </p:txBody>
      </p:sp>
      <p:sp>
        <p:nvSpPr>
          <p:cNvPr id="1050438"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6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17.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6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1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7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30.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2023-12-15T19:17:04Z</dcterms:created>
  <dcterms:modified xsi:type="dcterms:W3CDTF">2023-12-15T19:17:04Z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01f6f269d9ec4081b54a5536a8899d60_21</vt:lpwstr>
  </property>
</Properties>
</file>