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258" r:id="rId4"/>
    <p:sldId id="373" r:id="rId5"/>
    <p:sldId id="374" r:id="rId6"/>
    <p:sldId id="361" r:id="rId7"/>
    <p:sldId id="360" r:id="rId8"/>
    <p:sldId id="362" r:id="rId9"/>
    <p:sldId id="375" r:id="rId10"/>
    <p:sldId id="376" r:id="rId11"/>
    <p:sldId id="377" r:id="rId12"/>
    <p:sldId id="379" r:id="rId13"/>
    <p:sldId id="394" r:id="rId14"/>
    <p:sldId id="407" r:id="rId15"/>
    <p:sldId id="408" r:id="rId16"/>
    <p:sldId id="409" r:id="rId17"/>
    <p:sldId id="410" r:id="rId18"/>
    <p:sldId id="411" r:id="rId19"/>
    <p:sldId id="412" r:id="rId20"/>
    <p:sldId id="413" r:id="rId21"/>
    <p:sldId id="414" r:id="rId22"/>
    <p:sldId id="415" r:id="rId23"/>
    <p:sldId id="416" r:id="rId24"/>
    <p:sldId id="418" r:id="rId25"/>
    <p:sldId id="419" r:id="rId26"/>
    <p:sldId id="417" r:id="rId27"/>
  </p:sldIdLst>
  <p:sldSz cx="9144000" cy="6858000" type="screen4x3"/>
  <p:notesSz cx="6858000" cy="9144000"/>
  <p:custDataLst>
    <p:tags r:id="rId28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9" userDrawn="1">
          <p15:clr>
            <a:srgbClr val="A4A3A4"/>
          </p15:clr>
        </p15:guide>
        <p15:guide id="2" pos="295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1" name="xkb1.com" initials="x" lastIdx="0" clrIdx="0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468A6D-FD57-445B-983A-14EA8F392B02}" styleName="{9007f31c-41a2-438a-a62f-a73b1a99f2de}">
    <a:band1H>
      <a:tcTxStyle>
        <a:fontRef idx="none">
          <a:prstClr val="black"/>
        </a:fontRef>
      </a:tcTxStyle>
      <a:tcStyle>
        <a:tcBdr>
          <a:top>
            <a:ln w="12700" cmpd="sng">
              <a:solidFill>
                <a:srgbClr val="DDDDDD"/>
              </a:solidFill>
            </a:ln>
          </a:top>
          <a:bottom>
            <a:ln w="12700" cmpd="sng">
              <a:solidFill>
                <a:srgbClr val="DDDDDD"/>
              </a:solidFill>
            </a:ln>
          </a:bottom>
        </a:tcBdr>
        <a:fill>
          <a:solidFill>
            <a:srgbClr val="FFFFFF"/>
          </a:solidFill>
        </a:fill>
      </a:tcStyle>
    </a:band1H>
    <a:band2H>
      <a:tcTxStyle>
        <a:fontRef idx="none">
          <a:prstClr val="black"/>
        </a:fontRef>
      </a:tcTxStyle>
      <a:tcStyle>
        <a:tcBdr>
          <a:top>
            <a:ln w="12700" cmpd="sng">
              <a:solidFill>
                <a:srgbClr val="DDDDDD"/>
              </a:solidFill>
            </a:ln>
          </a:top>
          <a:bottom>
            <a:ln w="12700" cmpd="sng">
              <a:solidFill>
                <a:srgbClr val="DDDDDD"/>
              </a:solidFill>
            </a:ln>
          </a:bottom>
        </a:tcBdr>
        <a:fill>
          <a:solidFill>
            <a:srgbClr val="EAEAEA"/>
          </a:solidFill>
        </a:fill>
      </a:tcStyle>
    </a:band2H>
    <a:firstRow>
      <a:tcTxStyle>
        <a:fontRef idx="none">
          <a:prstClr val="black"/>
        </a:fontRef>
      </a:tcTxStyle>
      <a:tcStyle>
        <a:fill>
          <a:solidFill>
            <a:srgbClr val="8BADDA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009"/>
        <p:guide pos="2951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tags" Target="tags/tag10.xml" /><Relationship Id="rId29" Type="http://schemas.openxmlformats.org/officeDocument/2006/relationships/presProps" Target="presProps.xml" /><Relationship Id="rId3" Type="http://schemas.openxmlformats.org/officeDocument/2006/relationships/notesMaster" Target="notesMasters/notesMaster1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172" name="幻灯片图像占位符 3"/>
          <p:cNvSpPr>
            <a:spLocks noGrp="1" noRot="1" noChangeAspect="1"/>
          </p:cNvSpPr>
          <p:nvPr>
            <p:ph type="sldImg" idx="6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73" name="备注占位符 4"/>
          <p:cNvSpPr>
            <a:spLocks noGrp="1"/>
          </p:cNvSpPr>
          <p:nvPr>
            <p:ph type="body" sz="quarter" idx="7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/>
                <a:ea typeface="宋体" panose="02010600030101010101" pitchFamily="2" charset="-122"/>
              </a:rPr>
              <a:t>1</a:t>
            </a:fld>
            <a:endParaRPr lang="zh-CN" altLang="en-US" sz="1200">
              <a:latin typeface="Calibri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058" y="1317844"/>
            <a:ext cx="8010253" cy="4184054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000"/>
            </a:lvl2pPr>
          </a:lstStyle>
          <a:p>
            <a:pPr lvl="0" fontAlgn="auto"/>
            <a:r>
              <a:rPr lang="zh-CN" altLang="zh-CN" strike="noStrike" noProof="1" smtClean="0"/>
              <a:t>单击此处编辑母版文本样式</a:t>
            </a:r>
            <a:endParaRPr lang="zh-CN" altLang="zh-CN" strike="noStrike" noProof="1" smtClean="0"/>
          </a:p>
          <a:p>
            <a:pPr lvl="1" fontAlgn="auto"/>
            <a:r>
              <a:rPr lang="zh-CN" altLang="zh-CN" strike="noStrike" noProof="1" smtClean="0"/>
              <a:t>第二级</a:t>
            </a:r>
            <a:endParaRPr lang="zh-CN" altLang="zh-CN" strike="noStrike" noProof="1" smtClean="0"/>
          </a:p>
          <a:p>
            <a:pPr lvl="2" fontAlgn="auto"/>
            <a:r>
              <a:rPr lang="zh-CN" altLang="zh-CN" strike="noStrike" noProof="1" smtClean="0"/>
              <a:t>第三级</a:t>
            </a:r>
            <a:endParaRPr lang="zh-CN" altLang="zh-CN" strike="noStrike" noProof="1" smtClean="0"/>
          </a:p>
          <a:p>
            <a:pPr lvl="3" fontAlgn="auto"/>
            <a:r>
              <a:rPr lang="zh-CN" altLang="zh-CN" strike="noStrike" noProof="1" smtClean="0"/>
              <a:t>第四级</a:t>
            </a:r>
            <a:endParaRPr lang="zh-CN" altLang="zh-CN" strike="noStrike" noProof="1" smtClean="0"/>
          </a:p>
          <a:p>
            <a:pPr lvl="4" fontAlgn="auto"/>
            <a:r>
              <a:rPr lang="zh-CN" altLang="zh-CN" strike="noStrike" noProof="1" smtClean="0"/>
              <a:t>第五级</a:t>
            </a:r>
            <a:endParaRPr lang="zh-CN" altLang="zh-CN" strike="noStrike" noProof="1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738" y="368300"/>
            <a:ext cx="8008937" cy="601663"/>
          </a:xfrm>
        </p:spPr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pPr fontAlgn="base"/>
            <a:fld id="{810D4CB8-68CE-40B0-8998-15CB525B9A33}" type="datetimeFigureOut">
              <a:rPr lang="zh-CN" altLang="en-US" strike="noStrike" noProof="1" smtClean="0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/>
            </a:fld>
            <a:endParaRPr 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pPr fontAlgn="base"/>
            <a:fld id="{54BC18F5-195F-47A6-A6F4-5001AA3C7FB9}" type="slidenum">
              <a:rPr lang="zh-CN" altLang="en-US" strike="noStrike" noProof="1" smtClean="0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/>
            </a:fld>
            <a:endParaRPr lang="en-US" strike="noStrike" noProof="1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810D4CB8-68CE-40B0-8998-15CB525B9A33}" type="datetimeFigureOut">
              <a:rPr lang="zh-CN" altLang="en-US" strike="noStrike" noProof="1" smtClean="0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/>
            </a:fld>
            <a:endParaRPr 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fontAlgn="base"/>
            <a:fld id="{54BC18F5-195F-47A6-A6F4-5001AA3C7FB9}" type="slidenum">
              <a:rPr lang="zh-CN" altLang="en-US" strike="noStrike" noProof="1" smtClean="0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/>
            </a:fld>
            <a:endParaRPr lang="en-US" strike="noStrike" noProof="1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image" Target="../media/image1.png" /><Relationship Id="rId5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 baseline="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  <a:cs typeface="+mj-cs"/>
        </a:defRPr>
      </a:lvl1pPr>
    </p:titleStyle>
    <p:bodyStyle>
      <a:lvl1pPr marL="444500" indent="-355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6"/>
        </a:buClr>
        <a:buSzTx/>
        <a:buFontTx/>
        <a:buBlip>
          <a:blip r:embed="rId4"/>
        </a:buBlip>
        <a:defRPr sz="2400" kern="1200" baseline="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  <a:cs typeface="+mn-cs"/>
        </a:defRPr>
      </a:lvl1pPr>
      <a:lvl2pPr marL="717550" indent="-266700" algn="l" defTabSz="914400" rtl="0" eaLnBrk="1" latinLnBrk="0" hangingPunct="1">
        <a:spcBef>
          <a:spcPct val="0"/>
        </a:spcBef>
        <a:buClr>
          <a:schemeClr val="tx1"/>
        </a:buClr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.xml" /><Relationship Id="rId4" Type="http://schemas.openxmlformats.org/officeDocument/2006/relationships/tags" Target="../tags/tag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tags" Target="../tags/tag3.xml" /><Relationship Id="rId4" Type="http://schemas.openxmlformats.org/officeDocument/2006/relationships/image" Target="../media/image3.jpeg" /><Relationship Id="rId5" Type="http://schemas.openxmlformats.org/officeDocument/2006/relationships/image" Target="../media/image4.jpeg" /><Relationship Id="rId6" Type="http://schemas.openxmlformats.org/officeDocument/2006/relationships/image" Target="../media/image5.jpeg" /><Relationship Id="rId7" Type="http://schemas.openxmlformats.org/officeDocument/2006/relationships/image" Target="../media/image6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png" /><Relationship Id="rId3" Type="http://schemas.openxmlformats.org/officeDocument/2006/relationships/tags" Target="../tags/tag4.xml" /><Relationship Id="rId4" Type="http://schemas.openxmlformats.org/officeDocument/2006/relationships/image" Target="../media/image8.jpeg" /><Relationship Id="rId5" Type="http://schemas.openxmlformats.org/officeDocument/2006/relationships/image" Target="../media/image9.png" /><Relationship Id="rId6" Type="http://schemas.openxmlformats.org/officeDocument/2006/relationships/image" Target="../media/image10.png" /><Relationship Id="rId7" Type="http://schemas.openxmlformats.org/officeDocument/2006/relationships/image" Target="../media/image1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13.wmf" /><Relationship Id="rId4" Type="http://schemas.openxmlformats.org/officeDocument/2006/relationships/vmlDrawing" Target="../drawings/vmlDrawing1.v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oleObject" Target="../embeddings/oleObject2.bin" TargetMode="Internal" /><Relationship Id="rId3" Type="http://schemas.openxmlformats.org/officeDocument/2006/relationships/image" Target="../media/image13.wmf" /><Relationship Id="rId4" Type="http://schemas.openxmlformats.org/officeDocument/2006/relationships/image" Target="../media/image14.jpeg" /><Relationship Id="rId5" Type="http://schemas.openxmlformats.org/officeDocument/2006/relationships/vmlDrawing" Target="../drawings/vmlDrawing2.v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oleObject" Target="../embeddings/oleObject3.bin" TargetMode="Internal" /><Relationship Id="rId3" Type="http://schemas.openxmlformats.org/officeDocument/2006/relationships/image" Target="../media/image13.wmf" /><Relationship Id="rId4" Type="http://schemas.openxmlformats.org/officeDocument/2006/relationships/vmlDrawing" Target="../drawings/vmlDrawing3.v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6.png" /><Relationship Id="rId3" Type="http://schemas.openxmlformats.org/officeDocument/2006/relationships/tags" Target="../tags/tag5.xml" /><Relationship Id="rId4" Type="http://schemas.openxmlformats.org/officeDocument/2006/relationships/image" Target="../media/image17.png" /><Relationship Id="rId5" Type="http://schemas.openxmlformats.org/officeDocument/2006/relationships/tags" Target="../tags/tag6.xml" /><Relationship Id="rId6" Type="http://schemas.openxmlformats.org/officeDocument/2006/relationships/image" Target="../media/image18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9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8.xml" /><Relationship Id="rId3" Type="http://schemas.openxmlformats.org/officeDocument/2006/relationships/image" Target="../media/image20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2.png" /><Relationship Id="rId3" Type="http://schemas.openxmlformats.org/officeDocument/2006/relationships/image" Target="../media/image2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9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7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026160" y="796290"/>
            <a:ext cx="7247890" cy="968375"/>
          </a:xfrm>
        </p:spPr>
        <p:txBody>
          <a:bodyPr lIns="91440" tIns="45720" rIns="91440" bIns="45720" anchor="ctr">
            <a:noAutofit/>
          </a:bodyPr>
          <a:lstStyle/>
          <a:p>
            <a:pPr algn="ctr" defTabSz="914400">
              <a:buClrTx/>
              <a:buSzTx/>
              <a:buFontTx/>
            </a:pPr>
            <a:r>
              <a:rPr lang="zh-CN" altLang="en-US" sz="4800" kern="1200" baseline="0">
                <a:solidFill>
                  <a:srgbClr val="070707"/>
                </a:solidFill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第八单元  </a:t>
            </a:r>
            <a:endParaRPr lang="zh-CN" altLang="en-US" sz="4800" kern="1200" baseline="0">
              <a:solidFill>
                <a:srgbClr val="070707"/>
              </a:solidFill>
              <a:latin typeface="Arial" panose="020b0604020202020204" pitchFamily="34" charset="0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94460" y="2626995"/>
            <a:ext cx="6511925" cy="119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 fontAlgn="auto"/>
            <a:r>
              <a:rPr lang="zh-CN" sz="3600">
                <a:solidFill>
                  <a:srgbClr val="070707"/>
                </a:solidFill>
                <a:latin typeface="+mn-ea"/>
                <a:ea typeface="+mn-ea"/>
                <a:cs typeface="+mn-ea"/>
                <a:sym typeface="+mn-ea"/>
              </a:rPr>
              <a:t>课题</a:t>
            </a:r>
            <a:r>
              <a:rPr lang="en-US" altLang="zh-CN" sz="3600">
                <a:solidFill>
                  <a:srgbClr val="070707"/>
                </a:solidFill>
                <a:latin typeface="+mn-ea"/>
                <a:ea typeface="+mn-ea"/>
                <a:cs typeface="+mn-ea"/>
                <a:sym typeface="+mn-ea"/>
              </a:rPr>
              <a:t>1 </a:t>
            </a:r>
            <a:r>
              <a:rPr lang="zh-CN" altLang="en-US" sz="3600">
                <a:solidFill>
                  <a:srgbClr val="070707"/>
                </a:solidFill>
                <a:latin typeface="+mn-ea"/>
                <a:ea typeface="+mn-ea"/>
                <a:cs typeface="+mn-ea"/>
                <a:sym typeface="+mn-ea"/>
              </a:rPr>
              <a:t>金属材料</a:t>
            </a:r>
            <a:endParaRPr lang="zh-CN" altLang="en-US" sz="3600">
              <a:solidFill>
                <a:srgbClr val="070707"/>
              </a:solidFill>
              <a:latin typeface="+mn-ea"/>
              <a:ea typeface="+mn-ea"/>
              <a:cs typeface="+mn-ea"/>
              <a:sym typeface="+mn-ea"/>
            </a:endParaRPr>
          </a:p>
          <a:p>
            <a:pPr algn="ctr" fontAlgn="auto"/>
            <a:r>
              <a:rPr lang="en-US" altLang="zh-CN" sz="3600">
                <a:solidFill>
                  <a:srgbClr val="070707"/>
                </a:solidFill>
                <a:latin typeface="+mn-lt"/>
                <a:ea typeface="+mn-ea"/>
                <a:sym typeface="+mn-ea"/>
              </a:rPr>
              <a:t>(</a:t>
            </a:r>
            <a:r>
              <a:rPr lang="zh-CN" altLang="en-US" sz="3600">
                <a:solidFill>
                  <a:srgbClr val="070707"/>
                </a:solidFill>
                <a:latin typeface="+mn-lt"/>
                <a:ea typeface="+mn-ea"/>
                <a:sym typeface="+mn-ea"/>
              </a:rPr>
              <a:t>第一课时</a:t>
            </a:r>
            <a:r>
              <a:rPr lang="en-US" altLang="zh-CN" sz="3600">
                <a:solidFill>
                  <a:srgbClr val="070707"/>
                </a:solidFill>
                <a:latin typeface="+mn-lt"/>
                <a:ea typeface="+mn-ea"/>
                <a:sym typeface="+mn-ea"/>
              </a:rPr>
              <a:t>)</a:t>
            </a:r>
            <a:endParaRPr lang="en-US" altLang="zh-CN" sz="3600">
              <a:solidFill>
                <a:srgbClr val="070707"/>
              </a:solidFill>
              <a:latin typeface="+mn-lt"/>
              <a:ea typeface="+mn-ea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674" name="Rectangle 2"/>
          <p:cNvSpPr txBox="1">
            <a:spLocks noChangeArrowheads="1"/>
          </p:cNvSpPr>
          <p:nvPr/>
        </p:nvSpPr>
        <p:spPr bwMode="auto">
          <a:xfrm>
            <a:off x="226060" y="1725930"/>
            <a:ext cx="2258695" cy="5511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defTabSz="914400" eaLnBrk="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kern="1200" cap="none" spc="0" normalizeH="0" baseline="0" noProof="0">
                <a:solidFill>
                  <a:srgbClr val="090909"/>
                </a:solidFill>
                <a:latin typeface="+mn-ea"/>
                <a:ea typeface="+mn-ea"/>
                <a:cs typeface="+mn-cs"/>
              </a:rPr>
              <a:t>1.</a:t>
            </a:r>
            <a:r>
              <a:rPr kumimoji="0" lang="zh-CN" altLang="en-US" sz="3200" b="1" kern="1200" cap="none" spc="0" normalizeH="0" baseline="0" noProof="0">
                <a:solidFill>
                  <a:srgbClr val="090909"/>
                </a:solidFill>
                <a:latin typeface="新宋体" panose="02010609030101010101" charset="-122"/>
                <a:ea typeface="新宋体" panose="02010609030101010101" charset="-122"/>
                <a:cs typeface="+mn-cs"/>
              </a:rPr>
              <a:t>金属材料</a:t>
            </a:r>
            <a:endParaRPr kumimoji="0" lang="zh-CN" altLang="en-US" sz="3200" b="1" kern="1200" cap="none" spc="0" normalizeH="0" baseline="0" noProof="0">
              <a:solidFill>
                <a:srgbClr val="090909"/>
              </a:solidFill>
              <a:latin typeface="新宋体" panose="02010609030101010101" charset="-122"/>
              <a:ea typeface="新宋体" panose="02010609030101010101" charset="-122"/>
              <a:cs typeface="+mn-cs"/>
            </a:endParaRPr>
          </a:p>
        </p:txBody>
      </p:sp>
      <p:sp>
        <p:nvSpPr>
          <p:cNvPr id="155651" name="Rectangle 5"/>
          <p:cNvSpPr/>
          <p:nvPr/>
        </p:nvSpPr>
        <p:spPr>
          <a:xfrm>
            <a:off x="1042988" y="188913"/>
            <a:ext cx="61214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>
                <a:solidFill>
                  <a:srgbClr val="000000"/>
                </a:solidFill>
                <a:latin typeface="Arial" panose="020b0604020202020204" pitchFamily="34" charset="0"/>
              </a:rPr>
              <a:t>一、金属材料</a:t>
            </a:r>
            <a:endParaRPr lang="zh-CN" altLang="en-US" sz="36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5653" name="AutoShape 11"/>
          <p:cNvSpPr/>
          <p:nvPr/>
        </p:nvSpPr>
        <p:spPr>
          <a:xfrm>
            <a:off x="2332038" y="1052830"/>
            <a:ext cx="152400" cy="1863725"/>
          </a:xfrm>
          <a:prstGeom prst="leftBrace">
            <a:avLst>
              <a:gd name="adj1" fmla="val 51294"/>
              <a:gd name="adj2" fmla="val 50000"/>
            </a:avLst>
          </a:prstGeom>
          <a:noFill/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lIns="91415" tIns="45708" rIns="91415" bIns="45708" anchor="ctr"/>
          <a:lstStyle/>
          <a:p>
            <a:pPr defTabSz="913130"/>
            <a:endParaRPr lang="zh-CN" altLang="zh-CN">
              <a:latin typeface="Arial" panose="020b0604020202020204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484755" y="2467928"/>
            <a:ext cx="3241675" cy="550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defTabSz="914400" eaLnBrk="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90909"/>
                </a:solidFill>
                <a:latin typeface="宋体" panose="02010600030101010101" pitchFamily="2" charset="-122"/>
                <a:cs typeface="+mn-cs"/>
              </a:rPr>
              <a:t>合金</a:t>
            </a:r>
            <a:endParaRPr kumimoji="0" lang="zh-CN" altLang="en-US" sz="3200" b="1" kern="1200" cap="none" spc="0" normalizeH="0" baseline="0" noProof="0">
              <a:solidFill>
                <a:srgbClr val="090909"/>
              </a:solidFill>
              <a:latin typeface="宋体" panose="02010600030101010101" pitchFamily="2" charset="-122"/>
              <a:cs typeface="+mn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484755" y="954405"/>
            <a:ext cx="2012315" cy="5511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defTabSz="914400" eaLnBrk="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90909"/>
                </a:solidFill>
                <a:latin typeface="宋体" panose="02010600030101010101" pitchFamily="2" charset="-122"/>
                <a:cs typeface="+mn-cs"/>
              </a:rPr>
              <a:t>纯金属</a:t>
            </a:r>
            <a:endParaRPr kumimoji="0" lang="zh-CN" altLang="en-US" sz="3200" b="1" kern="1200" cap="none" spc="0" normalizeH="0" baseline="0" noProof="0">
              <a:solidFill>
                <a:srgbClr val="090909"/>
              </a:solidFill>
              <a:latin typeface="宋体" panose="02010600030101010101" pitchFamily="2" charset="-122"/>
              <a:cs typeface="+mn-cs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40385" y="4482465"/>
            <a:ext cx="6119495" cy="5048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</a:ln>
        </p:spPr>
        <p:txBody>
          <a:bodyPr/>
          <a:lstStyle/>
          <a:p>
            <a:pPr marR="0" defTabSz="914400" eaLnBrk="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出现的先后顺序</a:t>
            </a:r>
            <a:r>
              <a:rPr kumimoji="0" lang="en-US" altLang="zh-CN" sz="3200" b="1" kern="1200" cap="none" spc="0" normalizeH="0" baseline="0" noProof="0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——Cu  Fe  Al</a:t>
            </a:r>
            <a:endParaRPr kumimoji="0" lang="en-US" altLang="zh-CN" sz="3200" b="1" kern="1200" cap="none" spc="0" normalizeH="0" baseline="0" noProof="0">
              <a:solidFill>
                <a:srgbClr val="000000"/>
              </a:solidFill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9750" y="5201285"/>
            <a:ext cx="6119813" cy="5508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</a:ln>
        </p:spPr>
        <p:txBody>
          <a:bodyPr/>
          <a:lstStyle/>
          <a:p>
            <a:pPr marR="0" defTabSz="914400" eaLnBrk="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年产量排序</a:t>
            </a:r>
            <a:r>
              <a:rPr kumimoji="0" lang="en-US" altLang="zh-CN" sz="3200" b="1" kern="1200" cap="none" spc="0" normalizeH="0" baseline="0" noProof="0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——Fe   Al   Cu</a:t>
            </a:r>
            <a:endParaRPr kumimoji="0" lang="en-US" altLang="zh-CN" sz="3200" b="1" kern="1200" cap="none" spc="0" normalizeH="0" baseline="0" noProof="0">
              <a:solidFill>
                <a:srgbClr val="000000"/>
              </a:solidFill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64180" y="389826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667000" y="1630045"/>
            <a:ext cx="14732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单质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lang="en-US" altLang="zh-CN" sz="2800" b="1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31720" y="2900045"/>
            <a:ext cx="195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（混合物）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71950" y="954405"/>
            <a:ext cx="4972050" cy="953135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定义：一种金属元素组成的纯     净物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2730" y="3535045"/>
            <a:ext cx="87318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所有金属都带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钅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汞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Hg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、金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Au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除外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文本框 9"/>
          <p:cNvSpPr txBox="1"/>
          <p:nvPr/>
        </p:nvSpPr>
        <p:spPr>
          <a:xfrm>
            <a:off x="5425440" y="2248535"/>
            <a:ext cx="2252980" cy="5835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sym typeface="+mn-ea"/>
              </a:rPr>
              <a:t>铁粉为黑色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26625" name="标题 39937"/>
          <p:cNvSpPr>
            <a:spLocks noGrp="1"/>
          </p:cNvSpPr>
          <p:nvPr>
            <p:ph type="title"/>
          </p:nvPr>
        </p:nvSpPr>
        <p:spPr>
          <a:xfrm>
            <a:off x="604520" y="156210"/>
            <a:ext cx="8278495" cy="550545"/>
          </a:xfrm>
        </p:spPr>
        <p:txBody>
          <a:bodyPr anchor="ctr">
            <a:normAutofit fontScale="90000"/>
          </a:bodyPr>
          <a:lstStyle/>
          <a:p>
            <a:pPr algn="l"/>
            <a:r>
              <a:rPr lang="zh-CN" altLang="en-US" sz="40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二、金属的物理性质</a:t>
            </a:r>
            <a:r>
              <a:rPr lang="zh-CN" altLang="en-US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（共性和特性）</a:t>
            </a:r>
            <a:endParaRPr lang="zh-CN" altLang="en-US" sz="40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626" name="文本占位符 39938"/>
          <p:cNvSpPr>
            <a:spLocks noGrp="1"/>
          </p:cNvSpPr>
          <p:nvPr>
            <p:ph idx="1"/>
          </p:nvPr>
        </p:nvSpPr>
        <p:spPr>
          <a:xfrm>
            <a:off x="-97790" y="707390"/>
            <a:ext cx="9143365" cy="7546975"/>
          </a:xfrm>
        </p:spPr>
        <p:txBody>
          <a:bodyPr anchor="t"/>
          <a:lstStyle/>
          <a:p>
            <a:pPr>
              <a:lnSpc>
                <a:spcPct val="115000"/>
              </a:lnSpc>
              <a:buNone/>
            </a:pP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常温下金属都是固体</a:t>
            </a:r>
            <a:r>
              <a:rPr lang="zh-CN" altLang="en-US" sz="3200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（汞除外）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endParaRPr lang="zh-CN" altLang="en-US" sz="32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有金属光泽，大多数金属都是银白色的，</a:t>
            </a:r>
            <a:endParaRPr lang="zh-CN" altLang="en-US" sz="32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15000"/>
              </a:lnSpc>
              <a:buNone/>
            </a:pP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但铜却呈</a:t>
            </a:r>
            <a:r>
              <a:rPr lang="zh-CN" altLang="en-US" sz="3200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紫红色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，金呈</a:t>
            </a:r>
            <a:r>
              <a:rPr lang="zh-CN" altLang="en-US" sz="3200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黄色</a:t>
            </a:r>
            <a:endParaRPr lang="zh-CN" altLang="en-US" sz="32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大多数金属都有良好的导电性、导热性；</a:t>
            </a:r>
            <a:endParaRPr lang="en-US" altLang="zh-CN" sz="32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有延展性； </a:t>
            </a:r>
            <a:endParaRPr lang="zh-CN" altLang="en-US" sz="32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密度较大；</a:t>
            </a:r>
            <a:endParaRPr lang="zh-CN" altLang="en-US" sz="32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熔点较高（用钨做灯丝）。</a:t>
            </a:r>
            <a:endParaRPr lang="zh-CN" altLang="en-US" sz="32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" name="图片 1" descr="铁粉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10095" r="10095"/>
          <a:stretch>
            <a:fillRect/>
          </a:stretch>
        </p:blipFill>
        <p:spPr>
          <a:xfrm>
            <a:off x="7903845" y="2623185"/>
            <a:ext cx="1278255" cy="1278255"/>
          </a:xfrm>
          <a:prstGeom prst="rect">
            <a:avLst/>
          </a:prstGeom>
        </p:spPr>
      </p:pic>
      <p:pic>
        <p:nvPicPr>
          <p:cNvPr id="3" name="图片 2" descr="铁钉"/>
          <p:cNvPicPr>
            <a:picLocks noChangeAspect="1"/>
          </p:cNvPicPr>
          <p:nvPr/>
        </p:nvPicPr>
        <p:blipFill>
          <a:blip r:embed="rId4"/>
          <a:srcRect l="16627" t="14293" r="15333" b="14237"/>
          <a:stretch>
            <a:fillRect/>
          </a:stretch>
        </p:blipFill>
        <p:spPr>
          <a:xfrm>
            <a:off x="7903845" y="1383030"/>
            <a:ext cx="1240155" cy="1240155"/>
          </a:xfrm>
          <a:prstGeom prst="rect">
            <a:avLst/>
          </a:prstGeom>
        </p:spPr>
      </p:pic>
      <p:pic>
        <p:nvPicPr>
          <p:cNvPr id="4" name="图片 3" descr="银白色铁钉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3845" y="156210"/>
            <a:ext cx="1216025" cy="1216025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871855" y="3901440"/>
            <a:ext cx="1296035" cy="64833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左大括号 6"/>
          <p:cNvSpPr/>
          <p:nvPr/>
        </p:nvSpPr>
        <p:spPr>
          <a:xfrm>
            <a:off x="2411730" y="3789045"/>
            <a:ext cx="288290" cy="1511935"/>
          </a:xfrm>
          <a:prstGeom prst="leftBrace">
            <a:avLst/>
          </a:prstGeom>
          <a:ln w="38100">
            <a:solidFill>
              <a:srgbClr val="0707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700020" y="3688080"/>
            <a:ext cx="6076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cs typeface="黑体" panose="02010609060101010101" pitchFamily="49" charset="-122"/>
                <a:sym typeface="+mn-ea"/>
              </a:rPr>
              <a:t>定义：可以拉成细丝，可以展成薄片</a:t>
            </a:r>
            <a:endParaRPr lang="zh-CN" altLang="en-US" sz="2800"/>
          </a:p>
        </p:txBody>
      </p:sp>
      <p:pic>
        <p:nvPicPr>
          <p:cNvPr id="13" name="内容占位符 26626" descr="IMG_0037"/>
          <p:cNvPicPr>
            <a:picLocks noChangeAspect="1"/>
          </p:cNvPicPr>
          <p:nvPr/>
        </p:nvPicPr>
        <p:blipFill>
          <a:blip r:embed="rId6"/>
          <a:srcRect l="9994" b="11271"/>
          <a:stretch>
            <a:fillRect/>
          </a:stretch>
        </p:blipFill>
        <p:spPr>
          <a:xfrm>
            <a:off x="2806065" y="4311015"/>
            <a:ext cx="2077085" cy="1057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内容占位符 28674" descr="IMG_0040"/>
          <p:cNvPicPr>
            <a:picLocks noRot="1" noChangeAspect="1"/>
          </p:cNvPicPr>
          <p:nvPr/>
        </p:nvPicPr>
        <p:blipFill>
          <a:blip r:embed="rId7"/>
          <a:srcRect l="3921" b="14079"/>
          <a:stretch>
            <a:fillRect/>
          </a:stretch>
        </p:blipFill>
        <p:spPr>
          <a:xfrm>
            <a:off x="5425440" y="4311015"/>
            <a:ext cx="1870075" cy="24180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" name="文本框 56"/>
          <p:cNvSpPr txBox="1"/>
          <p:nvPr/>
        </p:nvSpPr>
        <p:spPr>
          <a:xfrm>
            <a:off x="725805" y="0"/>
            <a:ext cx="83502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000000"/>
                </a:solidFill>
                <a:latin typeface="宋体" panose="02010600030101010101" pitchFamily="2" charset="-122"/>
                <a:cs typeface="+mj-cs"/>
                <a:sym typeface="+mn-ea"/>
              </a:rPr>
              <a:t>三、金属在日常生活中的应用</a:t>
            </a:r>
            <a:endParaRPr lang="zh-CN" altLang="en-US" sz="3600" b="1">
              <a:solidFill>
                <a:srgbClr val="000000"/>
              </a:solidFill>
              <a:latin typeface="宋体" panose="02010600030101010101" pitchFamily="2" charset="-122"/>
              <a:cs typeface="+mj-cs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1135" y="882015"/>
            <a:ext cx="61385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干电池外皮金属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——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锌（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Zn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）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9075" y="1672590"/>
            <a:ext cx="66401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暖气片上刷的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“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银粉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”——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铝（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Al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）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075" y="2463165"/>
            <a:ext cx="66401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保温瓶内胆上镀的金属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——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银（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Ag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）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9075" y="3379470"/>
            <a:ext cx="72136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体温计、血压计中的金属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——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汞（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Hg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）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pic>
        <p:nvPicPr>
          <p:cNvPr id="13" name="内容占位符 12"/>
          <p:cNvPicPr>
            <a:picLocks noChangeAspect="1"/>
          </p:cNvPicPr>
          <p:nvPr>
            <p:ph idx="1"/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885180" y="608965"/>
            <a:ext cx="1310005" cy="116713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91135" y="4118610"/>
            <a:ext cx="902652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包装糖果、巧克力等的金箔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——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铝或锡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Al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或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Sn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）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        </a:t>
            </a:r>
            <a:endParaRPr lang="zh-CN" altLang="en-US" sz="3200" b="1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                        </a:t>
            </a:r>
            <a:endParaRPr lang="zh-CN" altLang="en-US" sz="3200" b="1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7" name="图片 16" descr="暖气片"/>
          <p:cNvPicPr>
            <a:picLocks noChangeAspect="1"/>
          </p:cNvPicPr>
          <p:nvPr/>
        </p:nvPicPr>
        <p:blipFill>
          <a:blip r:embed="rId4"/>
          <a:srcRect l="12710" t="-5470" r="5120" b="9675"/>
          <a:stretch>
            <a:fillRect/>
          </a:stretch>
        </p:blipFill>
        <p:spPr>
          <a:xfrm>
            <a:off x="7520940" y="645795"/>
            <a:ext cx="1408430" cy="161036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5185" y="2463165"/>
            <a:ext cx="1734185" cy="137287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1960" y="4808855"/>
            <a:ext cx="2988310" cy="183197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150" y="4808855"/>
            <a:ext cx="2447290" cy="182054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" name="文本框 56"/>
          <p:cNvSpPr txBox="1"/>
          <p:nvPr/>
        </p:nvSpPr>
        <p:spPr>
          <a:xfrm>
            <a:off x="2611755" y="25400"/>
            <a:ext cx="44418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000" b="1">
                <a:solidFill>
                  <a:srgbClr val="000000"/>
                </a:solidFill>
                <a:ea typeface="黑体" panose="02010609060101010101" pitchFamily="49" charset="-122"/>
                <a:cs typeface="+mj-cs"/>
                <a:sym typeface="+mn-ea"/>
              </a:rPr>
              <a:t> </a:t>
            </a:r>
            <a:r>
              <a:rPr lang="zh-CN" altLang="en-US" sz="3600" b="1">
                <a:solidFill>
                  <a:srgbClr val="000000"/>
                </a:solidFill>
                <a:latin typeface="宋体" panose="02010600030101010101" pitchFamily="2" charset="-122"/>
                <a:cs typeface="+mj-cs"/>
                <a:sym typeface="+mn-ea"/>
              </a:rPr>
              <a:t>四、金属之最</a:t>
            </a:r>
            <a:endParaRPr lang="zh-CN" altLang="en-US" sz="3600" b="1">
              <a:solidFill>
                <a:schemeClr val="bg1">
                  <a:lumMod val="50000"/>
                </a:schemeClr>
              </a:solidFill>
              <a:latin typeface="宋体" panose="02010600030101010101" pitchFamily="2" charset="-122"/>
              <a:cs typeface="Times New Roman" panose="02020603050405020304" pitchFamily="2" charset="0"/>
            </a:endParaRPr>
          </a:p>
        </p:txBody>
      </p:sp>
      <p:pic>
        <p:nvPicPr>
          <p:cNvPr id="3" name="图片 2" descr="新文档 2020-03-14 20.56.16_1"/>
          <p:cNvPicPr>
            <a:picLocks noChangeAspect="1"/>
          </p:cNvPicPr>
          <p:nvPr/>
        </p:nvPicPr>
        <p:blipFill>
          <a:blip r:embed="rId2"/>
          <a:srcRect t="2930" r="3746" b="4494"/>
          <a:stretch>
            <a:fillRect/>
          </a:stretch>
        </p:blipFill>
        <p:spPr>
          <a:xfrm>
            <a:off x="0" y="456565"/>
            <a:ext cx="3269615" cy="6249035"/>
          </a:xfrm>
          <a:prstGeom prst="rightBracke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559810" y="1332230"/>
            <a:ext cx="3874770" cy="107632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地壳中元素排名：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O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、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Si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、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Al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、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Fe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、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Ca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5" name="对象 4">
            <a:hlinkClick action="ppaction://ole?verb=0"/>
          </p:cNvPr>
          <p:cNvGraphicFramePr>
            <a:graphicFrameLocks noChangeAspect="1"/>
          </p:cNvGraphicFramePr>
          <p:nvPr/>
        </p:nvGraphicFramePr>
        <p:xfrm>
          <a:off x="4114800" y="3321050"/>
          <a:ext cx="914400" cy="2159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2" imgW="914400" imgH="215900" progId="Equation.KSEE3">
                  <p:embed/>
                </p:oleObj>
              </mc:Choice>
              <mc:Fallback>
                <p:oleObj r:id="rId2" imgW="914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114800" y="3321050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文本框 26"/>
          <p:cNvSpPr txBox="1"/>
          <p:nvPr/>
        </p:nvSpPr>
        <p:spPr>
          <a:xfrm>
            <a:off x="0" y="561340"/>
            <a:ext cx="22307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【典例分析】</a:t>
            </a:r>
            <a:endParaRPr lang="zh-CN" sz="2800" b="1">
              <a:solidFill>
                <a:srgbClr val="FF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043305" y="-36195"/>
            <a:ext cx="78301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000" b="1">
                <a:solidFill>
                  <a:srgbClr val="000000"/>
                </a:solidFill>
                <a:ea typeface="黑体" panose="02010609060101010101" pitchFamily="49" charset="-122"/>
                <a:cs typeface="+mj-cs"/>
                <a:sym typeface="+mn-ea"/>
              </a:rPr>
              <a:t> </a:t>
            </a:r>
            <a:r>
              <a:rPr lang="zh-CN" altLang="en-US" sz="3600" b="1">
                <a:solidFill>
                  <a:srgbClr val="000000"/>
                </a:solidFill>
                <a:latin typeface="宋体" panose="02010600030101010101" pitchFamily="2" charset="-122"/>
                <a:cs typeface="+mj-cs"/>
                <a:sym typeface="+mn-ea"/>
              </a:rPr>
              <a:t>五、金属材料性质与用途的关系</a:t>
            </a:r>
            <a:endParaRPr lang="zh-CN" altLang="en-US" sz="3600" b="1">
              <a:solidFill>
                <a:schemeClr val="bg1">
                  <a:lumMod val="50000"/>
                </a:schemeClr>
              </a:solidFill>
              <a:latin typeface="宋体" panose="02010600030101010101" pitchFamily="2" charset="-122"/>
              <a:cs typeface="Times New Roman" panose="02020603050405020304" pitchFamily="2" charset="0"/>
            </a:endParaRPr>
          </a:p>
        </p:txBody>
      </p:sp>
      <p:sp>
        <p:nvSpPr>
          <p:cNvPr id="10242" name="Text Box 5"/>
          <p:cNvSpPr txBox="1">
            <a:spLocks noChangeArrowheads="1"/>
          </p:cNvSpPr>
          <p:nvPr/>
        </p:nvSpPr>
        <p:spPr bwMode="auto">
          <a:xfrm>
            <a:off x="-23495" y="1010920"/>
            <a:ext cx="9439275" cy="25253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为什么做菜刀、锤子常用铁制而不用铝制？</a:t>
            </a:r>
            <a:endParaRPr lang="zh-CN" altLang="en-US" sz="2800" b="1">
              <a:latin typeface="宋体" panose="02010600030101010101" pitchFamily="2" charset="-122"/>
              <a:cs typeface="宋体" panose="02010600030101010101" pitchFamily="2" charset="-122"/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zh-CN" altLang="en-US" sz="2800" b="1">
              <a:latin typeface="宋体" panose="02010600030101010101" pitchFamily="2" charset="-122"/>
              <a:cs typeface="宋体" panose="02010600030101010101" pitchFamily="2" charset="-122"/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zh-CN" altLang="en-US" sz="2800" b="1">
              <a:latin typeface="宋体" panose="02010600030101010101" pitchFamily="2" charset="-122"/>
              <a:cs typeface="宋体" panose="02010600030101010101" pitchFamily="2" charset="-122"/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2800" b="1">
                <a:latin typeface="宋体" panose="02010600030101010101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2.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银的导电性比铜好，为什么制作导线常用铜而不用银？</a:t>
            </a:r>
            <a:endParaRPr lang="zh-CN" altLang="en-US" sz="2800" b="1">
              <a:latin typeface="宋体" panose="02010600030101010101" pitchFamily="2" charset="-122"/>
              <a:cs typeface="宋体" panose="02010600030101010101" pitchFamily="2" charset="-122"/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en-US" sz="2800" b="1">
              <a:latin typeface="宋体" panose="02010600030101010101" pitchFamily="2" charset="-122"/>
              <a:cs typeface="宋体" panose="02010600030101010101" pitchFamily="2" charset="-122"/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en-US" sz="24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-23495" y="3321050"/>
            <a:ext cx="9142730" cy="24390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en-US" sz="28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zh-CN" altLang="en-US" sz="2800" b="1">
                <a:latin typeface="Times New Roman" panose="02020603050405020304" pitchFamily="2" charset="0"/>
                <a:ea typeface="黑体" panose="02010609060101010101" pitchFamily="49" charset="-122"/>
                <a:cs typeface="Times New Roman" panose="02020603050405020304" pitchFamily="2" charset="0"/>
                <a:sym typeface="Arial" panose="020b0604020202020204" pitchFamily="34" charset="0"/>
              </a:rPr>
              <a:t>3</a:t>
            </a:r>
            <a:r>
              <a:rPr lang="en-US" altLang="zh-CN" sz="2800" b="1">
                <a:latin typeface="Times New Roman" panose="02020603050405020304" pitchFamily="2" charset="0"/>
                <a:ea typeface="黑体" panose="02010609060101010101" pitchFamily="49" charset="-122"/>
                <a:cs typeface="Times New Roman" panose="02020603050405020304" pitchFamily="2" charset="0"/>
                <a:sym typeface="Arial" panose="020b0604020202020204" pitchFamily="34" charset="0"/>
              </a:rPr>
              <a:t>.</a:t>
            </a:r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  <a:sym typeface="Arial" panose="020b0604020202020204" pitchFamily="34" charset="0"/>
              </a:rPr>
              <a:t>为什么</a:t>
            </a:r>
            <a:r>
              <a:rPr lang="zh-CN" altLang="en-US" sz="2800" b="1">
                <a:latin typeface="宋体" panose="02010600030101010101" pitchFamily="2" charset="-122"/>
                <a:cs typeface="黑体" panose="02010609060101010101" pitchFamily="49" charset="-122"/>
                <a:sym typeface="Arial" panose="020b0604020202020204" pitchFamily="34" charset="0"/>
              </a:rPr>
              <a:t>灯泡里的灯丝用钨制而不用锡制？如果用锡制会出现什么情况？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en-US" sz="24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3720" y="1434465"/>
            <a:ext cx="44748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铁制品的硬度比铝制品大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8625" y="2707005"/>
            <a:ext cx="828484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银元素在地壳中含量低，且银的市场价格比铜贵，所以电线一般用铜制而不用银制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480" y="4539615"/>
            <a:ext cx="842899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钨的熔点在金属中最高，高温时钨丝不易熔化，而锡的熔点低，如果用锡制灯丝，只要一开灯，灯丝就会断开，灯泡便不能发光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圆角矩形 8"/>
          <p:cNvSpPr/>
          <p:nvPr/>
        </p:nvSpPr>
        <p:spPr>
          <a:xfrm>
            <a:off x="3287395" y="3176905"/>
            <a:ext cx="2569845" cy="3600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对象 4">
            <a:hlinkClick action="ppaction://ole?verb=0"/>
          </p:cNvPr>
          <p:cNvGraphicFramePr>
            <a:graphicFrameLocks noChangeAspect="1"/>
          </p:cNvGraphicFramePr>
          <p:nvPr/>
        </p:nvGraphicFramePr>
        <p:xfrm>
          <a:off x="4114800" y="3321050"/>
          <a:ext cx="914400" cy="2159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2" imgW="914400" imgH="215900" progId="Equation.KSEE3">
                  <p:embed/>
                </p:oleObj>
              </mc:Choice>
              <mc:Fallback>
                <p:oleObj r:id="rId2" imgW="914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114800" y="3321050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文本框 26"/>
          <p:cNvSpPr txBox="1"/>
          <p:nvPr/>
        </p:nvSpPr>
        <p:spPr>
          <a:xfrm>
            <a:off x="0" y="499745"/>
            <a:ext cx="14820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【典例】</a:t>
            </a:r>
            <a:endParaRPr lang="zh-CN" sz="2800" b="1">
              <a:solidFill>
                <a:srgbClr val="FF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043305" y="-5715"/>
            <a:ext cx="78301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36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五、金属材料性质与用途的关系</a:t>
            </a:r>
            <a:endParaRPr lang="zh-CN" altLang="en-US" sz="3600" b="1">
              <a:solidFill>
                <a:schemeClr val="bg1">
                  <a:lumMod val="50000"/>
                </a:schemeClr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1424940"/>
            <a:ext cx="843534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铬的硬度大且耐腐蚀能力强，铁制品表面镀铬可防止铁制品腐蚀。水龙头不能镀金，因为金价格高且硬度小，会缩短水龙头的使用寿命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pic>
        <p:nvPicPr>
          <p:cNvPr id="10" name="图片 9" descr="新文档 2020-03-14 21.23.39_1"/>
          <p:cNvPicPr>
            <a:picLocks noChangeAspect="1"/>
          </p:cNvPicPr>
          <p:nvPr/>
        </p:nvPicPr>
        <p:blipFill>
          <a:blip r:embed="rId4"/>
          <a:srcRect l="1486"/>
          <a:stretch>
            <a:fillRect/>
          </a:stretch>
        </p:blipFill>
        <p:spPr>
          <a:xfrm>
            <a:off x="245110" y="4147820"/>
            <a:ext cx="6656705" cy="2710180"/>
          </a:xfrm>
          <a:prstGeom prst="rect">
            <a:avLst/>
          </a:prstGeom>
        </p:spPr>
      </p:pic>
      <p:sp>
        <p:nvSpPr>
          <p:cNvPr id="10242" name="Text Box 5"/>
          <p:cNvSpPr txBox="1">
            <a:spLocks noChangeArrowheads="1"/>
          </p:cNvSpPr>
          <p:nvPr/>
        </p:nvSpPr>
        <p:spPr bwMode="auto">
          <a:xfrm>
            <a:off x="0" y="1021715"/>
            <a:ext cx="9439275" cy="30168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4</a:t>
            </a:r>
            <a:r>
              <a:rPr lang="en-US" altLang="zh-CN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.</a:t>
            </a:r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为什么有的铁制如水龙头等要镀铬？如果镀金怎么样？</a:t>
            </a:r>
            <a:endParaRPr lang="zh-CN" altLang="en-US" sz="28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zh-CN" altLang="en-US" sz="2800" b="1">
              <a:latin typeface="Times New Roman" panose="02020603050405020304" pitchFamily="2" charset="0"/>
              <a:cs typeface="Times New Roman" panose="02020603050405020304" pitchFamily="2" charset="0"/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en-US" sz="28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en-US" sz="28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5.</a:t>
            </a:r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下列选项中，选取铸造硬币材料时不需要考虑的因素是？</a:t>
            </a:r>
            <a:endParaRPr lang="zh-CN" altLang="en-US" sz="28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①金属的硬度             ②金属的导热性   </a:t>
            </a:r>
            <a:endParaRPr lang="zh-CN" altLang="en-US" sz="28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③金属的耐腐蚀性     ④金属价格与硬币面值吻合度</a:t>
            </a:r>
            <a:endParaRPr lang="zh-CN" altLang="en-US" sz="28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圆角矩形 6"/>
          <p:cNvSpPr/>
          <p:nvPr/>
        </p:nvSpPr>
        <p:spPr>
          <a:xfrm>
            <a:off x="6156325" y="1628775"/>
            <a:ext cx="1296035" cy="5759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对象 4">
            <a:hlinkClick action="ppaction://ole?verb=0"/>
          </p:cNvPr>
          <p:cNvGraphicFramePr>
            <a:graphicFrameLocks noChangeAspect="1"/>
          </p:cNvGraphicFramePr>
          <p:nvPr/>
        </p:nvGraphicFramePr>
        <p:xfrm>
          <a:off x="4114800" y="3321050"/>
          <a:ext cx="914400" cy="2159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r:id="rId2" imgW="914400" imgH="215900" progId="Equation.KSEE3">
                  <p:embed/>
                </p:oleObj>
              </mc:Choice>
              <mc:Fallback>
                <p:oleObj r:id="rId2" imgW="914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114800" y="3321050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文本框 26"/>
          <p:cNvSpPr txBox="1"/>
          <p:nvPr/>
        </p:nvSpPr>
        <p:spPr>
          <a:xfrm>
            <a:off x="167640" y="732155"/>
            <a:ext cx="28587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【典例分析】</a:t>
            </a:r>
            <a:endParaRPr lang="zh-CN" sz="2800" b="1">
              <a:solidFill>
                <a:srgbClr val="FF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67640" y="25400"/>
            <a:ext cx="25806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000" b="1">
                <a:solidFill>
                  <a:srgbClr val="000000"/>
                </a:solidFill>
                <a:ea typeface="黑体" panose="02010609060101010101" pitchFamily="49" charset="-122"/>
                <a:cs typeface="+mj-cs"/>
                <a:sym typeface="+mn-ea"/>
              </a:rPr>
              <a:t> </a:t>
            </a:r>
            <a:r>
              <a:rPr lang="zh-CN" altLang="en-US" sz="4000" b="1">
                <a:solidFill>
                  <a:srgbClr val="FF0000"/>
                </a:solidFill>
                <a:ea typeface="黑体" panose="02010609060101010101" pitchFamily="49" charset="-122"/>
                <a:cs typeface="+mj-cs"/>
                <a:sym typeface="+mn-ea"/>
              </a:rPr>
              <a:t>高频考点：</a:t>
            </a:r>
            <a:endParaRPr lang="zh-CN" altLang="en-US" sz="4000" b="1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49" charset="-122"/>
              <a:cs typeface="+mj-cs"/>
              <a:sym typeface="+mn-ea"/>
            </a:endParaRPr>
          </a:p>
        </p:txBody>
      </p:sp>
      <p:sp>
        <p:nvSpPr>
          <p:cNvPr id="10242" name="Text Box 5"/>
          <p:cNvSpPr txBox="1">
            <a:spLocks noChangeArrowheads="1"/>
          </p:cNvSpPr>
          <p:nvPr/>
        </p:nvSpPr>
        <p:spPr bwMode="auto">
          <a:xfrm>
            <a:off x="353695" y="1254125"/>
            <a:ext cx="9086215" cy="24022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zh-CN" altLang="en-US" sz="2800" b="1">
                <a:latin typeface="宋体" panose="02010600030101010101" pitchFamily="2" charset="-122"/>
                <a:cs typeface="黑体" panose="02010609060101010101" pitchFamily="49" charset="-122"/>
              </a:rPr>
              <a:t>国际上为什么推广使用中国铁锅？</a:t>
            </a:r>
            <a:endParaRPr lang="zh-CN" altLang="en-US" sz="2800" b="1">
              <a:latin typeface="宋体" panose="02010600030101010101" pitchFamily="2" charset="-122"/>
              <a:cs typeface="黑体" panose="02010609060101010101" pitchFamily="49" charset="-122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zh-CN" altLang="en-US" sz="2800" b="1">
              <a:latin typeface="宋体" panose="02010600030101010101" pitchFamily="2" charset="-122"/>
              <a:cs typeface="黑体" panose="02010609060101010101" pitchFamily="49" charset="-122"/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en-US" sz="2800" b="1">
              <a:latin typeface="宋体" panose="02010600030101010101" pitchFamily="2" charset="-122"/>
              <a:cs typeface="黑体" panose="02010609060101010101" pitchFamily="49" charset="-122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en-US" sz="24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en-US" sz="24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zh-CN" altLang="en-US" sz="24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3695" y="1660525"/>
            <a:ext cx="8435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铁锅导热性好且能补充人体所必须的铁元素。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云形标注 5"/>
          <p:cNvSpPr/>
          <p:nvPr/>
        </p:nvSpPr>
        <p:spPr>
          <a:xfrm rot="10800000">
            <a:off x="4509770" y="2329180"/>
            <a:ext cx="3758565" cy="146177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029200" y="2799080"/>
            <a:ext cx="29991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</a:rPr>
              <a:t>预防缺铁性贫血</a:t>
            </a:r>
            <a:endParaRPr lang="zh-CN" altLang="en-US" sz="2800" b="1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674" name="Rectangle 2"/>
          <p:cNvSpPr txBox="1">
            <a:spLocks noChangeArrowheads="1"/>
          </p:cNvSpPr>
          <p:nvPr/>
        </p:nvSpPr>
        <p:spPr bwMode="auto">
          <a:xfrm>
            <a:off x="224155" y="1443990"/>
            <a:ext cx="2258695" cy="5511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defTabSz="914400" eaLnBrk="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kern="1200" cap="none" spc="0" normalizeH="0" baseline="0" noProof="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kumimoji="0" lang="zh-CN" altLang="en-US" sz="3200" b="1" kern="1200" cap="none" spc="0" normalizeH="0" baseline="0" noProof="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金属材料</a:t>
            </a:r>
            <a:endParaRPr kumimoji="0" lang="zh-CN" altLang="en-US" sz="3200" b="1" kern="1200" cap="none" spc="0" normalizeH="0" baseline="0" noProof="0">
              <a:solidFill>
                <a:schemeClr val="bg2">
                  <a:lumMod val="50000"/>
                </a:schemeClr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5653" name="AutoShape 11"/>
          <p:cNvSpPr/>
          <p:nvPr/>
        </p:nvSpPr>
        <p:spPr>
          <a:xfrm>
            <a:off x="2332038" y="604520"/>
            <a:ext cx="152400" cy="1863725"/>
          </a:xfrm>
          <a:prstGeom prst="leftBrace">
            <a:avLst>
              <a:gd name="adj1" fmla="val 51294"/>
              <a:gd name="adj2" fmla="val 50000"/>
            </a:avLst>
          </a:prstGeom>
          <a:noFill/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lIns="91415" tIns="45708" rIns="91415" bIns="45708" anchor="ctr"/>
          <a:lstStyle/>
          <a:p>
            <a:pPr defTabSz="913130"/>
            <a:endParaRPr lang="zh-CN" altLang="zh-CN">
              <a:latin typeface="Arial" panose="020b0604020202020204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667000" y="1916748"/>
            <a:ext cx="3241675" cy="550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defTabSz="914400" eaLnBrk="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cs typeface="+mn-cs"/>
              </a:rPr>
              <a:t>合金</a:t>
            </a:r>
            <a:endParaRPr kumimoji="0" lang="zh-CN" altLang="en-US" sz="3200" b="1" kern="1200" cap="none" spc="0" normalizeH="0" baseline="0" noProof="0">
              <a:solidFill>
                <a:schemeClr val="bg2">
                  <a:lumMod val="50000"/>
                </a:schemeClr>
              </a:solidFill>
              <a:latin typeface="宋体" panose="02010600030101010101" pitchFamily="2" charset="-122"/>
              <a:cs typeface="+mn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667000" y="604520"/>
            <a:ext cx="2012315" cy="5511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defTabSz="914400" eaLnBrk="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cs typeface="+mn-cs"/>
              </a:rPr>
              <a:t>纯金属</a:t>
            </a:r>
            <a:endParaRPr kumimoji="0" lang="zh-CN" altLang="en-US" sz="3200" b="1" kern="1200" cap="none" spc="0" normalizeH="0" baseline="0" noProof="0">
              <a:solidFill>
                <a:schemeClr val="bg2">
                  <a:lumMod val="50000"/>
                </a:schemeClr>
              </a:solidFill>
              <a:latin typeface="宋体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64180" y="389826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667000" y="1155700"/>
            <a:ext cx="14732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单质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lang="en-US" altLang="zh-CN" sz="2800" b="1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34740" y="1946275"/>
            <a:ext cx="195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混合物）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83710" y="633730"/>
            <a:ext cx="49720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定义：一种元素组成的纯净物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文本框 3"/>
          <p:cNvSpPr txBox="1"/>
          <p:nvPr/>
        </p:nvSpPr>
        <p:spPr>
          <a:xfrm>
            <a:off x="0" y="0"/>
            <a:ext cx="2484755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40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课堂小结</a:t>
            </a:r>
            <a:endParaRPr lang="zh-CN" altLang="en-US" sz="40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4155" y="2528570"/>
            <a:ext cx="9066530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考虑金属物理性质的共性和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特性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性质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 用途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金属在日常生活中的应用（干电池外皮、暖气片上刷“银粉”、包装糖果的金箔纸）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应用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：掌握做题方法和常考题型</a:t>
            </a:r>
            <a:endParaRPr lang="en-US" altLang="zh-CN" sz="2800" b="1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 flipH="1" flipV="1">
            <a:off x="1043940" y="3356610"/>
            <a:ext cx="0" cy="504190"/>
          </a:xfrm>
          <a:prstGeom prst="straightConnector1">
            <a:avLst/>
          </a:prstGeom>
          <a:ln w="28575">
            <a:solidFill>
              <a:srgbClr val="000000"/>
            </a:solidFill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828040" y="3356610"/>
            <a:ext cx="16510" cy="541655"/>
          </a:xfrm>
          <a:prstGeom prst="straightConnector1">
            <a:avLst/>
          </a:prstGeom>
          <a:ln w="28575">
            <a:solidFill>
              <a:srgbClr val="000000"/>
            </a:solidFill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674" name="Rectangle 2"/>
          <p:cNvSpPr txBox="1">
            <a:spLocks noChangeArrowheads="1"/>
          </p:cNvSpPr>
          <p:nvPr/>
        </p:nvSpPr>
        <p:spPr bwMode="auto">
          <a:xfrm>
            <a:off x="0" y="706755"/>
            <a:ext cx="8920480" cy="5511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defTabSz="914400" eaLnBrk="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kern="1200" cap="none" spc="0" normalizeH="0" baseline="0" noProof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kumimoji="0" lang="zh-CN" altLang="en-US" sz="2800" b="1" kern="1200" cap="none" spc="0" normalizeH="0" baseline="0" noProof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金属材料的分类  铜铁铝的年产量、使用顺序</a:t>
            </a: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kumimoji="0" lang="en-US" altLang="zh-CN" sz="2800" b="1" kern="1200" cap="none" spc="0" normalizeH="0" baseline="0" noProof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P2)</a:t>
            </a:r>
            <a:endParaRPr kumimoji="0" lang="en-US" altLang="zh-CN" sz="2800" b="1" kern="1200" cap="none" spc="0" normalizeH="0" baseline="0" noProof="0">
              <a:solidFill>
                <a:srgbClr val="FF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64180" y="389826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0" y="1178560"/>
            <a:ext cx="9066530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60"/>
              </a:lnSpc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考虑金属物理性质的共性和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特性（整理在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P3)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ts val="3960"/>
              </a:lnSpc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金属在日常生活中的应用（干电池外皮、暖气片上刷“银粉”、包装糖果的金箔纸）（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便利贴贴在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P3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ts val="3960"/>
              </a:lnSpc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高频考点：</a:t>
            </a:r>
            <a:r>
              <a:rPr lang="zh-CN" altLang="en-US" sz="2800" b="1">
                <a:solidFill>
                  <a:srgbClr val="09090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铁锅（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整理在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P2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最上方</a:t>
            </a:r>
            <a:r>
              <a:rPr lang="zh-CN" altLang="en-US" sz="2800" b="1">
                <a:solidFill>
                  <a:srgbClr val="09090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en-US" sz="2800" b="1">
              <a:solidFill>
                <a:srgbClr val="090909"/>
              </a:solidFill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文本框 3"/>
          <p:cNvSpPr txBox="1"/>
          <p:nvPr/>
        </p:nvSpPr>
        <p:spPr>
          <a:xfrm>
            <a:off x="0" y="0"/>
            <a:ext cx="3082290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40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自我整理</a:t>
            </a:r>
            <a:endParaRPr lang="zh-CN" altLang="en-US" sz="48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9380" y="3376295"/>
            <a:ext cx="74701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07070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en-US" sz="2800" b="1">
                <a:solidFill>
                  <a:srgbClr val="07070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整理</a:t>
            </a:r>
            <a:r>
              <a:rPr lang="en-US" altLang="zh-CN" sz="2800" b="1">
                <a:solidFill>
                  <a:srgbClr val="07070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P4</a:t>
            </a:r>
            <a:r>
              <a:rPr lang="zh-CN" altLang="en-US" sz="2800" b="1">
                <a:solidFill>
                  <a:srgbClr val="07070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讨论题</a:t>
            </a:r>
            <a:endParaRPr lang="zh-CN" altLang="en-US" sz="2800" b="1">
              <a:solidFill>
                <a:srgbClr val="070707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9506" name="文本框 15366"/>
          <p:cNvSpPr txBox="1"/>
          <p:nvPr/>
        </p:nvSpPr>
        <p:spPr>
          <a:xfrm>
            <a:off x="8137525" y="327025"/>
            <a:ext cx="3098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28625" y="1981200"/>
            <a:ext cx="8358188" cy="216217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华文隶书" panose="020108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华文隶书" panose="020108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华文隶书" panose="020108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华文隶书" panose="020108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华文隶书" panose="020108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华文隶书" panose="020108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华文隶书" panose="020108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华文隶书" panose="020108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华文隶书" panose="0201080004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第八单元  金属和金属材料</a:t>
            </a:r>
            <a:br>
              <a:rPr kumimoji="0" lang="en-US" altLang="zh-CN" sz="4000" b="1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</a:br>
            <a:b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</a:br>
            <a:endParaRPr kumimoji="0" lang="en-US" altLang="zh-CN" sz="1800" b="1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课题</a:t>
            </a:r>
            <a:r>
              <a:rPr kumimoji="0" lang="en-US" altLang="zh-CN" sz="40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1</a:t>
            </a:r>
            <a:r>
              <a:rPr kumimoji="0" lang="zh-CN" alt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 金属材料</a:t>
            </a:r>
            <a:endParaRPr kumimoji="0" lang="zh-CN" altLang="en-US" sz="4000" b="1" i="0" u="none" strike="noStrike" kern="0" cap="none" spc="0" normalizeH="0" baseline="0" noProof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（第二课时）</a:t>
            </a:r>
            <a:endParaRPr kumimoji="0" lang="zh-CN" altLang="en-US" sz="40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723" name="Rectangle 5"/>
          <p:cNvSpPr/>
          <p:nvPr/>
        </p:nvSpPr>
        <p:spPr>
          <a:xfrm>
            <a:off x="2261870" y="102870"/>
            <a:ext cx="508762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>
                <a:solidFill>
                  <a:schemeClr val="tx1"/>
                </a:solidFill>
                <a:latin typeface="Arial" panose="020b0604020202020204" pitchFamily="34" charset="0"/>
              </a:rPr>
              <a:t>一、合金</a:t>
            </a:r>
            <a:r>
              <a:rPr lang="en-US" altLang="zh-CN" sz="3600" b="1">
                <a:solidFill>
                  <a:schemeClr val="tx1"/>
                </a:solidFill>
                <a:latin typeface="Arial" panose="020b0604020202020204" pitchFamily="34" charset="0"/>
              </a:rPr>
              <a:t>——</a:t>
            </a:r>
            <a:r>
              <a:rPr lang="zh-CN" altLang="en-US" sz="3600" b="1">
                <a:solidFill>
                  <a:schemeClr val="tx1"/>
                </a:solidFill>
                <a:latin typeface="Arial" panose="020b0604020202020204" pitchFamily="34" charset="0"/>
              </a:rPr>
              <a:t>（混合物）</a:t>
            </a:r>
            <a:endParaRPr lang="zh-CN" altLang="en-US" sz="36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9748" name="Text Box 2"/>
          <p:cNvSpPr txBox="1">
            <a:spLocks noChangeArrowheads="1"/>
          </p:cNvSpPr>
          <p:nvPr/>
        </p:nvSpPr>
        <p:spPr bwMode="auto">
          <a:xfrm>
            <a:off x="161925" y="862330"/>
            <a:ext cx="8982710" cy="9531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>
                <a:latin typeface="+mn-ea"/>
                <a:ea typeface="+mn-ea"/>
                <a:cs typeface="+mn-cs"/>
              </a:rPr>
              <a:t>1.</a:t>
            </a:r>
            <a:r>
              <a:rPr kumimoji="0" lang="zh-CN" altLang="en-US" sz="2800" b="1" kern="1200" cap="none" spc="0" normalizeH="0" baseline="0" noProof="0">
                <a:latin typeface="+mn-ea"/>
                <a:ea typeface="+mn-ea"/>
                <a:cs typeface="+mn-cs"/>
              </a:rPr>
              <a:t>定义：</a:t>
            </a: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latin typeface="+mn-ea"/>
                <a:ea typeface="+mn-ea"/>
                <a:cs typeface="+mn-cs"/>
              </a:rPr>
              <a:t>在金属中</a:t>
            </a:r>
            <a:r>
              <a:rPr kumimoji="0" lang="zh-CN" altLang="en-US" sz="2800" b="1" kern="1200" cap="none" spc="0" normalizeH="0" baseline="0" noProof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加热熔合某些金属或非金属形成的具有</a:t>
            </a: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latin typeface="+mn-ea"/>
                <a:ea typeface="+mn-ea"/>
                <a:cs typeface="+mn-cs"/>
              </a:rPr>
              <a:t>金属特征</a:t>
            </a:r>
            <a:r>
              <a:rPr kumimoji="0" lang="zh-CN" altLang="en-US" sz="2800" b="1" kern="1200" cap="none" spc="0" normalizeH="0" baseline="0" noProof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的物质。</a:t>
            </a:r>
            <a:endParaRPr kumimoji="0" lang="zh-CN" altLang="en-US" sz="2800" b="1" kern="1200" cap="none" spc="0" normalizeH="0" baseline="0" noProof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775335" y="2204085"/>
            <a:ext cx="2769235" cy="52197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至少有一种金属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77720" y="862330"/>
            <a:ext cx="1054735" cy="469265"/>
          </a:xfrm>
          <a:prstGeom prst="rect">
            <a:avLst/>
          </a:prstGeom>
          <a:noFill/>
          <a:ln w="57150"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4" name="肘形连接符 3"/>
          <p:cNvCxnSpPr/>
          <p:nvPr/>
        </p:nvCxnSpPr>
        <p:spPr>
          <a:xfrm rot="5400000">
            <a:off x="2092960" y="1468120"/>
            <a:ext cx="838835" cy="633095"/>
          </a:xfrm>
          <a:prstGeom prst="bentConnector3">
            <a:avLst>
              <a:gd name="adj1" fmla="val 50038"/>
            </a:avLst>
          </a:prstGeom>
          <a:ln w="571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3133090" y="805815"/>
            <a:ext cx="1514475" cy="53530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6" name="直接箭头连接符 5"/>
          <p:cNvCxnSpPr/>
          <p:nvPr/>
        </p:nvCxnSpPr>
        <p:spPr>
          <a:xfrm>
            <a:off x="4300220" y="1331595"/>
            <a:ext cx="415925" cy="94551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125595" y="2277110"/>
            <a:ext cx="1630680" cy="52197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物理变化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5315585" y="1322070"/>
            <a:ext cx="1992630" cy="95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838825" y="1704340"/>
            <a:ext cx="946150" cy="52197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/>
              <a:t>单质</a:t>
            </a:r>
            <a:endParaRPr lang="zh-CN" altLang="en-US" sz="2800" b="1"/>
          </a:p>
        </p:txBody>
      </p:sp>
      <p:cxnSp>
        <p:nvCxnSpPr>
          <p:cNvPr id="14" name="直接箭头连接符 13"/>
          <p:cNvCxnSpPr/>
          <p:nvPr/>
        </p:nvCxnSpPr>
        <p:spPr>
          <a:xfrm flipH="1">
            <a:off x="6083935" y="1341120"/>
            <a:ext cx="0" cy="36004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11785" y="2905760"/>
            <a:ext cx="8392160" cy="355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3860"/>
              </a:lnSpc>
            </a:pPr>
            <a:r>
              <a:rPr lang="zh-CN" altLang="en-US" sz="2800" b="1">
                <a:solidFill>
                  <a:srgbClr val="FF0000"/>
                </a:solidFill>
              </a:rPr>
              <a:t>【典例分析】</a:t>
            </a:r>
            <a:endParaRPr lang="zh-CN" altLang="en-US" sz="2800" b="1"/>
          </a:p>
          <a:p>
            <a:pPr fontAlgn="auto">
              <a:lnSpc>
                <a:spcPts val="3860"/>
              </a:lnSpc>
            </a:pPr>
            <a:r>
              <a:rPr lang="zh-CN" altLang="en-US" sz="2800" b="1"/>
              <a:t>①合金中至少含有两种金属                                   </a:t>
            </a:r>
            <a:r>
              <a:rPr lang="zh-CN" altLang="en-US" sz="4800" b="1"/>
              <a:t> </a:t>
            </a:r>
            <a:r>
              <a:rPr lang="zh-CN" altLang="en-US" sz="2800" b="1"/>
              <a:t>         </a:t>
            </a:r>
            <a:endParaRPr lang="zh-CN" altLang="en-US" sz="2800" b="1"/>
          </a:p>
          <a:p>
            <a:pPr fontAlgn="auto">
              <a:lnSpc>
                <a:spcPts val="3860"/>
              </a:lnSpc>
            </a:pPr>
            <a:r>
              <a:rPr lang="zh-CN" altLang="en-US" sz="2800" b="1"/>
              <a:t>②合金一定是混合物</a:t>
            </a:r>
            <a:endParaRPr lang="zh-CN" altLang="en-US" sz="2800" b="1"/>
          </a:p>
          <a:p>
            <a:pPr fontAlgn="auto">
              <a:lnSpc>
                <a:spcPts val="3860"/>
              </a:lnSpc>
            </a:pPr>
            <a:r>
              <a:rPr lang="zh-CN" altLang="en-US" sz="2800" b="1"/>
              <a:t>③合金中的元素以化合物的形式存在    </a:t>
            </a:r>
            <a:endParaRPr lang="zh-CN" altLang="en-US" sz="2800" b="1"/>
          </a:p>
          <a:p>
            <a:pPr fontAlgn="auto">
              <a:lnSpc>
                <a:spcPts val="3860"/>
              </a:lnSpc>
            </a:pPr>
            <a:r>
              <a:rPr lang="zh-CN" altLang="en-US" sz="2800" b="1"/>
              <a:t>④纯金属制成合金属于化学变化</a:t>
            </a:r>
            <a:endParaRPr lang="zh-CN" altLang="en-US" sz="2800" b="1"/>
          </a:p>
          <a:p>
            <a:pPr fontAlgn="auto">
              <a:lnSpc>
                <a:spcPts val="3860"/>
              </a:lnSpc>
            </a:pPr>
            <a:r>
              <a:rPr lang="zh-CN" altLang="en-US" sz="2800" b="1"/>
              <a:t>⑤合金依然具有金属特征              </a:t>
            </a:r>
            <a:endParaRPr lang="zh-CN" altLang="en-US" sz="2800" b="1"/>
          </a:p>
          <a:p>
            <a:pPr fontAlgn="auto">
              <a:lnSpc>
                <a:spcPts val="3860"/>
              </a:lnSpc>
            </a:pPr>
            <a:r>
              <a:rPr lang="zh-CN" altLang="en-US" sz="2800" b="1"/>
              <a:t>⑥生铁是铁合金</a:t>
            </a:r>
            <a:endParaRPr lang="zh-CN" altLang="en-US" sz="2800" b="1"/>
          </a:p>
        </p:txBody>
      </p:sp>
      <p:sp>
        <p:nvSpPr>
          <p:cNvPr id="16" name="乘号 15"/>
          <p:cNvSpPr/>
          <p:nvPr/>
        </p:nvSpPr>
        <p:spPr>
          <a:xfrm>
            <a:off x="4716145" y="3338830"/>
            <a:ext cx="578485" cy="60134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" name="乘号 17"/>
          <p:cNvSpPr/>
          <p:nvPr/>
        </p:nvSpPr>
        <p:spPr>
          <a:xfrm>
            <a:off x="5294630" y="4812665"/>
            <a:ext cx="666115" cy="6826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" name="乘号 18"/>
          <p:cNvSpPr/>
          <p:nvPr/>
        </p:nvSpPr>
        <p:spPr>
          <a:xfrm>
            <a:off x="6083935" y="4349115"/>
            <a:ext cx="527685" cy="66929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" name="文本框 19"/>
          <p:cNvSpPr txBox="1"/>
          <p:nvPr/>
        </p:nvSpPr>
        <p:spPr>
          <a:xfrm>
            <a:off x="3544570" y="3844290"/>
            <a:ext cx="7556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√</a:t>
            </a:r>
            <a:endParaRPr lang="zh-CN" altLang="en-US" sz="4000"/>
          </a:p>
        </p:txBody>
      </p:sp>
      <p:sp>
        <p:nvSpPr>
          <p:cNvPr id="21" name="文本框 20"/>
          <p:cNvSpPr txBox="1"/>
          <p:nvPr/>
        </p:nvSpPr>
        <p:spPr>
          <a:xfrm>
            <a:off x="4427855" y="5331460"/>
            <a:ext cx="7556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√</a:t>
            </a:r>
            <a:endParaRPr lang="zh-CN" altLang="en-US" sz="4000"/>
          </a:p>
        </p:txBody>
      </p:sp>
      <p:sp>
        <p:nvSpPr>
          <p:cNvPr id="22" name="文本框 21"/>
          <p:cNvSpPr txBox="1"/>
          <p:nvPr/>
        </p:nvSpPr>
        <p:spPr>
          <a:xfrm>
            <a:off x="2950210" y="5913755"/>
            <a:ext cx="7556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√</a:t>
            </a:r>
            <a:endParaRPr lang="zh-CN" altLang="en-US" sz="4000"/>
          </a:p>
        </p:txBody>
      </p:sp>
      <p:sp>
        <p:nvSpPr>
          <p:cNvPr id="23" name="文本框 22"/>
          <p:cNvSpPr txBox="1"/>
          <p:nvPr/>
        </p:nvSpPr>
        <p:spPr>
          <a:xfrm>
            <a:off x="6611620" y="4422775"/>
            <a:ext cx="946150" cy="52197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/>
              <a:t>单质</a:t>
            </a:r>
            <a:endParaRPr lang="zh-CN" altLang="en-US" sz="2800" b="1"/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5960745" y="4973320"/>
            <a:ext cx="1630680" cy="52197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物理变化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3544570" y="5960745"/>
            <a:ext cx="1260475" cy="52197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铁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+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碳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5" grpId="0"/>
      <p:bldP spid="10" grpId="0"/>
      <p:bldP spid="13" grpId="0"/>
      <p:bldP spid="16" grpId="0"/>
      <p:bldP spid="20" grpId="0"/>
      <p:bldP spid="19" grpId="0"/>
      <p:bldP spid="23" grpId="0"/>
      <p:bldP spid="18" grpId="0"/>
      <p:bldP spid="24" grpId="0"/>
      <p:bldP spid="21" grpId="0"/>
      <p:bldP spid="22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723" name="Rectangle 5"/>
          <p:cNvSpPr/>
          <p:nvPr/>
        </p:nvSpPr>
        <p:spPr>
          <a:xfrm>
            <a:off x="2261870" y="102870"/>
            <a:ext cx="508762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>
                <a:solidFill>
                  <a:schemeClr val="tx1"/>
                </a:solidFill>
                <a:latin typeface="Arial" panose="020b0604020202020204" pitchFamily="34" charset="0"/>
              </a:rPr>
              <a:t>一、合金</a:t>
            </a:r>
            <a:r>
              <a:rPr lang="en-US" altLang="zh-CN" sz="3600" b="1">
                <a:solidFill>
                  <a:schemeClr val="tx1"/>
                </a:solidFill>
                <a:latin typeface="Arial" panose="020b0604020202020204" pitchFamily="34" charset="0"/>
              </a:rPr>
              <a:t>——</a:t>
            </a:r>
            <a:r>
              <a:rPr lang="zh-CN" altLang="en-US" sz="3600" b="1">
                <a:solidFill>
                  <a:schemeClr val="tx1"/>
                </a:solidFill>
                <a:latin typeface="Arial" panose="020b0604020202020204" pitchFamily="34" charset="0"/>
              </a:rPr>
              <a:t>（混合物）</a:t>
            </a:r>
            <a:endParaRPr lang="zh-CN" altLang="en-US" sz="36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621030"/>
            <a:ext cx="2327910" cy="5861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fontAlgn="auto">
              <a:lnSpc>
                <a:spcPts val="3860"/>
              </a:lnSpc>
            </a:pPr>
            <a:r>
              <a:rPr lang="zh-CN" altLang="en-US" sz="2800" b="1">
                <a:solidFill>
                  <a:srgbClr val="FF0000"/>
                </a:solidFill>
                <a:sym typeface="+mn-ea"/>
              </a:rPr>
              <a:t>【典例分析】</a:t>
            </a:r>
            <a:endParaRPr lang="zh-CN" altLang="en-US" sz="28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-243840" y="1114425"/>
            <a:ext cx="9036685" cy="2584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66700" algn="l" fontAlgn="auto">
              <a:lnSpc>
                <a:spcPts val="4860"/>
              </a:lnSpc>
            </a:pPr>
            <a:r>
              <a:rPr 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2.</a:t>
            </a:r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判断下列物质是否属于金属材料？</a:t>
            </a:r>
            <a:endParaRPr lang="en-US" sz="28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indent="266700" algn="l" fontAlgn="auto">
              <a:lnSpc>
                <a:spcPts val="4860"/>
              </a:lnSpc>
            </a:pPr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①金刚石</a:t>
            </a:r>
            <a:r>
              <a:rPr 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         </a:t>
            </a:r>
            <a:r>
              <a:rPr lang="en-US" sz="2800" b="1">
                <a:latin typeface="Times New Roman" panose="02020603050405020304" pitchFamily="2" charset="0"/>
                <a:ea typeface="新宋体" panose="02010609030101010101" charset="-122"/>
                <a:cs typeface="Times New Roman" panose="02020603050405020304" pitchFamily="2" charset="0"/>
              </a:rPr>
              <a:t>        ②</a:t>
            </a:r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黄铜</a:t>
            </a:r>
            <a:r>
              <a:rPr 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                      </a:t>
            </a:r>
            <a:endParaRPr lang="en-US" sz="28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indent="266700" algn="l" fontAlgn="auto">
              <a:lnSpc>
                <a:spcPts val="4860"/>
              </a:lnSpc>
            </a:pPr>
            <a:r>
              <a:rPr lang="en-US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 ③</a:t>
            </a:r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氧化铁（</a:t>
            </a:r>
            <a:r>
              <a:rPr lang="en-US" sz="28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Fe</a:t>
            </a:r>
            <a:r>
              <a:rPr lang="en-US" sz="2800" b="1" baseline="-25000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2</a:t>
            </a:r>
            <a:r>
              <a:rPr lang="en-US" sz="28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O</a:t>
            </a:r>
            <a:r>
              <a:rPr lang="en-US" sz="2800" b="1" baseline="-25000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3</a:t>
            </a:r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）</a:t>
            </a:r>
            <a:endParaRPr lang="zh-CN" sz="2800" b="1">
              <a:latin typeface="Times New Roman" panose="02020603050405020304" pitchFamily="2" charset="0"/>
              <a:ea typeface="宋体" panose="02010600030101010101" pitchFamily="2" charset="-122"/>
              <a:cs typeface="Times New Roman" panose="02020603050405020304" pitchFamily="2" charset="0"/>
            </a:endParaRPr>
          </a:p>
          <a:p>
            <a:pPr indent="266700" algn="l" fontAlgn="auto">
              <a:lnSpc>
                <a:spcPts val="4860"/>
              </a:lnSpc>
            </a:pPr>
            <a:r>
              <a:rPr lang="en-US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 ④</a:t>
            </a:r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铜（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Cu</a:t>
            </a:r>
            <a:r>
              <a:rPr lang="zh-CN" altLang="en-US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）</a:t>
            </a:r>
            <a:r>
              <a:rPr 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          </a:t>
            </a:r>
            <a:r>
              <a:rPr lang="en-US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⑤</a:t>
            </a:r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塑料水杯</a:t>
            </a:r>
            <a:r>
              <a:rPr 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               </a:t>
            </a:r>
            <a:r>
              <a:rPr lang="en-US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⑥</a:t>
            </a:r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生铁</a:t>
            </a:r>
            <a:endParaRPr lang="zh-CN" altLang="en-US" sz="28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89405" y="1862455"/>
            <a:ext cx="491490" cy="52197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C</a:t>
            </a:r>
            <a:endParaRPr lang="en-US" altLang="zh-CN" sz="28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85" y="4157345"/>
            <a:ext cx="4287520" cy="170116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311015" y="1862455"/>
            <a:ext cx="1957705" cy="52197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Cu-Zn</a:t>
            </a:r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合金</a:t>
            </a:r>
            <a:endParaRPr lang="zh-CN" altLang="en-US" sz="28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107055" y="2469515"/>
            <a:ext cx="5341620" cy="521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/>
              <a:t>只是一种含有金属元素的化合物</a:t>
            </a:r>
            <a:endParaRPr lang="zh-CN" altLang="en-US" sz="2800" b="1"/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7188200" y="3075940"/>
            <a:ext cx="1260475" cy="52197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铁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+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碳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2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4325" y="1353185"/>
            <a:ext cx="8037830" cy="11887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34710" y="3641090"/>
            <a:ext cx="2947670" cy="3216910"/>
          </a:xfrm>
          <a:prstGeom prst="rect">
            <a:avLst/>
          </a:prstGeom>
        </p:spPr>
      </p:pic>
      <p:sp>
        <p:nvSpPr>
          <p:cNvPr id="158723" name="Rectangle 5"/>
          <p:cNvSpPr/>
          <p:nvPr/>
        </p:nvSpPr>
        <p:spPr>
          <a:xfrm>
            <a:off x="2261870" y="102870"/>
            <a:ext cx="508762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>
                <a:solidFill>
                  <a:schemeClr val="tx1"/>
                </a:solidFill>
                <a:latin typeface="Arial" panose="020b0604020202020204" pitchFamily="34" charset="0"/>
              </a:rPr>
              <a:t>一、合金</a:t>
            </a:r>
            <a:r>
              <a:rPr lang="en-US" altLang="zh-CN" sz="3600" b="1">
                <a:solidFill>
                  <a:schemeClr val="tx1"/>
                </a:solidFill>
                <a:latin typeface="Arial" panose="020b0604020202020204" pitchFamily="34" charset="0"/>
              </a:rPr>
              <a:t>——</a:t>
            </a:r>
            <a:r>
              <a:rPr lang="zh-CN" altLang="en-US" sz="3600" b="1">
                <a:solidFill>
                  <a:schemeClr val="tx1"/>
                </a:solidFill>
                <a:latin typeface="Arial" panose="020b0604020202020204" pitchFamily="34" charset="0"/>
              </a:rPr>
              <a:t>（混合物）</a:t>
            </a:r>
            <a:endParaRPr lang="zh-CN" altLang="en-US" sz="36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3985" y="748030"/>
            <a:ext cx="36322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3.</a:t>
            </a:r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铁的合金</a:t>
            </a:r>
            <a:endParaRPr lang="zh-CN" altLang="en-US" sz="28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-96520" y="2759075"/>
            <a:ext cx="5107940" cy="1861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ts val="4600"/>
              </a:lnSpc>
            </a:pPr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（</a:t>
            </a:r>
            <a:r>
              <a:rPr lang="en-US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1</a:t>
            </a:r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）两者性能不同的主要原因</a:t>
            </a:r>
            <a:r>
              <a:rPr 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   </a:t>
            </a:r>
            <a:endParaRPr lang="en-US" sz="28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indent="0" fontAlgn="auto">
              <a:lnSpc>
                <a:spcPts val="4600"/>
              </a:lnSpc>
            </a:pPr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（</a:t>
            </a:r>
            <a:r>
              <a:rPr lang="en-US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2</a:t>
            </a:r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</a:rPr>
              <a:t>）两者的区别和联系</a:t>
            </a:r>
            <a:endParaRPr lang="zh-CN" sz="2800" b="1">
              <a:latin typeface="Times New Roman" panose="02020603050405020304" pitchFamily="2" charset="0"/>
              <a:ea typeface="宋体" panose="02010600030101010101" pitchFamily="2" charset="-122"/>
              <a:cs typeface="Times New Roman" panose="02020603050405020304" pitchFamily="2" charset="0"/>
            </a:endParaRPr>
          </a:p>
          <a:p>
            <a:pPr indent="0" fontAlgn="auto">
              <a:lnSpc>
                <a:spcPts val="4600"/>
              </a:lnSpc>
            </a:pPr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  <a:sym typeface="+mn-ea"/>
              </a:rPr>
              <a:t>（</a:t>
            </a:r>
            <a:r>
              <a:rPr lang="en-US" sz="2800" b="1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3</a:t>
            </a:r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  <a:cs typeface="Times New Roman" panose="02020603050405020304" pitchFamily="2" charset="0"/>
                <a:sym typeface="+mn-ea"/>
              </a:rPr>
              <a:t>）两者转化的变化类型</a:t>
            </a:r>
            <a:endParaRPr lang="zh-CN" altLang="en-US" sz="28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4" name="右大括号 3"/>
          <p:cNvSpPr/>
          <p:nvPr/>
        </p:nvSpPr>
        <p:spPr>
          <a:xfrm>
            <a:off x="4894580" y="2997200"/>
            <a:ext cx="213360" cy="866775"/>
          </a:xfrm>
          <a:prstGeom prst="rightBrac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" name="文本框 5"/>
          <p:cNvSpPr txBox="1"/>
          <p:nvPr/>
        </p:nvSpPr>
        <p:spPr>
          <a:xfrm>
            <a:off x="5279390" y="3119120"/>
            <a:ext cx="2069465" cy="52197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/>
              <a:t>含碳量不同</a:t>
            </a:r>
            <a:endParaRPr lang="zh-CN" altLang="en-US" sz="2800" b="1"/>
          </a:p>
        </p:txBody>
      </p:sp>
      <p:sp>
        <p:nvSpPr>
          <p:cNvPr id="12" name="文本框 11"/>
          <p:cNvSpPr txBox="1"/>
          <p:nvPr/>
        </p:nvSpPr>
        <p:spPr>
          <a:xfrm>
            <a:off x="726440" y="4620260"/>
            <a:ext cx="3728720" cy="521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生铁→钢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：化学变化 </a:t>
            </a:r>
            <a:r>
              <a:rPr lang="zh-CN" altLang="en-US" sz="18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 </a:t>
            </a:r>
            <a:endParaRPr lang="zh-CN" altLang="en-US" sz="1800" b="1">
              <a:solidFill>
                <a:srgbClr val="000000"/>
              </a:solidFill>
              <a:latin typeface="Times New Roman" panose="02020603050405020304" pitchFamily="2" charset="0"/>
              <a:cs typeface="Times New Roman" panose="02020603050405020304" pitchFamily="2" charset="0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545" y="5320030"/>
            <a:ext cx="4333875" cy="79438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4" grpId="0"/>
      <p:bldP spid="6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723" name="Rectangle 5"/>
          <p:cNvSpPr/>
          <p:nvPr/>
        </p:nvSpPr>
        <p:spPr>
          <a:xfrm>
            <a:off x="2261870" y="102870"/>
            <a:ext cx="508762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>
                <a:solidFill>
                  <a:schemeClr val="tx1"/>
                </a:solidFill>
                <a:latin typeface="Arial" panose="020b0604020202020204" pitchFamily="34" charset="0"/>
              </a:rPr>
              <a:t>一、合金</a:t>
            </a:r>
            <a:r>
              <a:rPr lang="en-US" altLang="zh-CN" sz="3600" b="1">
                <a:solidFill>
                  <a:schemeClr val="tx1"/>
                </a:solidFill>
                <a:latin typeface="Arial" panose="020b0604020202020204" pitchFamily="34" charset="0"/>
              </a:rPr>
              <a:t>——</a:t>
            </a:r>
            <a:r>
              <a:rPr lang="zh-CN" altLang="en-US" sz="3600" b="1">
                <a:solidFill>
                  <a:schemeClr val="tx1"/>
                </a:solidFill>
                <a:latin typeface="Arial" panose="020b0604020202020204" pitchFamily="34" charset="0"/>
              </a:rPr>
              <a:t>（混合物）</a:t>
            </a:r>
            <a:endParaRPr lang="zh-CN" altLang="en-US" sz="36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65" y="1270000"/>
            <a:ext cx="8525510" cy="50165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16865" y="748030"/>
            <a:ext cx="23977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4.</a:t>
            </a:r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钛和钛合金</a:t>
            </a:r>
            <a:endParaRPr lang="zh-CN" altLang="en-US" sz="28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723" name="Rectangle 5"/>
          <p:cNvSpPr/>
          <p:nvPr/>
        </p:nvSpPr>
        <p:spPr>
          <a:xfrm>
            <a:off x="1766570" y="123190"/>
            <a:ext cx="591185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2" charset="0"/>
              </a:rPr>
              <a:t>二、探究合金的优越性能</a:t>
            </a:r>
            <a:endParaRPr lang="zh-CN" altLang="en-US" sz="3600" b="1">
              <a:solidFill>
                <a:schemeClr val="tx1"/>
              </a:solidFill>
              <a:latin typeface="Times New Roman" panose="02020603050405020304" pitchFamily="2" charset="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38455" y="1615440"/>
          <a:ext cx="8467090" cy="3180080"/>
        </p:xfrm>
        <a:graphic>
          <a:graphicData uri="http://schemas.openxmlformats.org/drawingml/2006/table">
            <a:tbl>
              <a:tblPr firstRow="1" bandRow="1">
                <a:tableStyleId>{1F468A6D-FD57-445B-983A-14EA8F392B02}</a:tableStyleId>
              </a:tblPr>
              <a:tblGrid>
                <a:gridCol w="1503680"/>
                <a:gridCol w="1865630"/>
                <a:gridCol w="1456055"/>
                <a:gridCol w="2003425"/>
                <a:gridCol w="1638300"/>
              </a:tblGrid>
              <a:tr h="518160">
                <a:tc rowSpan="2"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1" smtClean="0"/>
                        <a:t>性质</a:t>
                      </a:r>
                      <a:endParaRPr lang="en-US" altLang="zh-CN" sz="2800" b="1" smtClean="0"/>
                    </a:p>
                    <a:p>
                      <a:pPr algn="ctr"/>
                      <a:r>
                        <a:rPr lang="zh-CN" altLang="en-US" sz="2800" b="1" smtClean="0"/>
                        <a:t>比较</a:t>
                      </a:r>
                      <a:endParaRPr lang="zh-CN" altLang="en-US" sz="2800" b="1" smtClean="0"/>
                    </a:p>
                  </a:txBody>
                  <a:tcPr/>
                </a:tc>
                <a:tc gridSpan="4"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1" smtClean="0"/>
                        <a:t>现象</a:t>
                      </a:r>
                      <a:endParaRPr lang="zh-CN" altLang="en-US" sz="2800" b="1" smtClean="0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</a:tr>
              <a:tr h="518160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1" smtClean="0"/>
                        <a:t>黄铜</a:t>
                      </a:r>
                      <a:endParaRPr lang="zh-CN" altLang="en-US" sz="2800" b="1" smtClean="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1" smtClean="0"/>
                        <a:t>铜</a:t>
                      </a:r>
                      <a:endParaRPr lang="zh-CN" altLang="en-US" sz="2800" b="1" smtClean="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1" smtClean="0"/>
                        <a:t>硬铝</a:t>
                      </a:r>
                      <a:endParaRPr lang="zh-CN" altLang="en-US" sz="2800" b="1" smtClean="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1" smtClean="0"/>
                        <a:t>铝</a:t>
                      </a:r>
                      <a:endParaRPr lang="zh-CN" altLang="en-US" sz="2800" b="1" smtClean="0"/>
                    </a:p>
                  </a:txBody>
                  <a:tcPr/>
                </a:tc>
              </a:tr>
              <a:tr h="94488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1" smtClean="0"/>
                        <a:t>光泽和</a:t>
                      </a:r>
                      <a:endParaRPr lang="en-US" altLang="zh-CN" sz="2800" b="1" smtClean="0"/>
                    </a:p>
                    <a:p>
                      <a:pPr algn="ctr"/>
                      <a:r>
                        <a:rPr lang="zh-CN" altLang="en-US" sz="2800" b="1" smtClean="0"/>
                        <a:t>颜色</a:t>
                      </a:r>
                      <a:endParaRPr lang="zh-CN" altLang="en-US" sz="2800" b="1" smtClean="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en-US" altLang="zh-CN" sz="2800" b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</a:t>
                      </a:r>
                      <a:r>
                        <a:rPr lang="zh-CN" altLang="en-US" sz="2800" b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有光泽</a:t>
                      </a:r>
                      <a:endParaRPr lang="zh-CN" altLang="en-US" sz="2800" b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l"/>
                      <a:r>
                        <a:rPr lang="zh-CN" altLang="en-US" sz="2800" b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黄色</a:t>
                      </a:r>
                      <a:endParaRPr lang="zh-CN" altLang="en-US" sz="2800" b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1" smtClean="0">
                          <a:solidFill>
                            <a:srgbClr val="FF0000"/>
                          </a:solidFill>
                          <a:effectLst/>
                        </a:rPr>
                        <a:t>有光泽紫红色</a:t>
                      </a:r>
                      <a:endParaRPr lang="zh-CN" altLang="en-US" sz="2800" b="1" smtClean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en-US" altLang="zh-CN" sz="2800" b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</a:t>
                      </a:r>
                      <a:r>
                        <a:rPr lang="zh-CN" altLang="en-US" sz="2800" b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有光泽</a:t>
                      </a:r>
                      <a:endParaRPr lang="zh-CN" altLang="en-US" sz="2800" b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l"/>
                      <a:r>
                        <a:rPr lang="zh-CN" altLang="en-US" sz="2800" b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银白色</a:t>
                      </a:r>
                      <a:endParaRPr lang="zh-CN" altLang="en-US" sz="2800" b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zh-CN" altLang="en-US" sz="2800" b="1" smtClean="0">
                          <a:solidFill>
                            <a:srgbClr val="FF0000"/>
                          </a:solidFill>
                          <a:effectLst/>
                        </a:rPr>
                        <a:t>有光泽         银白色</a:t>
                      </a:r>
                      <a:endParaRPr lang="zh-CN" altLang="en-US" sz="2800" b="1" smtClean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/>
                </a:tc>
              </a:tr>
              <a:tr h="51816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1"/>
                        <a:t>现象</a:t>
                      </a:r>
                      <a:endParaRPr lang="zh-CN" altLang="en-US" sz="2800" b="1"/>
                    </a:p>
                  </a:txBody>
                  <a:tcPr/>
                </a:tc>
                <a:tc gridSpan="2"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1">
                          <a:solidFill>
                            <a:srgbClr val="FF0000"/>
                          </a:solidFill>
                          <a:effectLst/>
                        </a:rPr>
                        <a:t>铜片上有划痕</a:t>
                      </a:r>
                      <a:endParaRPr lang="zh-CN" altLang="en-US" sz="2800" b="1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gridSpan="2"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1">
                          <a:solidFill>
                            <a:srgbClr val="FF0000"/>
                          </a:solidFill>
                          <a:effectLst/>
                        </a:rPr>
                        <a:t>铝片上有划痕</a:t>
                      </a:r>
                      <a:endParaRPr lang="zh-CN" altLang="en-US" sz="2800" b="1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</a:tr>
              <a:tr h="68072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1" smtClean="0"/>
                        <a:t>结论</a:t>
                      </a:r>
                      <a:endParaRPr lang="zh-CN" altLang="en-US" sz="2800" b="1" smtClean="0"/>
                    </a:p>
                  </a:txBody>
                  <a:tcPr/>
                </a:tc>
                <a:tc gridSpan="4">
                  <a:txBody>
                    <a:bodyPr vert="horz" wrap="square"/>
                    <a:lstStyle/>
                    <a:p>
                      <a:pPr algn="l"/>
                      <a:endParaRPr lang="zh-CN" alt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863725" y="4144010"/>
            <a:ext cx="6101080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b="1" smtClean="0">
                <a:solidFill>
                  <a:schemeClr val="tx1"/>
                </a:solidFill>
                <a:effectLst/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合金的硬度大于其组分金属的硬度；</a:t>
            </a:r>
            <a:r>
              <a:rPr lang="zh-CN" altLang="en-US" sz="2800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1800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endParaRPr lang="zh-CN" altLang="en-US" sz="1800" b="1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401185" y="4090670"/>
            <a:ext cx="1838325" cy="57531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文本框 4"/>
          <p:cNvSpPr txBox="1"/>
          <p:nvPr/>
        </p:nvSpPr>
        <p:spPr>
          <a:xfrm>
            <a:off x="215265" y="853440"/>
            <a:ext cx="18262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实验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8-1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框 6"/>
          <p:cNvSpPr txBox="1"/>
          <p:nvPr/>
        </p:nvSpPr>
        <p:spPr>
          <a:xfrm>
            <a:off x="137795" y="205105"/>
            <a:ext cx="11518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32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讨论</a:t>
            </a:r>
            <a:endParaRPr lang="zh-CN" sz="3200" b="1">
              <a:solidFill>
                <a:srgbClr val="FF0000"/>
              </a:solidFill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graphicFrame>
        <p:nvGraphicFramePr>
          <p:cNvPr id="14341" name="表格 14340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37795" y="788670"/>
          <a:ext cx="7948295" cy="1961515"/>
        </p:xfrm>
        <a:graphic>
          <a:graphicData uri="http://schemas.openxmlformats.org/drawingml/2006/table">
            <a:tbl>
              <a:tblPr/>
              <a:tblGrid>
                <a:gridCol w="1485900"/>
                <a:gridCol w="955675"/>
                <a:gridCol w="975360"/>
                <a:gridCol w="905510"/>
                <a:gridCol w="975995"/>
                <a:gridCol w="977265"/>
                <a:gridCol w="1672590"/>
              </a:tblGrid>
              <a:tr h="548005">
                <a:tc rowSpan="2"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1" i="0" u="none" kern="1200" baseline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742950" lvl="1" indent="-285750">
                        <a:defRPr sz="2400" kern="1200">
                          <a:solidFill>
                            <a:schemeClr val="tx1"/>
                          </a:solidFill>
                        </a:defRPr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1" i="0" u="none" kern="1200" baseline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742950" lvl="1" indent="-285750">
                        <a:defRPr sz="2400" kern="1200">
                          <a:solidFill>
                            <a:schemeClr val="tx1"/>
                          </a:solidFill>
                        </a:defRPr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>
                          <a:solidFill>
                            <a:schemeClr val="tx2"/>
                          </a:solidFill>
                        </a:rPr>
                        <a:t>纯金属</a:t>
                      </a:r>
                      <a:endParaRPr lang="zh-CN" altLang="en-US" b="1">
                        <a:solidFill>
                          <a:schemeClr val="tx2"/>
                        </a:solidFill>
                      </a:endParaRPr>
                    </a:p>
                  </a:txBody>
                  <a:tcPr marL="90000" marR="90000" marT="46800" marB="468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1" i="0" u="none" kern="1200" baseline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742950" lvl="1" indent="-285750">
                        <a:defRPr sz="2400" kern="1200">
                          <a:solidFill>
                            <a:schemeClr val="tx1"/>
                          </a:solidFill>
                        </a:defRPr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>
                          <a:solidFill>
                            <a:schemeClr val="tx2"/>
                          </a:solidFill>
                        </a:rPr>
                        <a:t>合金</a:t>
                      </a:r>
                      <a:endParaRPr lang="zh-CN" altLang="en-US" b="1">
                        <a:solidFill>
                          <a:schemeClr val="tx2"/>
                        </a:solidFill>
                      </a:endParaRPr>
                    </a:p>
                  </a:txBody>
                  <a:tcPr marL="90000" marR="90000" marT="46800" marB="468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895350">
                <a:tc vMerge="1">
                  <a:txBody>
                    <a:bodyPr vert="horz" wrap="square"/>
                    <a:lstStyle/>
                    <a:p/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1" i="0" u="none" kern="1200" baseline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742950" lvl="1" indent="-285750">
                        <a:defRPr sz="2400" kern="1200">
                          <a:solidFill>
                            <a:schemeClr val="tx1"/>
                          </a:solidFill>
                        </a:defRPr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>
                          <a:solidFill>
                            <a:srgbClr val="000C0C"/>
                          </a:solidFill>
                        </a:rPr>
                        <a:t>铅</a:t>
                      </a:r>
                      <a:endParaRPr lang="zh-CN" altLang="en-US" b="1">
                        <a:solidFill>
                          <a:srgbClr val="000C0C"/>
                        </a:solidFill>
                      </a:endParaRPr>
                    </a:p>
                  </a:txBody>
                  <a:tcPr marL="90000" marR="90000" marT="46800" marB="468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1" i="0" u="none" kern="1200" baseline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742950" lvl="1" indent="-285750">
                        <a:defRPr sz="2400" kern="1200">
                          <a:solidFill>
                            <a:schemeClr val="tx1"/>
                          </a:solidFill>
                        </a:defRPr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>
                          <a:solidFill>
                            <a:srgbClr val="000C0C"/>
                          </a:solidFill>
                        </a:rPr>
                        <a:t>镉</a:t>
                      </a:r>
                      <a:endParaRPr lang="zh-CN" altLang="en-US" b="1">
                        <a:solidFill>
                          <a:srgbClr val="000C0C"/>
                        </a:solidFill>
                      </a:endParaRPr>
                    </a:p>
                  </a:txBody>
                  <a:tcPr marL="90000" marR="90000" marT="46800" marB="468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1" i="0" u="none" kern="1200" baseline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742950" lvl="1" indent="-285750">
                        <a:defRPr sz="2400" kern="1200">
                          <a:solidFill>
                            <a:schemeClr val="tx1"/>
                          </a:solidFill>
                        </a:defRPr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>
                          <a:solidFill>
                            <a:srgbClr val="000C0C"/>
                          </a:solidFill>
                        </a:rPr>
                        <a:t>铋</a:t>
                      </a:r>
                      <a:endParaRPr lang="zh-CN" altLang="en-US" b="1">
                        <a:solidFill>
                          <a:srgbClr val="000C0C"/>
                        </a:solidFill>
                      </a:endParaRPr>
                    </a:p>
                  </a:txBody>
                  <a:tcPr marL="90000" marR="90000" marT="46800" marB="468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1" i="0" u="none" kern="1200" baseline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742950" lvl="1" indent="-285750">
                        <a:defRPr sz="2400" kern="1200">
                          <a:solidFill>
                            <a:schemeClr val="tx1"/>
                          </a:solidFill>
                        </a:defRPr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>
                          <a:solidFill>
                            <a:srgbClr val="000C0C"/>
                          </a:solidFill>
                        </a:rPr>
                        <a:t>锡</a:t>
                      </a:r>
                      <a:endParaRPr lang="zh-CN" altLang="en-US" b="1">
                        <a:solidFill>
                          <a:srgbClr val="000C0C"/>
                        </a:solidFill>
                      </a:endParaRPr>
                    </a:p>
                  </a:txBody>
                  <a:tcPr marL="90000" marR="90000" marT="46800" marB="468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1" i="0" u="none" kern="1200" baseline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742950" lvl="1" indent="-285750">
                        <a:defRPr sz="2400" kern="1200">
                          <a:solidFill>
                            <a:schemeClr val="tx1"/>
                          </a:solidFill>
                        </a:defRPr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>
                          <a:solidFill>
                            <a:srgbClr val="FF3300"/>
                          </a:solidFill>
                        </a:rPr>
                        <a:t>焊锡</a:t>
                      </a:r>
                      <a:endParaRPr lang="zh-CN" altLang="en-US" b="1">
                        <a:solidFill>
                          <a:srgbClr val="FF3300"/>
                        </a:solidFill>
                      </a:endParaRPr>
                    </a:p>
                  </a:txBody>
                  <a:tcPr marL="90000" marR="90000" marT="46800" marB="468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1" i="0" u="none" kern="1200" baseline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742950" lvl="1" indent="-285750">
                        <a:defRPr sz="2400" kern="1200">
                          <a:solidFill>
                            <a:schemeClr val="tx1"/>
                          </a:solidFill>
                        </a:defRPr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</a:rPr>
                        <a:t>武德合金</a:t>
                      </a: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46800" marB="468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60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1" i="0" u="none" kern="1200" baseline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742950" lvl="1" indent="-285750">
                        <a:defRPr sz="2400" kern="1200">
                          <a:solidFill>
                            <a:schemeClr val="tx1"/>
                          </a:solidFill>
                        </a:defRPr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b="1">
                          <a:solidFill>
                            <a:schemeClr val="tx2"/>
                          </a:solidFill>
                        </a:rPr>
                        <a:t>熔点</a:t>
                      </a:r>
                      <a:r>
                        <a:rPr lang="en-US" altLang="zh-CN" b="1">
                          <a:solidFill>
                            <a:schemeClr val="tx2"/>
                          </a:solidFill>
                        </a:rPr>
                        <a:t>/℃</a:t>
                      </a:r>
                      <a:endParaRPr lang="zh-CN" altLang="en-US" b="1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1" i="0" u="none" kern="1200" baseline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742950" lvl="1" indent="-285750">
                        <a:defRPr sz="2400" kern="1200">
                          <a:solidFill>
                            <a:schemeClr val="tx1"/>
                          </a:solidFill>
                        </a:defRPr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b="1">
                          <a:solidFill>
                            <a:srgbClr val="FF0000"/>
                          </a:solidFill>
                        </a:rPr>
                        <a:t>327</a:t>
                      </a:r>
                      <a:endParaRPr lang="en-US" altLang="zh-CN" b="1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1" i="0" u="none" kern="1200" baseline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742950" lvl="1" indent="-285750">
                        <a:defRPr sz="2400" kern="1200">
                          <a:solidFill>
                            <a:schemeClr val="tx1"/>
                          </a:solidFill>
                        </a:defRPr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321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1" i="0" u="none" kern="1200" baseline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742950" lvl="1" indent="-285750">
                        <a:defRPr sz="2400" kern="1200">
                          <a:solidFill>
                            <a:schemeClr val="tx1"/>
                          </a:solidFill>
                        </a:defRPr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271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1" i="0" u="none" kern="1200" baseline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742950" lvl="1" indent="-285750">
                        <a:defRPr sz="2400" kern="1200">
                          <a:solidFill>
                            <a:schemeClr val="tx1"/>
                          </a:solidFill>
                        </a:defRPr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b="1">
                          <a:solidFill>
                            <a:srgbClr val="FF3300"/>
                          </a:solidFill>
                        </a:rPr>
                        <a:t>232</a:t>
                      </a:r>
                      <a:endParaRPr lang="en-US" altLang="zh-CN" b="1">
                        <a:solidFill>
                          <a:srgbClr val="FF33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1" i="0" u="none" kern="1200" baseline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742950" lvl="1" indent="-285750">
                        <a:defRPr sz="2400" kern="1200">
                          <a:solidFill>
                            <a:schemeClr val="tx1"/>
                          </a:solidFill>
                        </a:defRPr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b="1">
                          <a:solidFill>
                            <a:srgbClr val="FF3300"/>
                          </a:solidFill>
                        </a:rPr>
                        <a:t>183</a:t>
                      </a:r>
                      <a:endParaRPr lang="en-US" altLang="zh-CN" b="1">
                        <a:solidFill>
                          <a:srgbClr val="FF33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1" i="0" u="none" kern="1200" baseline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742950" lvl="1" indent="-285750">
                        <a:defRPr sz="2400" kern="1200">
                          <a:solidFill>
                            <a:schemeClr val="tx1"/>
                          </a:solidFill>
                        </a:defRPr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70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8723" name="Rectangle 5"/>
          <p:cNvSpPr/>
          <p:nvPr/>
        </p:nvSpPr>
        <p:spPr>
          <a:xfrm>
            <a:off x="944245" y="0"/>
            <a:ext cx="591185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2" charset="0"/>
              </a:rPr>
              <a:t>二、探究合金的优越性能</a:t>
            </a:r>
            <a:endParaRPr lang="zh-CN" altLang="en-US" sz="3600" b="1">
              <a:solidFill>
                <a:schemeClr val="tx1"/>
              </a:solidFill>
              <a:latin typeface="Times New Roman" panose="02020603050405020304" pitchFamily="2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7795" y="2872740"/>
            <a:ext cx="7706995" cy="52197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/>
              <a:t>结论：合金的熔点低于</a:t>
            </a:r>
            <a:r>
              <a:rPr lang="zh-CN" altLang="en-US" sz="2800" b="1">
                <a:solidFill>
                  <a:srgbClr val="FF0000"/>
                </a:solidFill>
              </a:rPr>
              <a:t>组成它们的纯金属</a:t>
            </a:r>
            <a:r>
              <a:rPr lang="zh-CN" altLang="en-US" sz="2800" b="1"/>
              <a:t>的熔点</a:t>
            </a:r>
            <a:endParaRPr lang="zh-CN" altLang="en-US" sz="2800" b="1"/>
          </a:p>
        </p:txBody>
      </p:sp>
      <p:sp>
        <p:nvSpPr>
          <p:cNvPr id="5" name="文本框 4"/>
          <p:cNvSpPr txBox="1"/>
          <p:nvPr/>
        </p:nvSpPr>
        <p:spPr>
          <a:xfrm>
            <a:off x="137795" y="3517265"/>
            <a:ext cx="1652905" cy="52197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/>
              <a:t>焊锡用途</a:t>
            </a:r>
            <a:endParaRPr lang="zh-CN" altLang="en-US" sz="2800" b="1"/>
          </a:p>
        </p:txBody>
      </p:sp>
      <p:sp>
        <p:nvSpPr>
          <p:cNvPr id="6" name="文本框 5"/>
          <p:cNvSpPr txBox="1"/>
          <p:nvPr/>
        </p:nvSpPr>
        <p:spPr>
          <a:xfrm>
            <a:off x="2000885" y="3517265"/>
            <a:ext cx="1942465" cy="52197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/>
              <a:t>焊接金属</a:t>
            </a:r>
            <a:endParaRPr lang="zh-CN" altLang="en-US" sz="2800" b="1"/>
          </a:p>
        </p:txBody>
      </p:sp>
      <p:sp>
        <p:nvSpPr>
          <p:cNvPr id="8" name="文本框 7"/>
          <p:cNvSpPr txBox="1"/>
          <p:nvPr/>
        </p:nvSpPr>
        <p:spPr>
          <a:xfrm>
            <a:off x="137795" y="4331335"/>
            <a:ext cx="1652905" cy="52197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/>
              <a:t>武德合金</a:t>
            </a:r>
            <a:endParaRPr lang="zh-CN" altLang="en-US" sz="2800" b="1"/>
          </a:p>
        </p:txBody>
      </p:sp>
      <p:sp>
        <p:nvSpPr>
          <p:cNvPr id="9" name="文本框 8"/>
          <p:cNvSpPr txBox="1"/>
          <p:nvPr/>
        </p:nvSpPr>
        <p:spPr>
          <a:xfrm>
            <a:off x="1900555" y="4331335"/>
            <a:ext cx="3083560" cy="52197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/>
              <a:t>用于制电路保险丝</a:t>
            </a:r>
            <a:endParaRPr lang="zh-CN" altLang="en-US" sz="2800" b="1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8290" y="3309620"/>
            <a:ext cx="3329940" cy="235775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984365" y="61595"/>
            <a:ext cx="1975485" cy="52197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整理在</a:t>
            </a:r>
            <a:r>
              <a:rPr lang="en-US" altLang="zh-CN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P5</a:t>
            </a:r>
            <a:endParaRPr lang="en-US" altLang="zh-CN" sz="28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7795" y="5667375"/>
            <a:ext cx="8822055" cy="103886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2" charset="2"/>
              <a:buNone/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①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较低的熔点    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②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抗腐蚀性能更好   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③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硬度更大</a:t>
            </a:r>
            <a:endParaRPr lang="zh-CN" altLang="en-US" sz="2800" b="1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2" charset="2"/>
              <a:buNone/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④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强度更高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(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韧性好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,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耐拉伸、耐弯曲、耐压打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)</a:t>
            </a:r>
            <a:r>
              <a:rPr lang="zh-CN" altLang="en-US" sz="2800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1800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endParaRPr lang="zh-CN" altLang="en-US" sz="1800" b="1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0" y="5145405"/>
            <a:ext cx="28168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合金的优越性能：</a:t>
            </a:r>
            <a:endParaRPr lang="zh-CN" altLang="en-US" sz="2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dur="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  <p:bldP spid="9" grpId="0"/>
      <p:bldP spid="14" grpId="0"/>
      <p:bldP spid="12" grpId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1990"/>
            <a:ext cx="8910320" cy="57632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633345" y="98425"/>
            <a:ext cx="3877310" cy="5835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三、辨别金属和合金</a:t>
            </a: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441325" y="1511935"/>
            <a:ext cx="495935" cy="69532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椭圆 4"/>
          <p:cNvSpPr/>
          <p:nvPr/>
        </p:nvSpPr>
        <p:spPr>
          <a:xfrm>
            <a:off x="372745" y="2317115"/>
            <a:ext cx="340360" cy="39433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" name="椭圆 13"/>
          <p:cNvSpPr/>
          <p:nvPr/>
        </p:nvSpPr>
        <p:spPr>
          <a:xfrm>
            <a:off x="373380" y="3599815"/>
            <a:ext cx="340360" cy="39433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" name="椭圆 14"/>
          <p:cNvSpPr/>
          <p:nvPr/>
        </p:nvSpPr>
        <p:spPr>
          <a:xfrm>
            <a:off x="441325" y="4267835"/>
            <a:ext cx="271780" cy="29908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" name="椭圆 15"/>
          <p:cNvSpPr/>
          <p:nvPr/>
        </p:nvSpPr>
        <p:spPr>
          <a:xfrm>
            <a:off x="373380" y="2903855"/>
            <a:ext cx="340360" cy="50292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14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2729230" y="98425"/>
            <a:ext cx="3121660" cy="5835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易错易混点辨析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0" y="572135"/>
            <a:ext cx="8982710" cy="35998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ts val="4060"/>
              </a:lnSpc>
            </a:pPr>
            <a:r>
              <a:rPr 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1.</a:t>
            </a:r>
            <a:r>
              <a:rPr lang="zh-CN" sz="2800" b="1">
                <a:solidFill>
                  <a:srgbClr val="000000"/>
                </a:solidFill>
                <a:ea typeface="宋体" panose="02010600030101010101" pitchFamily="2" charset="-122"/>
              </a:rPr>
              <a:t>科学家发现一种新金属。根据图表信息推测</a:t>
            </a:r>
            <a:r>
              <a:rPr lang="zh-CN" sz="2800" b="1">
                <a:solidFill>
                  <a:srgbClr val="000000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下列用途是否正确：（</a:t>
            </a:r>
            <a:r>
              <a:rPr lang="en-US" sz="28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1</a:t>
            </a:r>
            <a:r>
              <a:rPr lang="zh-CN" sz="2800" b="1">
                <a:solidFill>
                  <a:srgbClr val="000000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）</a:t>
            </a:r>
            <a:r>
              <a:rPr lang="zh-CN" sz="2800" b="1">
                <a:solidFill>
                  <a:srgbClr val="000000"/>
                </a:solidFill>
                <a:ea typeface="宋体" panose="02010600030101010101" pitchFamily="2" charset="-122"/>
              </a:rPr>
              <a:t>用于焊接金属
</a:t>
            </a:r>
            <a:endParaRPr lang="zh-CN" sz="2800" b="1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0" fontAlgn="auto">
              <a:lnSpc>
                <a:spcPts val="5060"/>
              </a:lnSpc>
            </a:pPr>
            <a:r>
              <a:rPr lang="zh-CN" sz="2800" b="1">
                <a:solidFill>
                  <a:srgbClr val="000000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（</a:t>
            </a:r>
            <a:r>
              <a:rPr lang="en-US" sz="28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2</a:t>
            </a:r>
            <a:r>
              <a:rPr lang="zh-CN" sz="2800" b="1">
                <a:solidFill>
                  <a:srgbClr val="000000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）</a:t>
            </a:r>
            <a:r>
              <a:rPr lang="zh-CN" sz="2800" b="1">
                <a:solidFill>
                  <a:srgbClr val="000000"/>
                </a:solidFill>
                <a:ea typeface="宋体" panose="02010600030101010101" pitchFamily="2" charset="-122"/>
              </a:rPr>
              <a:t>制造航天飞机</a:t>
            </a:r>
            <a:endParaRPr lang="zh-CN" sz="2800" b="1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0" fontAlgn="auto">
              <a:lnSpc>
                <a:spcPts val="5060"/>
              </a:lnSpc>
            </a:pPr>
            <a:r>
              <a:rPr lang="zh-CN" sz="2800" b="1">
                <a:solidFill>
                  <a:srgbClr val="000000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（</a:t>
            </a:r>
            <a:r>
              <a:rPr lang="en-US" sz="28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3</a:t>
            </a:r>
            <a:r>
              <a:rPr lang="zh-CN" sz="2800" b="1">
                <a:solidFill>
                  <a:srgbClr val="000000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）</a:t>
            </a:r>
            <a:r>
              <a:rPr lang="zh-CN" sz="2800" b="1">
                <a:solidFill>
                  <a:srgbClr val="000000"/>
                </a:solidFill>
                <a:ea typeface="宋体" panose="02010600030101010101" pitchFamily="2" charset="-122"/>
              </a:rPr>
              <a:t>制外科手术刀</a:t>
            </a:r>
            <a:endParaRPr lang="zh-CN" sz="2800" b="1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0" fontAlgn="auto">
              <a:lnSpc>
                <a:spcPts val="5060"/>
              </a:lnSpc>
            </a:pPr>
            <a:r>
              <a:rPr lang="zh-CN" sz="2800" b="1">
                <a:solidFill>
                  <a:srgbClr val="000000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（</a:t>
            </a:r>
            <a:r>
              <a:rPr lang="en-US" sz="2800" b="1">
                <a:solidFill>
                  <a:srgbClr val="00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4</a:t>
            </a:r>
            <a:r>
              <a:rPr lang="zh-CN" sz="2800" b="1">
                <a:solidFill>
                  <a:srgbClr val="000000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）</a:t>
            </a:r>
            <a:r>
              <a:rPr lang="zh-CN" sz="2800" b="1">
                <a:solidFill>
                  <a:srgbClr val="000000"/>
                </a:solidFill>
                <a:ea typeface="宋体" panose="02010600030101010101" pitchFamily="2" charset="-122"/>
              </a:rPr>
              <a:t>用于通讯设备</a:t>
            </a:r>
            <a:endParaRPr lang="zh-CN" altLang="en-US" sz="2800" b="1"/>
          </a:p>
        </p:txBody>
      </p:sp>
      <p:pic>
        <p:nvPicPr>
          <p:cNvPr id="1073742875" name="图片 10737428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9810" y="1106170"/>
            <a:ext cx="2884170" cy="30657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2171" t="12669" r="1795"/>
          <a:stretch>
            <a:fillRect/>
          </a:stretch>
        </p:blipFill>
        <p:spPr>
          <a:xfrm>
            <a:off x="528320" y="4171950"/>
            <a:ext cx="7523480" cy="268668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2729230" y="98425"/>
            <a:ext cx="3121660" cy="5835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易错易混点辨析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-84455" y="681990"/>
            <a:ext cx="922909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2.</a:t>
            </a:r>
            <a:r>
              <a:rPr lang="zh-CN" sz="2800" b="1">
                <a:ea typeface="宋体" panose="02010600030101010101" pitchFamily="2" charset="-122"/>
              </a:rPr>
              <a:t>根据下表所列金属的熔点和沸点的数据（其他条件均与满足），判断不能制得的合金是</a:t>
            </a:r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</a:rPr>
              <a:t>哪一组？</a:t>
            </a:r>
            <a:endParaRPr lang="zh-CN" altLang="en-US" sz="2800" b="1"/>
          </a:p>
        </p:txBody>
      </p:sp>
      <p:sp>
        <p:nvSpPr>
          <p:cNvPr id="4" name="文本框 3"/>
          <p:cNvSpPr txBox="1"/>
          <p:nvPr/>
        </p:nvSpPr>
        <p:spPr>
          <a:xfrm>
            <a:off x="20955" y="3073400"/>
            <a:ext cx="7154545" cy="11144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endParaRPr lang="zh-CN" sz="1050" b="0"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 indent="0"/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</a:rPr>
              <a:t>（</a:t>
            </a:r>
            <a:r>
              <a:rPr 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1</a:t>
            </a:r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</a:rPr>
              <a:t>）</a:t>
            </a:r>
            <a:r>
              <a:rPr lang="en-US" sz="2800" b="1">
                <a:latin typeface="Times New Roman" panose="02020603050405020304" pitchFamily="2" charset="0"/>
              </a:rPr>
              <a:t>K-Na</a:t>
            </a:r>
            <a:r>
              <a:rPr lang="zh-CN" sz="2800" b="1">
                <a:ea typeface="宋体" panose="02010600030101010101" pitchFamily="2" charset="-122"/>
              </a:rPr>
              <a:t>合金              </a:t>
            </a:r>
            <a:r>
              <a:rPr lang="zh-CN" sz="2800" b="1">
                <a:solidFill>
                  <a:srgbClr val="FF0000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（</a:t>
            </a:r>
            <a:r>
              <a:rPr lang="en-US" sz="28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2</a:t>
            </a:r>
            <a:r>
              <a:rPr lang="zh-CN" sz="2800" b="1">
                <a:solidFill>
                  <a:srgbClr val="FF0000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）</a:t>
            </a:r>
            <a:r>
              <a:rPr lang="en-US" sz="2800" b="1">
                <a:solidFill>
                  <a:srgbClr val="FF0000"/>
                </a:solidFill>
                <a:latin typeface="Times New Roman" panose="02020603050405020304" pitchFamily="2" charset="0"/>
              </a:rPr>
              <a:t>K-Fe</a:t>
            </a:r>
            <a:r>
              <a:rPr 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合金</a:t>
            </a:r>
            <a:r>
              <a:rPr lang="zh-CN" sz="2800" b="1">
                <a:ea typeface="宋体" panose="02010600030101010101" pitchFamily="2" charset="-122"/>
              </a:rPr>
              <a:t>       </a:t>
            </a:r>
            <a:endParaRPr lang="zh-CN" sz="2800" b="1">
              <a:ea typeface="宋体" panose="02010600030101010101" pitchFamily="2" charset="-122"/>
            </a:endParaRPr>
          </a:p>
          <a:p>
            <a:pPr indent="0"/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</a:rPr>
              <a:t>（</a:t>
            </a:r>
            <a:r>
              <a:rPr 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3</a:t>
            </a:r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</a:rPr>
              <a:t>）</a:t>
            </a:r>
            <a:r>
              <a:rPr lang="en-US" sz="2800" b="1">
                <a:latin typeface="Times New Roman" panose="02020603050405020304" pitchFamily="2" charset="0"/>
              </a:rPr>
              <a:t>Na-Al</a:t>
            </a:r>
            <a:r>
              <a:rPr lang="zh-CN" sz="2800" b="1">
                <a:ea typeface="宋体" panose="02010600030101010101" pitchFamily="2" charset="-122"/>
              </a:rPr>
              <a:t>合金             </a:t>
            </a:r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</a:rPr>
              <a:t>（</a:t>
            </a:r>
            <a:r>
              <a:rPr 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4</a:t>
            </a:r>
            <a:r>
              <a:rPr lang="zh-CN" sz="2800" b="1">
                <a:latin typeface="Times New Roman" panose="02020603050405020304" pitchFamily="2" charset="0"/>
                <a:ea typeface="宋体" panose="02010600030101010101" pitchFamily="2" charset="-122"/>
              </a:rPr>
              <a:t>）</a:t>
            </a:r>
            <a:r>
              <a:rPr lang="en-US" sz="2800" b="1">
                <a:latin typeface="Times New Roman" panose="02020603050405020304" pitchFamily="2" charset="0"/>
              </a:rPr>
              <a:t>Fe-Cu</a:t>
            </a:r>
            <a:r>
              <a:rPr lang="zh-CN" sz="2800" b="1">
                <a:ea typeface="宋体" panose="02010600030101010101" pitchFamily="2" charset="-122"/>
              </a:rPr>
              <a:t>合金</a:t>
            </a:r>
            <a:endParaRPr lang="zh-CN" altLang="en-US" sz="2800" b="1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62560" y="1635125"/>
          <a:ext cx="8560435" cy="2133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77695"/>
                <a:gridCol w="974725"/>
                <a:gridCol w="1426210"/>
                <a:gridCol w="1193800"/>
                <a:gridCol w="1120140"/>
                <a:gridCol w="1967865"/>
              </a:tblGrid>
              <a:tr h="42672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Times New Roman" panose="02020603050405020304" pitchFamily="2" charset="0"/>
                          <a:cs typeface="Times New Roman" panose="02020603050405020304" pitchFamily="2" charset="0"/>
                        </a:rPr>
                        <a:t>金属</a:t>
                      </a:r>
                      <a:endParaRPr lang="en-US" altLang="en-US" sz="2800" b="1">
                        <a:latin typeface="Times New Roman" panose="02020603050405020304" pitchFamily="2" charset="0"/>
                        <a:ea typeface="Times New Roman" panose="02020603050405020304" pitchFamily="2" charset="0"/>
                        <a:cs typeface="Times New Roman" panose="02020603050405020304" pitchFamily="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Times New Roman" panose="02020603050405020304" pitchFamily="2" charset="0"/>
                          <a:cs typeface="Times New Roman" panose="02020603050405020304" pitchFamily="2" charset="0"/>
                        </a:rPr>
                        <a:t>Na</a:t>
                      </a:r>
                      <a:endParaRPr lang="en-US" altLang="en-US" sz="2800" b="1">
                        <a:latin typeface="Times New Roman" panose="02020603050405020304" pitchFamily="2" charset="0"/>
                        <a:ea typeface="Times New Roman" panose="02020603050405020304" pitchFamily="2" charset="0"/>
                        <a:cs typeface="Times New Roman" panose="02020603050405020304" pitchFamily="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Times New Roman" panose="02020603050405020304" pitchFamily="2" charset="0"/>
                          <a:cs typeface="Times New Roman" panose="02020603050405020304" pitchFamily="2" charset="0"/>
                        </a:rPr>
                        <a:t>K</a:t>
                      </a:r>
                      <a:endParaRPr lang="en-US" altLang="en-US" sz="2800" b="1">
                        <a:latin typeface="Times New Roman" panose="02020603050405020304" pitchFamily="2" charset="0"/>
                        <a:ea typeface="Times New Roman" panose="02020603050405020304" pitchFamily="2" charset="0"/>
                        <a:cs typeface="Times New Roman" panose="02020603050405020304" pitchFamily="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Times New Roman" panose="02020603050405020304" pitchFamily="2" charset="0"/>
                          <a:cs typeface="Times New Roman" panose="02020603050405020304" pitchFamily="2" charset="0"/>
                        </a:rPr>
                        <a:t>Al</a:t>
                      </a:r>
                      <a:endParaRPr lang="en-US" altLang="en-US" sz="2800" b="1">
                        <a:latin typeface="Times New Roman" panose="02020603050405020304" pitchFamily="2" charset="0"/>
                        <a:ea typeface="Times New Roman" panose="02020603050405020304" pitchFamily="2" charset="0"/>
                        <a:cs typeface="Times New Roman" panose="02020603050405020304" pitchFamily="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Times New Roman" panose="02020603050405020304" pitchFamily="2" charset="0"/>
                          <a:cs typeface="Times New Roman" panose="02020603050405020304" pitchFamily="2" charset="0"/>
                        </a:rPr>
                        <a:t>Cu</a:t>
                      </a:r>
                      <a:endParaRPr lang="en-US" altLang="en-US" sz="2800" b="1">
                        <a:latin typeface="Times New Roman" panose="02020603050405020304" pitchFamily="2" charset="0"/>
                        <a:ea typeface="Times New Roman" panose="02020603050405020304" pitchFamily="2" charset="0"/>
                        <a:cs typeface="Times New Roman" panose="02020603050405020304" pitchFamily="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Times New Roman" panose="02020603050405020304" pitchFamily="2" charset="0"/>
                          <a:cs typeface="Times New Roman" panose="02020603050405020304" pitchFamily="2" charset="0"/>
                        </a:rPr>
                        <a:t>Fe</a:t>
                      </a:r>
                      <a:endParaRPr lang="en-US" altLang="en-US" sz="2800" b="1">
                        <a:latin typeface="Times New Roman" panose="02020603050405020304" pitchFamily="2" charset="0"/>
                        <a:ea typeface="Times New Roman" panose="02020603050405020304" pitchFamily="2" charset="0"/>
                        <a:cs typeface="Times New Roman" panose="02020603050405020304" pitchFamily="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546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Times New Roman" panose="02020603050405020304" pitchFamily="2" charset="0"/>
                          <a:cs typeface="Times New Roman" panose="02020603050405020304" pitchFamily="2" charset="0"/>
                        </a:rPr>
                        <a:t>熔点（℃）</a:t>
                      </a:r>
                      <a:endParaRPr lang="en-US" altLang="en-US" sz="2800" b="1">
                        <a:latin typeface="Times New Roman" panose="02020603050405020304" pitchFamily="2" charset="0"/>
                        <a:ea typeface="Times New Roman" panose="02020603050405020304" pitchFamily="2" charset="0"/>
                        <a:cs typeface="Times New Roman" panose="02020603050405020304" pitchFamily="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Times New Roman" panose="02020603050405020304" pitchFamily="2" charset="0"/>
                          <a:cs typeface="Times New Roman" panose="02020603050405020304" pitchFamily="2" charset="0"/>
                        </a:rPr>
                        <a:t>97.8</a:t>
                      </a:r>
                      <a:endParaRPr lang="en-US" altLang="en-US" sz="2800" b="1">
                        <a:latin typeface="Times New Roman" panose="02020603050405020304" pitchFamily="2" charset="0"/>
                        <a:ea typeface="Times New Roman" panose="02020603050405020304" pitchFamily="2" charset="0"/>
                        <a:cs typeface="Times New Roman" panose="02020603050405020304" pitchFamily="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Times New Roman" panose="02020603050405020304" pitchFamily="2" charset="0"/>
                          <a:cs typeface="Times New Roman" panose="02020603050405020304" pitchFamily="2" charset="0"/>
                        </a:rPr>
                        <a:t>63.6</a:t>
                      </a:r>
                      <a:endParaRPr lang="en-US" altLang="en-US" sz="2800" b="1">
                        <a:latin typeface="Times New Roman" panose="02020603050405020304" pitchFamily="2" charset="0"/>
                        <a:ea typeface="Times New Roman" panose="02020603050405020304" pitchFamily="2" charset="0"/>
                        <a:cs typeface="Times New Roman" panose="02020603050405020304" pitchFamily="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Times New Roman" panose="02020603050405020304" pitchFamily="2" charset="0"/>
                          <a:cs typeface="Times New Roman" panose="02020603050405020304" pitchFamily="2" charset="0"/>
                        </a:rPr>
                        <a:t>660</a:t>
                      </a:r>
                      <a:endParaRPr lang="en-US" altLang="en-US" sz="2800" b="1">
                        <a:latin typeface="Times New Roman" panose="02020603050405020304" pitchFamily="2" charset="0"/>
                        <a:ea typeface="Times New Roman" panose="02020603050405020304" pitchFamily="2" charset="0"/>
                        <a:cs typeface="Times New Roman" panose="02020603050405020304" pitchFamily="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Times New Roman" panose="02020603050405020304" pitchFamily="2" charset="0"/>
                          <a:cs typeface="Times New Roman" panose="02020603050405020304" pitchFamily="2" charset="0"/>
                        </a:rPr>
                        <a:t>1083</a:t>
                      </a:r>
                      <a:endParaRPr lang="en-US" altLang="en-US" sz="2800" b="1">
                        <a:latin typeface="Times New Roman" panose="02020603050405020304" pitchFamily="2" charset="0"/>
                        <a:ea typeface="Times New Roman" panose="02020603050405020304" pitchFamily="2" charset="0"/>
                        <a:cs typeface="Times New Roman" panose="02020603050405020304" pitchFamily="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Times New Roman" panose="02020603050405020304" pitchFamily="2" charset="0"/>
                          <a:cs typeface="Times New Roman" panose="02020603050405020304" pitchFamily="2" charset="0"/>
                        </a:rPr>
                        <a:t>1535</a:t>
                      </a:r>
                      <a:endParaRPr lang="en-US" altLang="en-US" sz="2800" b="1">
                        <a:solidFill>
                          <a:srgbClr val="FF0000"/>
                        </a:solidFill>
                        <a:latin typeface="Times New Roman" panose="02020603050405020304" pitchFamily="2" charset="0"/>
                        <a:ea typeface="Times New Roman" panose="02020603050405020304" pitchFamily="2" charset="0"/>
                        <a:cs typeface="Times New Roman" panose="02020603050405020304" pitchFamily="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03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Times New Roman" panose="02020603050405020304" pitchFamily="2" charset="0"/>
                          <a:cs typeface="Times New Roman" panose="02020603050405020304" pitchFamily="2" charset="0"/>
                        </a:rPr>
                        <a:t>沸点（℃）</a:t>
                      </a:r>
                      <a:endParaRPr lang="en-US" altLang="en-US" sz="2800" b="1">
                        <a:latin typeface="Times New Roman" panose="02020603050405020304" pitchFamily="2" charset="0"/>
                        <a:ea typeface="Times New Roman" panose="02020603050405020304" pitchFamily="2" charset="0"/>
                        <a:cs typeface="Times New Roman" panose="02020603050405020304" pitchFamily="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Times New Roman" panose="02020603050405020304" pitchFamily="2" charset="0"/>
                          <a:cs typeface="Times New Roman" panose="02020603050405020304" pitchFamily="2" charset="0"/>
                        </a:rPr>
                        <a:t>883</a:t>
                      </a:r>
                      <a:endParaRPr lang="en-US" altLang="en-US" sz="2800" b="1">
                        <a:latin typeface="Times New Roman" panose="02020603050405020304" pitchFamily="2" charset="0"/>
                        <a:ea typeface="Times New Roman" panose="02020603050405020304" pitchFamily="2" charset="0"/>
                        <a:cs typeface="Times New Roman" panose="02020603050405020304" pitchFamily="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Times New Roman" panose="02020603050405020304" pitchFamily="2" charset="0"/>
                          <a:cs typeface="Times New Roman" panose="02020603050405020304" pitchFamily="2" charset="0"/>
                        </a:rPr>
                        <a:t>774</a:t>
                      </a:r>
                      <a:endParaRPr lang="en-US" altLang="en-US" sz="2800" b="1">
                        <a:solidFill>
                          <a:srgbClr val="FF0000"/>
                        </a:solidFill>
                        <a:latin typeface="Times New Roman" panose="02020603050405020304" pitchFamily="2" charset="0"/>
                        <a:ea typeface="Times New Roman" panose="02020603050405020304" pitchFamily="2" charset="0"/>
                        <a:cs typeface="Times New Roman" panose="02020603050405020304" pitchFamily="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Times New Roman" panose="02020603050405020304" pitchFamily="2" charset="0"/>
                          <a:cs typeface="Times New Roman" panose="02020603050405020304" pitchFamily="2" charset="0"/>
                        </a:rPr>
                        <a:t>2200</a:t>
                      </a:r>
                      <a:endParaRPr lang="en-US" altLang="en-US" sz="2800" b="1">
                        <a:latin typeface="Times New Roman" panose="02020603050405020304" pitchFamily="2" charset="0"/>
                        <a:ea typeface="Times New Roman" panose="02020603050405020304" pitchFamily="2" charset="0"/>
                        <a:cs typeface="Times New Roman" panose="02020603050405020304" pitchFamily="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Times New Roman" panose="02020603050405020304" pitchFamily="2" charset="0"/>
                          <a:cs typeface="Times New Roman" panose="02020603050405020304" pitchFamily="2" charset="0"/>
                        </a:rPr>
                        <a:t>2595</a:t>
                      </a:r>
                      <a:endParaRPr lang="en-US" altLang="en-US" sz="2800" b="1">
                        <a:latin typeface="Times New Roman" panose="02020603050405020304" pitchFamily="2" charset="0"/>
                        <a:ea typeface="Times New Roman" panose="02020603050405020304" pitchFamily="2" charset="0"/>
                        <a:cs typeface="Times New Roman" panose="02020603050405020304" pitchFamily="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Times New Roman" panose="02020603050405020304" pitchFamily="2" charset="0"/>
                          <a:cs typeface="Times New Roman" panose="02020603050405020304" pitchFamily="2" charset="0"/>
                        </a:rPr>
                        <a:t>2750</a:t>
                      </a:r>
                      <a:endParaRPr lang="en-US" altLang="en-US" sz="2800" b="1">
                        <a:latin typeface="Times New Roman" panose="02020603050405020304" pitchFamily="2" charset="0"/>
                        <a:ea typeface="Times New Roman" panose="02020603050405020304" pitchFamily="2" charset="0"/>
                        <a:cs typeface="Times New Roman" panose="02020603050405020304" pitchFamily="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162560" y="4303395"/>
            <a:ext cx="6028690" cy="95313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800" b="1">
                <a:latin typeface="Times New Roman" panose="02020603050405020304" pitchFamily="2" charset="0"/>
              </a:rPr>
              <a:t>两种金属制成合金满足的条件：</a:t>
            </a:r>
            <a:endParaRPr lang="zh-CN" altLang="en-US" sz="2800" b="1">
              <a:latin typeface="Times New Roman" panose="02020603050405020304" pitchFamily="2" charset="0"/>
            </a:endParaRPr>
          </a:p>
          <a:p>
            <a:pPr indent="0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2" charset="0"/>
              </a:rPr>
              <a:t>甲金属的熔点不能高于乙金属的沸点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674" name="Rectangle 2"/>
          <p:cNvSpPr txBox="1">
            <a:spLocks noChangeArrowheads="1"/>
          </p:cNvSpPr>
          <p:nvPr/>
        </p:nvSpPr>
        <p:spPr bwMode="auto">
          <a:xfrm>
            <a:off x="114935" y="1901190"/>
            <a:ext cx="1622425" cy="5511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defTabSz="914400" eaLnBrk="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kern="1200" cap="none" spc="0" normalizeH="0" baseline="0" noProof="0">
                <a:latin typeface="+mn-ea"/>
                <a:ea typeface="+mn-ea"/>
                <a:cs typeface="+mn-cs"/>
              </a:rPr>
              <a:t>金属材料</a:t>
            </a:r>
            <a:endParaRPr kumimoji="0" lang="zh-CN" altLang="en-US" sz="2800" b="1" kern="1200" cap="none" spc="0" normalizeH="0" baseline="0" noProof="0">
              <a:latin typeface="+mn-ea"/>
              <a:ea typeface="+mn-ea"/>
              <a:cs typeface="+mn-cs"/>
            </a:endParaRPr>
          </a:p>
        </p:txBody>
      </p:sp>
      <p:sp>
        <p:nvSpPr>
          <p:cNvPr id="155652" name="Rectangle 2"/>
          <p:cNvSpPr txBox="1">
            <a:spLocks noRot="1"/>
          </p:cNvSpPr>
          <p:nvPr/>
        </p:nvSpPr>
        <p:spPr>
          <a:xfrm>
            <a:off x="0" y="0"/>
            <a:ext cx="2319020" cy="7620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zh-CN" altLang="en-US" sz="3600" b="1">
                <a:solidFill>
                  <a:srgbClr val="FF0000"/>
                </a:solidFill>
                <a:latin typeface="Arial" panose="020b0604020202020204" pitchFamily="34" charset="0"/>
              </a:rPr>
              <a:t>课堂小结</a:t>
            </a:r>
            <a:endParaRPr lang="zh-CN" altLang="en-US" sz="36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55653" name="AutoShape 11"/>
          <p:cNvSpPr/>
          <p:nvPr/>
        </p:nvSpPr>
        <p:spPr>
          <a:xfrm>
            <a:off x="1737360" y="1052195"/>
            <a:ext cx="76200" cy="2414270"/>
          </a:xfrm>
          <a:prstGeom prst="leftBrace">
            <a:avLst>
              <a:gd name="adj1" fmla="val 51294"/>
              <a:gd name="adj2" fmla="val 50000"/>
            </a:avLst>
          </a:prstGeom>
          <a:noFill/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lIns="91415" tIns="45708" rIns="91415" bIns="45708" anchor="ctr"/>
          <a:lstStyle/>
          <a:p>
            <a:pPr defTabSz="913130"/>
            <a:endParaRPr lang="zh-CN" altLang="zh-CN" sz="1800">
              <a:latin typeface="Arial" panose="020b0604020202020204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813560" y="2914968"/>
            <a:ext cx="3241675" cy="550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defTabSz="914400" eaLnBrk="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kern="1200" cap="none" spc="0" normalizeH="0" baseline="0" noProof="0">
                <a:latin typeface="+mn-ea"/>
                <a:ea typeface="+mn-ea"/>
                <a:cs typeface="+mn-cs"/>
              </a:rPr>
              <a:t>合金</a:t>
            </a:r>
            <a:endParaRPr kumimoji="0" lang="en-US" altLang="zh-CN" sz="2800" b="1" kern="1200" cap="none" spc="0" normalizeH="0" baseline="0" noProof="0">
              <a:latin typeface="+mn-ea"/>
              <a:ea typeface="+mn-ea"/>
              <a:cs typeface="+mn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737360" y="868363"/>
            <a:ext cx="3817938" cy="550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defTabSz="914400" eaLnBrk="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kern="1200" cap="none" spc="0" normalizeH="0" baseline="0" noProof="0">
                <a:latin typeface="+mn-ea"/>
                <a:ea typeface="+mn-ea"/>
                <a:cs typeface="+mn-cs"/>
              </a:rPr>
              <a:t>纯金属</a:t>
            </a:r>
            <a:endParaRPr kumimoji="0" lang="en-US" altLang="zh-CN" sz="2800" b="1" kern="1200" cap="none" spc="0" normalizeH="0" baseline="0" noProof="0">
              <a:latin typeface="+mn-ea"/>
              <a:ea typeface="+mn-ea"/>
              <a:cs typeface="+mn-cs"/>
            </a:endParaRPr>
          </a:p>
        </p:txBody>
      </p:sp>
      <p:sp>
        <p:nvSpPr>
          <p:cNvPr id="3" name="AutoShape 11"/>
          <p:cNvSpPr/>
          <p:nvPr/>
        </p:nvSpPr>
        <p:spPr>
          <a:xfrm>
            <a:off x="2901315" y="504825"/>
            <a:ext cx="151765" cy="1671955"/>
          </a:xfrm>
          <a:prstGeom prst="leftBrace">
            <a:avLst>
              <a:gd name="adj1" fmla="val 51294"/>
              <a:gd name="adj2" fmla="val 50000"/>
            </a:avLst>
          </a:prstGeom>
          <a:noFill/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lIns="91415" tIns="45708" rIns="91415" bIns="45708" anchor="ctr"/>
          <a:lstStyle/>
          <a:p>
            <a:pPr defTabSz="913130"/>
            <a:endParaRPr lang="zh-CN" altLang="zh-CN" sz="1800">
              <a:latin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53080" y="285115"/>
            <a:ext cx="44056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物理性质（共性、特性）</a:t>
            </a:r>
            <a:endParaRPr lang="zh-CN" altLang="en-US" sz="2800" b="1"/>
          </a:p>
        </p:txBody>
      </p:sp>
      <p:sp>
        <p:nvSpPr>
          <p:cNvPr id="6" name="文本框 5"/>
          <p:cNvSpPr txBox="1"/>
          <p:nvPr/>
        </p:nvSpPr>
        <p:spPr>
          <a:xfrm>
            <a:off x="3279140" y="1780540"/>
            <a:ext cx="16529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用途</a:t>
            </a:r>
            <a:endParaRPr lang="zh-CN" altLang="en-US" sz="2800" b="1"/>
          </a:p>
        </p:txBody>
      </p:sp>
      <p:cxnSp>
        <p:nvCxnSpPr>
          <p:cNvPr id="11" name="直接箭头连接符 10"/>
          <p:cNvCxnSpPr/>
          <p:nvPr/>
        </p:nvCxnSpPr>
        <p:spPr>
          <a:xfrm flipH="1">
            <a:off x="3896995" y="652145"/>
            <a:ext cx="15875" cy="1249045"/>
          </a:xfrm>
          <a:prstGeom prst="straightConnector1">
            <a:avLst/>
          </a:prstGeom>
          <a:ln w="762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utoShape 11"/>
          <p:cNvSpPr/>
          <p:nvPr/>
        </p:nvSpPr>
        <p:spPr>
          <a:xfrm>
            <a:off x="2633345" y="2452370"/>
            <a:ext cx="138430" cy="1767840"/>
          </a:xfrm>
          <a:prstGeom prst="leftBrace">
            <a:avLst>
              <a:gd name="adj1" fmla="val 51294"/>
              <a:gd name="adj2" fmla="val 50000"/>
            </a:avLst>
          </a:prstGeom>
          <a:noFill/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lIns="91415" tIns="45708" rIns="91415" bIns="45708" anchor="ctr"/>
          <a:lstStyle/>
          <a:p>
            <a:pPr defTabSz="913130"/>
            <a:endParaRPr lang="zh-CN" altLang="zh-CN" sz="1800">
              <a:latin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771775" y="2302510"/>
            <a:ext cx="26676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定义（理解）</a:t>
            </a:r>
            <a:endParaRPr lang="zh-CN" altLang="en-US" sz="2800" b="1"/>
          </a:p>
        </p:txBody>
      </p:sp>
      <p:sp>
        <p:nvSpPr>
          <p:cNvPr id="14" name="文本框 13"/>
          <p:cNvSpPr txBox="1"/>
          <p:nvPr/>
        </p:nvSpPr>
        <p:spPr>
          <a:xfrm>
            <a:off x="2777490" y="3698240"/>
            <a:ext cx="21545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常见的合金</a:t>
            </a:r>
            <a:endParaRPr lang="zh-CN" altLang="en-US" sz="2800" b="1"/>
          </a:p>
        </p:txBody>
      </p:sp>
      <p:sp>
        <p:nvSpPr>
          <p:cNvPr id="2" name="AutoShape 11"/>
          <p:cNvSpPr/>
          <p:nvPr/>
        </p:nvSpPr>
        <p:spPr>
          <a:xfrm>
            <a:off x="4684395" y="2915285"/>
            <a:ext cx="138430" cy="1767840"/>
          </a:xfrm>
          <a:prstGeom prst="leftBrace">
            <a:avLst>
              <a:gd name="adj1" fmla="val 51294"/>
              <a:gd name="adj2" fmla="val 50000"/>
            </a:avLst>
          </a:prstGeom>
          <a:noFill/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lIns="91415" tIns="45708" rIns="91415" bIns="45708" anchor="ctr"/>
          <a:lstStyle/>
          <a:p>
            <a:pPr defTabSz="913130"/>
            <a:endParaRPr lang="zh-CN" altLang="zh-CN" sz="1800">
              <a:latin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00930" y="2706370"/>
            <a:ext cx="16383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生铁和钢</a:t>
            </a:r>
            <a:endParaRPr lang="zh-CN" altLang="en-US" sz="2800" b="1"/>
          </a:p>
        </p:txBody>
      </p:sp>
      <p:sp>
        <p:nvSpPr>
          <p:cNvPr id="9" name="文本框 8"/>
          <p:cNvSpPr txBox="1"/>
          <p:nvPr/>
        </p:nvSpPr>
        <p:spPr>
          <a:xfrm>
            <a:off x="4932045" y="3466465"/>
            <a:ext cx="32588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黄铜（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Cu-Zn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合金</a:t>
            </a:r>
            <a:r>
              <a:rPr lang="zh-CN" altLang="en-US" sz="2800" b="1"/>
              <a:t>）</a:t>
            </a:r>
            <a:endParaRPr lang="zh-CN" altLang="en-US" sz="2800" b="1"/>
          </a:p>
        </p:txBody>
      </p:sp>
      <p:sp>
        <p:nvSpPr>
          <p:cNvPr id="10" name="文本框 9"/>
          <p:cNvSpPr txBox="1"/>
          <p:nvPr/>
        </p:nvSpPr>
        <p:spPr>
          <a:xfrm>
            <a:off x="4822825" y="4220210"/>
            <a:ext cx="21342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钛和钛合金</a:t>
            </a:r>
            <a:endParaRPr lang="zh-CN" altLang="en-US" sz="2800" b="1"/>
          </a:p>
        </p:txBody>
      </p:sp>
      <p:sp>
        <p:nvSpPr>
          <p:cNvPr id="15" name="文本框 14"/>
          <p:cNvSpPr txBox="1"/>
          <p:nvPr/>
        </p:nvSpPr>
        <p:spPr>
          <a:xfrm>
            <a:off x="0" y="4451350"/>
            <a:ext cx="304292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>
                <a:sym typeface="+mn-ea"/>
              </a:rPr>
              <a:t>合金的优越性能：</a:t>
            </a:r>
            <a:endParaRPr lang="zh-CN" altLang="en-US" sz="2800"/>
          </a:p>
        </p:txBody>
      </p:sp>
      <p:sp>
        <p:nvSpPr>
          <p:cNvPr id="16" name="文本框 15"/>
          <p:cNvSpPr txBox="1"/>
          <p:nvPr/>
        </p:nvSpPr>
        <p:spPr>
          <a:xfrm>
            <a:off x="10160" y="4973320"/>
            <a:ext cx="8822055" cy="52197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2" charset="2"/>
              <a:buNone/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①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较低的熔点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②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抗腐蚀性能更好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③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硬度更大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④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强度更高</a:t>
            </a:r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zh-CN" altLang="en-US" sz="1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0" y="5591175"/>
            <a:ext cx="11595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ym typeface="+mn-ea"/>
              </a:rPr>
              <a:t>应用：</a:t>
            </a:r>
            <a:endParaRPr lang="zh-CN" altLang="en-US" sz="2800"/>
          </a:p>
        </p:txBody>
      </p:sp>
      <p:sp>
        <p:nvSpPr>
          <p:cNvPr id="18" name="文本框 17"/>
          <p:cNvSpPr txBox="1"/>
          <p:nvPr/>
        </p:nvSpPr>
        <p:spPr>
          <a:xfrm>
            <a:off x="919480" y="5591175"/>
            <a:ext cx="5931535" cy="95313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800" b="1">
                <a:latin typeface="Times New Roman" panose="02020603050405020304" pitchFamily="2" charset="0"/>
              </a:rPr>
              <a:t>两种金属制成合金满足的条件：</a:t>
            </a:r>
            <a:endParaRPr lang="zh-CN" altLang="en-US" sz="2800" b="1">
              <a:latin typeface="Times New Roman" panose="02020603050405020304" pitchFamily="2" charset="0"/>
            </a:endParaRPr>
          </a:p>
          <a:p>
            <a:pPr indent="0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2" charset="0"/>
              </a:rPr>
              <a:t>甲金属的熔点不能高于乙金属的沸点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文本框 3"/>
          <p:cNvSpPr txBox="1"/>
          <p:nvPr/>
        </p:nvSpPr>
        <p:spPr>
          <a:xfrm>
            <a:off x="0" y="0"/>
            <a:ext cx="2484755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40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练习题</a:t>
            </a:r>
            <a:endParaRPr lang="zh-CN" altLang="en-US" sz="40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26720" y="1242695"/>
            <a:ext cx="7899400" cy="38938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</a:t>
            </a:r>
            <a:r>
              <a:rPr lang="zh-CN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下列有关金属及合金的说法错误的是</a:t>
            </a:r>
            <a:r>
              <a:rPr lang="en-US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      )A. </a:t>
            </a:r>
            <a:r>
              <a:rPr lang="zh-CN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常温下所有的金属都是固体</a:t>
            </a:r>
            <a:r>
              <a:rPr lang="en-US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B. </a:t>
            </a:r>
            <a:r>
              <a:rPr lang="zh-CN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铁制品在潮湿的空气中易生锈</a:t>
            </a:r>
            <a:r>
              <a:rPr lang="en-US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C. </a:t>
            </a:r>
            <a:r>
              <a:rPr lang="zh-CN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生铁和不锈钢都是金属材料</a:t>
            </a:r>
            <a:r>
              <a:rPr lang="en-US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D. </a:t>
            </a:r>
            <a:r>
              <a:rPr lang="zh-CN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铝片表面易生成致密的氧化膜
</a:t>
            </a:r>
            <a:endParaRPr lang="zh-CN" altLang="en-US" sz="2800" b="1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732270" y="1340485"/>
            <a:ext cx="74549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endParaRPr lang="en-US" altLang="zh-CN" sz="2800" b="1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文本框 3"/>
          <p:cNvSpPr txBox="1"/>
          <p:nvPr/>
        </p:nvSpPr>
        <p:spPr>
          <a:xfrm>
            <a:off x="0" y="0"/>
            <a:ext cx="2484755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40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练习题</a:t>
            </a:r>
            <a:endParaRPr lang="zh-CN" altLang="en-US" sz="40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51460" y="764540"/>
            <a:ext cx="8667750" cy="38938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</a:t>
            </a:r>
            <a:r>
              <a:rPr lang="en-US" sz="2800" b="1">
                <a:latin typeface="Times New Roman" panose="02020603050405020304" pitchFamily="2" charset="0"/>
                <a:sym typeface="+mn-ea"/>
              </a:rPr>
              <a:t> </a:t>
            </a:r>
            <a:r>
              <a:rPr lang="en-US" altLang="zh-CN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判断下列说法是否正确</a:t>
            </a:r>
            <a:r>
              <a:rPr lang="zh-CN" altLang="en-US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endParaRPr lang="zh-CN" altLang="en-US" sz="2800" b="1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zh-CN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(1)铁由于导热性能好，用来做暖气片</a:t>
            </a:r>
            <a:endParaRPr lang="en-US" altLang="zh-CN" sz="2800" b="1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zh-CN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(2)保险丝(铅锑合金)比组成它的纯金属的熔点</a:t>
            </a:r>
            <a:r>
              <a:rPr lang="zh-CN" altLang="en-US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</a:t>
            </a:r>
            <a:r>
              <a:rPr lang="en-US" altLang="zh-CN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(3)锰钢比组成它的纯金属硬度</a:t>
            </a:r>
            <a:r>
              <a:rPr lang="zh-CN" altLang="en-US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大</a:t>
            </a:r>
            <a:r>
              <a:rPr lang="en-US" altLang="zh-CN" sz="2800" b="1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，可用于制作钢轨。
</a:t>
            </a:r>
            <a:endParaRPr lang="en-US" altLang="zh-CN" sz="2800" b="1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652" name="Rectangle 2"/>
          <p:cNvSpPr txBox="1">
            <a:spLocks noRot="1"/>
          </p:cNvSpPr>
          <p:nvPr/>
        </p:nvSpPr>
        <p:spPr>
          <a:xfrm>
            <a:off x="0" y="109855"/>
            <a:ext cx="2168525" cy="7620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zh-CN" altLang="en-US" sz="3600" b="1">
                <a:solidFill>
                  <a:srgbClr val="FF0000"/>
                </a:solidFill>
                <a:latin typeface="Arial" panose="020b0604020202020204" pitchFamily="34" charset="0"/>
              </a:rPr>
              <a:t>自我整理</a:t>
            </a:r>
            <a:endParaRPr lang="zh-CN" altLang="en-US" sz="36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3195" y="871855"/>
            <a:ext cx="8980805" cy="476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4560"/>
              </a:lnSpc>
            </a:pPr>
            <a:r>
              <a:rPr lang="en-US" altLang="zh-CN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1.</a:t>
            </a:r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合金的定义及相关说法（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整理在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P4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便利贴</a:t>
            </a:r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）</a:t>
            </a:r>
            <a:endParaRPr lang="zh-CN" altLang="en-US" sz="28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fontAlgn="auto">
              <a:lnSpc>
                <a:spcPts val="4560"/>
              </a:lnSpc>
            </a:pPr>
            <a:r>
              <a:rPr lang="en-US" altLang="zh-CN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2.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P5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两个表格的整理</a:t>
            </a:r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（焊锡：用于焊接金属  武德合金</a:t>
            </a:r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用于制电路保险丝）</a:t>
            </a:r>
            <a:endParaRPr lang="zh-CN" altLang="en-US" sz="28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fontAlgn="auto">
              <a:lnSpc>
                <a:spcPts val="4560"/>
              </a:lnSpc>
            </a:pPr>
            <a:r>
              <a:rPr lang="en-US" altLang="zh-CN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3.P6</a:t>
            </a:r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区别纯金属和合金（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</a:rPr>
              <a:t>勾画整理背诵重点</a:t>
            </a:r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）</a:t>
            </a:r>
            <a:endParaRPr lang="zh-CN" altLang="en-US" sz="2800" b="1"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fontAlgn="auto">
              <a:lnSpc>
                <a:spcPts val="4560"/>
              </a:lnSpc>
            </a:pPr>
            <a:r>
              <a:rPr lang="en-US" altLang="zh-CN" sz="2800" b="1">
                <a:latin typeface="Times New Roman" panose="02020603050405020304" pitchFamily="2" charset="0"/>
                <a:cs typeface="Times New Roman" panose="02020603050405020304" pitchFamily="2" charset="0"/>
              </a:rPr>
              <a:t>4.</a:t>
            </a:r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合金的优越性能</a:t>
            </a:r>
            <a:r>
              <a:rPr lang="en-US" altLang="zh-CN" sz="2800" b="1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4</a:t>
            </a:r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条（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P7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学完本课题你应该知道</a:t>
            </a:r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）</a:t>
            </a:r>
            <a:endParaRPr lang="zh-CN" altLang="en-US" sz="2800" b="1">
              <a:latin typeface="Times New Roman" panose="02020603050405020304" pitchFamily="2" charset="0"/>
              <a:cs typeface="Times New Roman" panose="02020603050405020304" pitchFamily="2" charset="0"/>
              <a:sym typeface="+mn-ea"/>
            </a:endParaRPr>
          </a:p>
          <a:p>
            <a:pPr fontAlgn="auto">
              <a:lnSpc>
                <a:spcPts val="4560"/>
              </a:lnSpc>
            </a:pPr>
            <a:r>
              <a:rPr lang="en-US" altLang="zh-CN" sz="2800" b="1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5.</a:t>
            </a:r>
            <a:r>
              <a:rPr lang="zh-CN" altLang="en-US" sz="2800" b="1"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应用（两种金属制成合金满足的条件）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整理在提纲撕下来贴在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2" charset="0"/>
                <a:cs typeface="Times New Roman" panose="02020603050405020304" pitchFamily="2" charset="0"/>
                <a:sym typeface="+mn-ea"/>
              </a:rPr>
              <a:t>P7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2" charset="0"/>
              <a:cs typeface="Times New Roman" panose="02020603050405020304" pitchFamily="2" charset="0"/>
            </a:endParaRPr>
          </a:p>
          <a:p>
            <a:pPr fontAlgn="auto">
              <a:lnSpc>
                <a:spcPts val="4560"/>
              </a:lnSpc>
            </a:pPr>
            <a:endParaRPr lang="zh-CN" altLang="en-US" sz="2800" b="1">
              <a:solidFill>
                <a:srgbClr val="FF0000"/>
              </a:solidFill>
              <a:latin typeface="Times New Roman" panose="02020603050405020304" pitchFamily="2" charset="0"/>
              <a:cs typeface="Times New Roman" panose="02020603050405020304" pitchFamily="2" charset="0"/>
              <a:sym typeface="+mn-ea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113"/>
  <p:tag name="KSO_WM_UNIT_CLEAR" val="1"/>
  <p:tag name="KSO_WM_UNIT_COMPATIBLE" val="0"/>
  <p:tag name="KSO_WM_UNIT_HIGHLIGHT" val="0"/>
  <p:tag name="KSO_WM_UNIT_ID" val="custom113_1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9"/>
</p:tagLst>
</file>

<file path=ppt/tags/tag2.xml><?xml version="1.0" encoding="utf-8"?>
<p:tagLst xmlns:p="http://schemas.openxmlformats.org/presentationml/2006/main">
  <p:tag name="KSO_WM_BEAUTIFY_FLAG" val="#wm#"/>
  <p:tag name="KSO_WM_SLIDE_ID" val="custom113_1"/>
  <p:tag name="KSO_WM_SLIDE_INDEX" val="1"/>
  <p:tag name="KSO_WM_SLIDE_ITEM_CNT" val="2"/>
  <p:tag name="KSO_WM_SLIDE_LAYOUT" val="a_b"/>
  <p:tag name="KSO_WM_SLIDE_LAYOUT_CNT" val="1_1"/>
  <p:tag name="KSO_WM_SLIDE_TYPE" val="title"/>
  <p:tag name="KSO_WM_TAG_VERSION" val="1.0"/>
  <p:tag name="KSO_WM_TEMPLATE_CATEGORY" val="custom"/>
  <p:tag name="KSO_WM_TEMPLATE_INDEX" val="113"/>
  <p:tag name="KSO_WM_TEMPLATE_THUMBS_INDEX" val="1、5、9、12、16、19、20、23、27、28"/>
</p:tagLst>
</file>

<file path=ppt/tags/tag3.xml><?xml version="1.0" encoding="utf-8"?>
<p:tagLst xmlns:p="http://schemas.openxmlformats.org/presentationml/2006/main">
  <p:tag name="KSO_WM_UNIT_PLACING_PICTURE_USER_VIEWPORT" val="{&quot;height&quot;:7980,&quot;width&quot;:10000}"/>
  <p:tag name="REFSHAPE" val="901186788"/>
</p:tagLst>
</file>

<file path=ppt/tags/tag4.xml><?xml version="1.0" encoding="utf-8"?>
<p:tagLst xmlns:p="http://schemas.openxmlformats.org/presentationml/2006/main">
  <p:tag name="KSO_WM_UNIT_PLACING_PICTURE_USER_VIEWPORT" val="{&quot;height&quot;:2955,&quot;width&quot;:4035}"/>
  <p:tag name="REFSHAPE" val="779626012"/>
</p:tagLst>
</file>

<file path=ppt/tags/tag5.xml><?xml version="1.0" encoding="utf-8"?>
<p:tagLst xmlns:p="http://schemas.openxmlformats.org/presentationml/2006/main">
  <p:tag name="KSO_WM_UNIT_PLACING_PICTURE_USER_VIEWPORT" val="{&quot;height&quot;:1911,&quot;width&quot;:14237}"/>
  <p:tag name="REFSHAPE" val="722407404"/>
</p:tagLst>
</file>

<file path=ppt/tags/tag6.xml><?xml version="1.0" encoding="utf-8"?>
<p:tagLst xmlns:p="http://schemas.openxmlformats.org/presentationml/2006/main">
  <p:tag name="KSO_WM_UNIT_PLACING_PICTURE_USER_VIEWPORT" val="{&quot;height&quot;:6515,&quot;width&quot;:3962}"/>
</p:tagLst>
</file>

<file path=ppt/tags/tag7.xml><?xml version="1.0" encoding="utf-8"?>
<p:tagLst xmlns:p="http://schemas.openxmlformats.org/presentationml/2006/main">
  <p:tag name="KSO_WM_UNIT_TABLE_BEAUTIFY" val="smartTable{70bcedb2-00e7-4823-8de1-449828e4e1f3}"/>
</p:tagLst>
</file>

<file path=ppt/tags/tag8.xml><?xml version="1.0" encoding="utf-8"?>
<p:tagLst xmlns:p="http://schemas.openxmlformats.org/presentationml/2006/main">
  <p:tag name="KSO_WM_UNIT_TABLE_BEAUTIFY" val="smartTable{1987d118-98b8-4b9d-9112-55f44ff39e7f}"/>
</p:tagLst>
</file>

<file path=ppt/tags/tag9.xml><?xml version="1.0" encoding="utf-8"?>
<p:tagLst xmlns:p="http://schemas.openxmlformats.org/presentationml/2006/main">
  <p:tag name="KSO_WM_UNIT_TABLE_BEAUTIFY" val="smartTable{c5248628-b020-4645-a4c1-4a56d89da2d5}"/>
</p:tagLst>
</file>

<file path=ppt/tags/tag10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a042c824-ee9e-4f71-a234-604ea86c1188"/>
</p:tagLst>
</file>

<file path=ppt/theme/theme1.xml><?xml version="1.0" encoding="utf-8"?>
<a:theme xmlns:r="http://schemas.openxmlformats.org/officeDocument/2006/relationships" xmlns:a="http://schemas.openxmlformats.org/drawingml/2006/main" name="1">
  <a:themeElements>
    <a:clrScheme name="自定义 179">
      <a:dk1>
        <a:srgbClr val="FFFFFF"/>
      </a:dk1>
      <a:lt1>
        <a:srgbClr val="5F5F5F"/>
      </a:lt1>
      <a:dk2>
        <a:srgbClr val="FFFFFF"/>
      </a:dk2>
      <a:lt2>
        <a:srgbClr val="4D4D4D"/>
      </a:lt2>
      <a:accent1>
        <a:srgbClr val="FAC504"/>
      </a:accent1>
      <a:accent2>
        <a:srgbClr val="F8931D"/>
      </a:accent2>
      <a:accent3>
        <a:srgbClr val="CE8D3E"/>
      </a:accent3>
      <a:accent4>
        <a:srgbClr val="EC7016"/>
      </a:accent4>
      <a:accent5>
        <a:srgbClr val="92D050"/>
      </a:accent5>
      <a:accent6>
        <a:srgbClr val="3082DC"/>
      </a:accent6>
      <a:hlink>
        <a:srgbClr val="E64823"/>
      </a:hlink>
      <a:folHlink>
        <a:srgbClr val="7F723D"/>
      </a:folHlink>
    </a:clrScheme>
    <a:fontScheme name="Arial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resentationFormat>On-screen Show (4:3)</PresentationFormat>
  <Paragraphs>167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7" baseType="lpstr">
      <vt:lpstr>Arial</vt:lpstr>
      <vt:lpstr>黑体</vt:lpstr>
      <vt:lpstr>Calibri Light</vt:lpstr>
      <vt:lpstr>Calibri</vt:lpstr>
      <vt:lpstr>宋体</vt:lpstr>
      <vt:lpstr>新宋体</vt:lpstr>
      <vt:lpstr>Times New Roman</vt:lpstr>
      <vt:lpstr>微软雅黑</vt:lpstr>
      <vt:lpstr>Tahoma</vt:lpstr>
      <vt:lpstr>华文隶书</vt:lpstr>
      <vt:lpstr>楷体_GB2312</vt:lpstr>
      <vt:lpstr>Wingdings 2</vt:lpstr>
      <vt:lpstr>1</vt:lpstr>
      <vt:lpstr>第八单元  </vt:lpstr>
      <vt:lpstr>PowerPoint Presentation</vt:lpstr>
      <vt:lpstr>二、金属的物理性质（共性和特性）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22.1000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2023-04-20T17:03:27Z</cp:lastPrinted>
  <dcterms:created xsi:type="dcterms:W3CDTF">2023-04-20T17:03:27Z</dcterms:created>
  <dcterms:modified xsi:type="dcterms:W3CDTF">2023-04-20T09:03:27Z</dcterms:modified>
</cp:coreProperties>
</file>