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3" r:id="rId6"/>
    <p:sldId id="277" r:id="rId7"/>
    <p:sldId id="280" r:id="rId8"/>
    <p:sldId id="283" r:id="rId9"/>
    <p:sldId id="287" r:id="rId10"/>
    <p:sldId id="291" r:id="rId11"/>
    <p:sldId id="294" r:id="rId12"/>
    <p:sldId id="297" r:id="rId13"/>
    <p:sldId id="301" r:id="rId14"/>
    <p:sldId id="305" r:id="rId15"/>
    <p:sldId id="308" r:id="rId16"/>
    <p:sldId id="311" r:id="rId17"/>
    <p:sldId id="314" r:id="rId18"/>
    <p:sldId id="318" r:id="rId19"/>
    <p:sldId id="322" r:id="rId20"/>
    <p:sldId id="325" r:id="rId21"/>
    <p:sldId id="328" r:id="rId22"/>
    <p:sldId id="332" r:id="rId23"/>
    <p:sldId id="336" r:id="rId24"/>
    <p:sldId id="339" r:id="rId25"/>
    <p:sldId id="342" r:id="rId26"/>
    <p:sldId id="346"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tags" Target="../tags/tag274.xml"/><Relationship Id="rId14" Type="http://schemas.openxmlformats.org/officeDocument/2006/relationships/tags" Target="../tags/tag275.xml"/><Relationship Id="rId15" Type="http://schemas.openxmlformats.org/officeDocument/2006/relationships/tags" Target="../tags/tag276.xml"/><Relationship Id="rId16" Type="http://schemas.openxmlformats.org/officeDocument/2006/relationships/tags" Target="../tags/tag277.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tags" Target="../tags/tag311.xml"/><Relationship Id="rId20" Type="http://schemas.openxmlformats.org/officeDocument/2006/relationships/tags" Target="../tags/tag312.xml"/><Relationship Id="rId21" Type="http://schemas.openxmlformats.org/officeDocument/2006/relationships/tags" Target="../tags/tag313.xml"/><Relationship Id="rId22" Type="http://schemas.openxmlformats.org/officeDocument/2006/relationships/tags" Target="../tags/tag314.xml"/><Relationship Id="rId23" Type="http://schemas.openxmlformats.org/officeDocument/2006/relationships/tags" Target="../tags/tag315.xml"/><Relationship Id="rId24" Type="http://schemas.openxmlformats.org/officeDocument/2006/relationships/tags" Target="../tags/tag316.xml"/><Relationship Id="rId25" Type="http://schemas.openxmlformats.org/officeDocument/2006/relationships/tags" Target="../tags/tag317.xml"/><Relationship Id="rId26" Type="http://schemas.openxmlformats.org/officeDocument/2006/relationships/tags" Target="../tags/tag318.xml"/><Relationship Id="rId27" Type="http://schemas.openxmlformats.org/officeDocument/2006/relationships/tags" Target="../tags/tag319.xml"/><Relationship Id="rId28" Type="http://schemas.openxmlformats.org/officeDocument/2006/relationships/tags" Target="../tags/tag320.xml"/><Relationship Id="rId29" Type="http://schemas.openxmlformats.org/officeDocument/2006/relationships/tags" Target="../tags/tag321.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小学教育的区域协同发展</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区域协同发展的背景和意义</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区域协同发展的实践探索</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推动区域协同发展的策略和建议</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区域协同发展的未来展望</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结论</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区域协同发展的背景和意义</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当前教育资源分布不均的问题</a:t>
            </a:r>
            <a:endParaRPr altLang="en-US" lang="zh-CN"/>
          </a:p>
        </p:txBody>
      </p:sp>
      <p:sp>
        <p:nvSpPr>
          <p:cNvPr id="1048918"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0"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2"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4"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6"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区域间教育资源分配不均衡</a:t>
            </a:r>
            <a:endParaRPr altLang="en-US" sz="1400" lang="zh-CN" spc="150">
              <a:solidFill>
                <a:schemeClr val="tx1"/>
              </a:solidFill>
              <a:effectLst/>
              <a:latin typeface="+mn-ea"/>
              <a:sym typeface="+mn-ea"/>
            </a:endParaRPr>
          </a:p>
        </p:txBody>
      </p:sp>
      <p:sp>
        <p:nvSpPr>
          <p:cNvPr id="1048928"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城市与农村教育资源差距大</a:t>
            </a:r>
            <a:endParaRPr altLang="en-US" dirty="0" sz="1400" lang="zh-CN" spc="150">
              <a:solidFill>
                <a:schemeClr val="tx1"/>
              </a:solidFill>
              <a:effectLst/>
              <a:latin typeface="+mn-ea"/>
              <a:sym typeface="+mn-ea"/>
            </a:endParaRPr>
          </a:p>
        </p:txBody>
      </p:sp>
      <p:sp>
        <p:nvSpPr>
          <p:cNvPr id="1048930"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优质教育资源供不应求</a:t>
            </a:r>
            <a:endParaRPr altLang="en-US" sz="1400" lang="zh-CN" spc="150">
              <a:solidFill>
                <a:schemeClr val="tx1"/>
              </a:solidFill>
              <a:effectLst/>
              <a:latin typeface="+mn-ea"/>
              <a:sym typeface="+mn-ea"/>
            </a:endParaRPr>
          </a:p>
        </p:txBody>
      </p:sp>
      <p:sp>
        <p:nvSpPr>
          <p:cNvPr id="1048932"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教育资源不均导致教育质量差异显著</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6" name="标题 2"/>
          <p:cNvSpPr>
            <a:spLocks noGrp="1"/>
          </p:cNvSpPr>
          <p:nvPr>
            <p:ph type="title" idx="2"/>
          </p:nvPr>
        </p:nvSpPr>
        <p:spPr/>
        <p:txBody>
          <a:bodyPr/>
          <a:p>
            <a:r>
              <a:rPr altLang="en-US" lang="zh-CN"/>
              <a:t>区域协同发展对小学教育的重要性</a:t>
            </a:r>
            <a:endParaRPr altLang="en-US" lang="zh-CN"/>
          </a:p>
        </p:txBody>
      </p:sp>
      <p:sp>
        <p:nvSpPr>
          <p:cNvPr id="1048968"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72" name="文本框 31"/>
          <p:cNvSpPr txBox="1"/>
          <p:nvPr>
            <p:custDataLst>
              <p:tags r:id="rId3"/>
            </p:custDataLst>
          </p:nvPr>
        </p:nvSpPr>
        <p:spPr>
          <a:xfrm>
            <a:off x="763306" y="2189749"/>
            <a:ext cx="2282857" cy="3405111"/>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提高教育资源利用效率：通过区域协同发展，可以实现教育资源的共享和优化配置，避免资源浪费，提高利用效率。</a:t>
            </a:r>
            <a:endParaRPr altLang="en-US" dirty="0" sz="2000" lang="zh-CN" spc="200">
              <a:solidFill>
                <a:schemeClr val="tx1">
                  <a:lumMod val="85000"/>
                  <a:lumOff val="15000"/>
                </a:schemeClr>
              </a:solidFill>
              <a:latin typeface="+mn-ea"/>
              <a:sym typeface="+mn-ea"/>
            </a:endParaRPr>
          </a:p>
        </p:txBody>
      </p:sp>
      <p:sp>
        <p:nvSpPr>
          <p:cNvPr id="1048974"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34"/>
          <p:cNvSpPr txBox="1"/>
          <p:nvPr>
            <p:custDataLst>
              <p:tags r:id="rId6"/>
            </p:custDataLst>
          </p:nvPr>
        </p:nvSpPr>
        <p:spPr>
          <a:xfrm>
            <a:off x="3557953"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促进教育公平：通过区域协同发展，可以缩小地区间的教育差距，让不同地区的学生都能享受到优质的教育资源，促进教育公平。</a:t>
            </a:r>
            <a:endParaRPr altLang="en-US" dirty="0" sz="2000" lang="zh-CN" spc="200">
              <a:solidFill>
                <a:schemeClr val="tx1">
                  <a:lumMod val="85000"/>
                  <a:lumOff val="15000"/>
                </a:schemeClr>
              </a:solidFill>
              <a:latin typeface="+mn-ea"/>
              <a:sym typeface="+mn-ea"/>
            </a:endParaRPr>
          </a:p>
        </p:txBody>
      </p:sp>
      <p:sp>
        <p:nvSpPr>
          <p:cNvPr id="1048980"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4" name="文本框 5"/>
          <p:cNvSpPr txBox="1"/>
          <p:nvPr>
            <p:custDataLst>
              <p:tags r:id="rId9"/>
            </p:custDataLst>
          </p:nvPr>
        </p:nvSpPr>
        <p:spPr>
          <a:xfrm>
            <a:off x="6349425"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提升教育质量：通过区域协同发展，可以促进小学教育的合作与交流，互相学习、借鉴先进的教育理念和教学方法，提升教育质量。</a:t>
            </a:r>
            <a:endParaRPr altLang="en-US" dirty="0" sz="2000" lang="zh-CN" spc="200">
              <a:solidFill>
                <a:schemeClr val="tx1">
                  <a:lumMod val="85000"/>
                  <a:lumOff val="15000"/>
                </a:schemeClr>
              </a:solidFill>
              <a:latin typeface="+mn-ea"/>
              <a:sym typeface="+mn-ea"/>
            </a:endParaRPr>
          </a:p>
        </p:txBody>
      </p:sp>
      <p:sp>
        <p:nvSpPr>
          <p:cNvPr id="1048986"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8"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90" name="文本框 10"/>
          <p:cNvSpPr txBox="1"/>
          <p:nvPr>
            <p:custDataLst>
              <p:tags r:id="rId12"/>
            </p:custDataLst>
          </p:nvPr>
        </p:nvSpPr>
        <p:spPr>
          <a:xfrm>
            <a:off x="9141531"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培养全面发展的人才：通过区域协同发展，可以打破校际壁垒，为学生提供更广阔的学习和发展空间，培养全面发展的人才。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4" name="标题 2"/>
          <p:cNvSpPr>
            <a:spLocks noGrp="1"/>
          </p:cNvSpPr>
          <p:nvPr>
            <p:ph type="title" idx="2"/>
          </p:nvPr>
        </p:nvSpPr>
        <p:spPr/>
        <p:txBody>
          <a:bodyPr/>
          <a:p>
            <a:r>
              <a:rPr altLang="en-US" lang="zh-CN"/>
              <a:t>实现教育公平和提高教育质量的必要性</a:t>
            </a:r>
            <a:endParaRPr altLang="en-US" lang="zh-CN"/>
          </a:p>
        </p:txBody>
      </p:sp>
      <p:sp>
        <p:nvSpPr>
          <p:cNvPr id="104902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背景：随着城市化进程的加速，区域间教育资源分布不均衡问题愈发突出，影响了教育的公平和质量。</a:t>
            </a:r>
            <a:endParaRPr altLang="en-US" dirty="0" sz="2000" lang="zh-CN" spc="150">
              <a:solidFill>
                <a:schemeClr val="tx1">
                  <a:lumMod val="85000"/>
                  <a:lumOff val="15000"/>
                </a:schemeClr>
              </a:solidFill>
              <a:latin typeface="+mn-ea"/>
              <a:sym typeface="+mn-ea"/>
            </a:endParaRPr>
          </a:p>
        </p:txBody>
      </p:sp>
      <p:sp>
        <p:nvSpPr>
          <p:cNvPr id="104903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意义：通过区域协同发展，可以实现教育资源的优化配置，缩小区域间的教育差距，提高整体教育质量。</a:t>
            </a:r>
            <a:endParaRPr altLang="en-US" dirty="0" sz="2000" lang="zh-CN" spc="150">
              <a:solidFill>
                <a:schemeClr val="tx1">
                  <a:lumMod val="85000"/>
                  <a:lumOff val="15000"/>
                </a:schemeClr>
              </a:solidFill>
              <a:latin typeface="+mn-ea"/>
              <a:sym typeface="+mn-ea"/>
            </a:endParaRPr>
          </a:p>
        </p:txBody>
      </p:sp>
      <p:sp>
        <p:nvSpPr>
          <p:cNvPr id="104903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必要性：促进教育公平和提高教育质量是社会发展的必然要求，也是实现可持续发展的重要保障。</a:t>
            </a:r>
            <a:endParaRPr altLang="en-US" dirty="0" sz="2000" lang="zh-CN" spc="150">
              <a:solidFill>
                <a:schemeClr val="tx1">
                  <a:lumMod val="85000"/>
                  <a:lumOff val="15000"/>
                </a:schemeClr>
              </a:solidFill>
              <a:latin typeface="+mn-ea"/>
              <a:sym typeface="+mn-ea"/>
            </a:endParaRPr>
          </a:p>
        </p:txBody>
      </p:sp>
      <p:sp>
        <p:nvSpPr>
          <p:cNvPr id="104904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小学教育：作为基础教育的重要组成部分，小学教育的区域协同发展对于提高整个国家的教育水平具有重要意义。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1"/>
          <p:cNvSpPr>
            <a:spLocks noGrp="1"/>
          </p:cNvSpPr>
          <p:nvPr>
            <p:ph type="title" idx="5"/>
            <p:custDataLst>
              <p:tags r:id="rId1"/>
            </p:custDataLst>
          </p:nvPr>
        </p:nvSpPr>
        <p:spPr/>
        <p:txBody>
          <a:bodyPr/>
          <a:p>
            <a:r>
              <a:rPr altLang="en-US" dirty="0" lang="zh-CN"/>
              <a:t>区域协同发展的实践探索</a:t>
            </a:r>
            <a:endParaRPr altLang="en-US" dirty="0" lang="zh-CN"/>
          </a:p>
        </p:txBody>
      </p:sp>
      <p:sp>
        <p:nvSpPr>
          <p:cNvPr id="1049084"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2"/>
          <p:cNvSpPr>
            <a:spLocks noGrp="1"/>
          </p:cNvSpPr>
          <p:nvPr>
            <p:ph type="title" idx="2"/>
          </p:nvPr>
        </p:nvSpPr>
        <p:spPr/>
        <p:txBody>
          <a:bodyPr/>
          <a:p>
            <a:r>
              <a:rPr altLang="en-US" lang="zh-CN"/>
              <a:t>各地开展区域协同发展的现状</a:t>
            </a:r>
            <a:endParaRPr altLang="en-US" lang="zh-CN"/>
          </a:p>
        </p:txBody>
      </p:sp>
      <p:sp>
        <p:nvSpPr>
          <p:cNvPr id="1049132"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各地政府出台相关政策支持区域协同发展</a:t>
            </a:r>
            <a:endParaRPr altLang="en-US" dirty="0" sz="2000" lang="zh-CN" spc="150">
              <a:solidFill>
                <a:schemeClr val="tx1">
                  <a:lumMod val="85000"/>
                  <a:lumOff val="15000"/>
                </a:schemeClr>
              </a:solidFill>
              <a:latin typeface="+mn-ea"/>
              <a:sym typeface="+mn-ea"/>
            </a:endParaRPr>
          </a:p>
        </p:txBody>
      </p:sp>
      <p:sp>
        <p:nvSpPr>
          <p:cNvPr id="1049138"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各地开展多种形式的区域合作与交流活动</a:t>
            </a:r>
            <a:endParaRPr altLang="en-US" dirty="0" sz="2000" lang="zh-CN" spc="150">
              <a:solidFill>
                <a:schemeClr val="tx1">
                  <a:lumMod val="85000"/>
                  <a:lumOff val="15000"/>
                </a:schemeClr>
              </a:solidFill>
              <a:latin typeface="+mn-ea"/>
              <a:sym typeface="+mn-ea"/>
            </a:endParaRPr>
          </a:p>
        </p:txBody>
      </p:sp>
      <p:sp>
        <p:nvSpPr>
          <p:cNvPr id="1049144"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区域协同发展在不同地区取得不同成效</a:t>
            </a:r>
            <a:endParaRPr altLang="en-US" dirty="0" sz="2000" lang="zh-CN" spc="150">
              <a:solidFill>
                <a:schemeClr val="tx1">
                  <a:lumMod val="85000"/>
                  <a:lumOff val="15000"/>
                </a:schemeClr>
              </a:solidFill>
              <a:latin typeface="+mn-ea"/>
              <a:sym typeface="+mn-ea"/>
            </a:endParaRPr>
          </a:p>
        </p:txBody>
      </p:sp>
      <p:sp>
        <p:nvSpPr>
          <p:cNvPr id="1049150"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区域协同发展面临的问题与挑战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8" name="标题 2"/>
          <p:cNvSpPr>
            <a:spLocks noGrp="1"/>
          </p:cNvSpPr>
          <p:nvPr>
            <p:ph type="title" idx="2"/>
          </p:nvPr>
        </p:nvSpPr>
        <p:spPr/>
        <p:txBody>
          <a:bodyPr/>
          <a:p>
            <a:r>
              <a:rPr altLang="en-US" lang="zh-CN"/>
              <a:t>区域协同发展的成功案例分析</a:t>
            </a:r>
            <a:endParaRPr altLang="en-US" lang="zh-CN"/>
          </a:p>
        </p:txBody>
      </p:sp>
      <p:sp>
        <p:nvSpPr>
          <p:cNvPr id="1049190"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2"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4"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案例名称：京津冀小学教育协同发展计划</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6"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8"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0" name="TextBox 2"/>
          <p:cNvSpPr txBox="1"/>
          <p:nvPr>
            <p:custDataLst>
              <p:tags r:id="rId6"/>
            </p:custDataLst>
          </p:nvPr>
        </p:nvSpPr>
        <p:spPr>
          <a:xfrm>
            <a:off x="3561201" y="3036882"/>
            <a:ext cx="2278909" cy="1840200"/>
          </a:xfrm>
          <a:prstGeom prst="rect"/>
          <a:noFill/>
        </p:spPr>
        <p:txBody>
          <a:bodyPr rtlCol="0" wrap="square">
            <a:normAutofit fontScale="8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案例简介：京津冀地区通过资源共享、师资互派等方式，促进小学教育的均衡发展。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2"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4"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6" name="TextBox 2"/>
          <p:cNvSpPr txBox="1"/>
          <p:nvPr>
            <p:custDataLst>
              <p:tags r:id="rId9"/>
            </p:custDataLst>
          </p:nvPr>
        </p:nvSpPr>
        <p:spPr>
          <a:xfrm>
            <a:off x="6355905" y="303688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案例效果：该计划实施后，京津冀地区小学教育质量得到显著提升，缩小了城乡教育差距。</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8"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2" name="TextBox 2"/>
          <p:cNvSpPr txBox="1"/>
          <p:nvPr>
            <p:custDataLst>
              <p:tags r:id="rId12"/>
            </p:custDataLst>
          </p:nvPr>
        </p:nvSpPr>
        <p:spPr>
          <a:xfrm>
            <a:off x="9144231" y="303688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案例启示：区域协同发展需要政府、学校和社会各界的共同努力，实现资源共享和优势互补。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6" name="标题 2"/>
          <p:cNvSpPr>
            <a:spLocks noGrp="1"/>
          </p:cNvSpPr>
          <p:nvPr>
            <p:ph type="title" idx="2"/>
          </p:nvPr>
        </p:nvSpPr>
        <p:spPr/>
        <p:txBody>
          <a:bodyPr/>
          <a:p>
            <a:r>
              <a:rPr altLang="en-US" lang="zh-CN"/>
              <a:t>区域协同发展存在的问题和困难</a:t>
            </a:r>
            <a:endParaRPr altLang="en-US" lang="zh-CN"/>
          </a:p>
        </p:txBody>
      </p:sp>
      <p:sp>
        <p:nvSpPr>
          <p:cNvPr id="104924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政策支持不足，缺乏统一规划</a:t>
            </a:r>
            <a:endParaRPr altLang="en-US" dirty="0" sz="2400" lang="zh-CN">
              <a:latin typeface="+mn-ea"/>
              <a:ea typeface="+mn-ea"/>
            </a:endParaRPr>
          </a:p>
        </p:txBody>
      </p:sp>
      <p:sp>
        <p:nvSpPr>
          <p:cNvPr id="104926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地区间文化差异和竞争关系影响协同发展</a:t>
            </a:r>
            <a:endParaRPr altLang="en-US" dirty="0" sz="2400" lang="zh-CN">
              <a:latin typeface="+mn-ea"/>
              <a:ea typeface="+mn-ea"/>
            </a:endParaRPr>
          </a:p>
        </p:txBody>
      </p:sp>
      <p:sp>
        <p:nvSpPr>
          <p:cNvPr id="104926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区域间教育资源分布不均衡</a:t>
            </a:r>
            <a:endParaRPr altLang="en-US" dirty="0" sz="2400" lang="zh-CN">
              <a:latin typeface="+mn-ea"/>
              <a:ea typeface="+mn-ea"/>
            </a:endParaRPr>
          </a:p>
        </p:txBody>
      </p:sp>
      <p:sp>
        <p:nvSpPr>
          <p:cNvPr id="104927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缺乏有效的合作机制和平台</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1"/>
          <p:cNvSpPr>
            <a:spLocks noGrp="1"/>
          </p:cNvSpPr>
          <p:nvPr>
            <p:ph type="title" idx="5"/>
            <p:custDataLst>
              <p:tags r:id="rId1"/>
            </p:custDataLst>
          </p:nvPr>
        </p:nvSpPr>
        <p:spPr/>
        <p:txBody>
          <a:bodyPr/>
          <a:p>
            <a:r>
              <a:rPr altLang="en-US" dirty="0" lang="zh-CN"/>
              <a:t>推动区域协同发展的策略和建议</a:t>
            </a:r>
            <a:endParaRPr altLang="en-US" dirty="0" lang="zh-CN"/>
          </a:p>
        </p:txBody>
      </p:sp>
      <p:sp>
        <p:nvSpPr>
          <p:cNvPr id="1049306"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2"/>
          <p:cNvSpPr>
            <a:spLocks noGrp="1"/>
          </p:cNvSpPr>
          <p:nvPr>
            <p:ph type="title" idx="2"/>
          </p:nvPr>
        </p:nvSpPr>
        <p:spPr/>
        <p:txBody>
          <a:bodyPr/>
          <a:p>
            <a:r>
              <a:rPr altLang="en-US" lang="zh-CN"/>
              <a:t>加强政府引导和支持</a:t>
            </a:r>
            <a:endParaRPr altLang="en-US" lang="zh-CN"/>
          </a:p>
        </p:txBody>
      </p:sp>
      <p:sp>
        <p:nvSpPr>
          <p:cNvPr id="1049354"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6"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8"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60"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62"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加大对薄弱地区的投入，提高教育资源均衡配置</a:t>
            </a:r>
            <a:endParaRPr altLang="en-US" sz="1400" lang="zh-CN" spc="150">
              <a:solidFill>
                <a:schemeClr val="tx1"/>
              </a:solidFill>
              <a:effectLst/>
              <a:latin typeface="+mn-ea"/>
              <a:sym typeface="+mn-ea"/>
            </a:endParaRPr>
          </a:p>
        </p:txBody>
      </p:sp>
      <p:sp>
        <p:nvSpPr>
          <p:cNvPr id="1049364"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制定相关政策，鼓励区域协同发展</a:t>
            </a:r>
            <a:endParaRPr altLang="en-US" dirty="0" sz="1400" lang="zh-CN" spc="150">
              <a:solidFill>
                <a:schemeClr val="tx1"/>
              </a:solidFill>
              <a:effectLst/>
              <a:latin typeface="+mn-ea"/>
              <a:sym typeface="+mn-ea"/>
            </a:endParaRPr>
          </a:p>
        </p:txBody>
      </p:sp>
      <p:sp>
        <p:nvSpPr>
          <p:cNvPr id="1049366"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建立有效的协调机制，加强各地区间的沟通与合作</a:t>
            </a:r>
            <a:endParaRPr altLang="en-US" sz="1400" lang="zh-CN" spc="150">
              <a:solidFill>
                <a:schemeClr val="tx1"/>
              </a:solidFill>
              <a:effectLst/>
              <a:latin typeface="+mn-ea"/>
              <a:sym typeface="+mn-ea"/>
            </a:endParaRPr>
          </a:p>
        </p:txBody>
      </p:sp>
      <p:sp>
        <p:nvSpPr>
          <p:cNvPr id="1049368"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设立专项资金，支持区域协同发展的项目和活动</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2" name="标题 2"/>
          <p:cNvSpPr>
            <a:spLocks noGrp="1"/>
          </p:cNvSpPr>
          <p:nvPr>
            <p:ph type="title" idx="2"/>
          </p:nvPr>
        </p:nvSpPr>
        <p:spPr/>
        <p:txBody>
          <a:bodyPr/>
          <a:p>
            <a:r>
              <a:rPr altLang="en-US" lang="zh-CN"/>
              <a:t>建立有效的合作机制和平台</a:t>
            </a:r>
            <a:endParaRPr altLang="en-US" lang="zh-CN"/>
          </a:p>
        </p:txBody>
      </p:sp>
      <p:sp>
        <p:nvSpPr>
          <p:cNvPr id="1049404"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6"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建立定期交流机制，促进各地区教育部门之间的沟通与合作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0"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2"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搭建信息共享平台，实现教育资源的优化配置和互利共赢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16"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8"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鼓励跨区域合作项目，共同解决区域教育发展不平衡问题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20"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24"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建立有效的合作评价机制，确保合作项目的可持续发展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促进教育资源的共享和优化配置</a:t>
            </a:r>
            <a:endParaRPr altLang="en-US" lang="zh-CN"/>
          </a:p>
        </p:txBody>
      </p:sp>
      <p:sp>
        <p:nvSpPr>
          <p:cNvPr id="1049462"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加强区域间的教育合作，共同提升教育质量</a:t>
            </a:r>
            <a:endParaRPr altLang="zh-CN" dirty="0" lang="en-US">
              <a:solidFill>
                <a:schemeClr val="dk1">
                  <a:lumMod val="80000"/>
                  <a:lumOff val="20000"/>
                </a:schemeClr>
              </a:solidFill>
              <a:latin typeface="+mn-ea"/>
              <a:sym typeface="+mn-ea"/>
            </a:endParaRPr>
          </a:p>
        </p:txBody>
      </p:sp>
      <p:sp>
        <p:nvSpPr>
          <p:cNvPr id="1049470"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建立教育资源共享平台，实现优质教育资源互通有无</a:t>
            </a:r>
            <a:endParaRPr altLang="en-US" dirty="0" lang="zh-CN">
              <a:solidFill>
                <a:schemeClr val="dk1">
                  <a:lumMod val="80000"/>
                  <a:lumOff val="20000"/>
                </a:schemeClr>
              </a:solidFill>
              <a:latin typeface="+mn-ea"/>
              <a:sym typeface="+mn-ea"/>
            </a:endParaRPr>
          </a:p>
        </p:txBody>
      </p:sp>
      <p:sp>
        <p:nvSpPr>
          <p:cNvPr id="1049478"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优化教育资源配置，提高资源利用效率</a:t>
            </a:r>
            <a:endParaRPr altLang="en-US" dirty="0" lang="zh-CN">
              <a:solidFill>
                <a:schemeClr val="dk1">
                  <a:lumMod val="80000"/>
                  <a:lumOff val="20000"/>
                </a:schemeClr>
              </a:solidFill>
              <a:latin typeface="+mn-ea"/>
              <a:sym typeface="+mn-ea"/>
            </a:endParaRPr>
          </a:p>
        </p:txBody>
      </p:sp>
      <p:sp>
        <p:nvSpPr>
          <p:cNvPr id="1049486"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鼓励社会力量参与教育资源建设，形成多元化投入机制</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6" name="标题 2"/>
          <p:cNvSpPr>
            <a:spLocks noGrp="1"/>
          </p:cNvSpPr>
          <p:nvPr>
            <p:ph type="title" idx="2"/>
          </p:nvPr>
        </p:nvSpPr>
        <p:spPr/>
        <p:txBody>
          <a:bodyPr/>
          <a:p>
            <a:r>
              <a:rPr altLang="en-US" lang="zh-CN"/>
              <a:t>加强教师交流和培训</a:t>
            </a:r>
            <a:endParaRPr altLang="en-US" lang="zh-CN"/>
          </a:p>
        </p:txBody>
      </p:sp>
      <p:sp>
        <p:nvSpPr>
          <p:cNvPr id="1049528"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2"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建立教师交流机制，促进区域内的教师流动。</a:t>
            </a:r>
            <a:endParaRPr altLang="en-US" dirty="0" sz="2000" lang="zh-CN" spc="150">
              <a:solidFill>
                <a:schemeClr val="tx1">
                  <a:lumMod val="85000"/>
                  <a:lumOff val="15000"/>
                </a:schemeClr>
              </a:solidFill>
              <a:latin typeface="+mn-ea"/>
              <a:sym typeface="+mn-ea"/>
            </a:endParaRPr>
          </a:p>
        </p:txBody>
      </p:sp>
      <p:sp>
        <p:nvSpPr>
          <p:cNvPr id="1049534"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加强教师培训，提升教师的专业素养和教学能力。</a:t>
            </a:r>
            <a:endParaRPr altLang="en-US" dirty="0" sz="2000" lang="zh-CN" spc="150">
              <a:solidFill>
                <a:schemeClr val="tx1">
                  <a:lumMod val="85000"/>
                  <a:lumOff val="15000"/>
                </a:schemeClr>
              </a:solidFill>
              <a:latin typeface="+mn-ea"/>
              <a:sym typeface="+mn-ea"/>
            </a:endParaRPr>
          </a:p>
        </p:txBody>
      </p:sp>
      <p:sp>
        <p:nvSpPr>
          <p:cNvPr id="1049540"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鼓励教师参与各类学术交流活动，拓宽视野。</a:t>
            </a:r>
            <a:endParaRPr altLang="en-US" dirty="0" sz="2000" lang="zh-CN" spc="150">
              <a:solidFill>
                <a:schemeClr val="tx1">
                  <a:lumMod val="85000"/>
                  <a:lumOff val="15000"/>
                </a:schemeClr>
              </a:solidFill>
              <a:latin typeface="+mn-ea"/>
              <a:sym typeface="+mn-ea"/>
            </a:endParaRPr>
          </a:p>
        </p:txBody>
      </p:sp>
      <p:sp>
        <p:nvSpPr>
          <p:cNvPr id="1049546"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制定教师交流和培训的激励政策，提高教师的积极性和参与度。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4" name="标题 1"/>
          <p:cNvSpPr>
            <a:spLocks noGrp="1"/>
          </p:cNvSpPr>
          <p:nvPr>
            <p:ph type="title" idx="5"/>
            <p:custDataLst>
              <p:tags r:id="rId1"/>
            </p:custDataLst>
          </p:nvPr>
        </p:nvSpPr>
        <p:spPr/>
        <p:txBody>
          <a:bodyPr/>
          <a:p>
            <a:r>
              <a:rPr altLang="en-US" dirty="0" lang="zh-CN"/>
              <a:t>区域协同发展的未来展望</a:t>
            </a:r>
            <a:endParaRPr altLang="en-US" dirty="0" lang="zh-CN"/>
          </a:p>
        </p:txBody>
      </p:sp>
      <p:sp>
        <p:nvSpPr>
          <p:cNvPr id="1049586"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2" name="标题 2"/>
          <p:cNvSpPr>
            <a:spLocks noGrp="1"/>
          </p:cNvSpPr>
          <p:nvPr>
            <p:ph type="title" idx="2"/>
          </p:nvPr>
        </p:nvSpPr>
        <p:spPr/>
        <p:txBody>
          <a:bodyPr/>
          <a:p>
            <a:r>
              <a:rPr altLang="en-US" lang="zh-CN"/>
              <a:t>未来区域协同发展的趋势和方向</a:t>
            </a:r>
            <a:endParaRPr altLang="en-US" lang="zh-CN"/>
          </a:p>
        </p:txBody>
      </p:sp>
      <p:sp>
        <p:nvSpPr>
          <p:cNvPr id="104963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跨区域教育资源共享：通过互联网技术实现优质教育资源跨地区流动，缩小区域间教育资源差距。</a:t>
            </a:r>
            <a:endParaRPr altLang="en-US" dirty="0" sz="2000" lang="zh-CN" spc="150">
              <a:solidFill>
                <a:schemeClr val="tx1">
                  <a:lumMod val="75000"/>
                  <a:lumOff val="25000"/>
                </a:schemeClr>
              </a:solidFill>
              <a:latin typeface="+mn-ea"/>
              <a:sym typeface="+mn-ea"/>
            </a:endParaRPr>
          </a:p>
        </p:txBody>
      </p:sp>
      <p:sp>
        <p:nvSpPr>
          <p:cNvPr id="104963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区域教育政策协同：加强政策沟通，制定符合各区域特点的教育政策，促进教育公平和高质量发展。</a:t>
            </a:r>
            <a:endParaRPr altLang="en-US" dirty="0" sz="2000" lang="zh-CN" spc="150">
              <a:solidFill>
                <a:schemeClr val="tx1">
                  <a:lumMod val="75000"/>
                  <a:lumOff val="25000"/>
                </a:schemeClr>
              </a:solidFill>
              <a:latin typeface="+mn-ea"/>
              <a:sym typeface="+mn-ea"/>
            </a:endParaRPr>
          </a:p>
        </p:txBody>
      </p:sp>
      <p:sp>
        <p:nvSpPr>
          <p:cNvPr id="104964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跨区域教育合作模式创新：探索多种形式的合作办学、教育集团化等模式，实现优势互补、互利共赢。</a:t>
            </a:r>
            <a:endParaRPr altLang="en-US" dirty="0" sz="2000" lang="zh-CN" spc="150">
              <a:solidFill>
                <a:schemeClr val="tx1">
                  <a:lumMod val="75000"/>
                  <a:lumOff val="25000"/>
                </a:schemeClr>
              </a:solidFill>
              <a:latin typeface="+mn-ea"/>
              <a:sym typeface="+mn-ea"/>
            </a:endParaRPr>
          </a:p>
        </p:txBody>
      </p:sp>
      <p:sp>
        <p:nvSpPr>
          <p:cNvPr id="104965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区域教育质量监测与评估：建立统一的教育质量监测与评估体系，对区域教育发展水平进行科学评估和跟踪监测。</a:t>
            </a:r>
            <a:endParaRPr altLang="en-US" dirty="0" sz="2000" lang="zh-CN" spc="150">
              <a:solidFill>
                <a:schemeClr val="tx1">
                  <a:lumMod val="75000"/>
                  <a:lumOff val="25000"/>
                </a:schemeClr>
              </a:solidFill>
              <a:latin typeface="+mn-ea"/>
              <a:sym typeface="+mn-ea"/>
            </a:endParaRPr>
          </a:p>
        </p:txBody>
      </p:sp>
      <p:sp>
        <p:nvSpPr>
          <p:cNvPr id="104965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0" name="标题 2"/>
          <p:cNvSpPr>
            <a:spLocks noGrp="1"/>
          </p:cNvSpPr>
          <p:nvPr>
            <p:ph type="title" idx="2"/>
          </p:nvPr>
        </p:nvSpPr>
        <p:spPr/>
        <p:txBody>
          <a:bodyPr/>
          <a:p>
            <a:r>
              <a:rPr altLang="en-US" lang="zh-CN"/>
              <a:t>实现区域协同发展的长远目标和愿景</a:t>
            </a:r>
            <a:endParaRPr altLang="en-US" lang="zh-CN"/>
          </a:p>
        </p:txBody>
      </p:sp>
      <p:sp>
        <p:nvSpPr>
          <p:cNvPr id="104969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均衡教育资源：优化资源配置，缩小城乡、校际之间的差距，实现教育资源的均衡发展。</a:t>
            </a:r>
            <a:endParaRPr altLang="en-US" sz="1400" lang="zh-CN" spc="150">
              <a:solidFill>
                <a:schemeClr val="tx1"/>
              </a:solidFill>
              <a:effectLst/>
              <a:latin typeface="+mn-ea"/>
              <a:sym typeface="+mn-ea"/>
            </a:endParaRPr>
          </a:p>
        </p:txBody>
      </p:sp>
      <p:sp>
        <p:nvSpPr>
          <p:cNvPr id="104970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提升教育质量：通过资源共享和经验交流，促进区域内学校之间的合作，提高整体教育质量。</a:t>
            </a:r>
            <a:endParaRPr altLang="en-US" dirty="0" sz="1400" lang="zh-CN" spc="150">
              <a:solidFill>
                <a:schemeClr val="tx1"/>
              </a:solidFill>
              <a:effectLst/>
              <a:latin typeface="+mn-ea"/>
              <a:sym typeface="+mn-ea"/>
            </a:endParaRPr>
          </a:p>
        </p:txBody>
      </p:sp>
      <p:sp>
        <p:nvSpPr>
          <p:cNvPr id="1049704" name="文本框 7"/>
          <p:cNvSpPr txBox="1"/>
          <p:nvPr>
            <p:custDataLst>
              <p:tags r:id="rId7"/>
            </p:custDataLst>
          </p:nvPr>
        </p:nvSpPr>
        <p:spPr>
          <a:xfrm>
            <a:off x="5830652" y="153934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培养创新人才：加强跨区域、跨领域的合作，为学生提供更多实践和创新的机会，培养具有国际竞争力的创新型人才。</a:t>
            </a:r>
            <a:endParaRPr altLang="en-US" sz="1400" lang="zh-CN" spc="150">
              <a:solidFill>
                <a:schemeClr val="tx1"/>
              </a:solidFill>
              <a:effectLst/>
              <a:latin typeface="+mn-ea"/>
              <a:sym typeface="+mn-ea"/>
            </a:endParaRPr>
          </a:p>
        </p:txBody>
      </p:sp>
      <p:sp>
        <p:nvSpPr>
          <p:cNvPr id="104970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促进教育公平：打破地域限制，让每个孩子都能享受到优质的教育资源，实现教育公平。</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2"/>
          <p:cNvSpPr>
            <a:spLocks noGrp="1"/>
          </p:cNvSpPr>
          <p:nvPr>
            <p:ph type="title" idx="2"/>
          </p:nvPr>
        </p:nvSpPr>
        <p:spPr/>
        <p:txBody>
          <a:bodyPr/>
          <a:p>
            <a:r>
              <a:rPr altLang="en-US" lang="zh-CN"/>
              <a:t>创新区域协同发展的模式和路径</a:t>
            </a:r>
            <a:endParaRPr altLang="en-US" lang="zh-CN"/>
          </a:p>
        </p:txBody>
      </p:sp>
      <p:sp>
        <p:nvSpPr>
          <p:cNvPr id="1049742"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利用信息技术手段，推动远程教育和在线协作</a:t>
            </a:r>
            <a:endParaRPr altLang="zh-CN" dirty="0" lang="en-US">
              <a:solidFill>
                <a:schemeClr val="dk1">
                  <a:lumMod val="80000"/>
                  <a:lumOff val="20000"/>
                </a:schemeClr>
              </a:solidFill>
              <a:latin typeface="+mn-ea"/>
              <a:sym typeface="+mn-ea"/>
            </a:endParaRPr>
          </a:p>
        </p:txBody>
      </p:sp>
      <p:sp>
        <p:nvSpPr>
          <p:cNvPr id="1049750"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创新教育资源共享模式，实现优质资源跨区域流动</a:t>
            </a:r>
            <a:endParaRPr altLang="en-US" dirty="0" lang="zh-CN">
              <a:solidFill>
                <a:schemeClr val="dk1">
                  <a:lumMod val="80000"/>
                  <a:lumOff val="20000"/>
                </a:schemeClr>
              </a:solidFill>
              <a:latin typeface="+mn-ea"/>
              <a:sym typeface="+mn-ea"/>
            </a:endParaRPr>
          </a:p>
        </p:txBody>
      </p:sp>
      <p:sp>
        <p:nvSpPr>
          <p:cNvPr id="1049758"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加强校际合作，形成学校间的教育共同体</a:t>
            </a:r>
            <a:endParaRPr altLang="en-US" dirty="0" lang="zh-CN">
              <a:solidFill>
                <a:schemeClr val="dk1">
                  <a:lumMod val="80000"/>
                  <a:lumOff val="20000"/>
                </a:schemeClr>
              </a:solidFill>
              <a:latin typeface="+mn-ea"/>
              <a:sym typeface="+mn-ea"/>
            </a:endParaRPr>
          </a:p>
        </p:txBody>
      </p:sp>
      <p:sp>
        <p:nvSpPr>
          <p:cNvPr id="1049766"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鼓励社会力量参与，形成多元化办学格局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6" name="标题 1"/>
          <p:cNvSpPr>
            <a:spLocks noGrp="1"/>
          </p:cNvSpPr>
          <p:nvPr>
            <p:ph type="title" idx="5"/>
            <p:custDataLst>
              <p:tags r:id="rId1"/>
            </p:custDataLst>
          </p:nvPr>
        </p:nvSpPr>
        <p:spPr/>
        <p:txBody>
          <a:bodyPr/>
          <a:p>
            <a:r>
              <a:rPr altLang="en-US" dirty="0" lang="zh-CN"/>
              <a:t>结论</a:t>
            </a:r>
            <a:endParaRPr altLang="en-US" dirty="0" lang="zh-CN"/>
          </a:p>
        </p:txBody>
      </p:sp>
      <p:sp>
        <p:nvSpPr>
          <p:cNvPr id="1049808"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2"/>
          <p:cNvSpPr>
            <a:spLocks noGrp="1"/>
          </p:cNvSpPr>
          <p:nvPr>
            <p:ph type="title" idx="2"/>
          </p:nvPr>
        </p:nvSpPr>
        <p:spPr/>
        <p:txBody>
          <a:bodyPr>
            <a:normAutofit fontScale="92778"/>
          </a:bodyPr>
          <a:p>
            <a:r>
              <a:rPr altLang="en-US" lang="zh-CN"/>
              <a:t>总结区域协同发展在小学教育中的重要性和实践成果</a:t>
            </a:r>
            <a:endParaRPr altLang="en-US" lang="zh-CN"/>
          </a:p>
        </p:txBody>
      </p:sp>
      <p:sp>
        <p:nvSpPr>
          <p:cNvPr id="104985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区域协同发展有助于提高教师教学水平和专业素养</a:t>
            </a:r>
            <a:endParaRPr altLang="en-US" dirty="0" sz="2400" lang="zh-CN">
              <a:latin typeface="+mn-ea"/>
              <a:ea typeface="+mn-ea"/>
            </a:endParaRPr>
          </a:p>
        </p:txBody>
      </p:sp>
      <p:sp>
        <p:nvSpPr>
          <p:cNvPr id="104987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区域协同发展有助于加强学校与家庭、社区的联系与合作</a:t>
            </a:r>
            <a:endParaRPr altLang="en-US" dirty="0" sz="2400" lang="zh-CN">
              <a:latin typeface="+mn-ea"/>
              <a:ea typeface="+mn-ea"/>
            </a:endParaRPr>
          </a:p>
        </p:txBody>
      </p:sp>
      <p:sp>
        <p:nvSpPr>
          <p:cNvPr id="104987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小学教育区域协同发展是提高教育质量的有效途径</a:t>
            </a:r>
            <a:endParaRPr altLang="en-US" dirty="0" sz="2400" lang="zh-CN">
              <a:latin typeface="+mn-ea"/>
              <a:ea typeface="+mn-ea"/>
            </a:endParaRPr>
          </a:p>
        </p:txBody>
      </p:sp>
      <p:sp>
        <p:nvSpPr>
          <p:cNvPr id="104987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区域协同发展有助于缩小教育差距，促进教育公平</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2" name="标题 2"/>
          <p:cNvSpPr>
            <a:spLocks noGrp="1"/>
          </p:cNvSpPr>
          <p:nvPr>
            <p:ph type="title" idx="2"/>
          </p:nvPr>
        </p:nvSpPr>
        <p:spPr/>
        <p:txBody>
          <a:bodyPr/>
          <a:p>
            <a:r>
              <a:rPr altLang="en-US" lang="zh-CN"/>
              <a:t>强调政府和社会各界的责任和作用</a:t>
            </a:r>
            <a:endParaRPr altLang="en-US" lang="zh-CN"/>
          </a:p>
        </p:txBody>
      </p:sp>
      <p:sp>
        <p:nvSpPr>
          <p:cNvPr id="1049914"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6"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8"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0"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2"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9"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4"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6"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8"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1"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0"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3"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85"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2"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4"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6"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8"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9"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0"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1"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2"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4"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6"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8"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0" name="正文"/>
          <p:cNvSpPr txBox="1"/>
          <p:nvPr>
            <p:custDataLst>
              <p:tags r:id="rId26"/>
            </p:custDataLst>
          </p:nvPr>
        </p:nvSpPr>
        <p:spPr>
          <a:xfrm>
            <a:off x="608330" y="3688321"/>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政府应加大对小学教育的投入，提高教育资源分配的均衡性。</a:t>
            </a:r>
            <a:endParaRPr altLang="en-US" dirty="0" sz="1200" lang="zh-CN" spc="150">
              <a:solidFill>
                <a:schemeClr val="tx1">
                  <a:lumMod val="65000"/>
                  <a:lumOff val="35000"/>
                </a:schemeClr>
              </a:solidFill>
              <a:latin typeface="+mn-ea"/>
              <a:sym typeface="+mn-ea"/>
            </a:endParaRPr>
          </a:p>
        </p:txBody>
      </p:sp>
      <p:sp>
        <p:nvSpPr>
          <p:cNvPr id="1049952"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家庭应积极参与小学教育，与学校共同培养孩子的全面素质。</a:t>
            </a:r>
            <a:endParaRPr altLang="en-US" dirty="0" sz="1200" lang="zh-CN" spc="150">
              <a:solidFill>
                <a:schemeClr val="tx1">
                  <a:lumMod val="65000"/>
                  <a:lumOff val="35000"/>
                </a:schemeClr>
              </a:solidFill>
              <a:latin typeface="+mn-ea"/>
              <a:sym typeface="+mn-ea"/>
            </a:endParaRPr>
          </a:p>
        </p:txBody>
      </p:sp>
      <p:sp>
        <p:nvSpPr>
          <p:cNvPr id="1049954"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社会各界应关注小学教育的质量，为其提供更多的支持和帮助。</a:t>
            </a:r>
            <a:endParaRPr altLang="en-US" dirty="0" sz="1200" lang="zh-CN" spc="150">
              <a:solidFill>
                <a:schemeClr val="tx1">
                  <a:lumMod val="65000"/>
                  <a:lumOff val="35000"/>
                </a:schemeClr>
              </a:solidFill>
              <a:latin typeface="+mn-ea"/>
              <a:sym typeface="+mn-ea"/>
            </a:endParaRPr>
          </a:p>
        </p:txBody>
      </p:sp>
      <p:sp>
        <p:nvSpPr>
          <p:cNvPr id="1049956"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学校应加强与社区、企业等各方面的合作，共同推进小学教育的协同发展。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0" name="标题 2"/>
          <p:cNvSpPr>
            <a:spLocks noGrp="1"/>
          </p:cNvSpPr>
          <p:nvPr>
            <p:ph type="title" idx="2"/>
          </p:nvPr>
        </p:nvSpPr>
        <p:spPr/>
        <p:txBody>
          <a:bodyPr/>
          <a:p>
            <a:r>
              <a:rPr altLang="en-US" lang="zh-CN"/>
              <a:t>对未来小学教育的区域协同发展提出展望和期望</a:t>
            </a:r>
            <a:endParaRPr altLang="en-US" lang="zh-CN"/>
          </a:p>
        </p:txBody>
      </p:sp>
      <p:sp>
        <p:nvSpPr>
          <p:cNvPr id="1049992"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未来小学教育区域协同发展的趋势和方向</a:t>
            </a:r>
            <a:endParaRPr altLang="en-US" dirty="0" sz="1200" lang="zh-CN" spc="150">
              <a:solidFill>
                <a:schemeClr val="tx1">
                  <a:lumMod val="65000"/>
                  <a:lumOff val="35000"/>
                </a:schemeClr>
              </a:solidFill>
              <a:latin typeface="+mn-ea"/>
              <a:sym typeface="+mn-ea"/>
            </a:endParaRPr>
          </a:p>
        </p:txBody>
      </p:sp>
      <p:sp>
        <p:nvSpPr>
          <p:cNvPr id="1049994"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政策支持和资源整合的必要性</a:t>
            </a:r>
            <a:endParaRPr altLang="en-US" dirty="0" sz="1200" lang="zh-CN" spc="150">
              <a:solidFill>
                <a:schemeClr val="tx1">
                  <a:lumMod val="65000"/>
                  <a:lumOff val="35000"/>
                </a:schemeClr>
              </a:solidFill>
              <a:latin typeface="+mn-ea"/>
              <a:sym typeface="+mn-ea"/>
            </a:endParaRPr>
          </a:p>
        </p:txBody>
      </p:sp>
      <p:sp>
        <p:nvSpPr>
          <p:cNvPr id="1049996"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教师培训和教育理念更新的重要性</a:t>
            </a:r>
            <a:endParaRPr altLang="en-US" dirty="0" sz="1200" lang="zh-CN" spc="150">
              <a:solidFill>
                <a:schemeClr val="tx1">
                  <a:lumMod val="65000"/>
                  <a:lumOff val="35000"/>
                </a:schemeClr>
              </a:solidFill>
              <a:latin typeface="+mn-ea"/>
              <a:sym typeface="+mn-ea"/>
            </a:endParaRPr>
          </a:p>
        </p:txBody>
      </p:sp>
      <p:sp>
        <p:nvSpPr>
          <p:cNvPr id="1049998"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家长和社会各界的参与和支持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034"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5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19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4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28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28.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2024-01-05T05:26:42Z</dcterms:created>
  <dcterms:modified xsi:type="dcterms:W3CDTF">2024-01-05T05:26:42Z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6a51a368f25440a18804820592d51b96_21</vt:lpwstr>
  </property>
</Properties>
</file>