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97" r:id="rId1"/>
    <p:sldMasterId id="2147486334" r:id="rId2"/>
  </p:sldMasterIdLst>
  <p:notesMasterIdLst>
    <p:notesMasterId r:id="rId3"/>
  </p:notesMasterIdLst>
  <p:sldIdLst>
    <p:sldId id="1440" r:id="rId4"/>
    <p:sldId id="1445" r:id="rId5"/>
    <p:sldId id="1449" r:id="rId6"/>
    <p:sldId id="1452" r:id="rId7"/>
    <p:sldId id="1458" r:id="rId9"/>
    <p:sldId id="1461" r:id="rId10"/>
    <p:sldId id="1464" r:id="rId11"/>
    <p:sldId id="1467" r:id="rId12"/>
    <p:sldId id="1473" r:id="rId14"/>
    <p:sldId id="1476" r:id="rId15"/>
    <p:sldId id="1479" r:id="rId16"/>
    <p:sldId id="1482" r:id="rId17"/>
    <p:sldId id="1485" r:id="rId18"/>
    <p:sldId id="1491" r:id="rId20"/>
    <p:sldId id="1494" r:id="rId21"/>
    <p:sldId id="1497" r:id="rId22"/>
    <p:sldId id="1500" r:id="rId23"/>
    <p:sldId id="1503" r:id="rId24"/>
    <p:sldId id="1509" r:id="rId26"/>
    <p:sldId id="1512" r:id="rId27"/>
    <p:sldId id="1515" r:id="rId28"/>
    <p:sldId id="1518" r:id="rId29"/>
    <p:sldId id="1521" r:id="rId30"/>
    <p:sldId id="1527" r:id="rId32"/>
    <p:sldId id="1530" r:id="rId33"/>
    <p:sldId id="1533" r:id="rId34"/>
    <p:sldId id="1536" r:id="rId35"/>
    <p:sldId id="1539" r:id="rId36"/>
    <p:sldId id="1545" r:id="rId38"/>
    <p:sldId id="1548" r:id="rId39"/>
    <p:sldId id="1551" r:id="rId40"/>
    <p:sldId id="1554"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98" r:id="rId1"/>
    <p:sldLayoutId id="2147486299" r:id="rId2"/>
    <p:sldLayoutId id="2147486300" r:id="rId3"/>
    <p:sldLayoutId id="2147486301" r:id="rId4"/>
    <p:sldLayoutId id="2147486302" r:id="rId5"/>
    <p:sldLayoutId id="2147486303" r:id="rId6"/>
    <p:sldLayoutId id="2147486304" r:id="rId7"/>
    <p:sldLayoutId id="2147486305" r:id="rId8"/>
    <p:sldLayoutId id="2147486306" r:id="rId9"/>
    <p:sldLayoutId id="2147486307" r:id="rId10"/>
    <p:sldLayoutId id="21474863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335" r:id="rId1"/>
    <p:sldLayoutId id="2147486336" r:id="rId2"/>
    <p:sldLayoutId id="2147486337" r:id="rId3"/>
    <p:sldLayoutId id="2147486338" r:id="rId4"/>
    <p:sldLayoutId id="2147486339" r:id="rId5"/>
    <p:sldLayoutId id="2147486340" r:id="rId6"/>
    <p:sldLayoutId id="2147486341" r:id="rId7"/>
    <p:sldLayoutId id="2147486342" r:id="rId8"/>
    <p:sldLayoutId id="2147486343" r:id="rId9"/>
    <p:sldLayoutId id="2147486344" r:id="rId10"/>
    <p:sldLayoutId id="214748634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tags" Target="../tags/tag189.xml"/><Relationship Id="rId18" Type="http://schemas.openxmlformats.org/officeDocument/2006/relationships/tags" Target="../tags/tag190.xml"/><Relationship Id="rId19" Type="http://schemas.openxmlformats.org/officeDocument/2006/relationships/tags" Target="../tags/tag191.xml"/><Relationship Id="rId20" Type="http://schemas.openxmlformats.org/officeDocument/2006/relationships/tags" Target="../tags/tag192.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tags" Target="../tags/tag348.xml"/><Relationship Id="rId22" Type="http://schemas.openxmlformats.org/officeDocument/2006/relationships/tags" Target="../tags/tag349.xml"/><Relationship Id="rId23" Type="http://schemas.openxmlformats.org/officeDocument/2006/relationships/tags" Target="../tags/tag350.xml"/><Relationship Id="rId24" Type="http://schemas.openxmlformats.org/officeDocument/2006/relationships/tags" Target="../tags/tag351.xml"/><Relationship Id="rId25" Type="http://schemas.openxmlformats.org/officeDocument/2006/relationships/tags" Target="../tags/tag352.xml"/><Relationship Id="rId26" Type="http://schemas.openxmlformats.org/officeDocument/2006/relationships/tags" Target="../tags/tag353.xml"/><Relationship Id="rId27" Type="http://schemas.openxmlformats.org/officeDocument/2006/relationships/tags" Target="../tags/tag354.xml"/><Relationship Id="rId28" Type="http://schemas.openxmlformats.org/officeDocument/2006/relationships/tags" Target="../tags/tag355.xml"/><Relationship Id="rId29" Type="http://schemas.openxmlformats.org/officeDocument/2006/relationships/tags" Target="../tags/tag356.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tags" Target="../tags/tag372.xml"/><Relationship Id="rId14" Type="http://schemas.openxmlformats.org/officeDocument/2006/relationships/tags" Target="../tags/tag373.xml"/><Relationship Id="rId15" Type="http://schemas.openxmlformats.org/officeDocument/2006/relationships/tags" Target="../tags/tag374.xml"/><Relationship Id="rId16" Type="http://schemas.openxmlformats.org/officeDocument/2006/relationships/tags" Target="../tags/tag375.xml"/><Relationship Id="rId17" Type="http://schemas.openxmlformats.org/officeDocument/2006/relationships/tags" Target="../tags/tag376.xml"/><Relationship Id="rId18" Type="http://schemas.openxmlformats.org/officeDocument/2006/relationships/tags" Target="../tags/tag377.xml"/><Relationship Id="rId19" Type="http://schemas.openxmlformats.org/officeDocument/2006/relationships/tags" Target="../tags/tag378.xml"/><Relationship Id="rId20" Type="http://schemas.openxmlformats.org/officeDocument/2006/relationships/tags" Target="../tags/tag379.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数字校园中的教育数据分析和决策</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教育数据概述</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教育数据分析技术</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教育数据与决策的关系</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教育数据的应用场景</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数字校园中的教育数据安全与隐私保护</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教育数据概述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定义与分类</a:t>
            </a:r>
            <a:endParaRPr altLang="en-US" lang="zh-CN"/>
          </a:p>
        </p:txBody>
      </p:sp>
      <p:sp>
        <p:nvSpPr>
          <p:cNvPr id="104902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教育数据的定义：教育数据是指在教育过程中产生的各种数据，包括学生、教师、课程、教学、评估等方面的数据。</a:t>
            </a:r>
            <a:endParaRPr altLang="en-US" dirty="0" sz="1200" lang="zh-CN" spc="150">
              <a:solidFill>
                <a:schemeClr val="tx1">
                  <a:lumMod val="85000"/>
                  <a:lumOff val="15000"/>
                </a:schemeClr>
              </a:solidFill>
              <a:latin typeface="+mn-ea"/>
              <a:sym typeface="+mn-ea"/>
            </a:endParaRPr>
          </a:p>
        </p:txBody>
      </p:sp>
      <p:sp>
        <p:nvSpPr>
          <p:cNvPr id="104902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数据的分类：根据不同的分类标准，教育数据可以分为不同的类型。例如，根据数据来源可以分为内部数据和外部数据；根据数据性质可以分为结构化数据和非结构化数据；根据数据用途可以分为描述性数据和分析性数据等。</a:t>
            </a:r>
            <a:endParaRPr altLang="en-US" dirty="0" sz="2000" lang="zh-CN" spc="150">
              <a:solidFill>
                <a:schemeClr val="tx1">
                  <a:lumMod val="85000"/>
                  <a:lumOff val="15000"/>
                </a:schemeClr>
              </a:solidFill>
              <a:latin typeface="+mn-ea"/>
              <a:sym typeface="+mn-ea"/>
            </a:endParaRPr>
          </a:p>
        </p:txBody>
      </p:sp>
      <p:sp>
        <p:nvSpPr>
          <p:cNvPr id="104903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教育数据的来源：教育数据的来源非常广泛，包括学校内部管理系统、教学系统、学生管理系统、科研系统等。此外，还可以通过调查问卷、在线测试、社交媒体等途径获取教育数据。</a:t>
            </a:r>
            <a:endParaRPr altLang="en-US" dirty="0" sz="1200" lang="zh-CN" spc="150">
              <a:solidFill>
                <a:schemeClr val="tx1">
                  <a:lumMod val="85000"/>
                  <a:lumOff val="15000"/>
                </a:schemeClr>
              </a:solidFill>
              <a:latin typeface="+mn-ea"/>
              <a:sym typeface="+mn-ea"/>
            </a:endParaRPr>
          </a:p>
        </p:txBody>
      </p:sp>
      <p:sp>
        <p:nvSpPr>
          <p:cNvPr id="104904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数据的特点：教育数据具有多样性、复杂性、动态性和隐私性等特点。多样性是指教育数据来源广泛，种类繁多；复杂性是指教育数据中包含大量的噪声和异常值；动态性是指教育数据随着时间和情境的变化而变化；隐私性是指教育数据中包含大量的个人隐私信息，需要得到保护。</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教育数据的来源</a:t>
            </a:r>
            <a:endParaRPr altLang="en-US" lang="zh-CN"/>
          </a:p>
        </p:txBody>
      </p:sp>
      <p:sp>
        <p:nvSpPr>
          <p:cNvPr id="10490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课程信息：包括课程大纲、教材、教学资源等</a:t>
            </a:r>
            <a:endParaRPr altLang="en-US" dirty="0" sz="2400" lang="zh-CN">
              <a:latin typeface="+mn-ea"/>
              <a:ea typeface="+mn-ea"/>
            </a:endParaRPr>
          </a:p>
        </p:txBody>
      </p:sp>
      <p:sp>
        <p:nvSpPr>
          <p:cNvPr id="10491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学校管理信息：包括学生管理、财务管理、后勤管理等</a:t>
            </a:r>
            <a:endParaRPr altLang="en-US" dirty="0" sz="2400" lang="zh-CN">
              <a:latin typeface="+mn-ea"/>
              <a:ea typeface="+mn-ea"/>
            </a:endParaRPr>
          </a:p>
        </p:txBody>
      </p:sp>
      <p:sp>
        <p:nvSpPr>
          <p:cNvPr id="10491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学生信息：包括基本信息、成绩、活动参与等</a:t>
            </a:r>
            <a:endParaRPr altLang="en-US" dirty="0" sz="2400" lang="zh-CN">
              <a:latin typeface="+mn-ea"/>
              <a:ea typeface="+mn-ea"/>
            </a:endParaRPr>
          </a:p>
        </p:txBody>
      </p:sp>
      <p:sp>
        <p:nvSpPr>
          <p:cNvPr id="10491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教师信息：包括教学计划、课程设计、学生评价等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教育数据的重要性</a:t>
            </a:r>
            <a:endParaRPr altLang="en-US" lang="zh-CN"/>
          </a:p>
        </p:txBody>
      </p:sp>
      <p:sp>
        <p:nvSpPr>
          <p:cNvPr id="10491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学生个性化发展：根据学生的个体差异，提供个性化的教育方案，促进学生的全面发展。</a:t>
            </a:r>
            <a:endParaRPr altLang="en-US" dirty="0" sz="2400" lang="zh-CN">
              <a:latin typeface="+mn-ea"/>
              <a:ea typeface="+mn-ea"/>
            </a:endParaRPr>
          </a:p>
        </p:txBody>
      </p:sp>
      <p:sp>
        <p:nvSpPr>
          <p:cNvPr id="10491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科研支持：教育数据可以为科研人员提供研究基础，推动教育领域的创新和发展。</a:t>
            </a:r>
            <a:endParaRPr altLang="en-US" dirty="0" sz="2400" lang="zh-CN">
              <a:latin typeface="+mn-ea"/>
              <a:ea typeface="+mn-ea"/>
            </a:endParaRPr>
          </a:p>
        </p:txBody>
      </p:sp>
      <p:sp>
        <p:nvSpPr>
          <p:cNvPr id="10491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决策支持：教育数据为学校管理层提供决策依据，提高管理效率。</a:t>
            </a:r>
            <a:endParaRPr altLang="en-US" dirty="0" sz="2400" lang="zh-CN">
              <a:latin typeface="+mn-ea"/>
              <a:ea typeface="+mn-ea"/>
            </a:endParaRPr>
          </a:p>
        </p:txBody>
      </p:sp>
      <p:sp>
        <p:nvSpPr>
          <p:cNvPr id="10491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教学质量改进：通过数据分析，发现教学中存在的问题，进而改进教学方法和手段。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2"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14" name="标题 4"/>
          <p:cNvSpPr>
            <a:spLocks noGrp="1"/>
          </p:cNvSpPr>
          <p:nvPr>
            <p:ph type="title" idx="1"/>
            <p:custDataLst>
              <p:tags r:id="rId2"/>
            </p:custDataLst>
          </p:nvPr>
        </p:nvSpPr>
        <p:spPr/>
        <p:txBody>
          <a:bodyPr/>
          <a:p>
            <a:r>
              <a:rPr altLang="en-US" dirty="0" lang="zh-CN"/>
              <a:t>教育数据分析技术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2"/>
          <p:cNvSpPr>
            <a:spLocks noGrp="1"/>
          </p:cNvSpPr>
          <p:nvPr>
            <p:ph type="title" idx="2"/>
          </p:nvPr>
        </p:nvSpPr>
        <p:spPr/>
        <p:txBody>
          <a:bodyPr/>
          <a:p>
            <a:r>
              <a:rPr altLang="en-US" lang="zh-CN"/>
              <a:t>数据挖掘技术</a:t>
            </a:r>
            <a:endParaRPr altLang="en-US" lang="zh-CN"/>
          </a:p>
        </p:txBody>
      </p:sp>
      <p:sp>
        <p:nvSpPr>
          <p:cNvPr id="104928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定义：从大量数据中提取有价值信息和知识的过程</a:t>
            </a:r>
            <a:endParaRPr altLang="en-US" dirty="0" sz="2000" lang="zh-CN" spc="150">
              <a:solidFill>
                <a:schemeClr val="tx1">
                  <a:lumMod val="85000"/>
                  <a:lumOff val="15000"/>
                </a:schemeClr>
              </a:solidFill>
              <a:latin typeface="+mn-ea"/>
              <a:sym typeface="+mn-ea"/>
            </a:endParaRPr>
          </a:p>
        </p:txBody>
      </p:sp>
      <p:sp>
        <p:nvSpPr>
          <p:cNvPr id="104929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常用技术：聚类分析、关联规则挖掘、决策树、神经网络等</a:t>
            </a:r>
            <a:endParaRPr altLang="en-US" dirty="0" sz="2000" lang="zh-CN" spc="150">
              <a:solidFill>
                <a:schemeClr val="tx1">
                  <a:lumMod val="85000"/>
                  <a:lumOff val="15000"/>
                </a:schemeClr>
              </a:solidFill>
              <a:latin typeface="+mn-ea"/>
              <a:sym typeface="+mn-ea"/>
            </a:endParaRPr>
          </a:p>
        </p:txBody>
      </p:sp>
      <p:sp>
        <p:nvSpPr>
          <p:cNvPr id="104929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在教育领域的应用：学生个性化推荐、教学质量评估、教育资源优化等</a:t>
            </a:r>
            <a:endParaRPr altLang="en-US" dirty="0" sz="2000" lang="zh-CN" spc="150">
              <a:solidFill>
                <a:schemeClr val="tx1">
                  <a:lumMod val="85000"/>
                  <a:lumOff val="15000"/>
                </a:schemeClr>
              </a:solidFill>
              <a:latin typeface="+mn-ea"/>
              <a:sym typeface="+mn-ea"/>
            </a:endParaRPr>
          </a:p>
        </p:txBody>
      </p:sp>
      <p:sp>
        <p:nvSpPr>
          <p:cNvPr id="104930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优势：能够发现数据中隐藏的模式和规律，为决策提供支持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2"/>
          <p:cNvSpPr>
            <a:spLocks noGrp="1"/>
          </p:cNvSpPr>
          <p:nvPr>
            <p:ph type="title" idx="2"/>
          </p:nvPr>
        </p:nvSpPr>
        <p:spPr/>
        <p:txBody>
          <a:bodyPr/>
          <a:p>
            <a:r>
              <a:rPr altLang="en-US" lang="zh-CN"/>
              <a:t>机器学习技术</a:t>
            </a:r>
            <a:endParaRPr altLang="en-US" lang="zh-CN"/>
          </a:p>
        </p:txBody>
      </p:sp>
      <p:sp>
        <p:nvSpPr>
          <p:cNvPr id="10493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定义：机器学习是一种使计算机系统能够从数据中学习并改进其性能的技术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应用：在教育领域中，可以用于学生个性化推荐、教学质量评估等</a:t>
            </a:r>
            <a:endParaRPr dirty="0" sz="2000" err="1">
              <a:solidFill>
                <a:schemeClr val="tx1">
                  <a:lumMod val="75000"/>
                  <a:lumOff val="25000"/>
                </a:schemeClr>
              </a:solidFill>
              <a:latin typeface="+mn-ea"/>
              <a:ea typeface="+mn-ea"/>
              <a:cs typeface="+mn-ea"/>
              <a:sym typeface="+mn-lt"/>
            </a:endParaRPr>
          </a:p>
        </p:txBody>
      </p:sp>
      <p:sp>
        <p:nvSpPr>
          <p:cNvPr id="10493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优势：能够自动处理和分析大量数据，提高决策效率和准确性</a:t>
            </a:r>
            <a:endParaRPr dirty="0" sz="2000" err="1">
              <a:solidFill>
                <a:schemeClr val="tx1">
                  <a:lumMod val="75000"/>
                  <a:lumOff val="25000"/>
                </a:schemeClr>
              </a:solidFill>
              <a:latin typeface="+mn-ea"/>
              <a:ea typeface="+mn-ea"/>
              <a:cs typeface="+mn-ea"/>
              <a:sym typeface="+mn-lt"/>
            </a:endParaRPr>
          </a:p>
        </p:txBody>
      </p:sp>
      <p:sp>
        <p:nvSpPr>
          <p:cNvPr id="1049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原理：通过训练模型对大量数据进行学习，从而得到规律和模式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8" name="标题 2"/>
          <p:cNvSpPr>
            <a:spLocks noGrp="1"/>
          </p:cNvSpPr>
          <p:nvPr>
            <p:ph type="title" idx="2"/>
          </p:nvPr>
        </p:nvSpPr>
        <p:spPr/>
        <p:txBody>
          <a:bodyPr/>
          <a:p>
            <a:r>
              <a:rPr altLang="en-US" lang="zh-CN"/>
              <a:t>人工智能技术</a:t>
            </a:r>
            <a:endParaRPr altLang="en-US" lang="zh-CN"/>
          </a:p>
        </p:txBody>
      </p:sp>
      <p:sp>
        <p:nvSpPr>
          <p:cNvPr id="104943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机器学习：通过训练数据，让机器自主地学习规律和模式</a:t>
            </a:r>
            <a:endParaRPr altLang="en-US" dirty="0" sz="2000" lang="zh-CN" spc="150">
              <a:solidFill>
                <a:schemeClr val="tx1">
                  <a:lumMod val="75000"/>
                  <a:lumOff val="25000"/>
                </a:schemeClr>
              </a:solidFill>
              <a:latin typeface="+mn-ea"/>
              <a:sym typeface="+mn-ea"/>
            </a:endParaRPr>
          </a:p>
        </p:txBody>
      </p:sp>
      <p:sp>
        <p:nvSpPr>
          <p:cNvPr id="104943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深度学习：模拟人脑神经网络，处理复杂的数据结构和模式</a:t>
            </a:r>
            <a:endParaRPr altLang="en-US" dirty="0" sz="2000" lang="zh-CN" spc="150">
              <a:solidFill>
                <a:schemeClr val="tx1">
                  <a:lumMod val="75000"/>
                  <a:lumOff val="25000"/>
                </a:schemeClr>
              </a:solidFill>
              <a:latin typeface="+mn-ea"/>
              <a:sym typeface="+mn-ea"/>
            </a:endParaRPr>
          </a:p>
        </p:txBody>
      </p:sp>
      <p:sp>
        <p:nvSpPr>
          <p:cNvPr id="104944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自然语言处理：让机器理解和处理人类语言，实现人机交互</a:t>
            </a:r>
            <a:endParaRPr altLang="en-US" dirty="0" sz="2000" lang="zh-CN" spc="150">
              <a:solidFill>
                <a:schemeClr val="tx1">
                  <a:lumMod val="75000"/>
                  <a:lumOff val="25000"/>
                </a:schemeClr>
              </a:solidFill>
              <a:latin typeface="+mn-ea"/>
              <a:sym typeface="+mn-ea"/>
            </a:endParaRPr>
          </a:p>
        </p:txBody>
      </p:sp>
      <p:sp>
        <p:nvSpPr>
          <p:cNvPr id="104944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计算机视觉：让机器具备视觉感知能力，识别图像和视频信息</a:t>
            </a:r>
            <a:endParaRPr altLang="en-US" dirty="0" sz="2000" lang="zh-CN" spc="150">
              <a:solidFill>
                <a:schemeClr val="tx1">
                  <a:lumMod val="75000"/>
                  <a:lumOff val="25000"/>
                </a:schemeClr>
              </a:solidFill>
              <a:latin typeface="+mn-ea"/>
              <a:sym typeface="+mn-ea"/>
            </a:endParaRPr>
          </a:p>
        </p:txBody>
      </p:sp>
      <p:sp>
        <p:nvSpPr>
          <p:cNvPr id="104945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2"/>
          <p:cNvSpPr>
            <a:spLocks noGrp="1"/>
          </p:cNvSpPr>
          <p:nvPr>
            <p:ph type="title" idx="2"/>
          </p:nvPr>
        </p:nvSpPr>
        <p:spPr/>
        <p:txBody>
          <a:bodyPr/>
          <a:p>
            <a:r>
              <a:rPr altLang="en-US" lang="zh-CN"/>
              <a:t>大数据分析技术</a:t>
            </a:r>
            <a:endParaRPr altLang="en-US" lang="zh-CN"/>
          </a:p>
        </p:txBody>
      </p:sp>
      <p:sp>
        <p:nvSpPr>
          <p:cNvPr id="104949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数据采集：利用各种传感器、网络爬虫等技术手段获取海量数据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数据处理：利用分布式计算技术，对海量数据进行处理和分析，提取有用的信息</a:t>
            </a:r>
            <a:endParaRPr dirty="0" sz="2000" err="1">
              <a:solidFill>
                <a:schemeClr val="tx1">
                  <a:lumMod val="75000"/>
                  <a:lumOff val="25000"/>
                </a:schemeClr>
              </a:solidFill>
              <a:latin typeface="+mn-ea"/>
              <a:ea typeface="+mn-ea"/>
              <a:cs typeface="+mn-ea"/>
              <a:sym typeface="+mn-lt"/>
            </a:endParaRPr>
          </a:p>
        </p:txBody>
      </p:sp>
      <p:sp>
        <p:nvSpPr>
          <p:cNvPr id="104951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2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数据可视化：将处理后的数据以图表、报表等形式展示出来，方便用户理解和使用</a:t>
            </a:r>
            <a:endParaRPr dirty="0" sz="2000" err="1">
              <a:solidFill>
                <a:schemeClr val="tx1">
                  <a:lumMod val="75000"/>
                  <a:lumOff val="25000"/>
                </a:schemeClr>
              </a:solidFill>
              <a:latin typeface="+mn-ea"/>
              <a:ea typeface="+mn-ea"/>
              <a:cs typeface="+mn-ea"/>
              <a:sym typeface="+mn-lt"/>
            </a:endParaRPr>
          </a:p>
        </p:txBody>
      </p:sp>
      <p:sp>
        <p:nvSpPr>
          <p:cNvPr id="1049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数据存储：采用分布式存储技术，将数据存储在多个节点上，提高数据存储效率和可靠性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2"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74" name="标题 4"/>
          <p:cNvSpPr>
            <a:spLocks noGrp="1"/>
          </p:cNvSpPr>
          <p:nvPr>
            <p:ph type="title" idx="1"/>
            <p:custDataLst>
              <p:tags r:id="rId2"/>
            </p:custDataLst>
          </p:nvPr>
        </p:nvSpPr>
        <p:spPr/>
        <p:txBody>
          <a:bodyPr/>
          <a:p>
            <a:r>
              <a:rPr altLang="en-US" dirty="0" lang="zh-CN"/>
              <a:t>教育数据的应用场景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4" name="内容占位符 1"/>
          <p:cNvSpPr>
            <a:spLocks noGrp="1"/>
          </p:cNvSpPr>
          <p:nvPr>
            <p:ph idx="3"/>
          </p:nvPr>
        </p:nvSpPr>
        <p:spPr/>
        <p:txBody>
          <a:bodyPr>
            <a:normAutofit fontScale="66250"/>
          </a:bodyPr>
          <a:p>
            <a:r>
              <a:rPr altLang="en-US" lang="zh-CN"/>
              <a:t>背景：随着教育信息化的发展，学生个性化教育成为教育数据应用的重要场景之一。</a:t>
            </a:r>
            <a:endParaRPr altLang="en-US" lang="zh-CN"/>
          </a:p>
          <a:p>
            <a:r>
              <a:rPr altLang="en-US" lang="zh-CN"/>
              <a:t>定义：学生个性化教育是指根据学生的兴趣、能力、需求和潜力等因素，为其量身定制个性化的教育方案和教学计划。</a:t>
            </a:r>
            <a:endParaRPr altLang="en-US" lang="zh-CN"/>
          </a:p>
          <a:p>
            <a:r>
              <a:rPr altLang="en-US" lang="zh-CN"/>
              <a:t>应用场景：通过分析学生的学习数据、成绩数据、兴趣爱好等，为每个学生提供个性化的学习资源和教学服务，提高学生的学习效果和兴趣。</a:t>
            </a:r>
            <a:endParaRPr altLang="en-US" lang="zh-CN"/>
          </a:p>
          <a:p>
            <a:r>
              <a:rPr altLang="en-US" lang="zh-CN"/>
              <a:t>优势：个性化教育能够更好地满足学生的需求，提高学生的学习积极性和兴趣，促进学生的全面发展。  学生个性化教育</a:t>
            </a:r>
            <a:endParaRPr altLang="en-US" lang="zh-CN"/>
          </a:p>
          <a:p>
            <a:pPr lvl="1"/>
            <a:r>
              <a:rPr altLang="en-US" lang="zh-CN"/>
              <a:t>学生个性化教育</a:t>
            </a:r>
            <a:endParaRPr altLang="en-US" lang="zh-CN"/>
          </a:p>
          <a:p>
            <a:r>
              <a:rPr altLang="en-US" lang="zh-CN"/>
              <a:t>背景：随着大数据技术的发展，学生个性化教育成为数字校园中教育数据应用的重要领域之一。</a:t>
            </a:r>
            <a:endParaRPr altLang="en-US" lang="zh-CN"/>
          </a:p>
          <a:p>
            <a:r>
              <a:rPr altLang="en-US" lang="zh-CN"/>
              <a:t>定义：学生个性化教育是指根据学生的个性特点、学习需求和发展潜力等因素，为其提供个性化的教育方案和教学服务。</a:t>
            </a:r>
            <a:endParaRPr altLang="en-US" lang="zh-CN"/>
          </a:p>
          <a:p>
            <a:r>
              <a:rPr altLang="en-US" lang="zh-CN"/>
              <a:t>应用场景：通过分析学生的学习数据、成绩数据、兴趣爱好等，为每个学生提供个性化的学习资源和教学服务，提高学生的学习效果和兴趣。</a:t>
            </a:r>
            <a:endParaRPr altLang="en-US" lang="zh-CN"/>
          </a:p>
          <a:p>
            <a:r>
              <a:rPr altLang="en-US" lang="zh-CN"/>
              <a:t>优势：个性化教育能够更好地满足学生的需求，提高学生的学习积极性和兴趣，促进学生的全面发展。  学生个性化教育</a:t>
            </a:r>
            <a:endParaRPr altLang="en-US" lang="zh-CN"/>
          </a:p>
          <a:p>
            <a:pPr lvl="1"/>
            <a:r>
              <a:rPr altLang="en-US" lang="zh-CN"/>
              <a:t>学生个性化教育</a:t>
            </a:r>
            <a:endParaRPr altLang="en-US" lang="zh-CN"/>
          </a:p>
          <a:p>
            <a:r>
              <a:rPr altLang="en-US" lang="zh-CN"/>
              <a:t>背景：随着数字校园的普及，学生个性化教育成为教育数据应用的重要领域之一。</a:t>
            </a:r>
            <a:endParaRPr altLang="en-US" lang="zh-CN"/>
          </a:p>
          <a:p>
            <a:r>
              <a:rPr altLang="en-US" lang="zh-CN"/>
              <a:t>定义：学生个性化教育是指根据学生的个性特点、学习需求和发展潜力等因素，为其提供个性化的教育方案和教学服务。</a:t>
            </a:r>
            <a:endParaRPr altLang="en-US" lang="zh-CN"/>
          </a:p>
          <a:p>
            <a:r>
              <a:rPr altLang="en-US" lang="zh-CN"/>
              <a:t>应用场景：通过分析学生的学习数据、成绩数据、兴趣爱好等，为每个学生提供个性化的学习资源和教学服务，提高学生的学习效果和兴趣。</a:t>
            </a:r>
            <a:endParaRPr altLang="en-US" lang="zh-CN"/>
          </a:p>
          <a:p>
            <a:r>
              <a:rPr altLang="en-US" lang="zh-CN"/>
              <a:t>优势：个性化教育能够更好地满足学生的需求，提高学生的学习积极性和兴趣，促进学生的全面发展。</a:t>
            </a:r>
            <a:endParaRPr altLang="en-US" lang="zh-CN"/>
          </a:p>
        </p:txBody>
      </p:sp>
      <p:sp>
        <p:nvSpPr>
          <p:cNvPr id="1049646" name="标题 2"/>
          <p:cNvSpPr>
            <a:spLocks noGrp="1"/>
          </p:cNvSpPr>
          <p:nvPr>
            <p:ph type="title" idx="2"/>
          </p:nvPr>
        </p:nvSpPr>
        <p:spPr/>
        <p:txBody>
          <a:bodyPr/>
          <a:p>
            <a:r>
              <a:rPr altLang="en-US" lang="zh-CN"/>
              <a:t>学生个性化教育</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6" name="标题 2"/>
          <p:cNvSpPr>
            <a:spLocks noGrp="1"/>
          </p:cNvSpPr>
          <p:nvPr>
            <p:ph type="title" idx="2"/>
          </p:nvPr>
        </p:nvSpPr>
        <p:spPr/>
        <p:txBody>
          <a:bodyPr/>
          <a:p>
            <a:r>
              <a:rPr altLang="en-US" lang="zh-CN"/>
              <a:t>教师教学评估</a:t>
            </a:r>
            <a:endParaRPr altLang="en-US" lang="zh-CN"/>
          </a:p>
        </p:txBody>
      </p:sp>
      <p:sp>
        <p:nvSpPr>
          <p:cNvPr id="104968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评估方式：学生评价、同行评价、专家评价等</a:t>
            </a:r>
            <a:endParaRPr altLang="en-US" sz="1400" lang="zh-CN" spc="150">
              <a:solidFill>
                <a:schemeClr val="tx1"/>
              </a:solidFill>
              <a:effectLst/>
              <a:latin typeface="+mn-ea"/>
              <a:sym typeface="+mn-ea"/>
            </a:endParaRPr>
          </a:p>
        </p:txBody>
      </p:sp>
      <p:sp>
        <p:nvSpPr>
          <p:cNvPr id="104969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评估内容：教学内容、教学方法、教学效果等</a:t>
            </a:r>
            <a:endParaRPr altLang="en-US" dirty="0" sz="1400" lang="zh-CN" spc="150">
              <a:solidFill>
                <a:schemeClr val="tx1"/>
              </a:solidFill>
              <a:effectLst/>
              <a:latin typeface="+mn-ea"/>
              <a:sym typeface="+mn-ea"/>
            </a:endParaRPr>
          </a:p>
        </p:txBody>
      </p:sp>
      <p:sp>
        <p:nvSpPr>
          <p:cNvPr id="104970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评估结果：提供改进意见，促进教师专业发展</a:t>
            </a:r>
            <a:endParaRPr altLang="en-US" sz="1400" lang="zh-CN" spc="150">
              <a:solidFill>
                <a:schemeClr val="tx1"/>
              </a:solidFill>
              <a:effectLst/>
              <a:latin typeface="+mn-ea"/>
              <a:sym typeface="+mn-ea"/>
            </a:endParaRPr>
          </a:p>
        </p:txBody>
      </p:sp>
      <p:sp>
        <p:nvSpPr>
          <p:cNvPr id="104970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评估价值：提高教学质量，促进教育改革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2" name="标题 2"/>
          <p:cNvSpPr>
            <a:spLocks noGrp="1"/>
          </p:cNvSpPr>
          <p:nvPr>
            <p:ph type="title" idx="2"/>
          </p:nvPr>
        </p:nvSpPr>
        <p:spPr/>
        <p:txBody>
          <a:bodyPr/>
          <a:p>
            <a:r>
              <a:rPr altLang="en-US" lang="zh-CN"/>
              <a:t>课程设计与优化</a:t>
            </a:r>
            <a:endParaRPr altLang="en-US" lang="zh-CN"/>
          </a:p>
        </p:txBody>
      </p:sp>
      <p:sp>
        <p:nvSpPr>
          <p:cNvPr id="104974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4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利用教育数据分析和决策，提高课程质量和效果</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5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5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针对不同学生群体，个性化设计课程内容和教学方式</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75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实时监测课程效果，及时调整和优化课程设计</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6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利用数据分析和预测，为未来课程设计和规划提供参考</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6" name="标题 2"/>
          <p:cNvSpPr>
            <a:spLocks noGrp="1"/>
          </p:cNvSpPr>
          <p:nvPr>
            <p:ph type="title" idx="2"/>
          </p:nvPr>
        </p:nvSpPr>
        <p:spPr/>
        <p:txBody>
          <a:bodyPr/>
          <a:p>
            <a:r>
              <a:rPr altLang="en-US" lang="zh-CN"/>
              <a:t>学校管理决策</a:t>
            </a:r>
            <a:endParaRPr altLang="en-US" lang="zh-CN"/>
          </a:p>
        </p:txBody>
      </p:sp>
      <p:sp>
        <p:nvSpPr>
          <p:cNvPr id="10498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学生管理：通过数据分析，了解学生的学习情况、行为习惯和兴趣爱好，为个性化教育提供支持</a:t>
            </a:r>
            <a:endParaRPr altLang="en-US" dirty="0" sz="1200" lang="zh-CN" spc="150">
              <a:solidFill>
                <a:schemeClr val="tx1">
                  <a:lumMod val="85000"/>
                  <a:lumOff val="15000"/>
                </a:schemeClr>
              </a:solidFill>
              <a:latin typeface="+mn-ea"/>
              <a:sym typeface="+mn-ea"/>
            </a:endParaRPr>
          </a:p>
        </p:txBody>
      </p:sp>
      <p:sp>
        <p:nvSpPr>
          <p:cNvPr id="10498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教师管理：评估教师的教学质量，为教师培训和发展提供依据</a:t>
            </a:r>
            <a:endParaRPr altLang="en-US" dirty="0" sz="1200" lang="zh-CN" spc="150">
              <a:solidFill>
                <a:schemeClr val="tx1">
                  <a:lumMod val="85000"/>
                  <a:lumOff val="15000"/>
                </a:schemeClr>
              </a:solidFill>
              <a:latin typeface="+mn-ea"/>
              <a:sym typeface="+mn-ea"/>
            </a:endParaRPr>
          </a:p>
        </p:txBody>
      </p:sp>
      <p:sp>
        <p:nvSpPr>
          <p:cNvPr id="10498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课程管理：分析课程设置和教学效果，优化课程结构，提高教学质量</a:t>
            </a:r>
            <a:endParaRPr altLang="en-US" dirty="0" sz="1200" lang="zh-CN" spc="150">
              <a:solidFill>
                <a:schemeClr val="tx1">
                  <a:lumMod val="85000"/>
                  <a:lumOff val="15000"/>
                </a:schemeClr>
              </a:solidFill>
              <a:latin typeface="+mn-ea"/>
              <a:sym typeface="+mn-ea"/>
            </a:endParaRPr>
          </a:p>
        </p:txBody>
      </p:sp>
      <p:sp>
        <p:nvSpPr>
          <p:cNvPr id="10498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资源管理：合理分配教学资源，提高资源利用效率，降低成本</a:t>
            </a:r>
            <a:endParaRPr altLang="en-US" dirty="0" sz="1200" lang="zh-CN" spc="150">
              <a:solidFill>
                <a:schemeClr val="tx1">
                  <a:lumMod val="85000"/>
                  <a:lumOff val="15000"/>
                </a:schemeClr>
              </a:solidFill>
              <a:latin typeface="+mn-ea"/>
              <a:sym typeface="+mn-ea"/>
            </a:endParaRPr>
          </a:p>
        </p:txBody>
      </p:sp>
      <p:sp>
        <p:nvSpPr>
          <p:cNvPr id="10498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72" name="标题 4"/>
          <p:cNvSpPr>
            <a:spLocks noGrp="1"/>
          </p:cNvSpPr>
          <p:nvPr>
            <p:ph type="title" idx="1"/>
            <p:custDataLst>
              <p:tags r:id="rId2"/>
            </p:custDataLst>
          </p:nvPr>
        </p:nvSpPr>
        <p:spPr/>
        <p:txBody>
          <a:bodyPr/>
          <a:p>
            <a:r>
              <a:rPr altLang="en-US" dirty="0" lang="zh-CN"/>
              <a:t>教育数据与决策的关系</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2" name="标题 2"/>
          <p:cNvSpPr>
            <a:spLocks noGrp="1"/>
          </p:cNvSpPr>
          <p:nvPr>
            <p:ph type="title" idx="2"/>
          </p:nvPr>
        </p:nvSpPr>
        <p:spPr/>
        <p:txBody>
          <a:bodyPr/>
          <a:p>
            <a:r>
              <a:rPr altLang="en-US" lang="zh-CN"/>
              <a:t>数据驱动决策的原理</a:t>
            </a:r>
            <a:endParaRPr altLang="en-US" lang="zh-CN"/>
          </a:p>
        </p:txBody>
      </p:sp>
      <p:sp>
        <p:nvSpPr>
          <p:cNvPr id="104994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数据清洗：对数据进行清洗和整理，确保数据的质量和准确性</a:t>
            </a:r>
            <a:endParaRPr altLang="en-US" sz="1400" lang="zh-CN" spc="150">
              <a:solidFill>
                <a:schemeClr val="tx1"/>
              </a:solidFill>
              <a:effectLst/>
              <a:latin typeface="+mn-ea"/>
              <a:sym typeface="+mn-ea"/>
            </a:endParaRPr>
          </a:p>
        </p:txBody>
      </p:sp>
      <p:sp>
        <p:nvSpPr>
          <p:cNvPr id="104995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数据收集：通过各种渠道收集教育数据</a:t>
            </a:r>
            <a:endParaRPr altLang="en-US" dirty="0" sz="1400" lang="zh-CN" spc="150">
              <a:solidFill>
                <a:schemeClr val="tx1"/>
              </a:solidFill>
              <a:effectLst/>
              <a:latin typeface="+mn-ea"/>
              <a:sym typeface="+mn-ea"/>
            </a:endParaRPr>
          </a:p>
        </p:txBody>
      </p:sp>
      <p:sp>
        <p:nvSpPr>
          <p:cNvPr id="104995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数据分析：运用数据分析工具和方法，对数据进行深入分析和挖掘</a:t>
            </a:r>
            <a:endParaRPr altLang="en-US" sz="1400" lang="zh-CN" spc="150">
              <a:solidFill>
                <a:schemeClr val="tx1"/>
              </a:solidFill>
              <a:effectLst/>
              <a:latin typeface="+mn-ea"/>
              <a:sym typeface="+mn-ea"/>
            </a:endParaRPr>
          </a:p>
        </p:txBody>
      </p:sp>
      <p:sp>
        <p:nvSpPr>
          <p:cNvPr id="104995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决策制定：根据数据分析结果，制定相应的教育决策和措施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8" name="标题 2"/>
          <p:cNvSpPr>
            <a:spLocks noGrp="1"/>
          </p:cNvSpPr>
          <p:nvPr>
            <p:ph type="title" idx="2"/>
          </p:nvPr>
        </p:nvSpPr>
        <p:spPr/>
        <p:txBody>
          <a:bodyPr/>
          <a:p>
            <a:r>
              <a:rPr altLang="en-US" lang="zh-CN"/>
              <a:t>教育数据对决策的影响</a:t>
            </a:r>
            <a:endParaRPr altLang="en-US" lang="zh-CN"/>
          </a:p>
        </p:txBody>
      </p:sp>
      <p:sp>
        <p:nvSpPr>
          <p:cNvPr id="10500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教育数据是决策的基础：通过收集和分析教育数据，可以了解学生的学习情况、教师的教学方法、学校的运营状况等，为决策提供科学依据。</a:t>
            </a:r>
            <a:endParaRPr altLang="en-US" dirty="0" sz="1200" lang="zh-CN" spc="150">
              <a:solidFill>
                <a:schemeClr val="tx1">
                  <a:lumMod val="65000"/>
                  <a:lumOff val="35000"/>
                </a:schemeClr>
              </a:solidFill>
              <a:latin typeface="+mn-ea"/>
              <a:sym typeface="+mn-ea"/>
            </a:endParaRPr>
          </a:p>
        </p:txBody>
      </p:sp>
      <p:sp>
        <p:nvSpPr>
          <p:cNvPr id="10500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教育数据帮助决策者做出更明智的决策：通过对教育数据的分析，可以发现潜在的问题和机会，帮助决策者制定更加合理、有效的解决方案。</a:t>
            </a:r>
            <a:endParaRPr altLang="en-US" dirty="0" sz="1200" lang="zh-CN" spc="150">
              <a:solidFill>
                <a:schemeClr val="tx1">
                  <a:lumMod val="65000"/>
                  <a:lumOff val="35000"/>
                </a:schemeClr>
              </a:solidFill>
              <a:latin typeface="+mn-ea"/>
              <a:sym typeface="+mn-ea"/>
            </a:endParaRPr>
          </a:p>
        </p:txBody>
      </p:sp>
      <p:sp>
        <p:nvSpPr>
          <p:cNvPr id="10500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教育数据提高决策的准确性和效率：通过数据分析和挖掘，可以快速准确地获取所需信息，提高决策的效率和准确性。</a:t>
            </a:r>
            <a:endParaRPr altLang="en-US" dirty="0" sz="1200" lang="zh-CN" spc="150">
              <a:solidFill>
                <a:schemeClr val="tx1">
                  <a:lumMod val="65000"/>
                  <a:lumOff val="35000"/>
                </a:schemeClr>
              </a:solidFill>
              <a:latin typeface="+mn-ea"/>
              <a:sym typeface="+mn-ea"/>
            </a:endParaRPr>
          </a:p>
        </p:txBody>
      </p:sp>
      <p:sp>
        <p:nvSpPr>
          <p:cNvPr id="10500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教育数据推动教育改革和创新：通过对教育数据的分析，可以发现新的教育模式、教学方法和资源利用方式，推动教育改革和创新。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6" name="标题 2"/>
          <p:cNvSpPr>
            <a:spLocks noGrp="1"/>
          </p:cNvSpPr>
          <p:nvPr>
            <p:ph type="title" idx="2"/>
          </p:nvPr>
        </p:nvSpPr>
        <p:spPr/>
        <p:txBody>
          <a:bodyPr/>
          <a:p>
            <a:r>
              <a:rPr altLang="en-US" lang="zh-CN"/>
              <a:t>如何利用教育数据进行决策</a:t>
            </a:r>
            <a:endParaRPr altLang="en-US" lang="zh-CN"/>
          </a:p>
        </p:txBody>
      </p:sp>
      <p:sp>
        <p:nvSpPr>
          <p:cNvPr id="105004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05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教育数据收集：收集学生、教师、课程等各方面的数据，为决策提供依据</a:t>
            </a:r>
            <a:endParaRPr altLang="en-US" dirty="0" sz="2000" lang="zh-CN" spc="200">
              <a:solidFill>
                <a:schemeClr val="tx1">
                  <a:lumMod val="85000"/>
                  <a:lumOff val="15000"/>
                </a:schemeClr>
              </a:solidFill>
              <a:latin typeface="+mn-ea"/>
              <a:sym typeface="+mn-ea"/>
            </a:endParaRPr>
          </a:p>
        </p:txBody>
      </p:sp>
      <p:sp>
        <p:nvSpPr>
          <p:cNvPr id="105005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5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教育数据分析：运用数据分析工具和方法，对收集到的数据进行处理和分析，提取有价值的信息</a:t>
            </a:r>
            <a:endParaRPr altLang="en-US" dirty="0" sz="2000" lang="zh-CN" spc="200">
              <a:solidFill>
                <a:schemeClr val="tx1">
                  <a:lumMod val="85000"/>
                  <a:lumOff val="15000"/>
                </a:schemeClr>
              </a:solidFill>
              <a:latin typeface="+mn-ea"/>
              <a:sym typeface="+mn-ea"/>
            </a:endParaRPr>
          </a:p>
        </p:txBody>
      </p:sp>
      <p:sp>
        <p:nvSpPr>
          <p:cNvPr id="105006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6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决策制定：根据分析结果，制定相应的教育决策，如课程设置、教学计划、学生评估等</a:t>
            </a:r>
            <a:endParaRPr altLang="en-US" dirty="0" sz="2000" lang="zh-CN" spc="200">
              <a:solidFill>
                <a:schemeClr val="tx1">
                  <a:lumMod val="85000"/>
                  <a:lumOff val="15000"/>
                </a:schemeClr>
              </a:solidFill>
              <a:latin typeface="+mn-ea"/>
              <a:sym typeface="+mn-ea"/>
            </a:endParaRPr>
          </a:p>
        </p:txBody>
      </p:sp>
      <p:sp>
        <p:nvSpPr>
          <p:cNvPr id="105006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7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决策实施与评估：将制定的决策付诸实践，并进行持续的评估和调整，确保决策的有效性和可行性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10" name="标题 2"/>
          <p:cNvSpPr>
            <a:spLocks noGrp="1"/>
          </p:cNvSpPr>
          <p:nvPr>
            <p:ph type="title" idx="2"/>
          </p:nvPr>
        </p:nvSpPr>
        <p:spPr/>
        <p:txBody>
          <a:bodyPr/>
          <a:p>
            <a:r>
              <a:rPr altLang="en-US" lang="zh-CN"/>
              <a:t>避免数据误导决策的策略</a:t>
            </a:r>
            <a:endParaRPr altLang="en-US" lang="zh-CN"/>
          </a:p>
        </p:txBody>
      </p:sp>
      <p:sp>
        <p:nvSpPr>
          <p:cNvPr id="10501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深入分析数据：对数据进行深入分析，挖掘数据背后的规律和趋势，为决策提供更有价值的信息。</a:t>
            </a:r>
            <a:endParaRPr altLang="en-US" sz="1400" lang="zh-CN" spc="150">
              <a:solidFill>
                <a:schemeClr val="tx1"/>
              </a:solidFill>
              <a:effectLst/>
              <a:latin typeface="+mn-ea"/>
              <a:sym typeface="+mn-ea"/>
            </a:endParaRPr>
          </a:p>
        </p:txBody>
      </p:sp>
      <p:sp>
        <p:nvSpPr>
          <p:cNvPr id="10501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明确数据来源和准确性：确保数据来源可靠，避免使用不准确或错误的数据。</a:t>
            </a:r>
            <a:endParaRPr altLang="en-US" dirty="0" sz="1400" lang="zh-CN" spc="150">
              <a:solidFill>
                <a:schemeClr val="tx1"/>
              </a:solidFill>
              <a:effectLst/>
              <a:latin typeface="+mn-ea"/>
              <a:sym typeface="+mn-ea"/>
            </a:endParaRPr>
          </a:p>
        </p:txBody>
      </p:sp>
      <p:sp>
        <p:nvSpPr>
          <p:cNvPr id="10501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考虑数据局限性：认识到数据的局限性，不要过分依赖数据，结合实际情况进行决策。</a:t>
            </a:r>
            <a:endParaRPr altLang="en-US" sz="1400" lang="zh-CN" spc="150">
              <a:solidFill>
                <a:schemeClr val="tx1"/>
              </a:solidFill>
              <a:effectLst/>
              <a:latin typeface="+mn-ea"/>
              <a:sym typeface="+mn-ea"/>
            </a:endParaRPr>
          </a:p>
        </p:txBody>
      </p:sp>
      <p:sp>
        <p:nvSpPr>
          <p:cNvPr id="10501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建立数据质量评估机制：对数据进行质量评估，及时发现并处理数据质量问题，避免误导决策。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6"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168" name="标题 4"/>
          <p:cNvSpPr>
            <a:spLocks noGrp="1"/>
          </p:cNvSpPr>
          <p:nvPr>
            <p:ph type="title" idx="1"/>
            <p:custDataLst>
              <p:tags r:id="rId2"/>
            </p:custDataLst>
          </p:nvPr>
        </p:nvSpPr>
        <p:spPr/>
        <p:txBody>
          <a:bodyPr/>
          <a:p>
            <a:r>
              <a:rPr altLang="en-US" dirty="0" lang="zh-CN"/>
              <a:t>数字校园中的教育数据安全与隐私保护</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8" name="标题 2"/>
          <p:cNvSpPr>
            <a:spLocks noGrp="1"/>
          </p:cNvSpPr>
          <p:nvPr>
            <p:ph type="title" idx="2"/>
          </p:nvPr>
        </p:nvSpPr>
        <p:spPr/>
        <p:txBody>
          <a:bodyPr/>
          <a:p>
            <a:r>
              <a:rPr altLang="en-US" lang="zh-CN"/>
              <a:t>教育数据安全的重要性</a:t>
            </a:r>
            <a:endParaRPr altLang="en-US" lang="zh-CN"/>
          </a:p>
        </p:txBody>
      </p:sp>
      <p:sp>
        <p:nvSpPr>
          <p:cNvPr id="105024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保护学生隐私：确保学生个人信息不被泄露或滥用</a:t>
            </a:r>
            <a:endParaRPr altLang="en-US" dirty="0" sz="1200" lang="zh-CN" spc="150">
              <a:solidFill>
                <a:schemeClr val="tx1">
                  <a:lumMod val="85000"/>
                  <a:lumOff val="15000"/>
                </a:schemeClr>
              </a:solidFill>
              <a:latin typeface="+mn-ea"/>
              <a:sym typeface="+mn-ea"/>
            </a:endParaRPr>
          </a:p>
        </p:txBody>
      </p:sp>
      <p:sp>
        <p:nvSpPr>
          <p:cNvPr id="105024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防止数据泄露：采取措施防止教育数据被未经授权的人员获取</a:t>
            </a:r>
            <a:endParaRPr altLang="en-US" dirty="0" sz="1200" lang="zh-CN" spc="150">
              <a:solidFill>
                <a:schemeClr val="tx1">
                  <a:lumMod val="85000"/>
                  <a:lumOff val="15000"/>
                </a:schemeClr>
              </a:solidFill>
              <a:latin typeface="+mn-ea"/>
              <a:sym typeface="+mn-ea"/>
            </a:endParaRPr>
          </a:p>
        </p:txBody>
      </p:sp>
      <p:sp>
        <p:nvSpPr>
          <p:cNvPr id="105024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保障教育系统安全：防止教育数据被用于非法目的，如网络攻击或身份盗窃</a:t>
            </a:r>
            <a:endParaRPr altLang="en-US" dirty="0" sz="1200" lang="zh-CN" spc="150">
              <a:solidFill>
                <a:schemeClr val="tx1">
                  <a:lumMod val="85000"/>
                  <a:lumOff val="15000"/>
                </a:schemeClr>
              </a:solidFill>
              <a:latin typeface="+mn-ea"/>
              <a:sym typeface="+mn-ea"/>
            </a:endParaRPr>
          </a:p>
        </p:txBody>
      </p:sp>
      <p:sp>
        <p:nvSpPr>
          <p:cNvPr id="105025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遵守法律法规：遵守相关法律法规，确保教育数据的安全性和合法性</a:t>
            </a:r>
            <a:endParaRPr altLang="en-US" dirty="0" sz="1200" lang="zh-CN" spc="150">
              <a:solidFill>
                <a:schemeClr val="tx1">
                  <a:lumMod val="85000"/>
                  <a:lumOff val="15000"/>
                </a:schemeClr>
              </a:solidFill>
              <a:latin typeface="+mn-ea"/>
              <a:sym typeface="+mn-ea"/>
            </a:endParaRPr>
          </a:p>
        </p:txBody>
      </p:sp>
      <p:sp>
        <p:nvSpPr>
          <p:cNvPr id="105026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02" name="标题 2"/>
          <p:cNvSpPr>
            <a:spLocks noGrp="1"/>
          </p:cNvSpPr>
          <p:nvPr>
            <p:ph type="title" idx="2"/>
          </p:nvPr>
        </p:nvSpPr>
        <p:spPr/>
        <p:txBody>
          <a:bodyPr/>
          <a:p>
            <a:r>
              <a:rPr altLang="en-US" lang="zh-CN"/>
              <a:t>隐私保护法律法规与政策</a:t>
            </a:r>
            <a:endParaRPr altLang="en-US" lang="zh-CN"/>
          </a:p>
        </p:txBody>
      </p:sp>
      <p:sp>
        <p:nvSpPr>
          <p:cNvPr id="10503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隐私保护法律法规概述</a:t>
            </a:r>
            <a:endParaRPr altLang="en-US" dirty="0" sz="2000" lang="zh-CN" spc="150">
              <a:solidFill>
                <a:schemeClr val="tx1">
                  <a:lumMod val="85000"/>
                  <a:lumOff val="15000"/>
                </a:schemeClr>
              </a:solidFill>
              <a:latin typeface="+mn-ea"/>
              <a:sym typeface="+mn-ea"/>
            </a:endParaRPr>
          </a:p>
        </p:txBody>
      </p:sp>
      <p:sp>
        <p:nvSpPr>
          <p:cNvPr id="10503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数字校园中的隐私保护政策</a:t>
            </a:r>
            <a:endParaRPr altLang="en-US" dirty="0" sz="2000" lang="zh-CN" spc="150">
              <a:solidFill>
                <a:schemeClr val="tx1">
                  <a:lumMod val="85000"/>
                  <a:lumOff val="15000"/>
                </a:schemeClr>
              </a:solidFill>
              <a:latin typeface="+mn-ea"/>
              <a:sym typeface="+mn-ea"/>
            </a:endParaRPr>
          </a:p>
        </p:txBody>
      </p:sp>
      <p:sp>
        <p:nvSpPr>
          <p:cNvPr id="10503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隐私保护法律法规的执行与监管</a:t>
            </a:r>
            <a:endParaRPr altLang="en-US" dirty="0" sz="2000" lang="zh-CN" spc="150">
              <a:solidFill>
                <a:schemeClr val="tx1">
                  <a:lumMod val="85000"/>
                  <a:lumOff val="15000"/>
                </a:schemeClr>
              </a:solidFill>
              <a:latin typeface="+mn-ea"/>
              <a:sym typeface="+mn-ea"/>
            </a:endParaRPr>
          </a:p>
        </p:txBody>
      </p:sp>
      <p:sp>
        <p:nvSpPr>
          <p:cNvPr id="10503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违反隐私保护法律法规的后果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66" name="标题 2"/>
          <p:cNvSpPr>
            <a:spLocks noGrp="1"/>
          </p:cNvSpPr>
          <p:nvPr>
            <p:ph type="title" idx="2"/>
          </p:nvPr>
        </p:nvSpPr>
        <p:spPr/>
        <p:txBody>
          <a:bodyPr/>
          <a:p>
            <a:r>
              <a:rPr altLang="en-US" lang="zh-CN"/>
              <a:t>隐私泄露风险与应对措施</a:t>
            </a:r>
            <a:endParaRPr altLang="en-US" lang="zh-CN"/>
          </a:p>
        </p:txBody>
      </p:sp>
      <p:sp>
        <p:nvSpPr>
          <p:cNvPr id="1050368" name="矩形 5"/>
          <p:cNvSpPr/>
          <p:nvPr>
            <p:custDataLst>
              <p:tags r:id="rId1"/>
            </p:custDataLst>
          </p:nvPr>
        </p:nvSpPr>
        <p:spPr>
          <a:xfrm>
            <a:off x="1074809"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0" name="矩形 10"/>
          <p:cNvSpPr/>
          <p:nvPr>
            <p:custDataLst>
              <p:tags r:id="rId2"/>
            </p:custDataLst>
          </p:nvPr>
        </p:nvSpPr>
        <p:spPr>
          <a:xfrm>
            <a:off x="1717418"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2" name="TextBox 2"/>
          <p:cNvSpPr txBox="1"/>
          <p:nvPr>
            <p:custDataLst>
              <p:tags r:id="rId3"/>
            </p:custDataLst>
          </p:nvPr>
        </p:nvSpPr>
        <p:spPr>
          <a:xfrm>
            <a:off x="1355870"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隐私泄露风险：学生个人信息泄露、学校内部数据泄露、外部攻击导致隐私泄露等</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74" name="矩形 6"/>
          <p:cNvSpPr/>
          <p:nvPr>
            <p:custDataLst>
              <p:tags r:id="rId4"/>
            </p:custDataLst>
          </p:nvPr>
        </p:nvSpPr>
        <p:spPr>
          <a:xfrm>
            <a:off x="6414304"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6" name="矩形 11"/>
          <p:cNvSpPr/>
          <p:nvPr>
            <p:custDataLst>
              <p:tags r:id="rId5"/>
            </p:custDataLst>
          </p:nvPr>
        </p:nvSpPr>
        <p:spPr>
          <a:xfrm>
            <a:off x="7093263"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8" name="TextBox 2"/>
          <p:cNvSpPr txBox="1"/>
          <p:nvPr>
            <p:custDataLst>
              <p:tags r:id="rId6"/>
            </p:custDataLst>
          </p:nvPr>
        </p:nvSpPr>
        <p:spPr>
          <a:xfrm>
            <a:off x="6695365"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应对措施：加强数据安全保护、建立隐私保护政策、定期进行数据安全检查、加强师生隐私保护意识培训等</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18" name="标题 2"/>
          <p:cNvSpPr>
            <a:spLocks noGrp="1"/>
          </p:cNvSpPr>
          <p:nvPr>
            <p:ph type="title" idx="2"/>
          </p:nvPr>
        </p:nvSpPr>
        <p:spPr/>
        <p:txBody>
          <a:bodyPr/>
          <a:p>
            <a:r>
              <a:rPr altLang="en-US" lang="zh-CN"/>
              <a:t>未来发展趋势与挑战</a:t>
            </a:r>
            <a:endParaRPr altLang="en-US" lang="zh-CN"/>
          </a:p>
        </p:txBody>
      </p:sp>
      <p:sp>
        <p:nvSpPr>
          <p:cNvPr id="105042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2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3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5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5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5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5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数字校园中的教育数据安全与隐私保护将越来越受到重视</a:t>
            </a:r>
            <a:endParaRPr altLang="en-US" dirty="0" sz="1200" lang="zh-CN" spc="150">
              <a:solidFill>
                <a:schemeClr val="tx1">
                  <a:lumMod val="65000"/>
                  <a:lumOff val="35000"/>
                </a:schemeClr>
              </a:solidFill>
              <a:latin typeface="+mn-ea"/>
              <a:sym typeface="+mn-ea"/>
            </a:endParaRPr>
          </a:p>
        </p:txBody>
      </p:sp>
      <p:sp>
        <p:nvSpPr>
          <p:cNvPr id="105045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数字校园中的教育数据安全与隐私保护需要更多的政策支持和法规保障</a:t>
            </a:r>
            <a:endParaRPr altLang="en-US" dirty="0" sz="1200" lang="zh-CN" spc="150">
              <a:solidFill>
                <a:schemeClr val="tx1">
                  <a:lumMod val="65000"/>
                  <a:lumOff val="35000"/>
                </a:schemeClr>
              </a:solidFill>
              <a:latin typeface="+mn-ea"/>
              <a:sym typeface="+mn-ea"/>
            </a:endParaRPr>
          </a:p>
        </p:txBody>
      </p:sp>
      <p:sp>
        <p:nvSpPr>
          <p:cNvPr id="105046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未来需要加强技术研发和人才培养，提高数据安全与隐私保护水平</a:t>
            </a:r>
            <a:endParaRPr altLang="en-US" dirty="0" sz="1200" lang="zh-CN" spc="150">
              <a:solidFill>
                <a:schemeClr val="tx1">
                  <a:lumMod val="65000"/>
                  <a:lumOff val="35000"/>
                </a:schemeClr>
              </a:solidFill>
              <a:latin typeface="+mn-ea"/>
              <a:sym typeface="+mn-ea"/>
            </a:endParaRPr>
          </a:p>
        </p:txBody>
      </p:sp>
      <p:sp>
        <p:nvSpPr>
          <p:cNvPr id="105046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随着技术的发展，教育数据安全与隐私保护将面临更多的挑战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02"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504" name="标题 4"/>
          <p:cNvSpPr>
            <a:spLocks noGrp="1"/>
          </p:cNvSpPr>
          <p:nvPr>
            <p:ph type="title" idx="1"/>
            <p:custDataLst>
              <p:tags r:id="rId2"/>
            </p:custDataLst>
          </p:nvPr>
        </p:nvSpPr>
        <p:spPr/>
        <p:txBody>
          <a:bodyPr/>
          <a:p>
            <a:r>
              <a:rPr altLang="en-US" dirty="0" lang="zh-CN"/>
              <a:t>案例分析与实践经验分享</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74" name="标题 2"/>
          <p:cNvSpPr>
            <a:spLocks noGrp="1"/>
          </p:cNvSpPr>
          <p:nvPr>
            <p:ph type="title" idx="2"/>
          </p:nvPr>
        </p:nvSpPr>
        <p:spPr/>
        <p:txBody>
          <a:bodyPr/>
          <a:p>
            <a:r>
              <a:rPr altLang="en-US" lang="zh-CN"/>
              <a:t>成功案例介绍与分析</a:t>
            </a:r>
            <a:endParaRPr altLang="en-US" lang="zh-CN"/>
          </a:p>
        </p:txBody>
      </p:sp>
      <p:sp>
        <p:nvSpPr>
          <p:cNvPr id="105057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案例一：某高校利用教育数据分析提高教学质量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案例三：某小学利用教育数据分析改进教学方法</a:t>
            </a:r>
            <a:endParaRPr dirty="0" sz="2000" err="1">
              <a:solidFill>
                <a:schemeClr val="tx1">
                  <a:lumMod val="75000"/>
                  <a:lumOff val="25000"/>
                </a:schemeClr>
              </a:solidFill>
              <a:latin typeface="+mn-ea"/>
              <a:ea typeface="+mn-ea"/>
              <a:cs typeface="+mn-ea"/>
              <a:sym typeface="+mn-lt"/>
            </a:endParaRPr>
          </a:p>
        </p:txBody>
      </p:sp>
      <p:sp>
        <p:nvSpPr>
          <p:cNvPr id="105059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0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1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案例四：某培训机构利用教育数据分析提高培训效果</a:t>
            </a:r>
            <a:endParaRPr dirty="0" sz="2000" err="1">
              <a:solidFill>
                <a:schemeClr val="tx1">
                  <a:lumMod val="75000"/>
                  <a:lumOff val="25000"/>
                </a:schemeClr>
              </a:solidFill>
              <a:latin typeface="+mn-ea"/>
              <a:ea typeface="+mn-ea"/>
              <a:cs typeface="+mn-ea"/>
              <a:sym typeface="+mn-lt"/>
            </a:endParaRPr>
          </a:p>
        </p:txBody>
      </p:sp>
      <p:sp>
        <p:nvSpPr>
          <p:cNvPr id="1050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案例二：某中学通过教育数据分析优化学生管理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654" name="标题 2"/>
          <p:cNvSpPr>
            <a:spLocks noGrp="1"/>
          </p:cNvSpPr>
          <p:nvPr>
            <p:ph type="title" idx="2"/>
          </p:nvPr>
        </p:nvSpPr>
        <p:spPr/>
        <p:txBody>
          <a:bodyPr/>
          <a:p>
            <a:r>
              <a:rPr altLang="en-US" lang="zh-CN"/>
              <a:t>实践经验分享与交流</a:t>
            </a:r>
            <a:endParaRPr altLang="en-US" lang="zh-CN"/>
          </a:p>
        </p:txBody>
      </p:sp>
      <p:sp>
        <p:nvSpPr>
          <p:cNvPr id="10506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案例一：利用教育数据分析改进教学决策</a:t>
            </a:r>
            <a:endParaRPr altLang="en-US" dirty="0" sz="2000" lang="zh-CN" spc="150">
              <a:solidFill>
                <a:schemeClr val="tx1">
                  <a:lumMod val="85000"/>
                  <a:lumOff val="15000"/>
                </a:schemeClr>
              </a:solidFill>
              <a:latin typeface="+mn-ea"/>
              <a:sym typeface="+mn-ea"/>
            </a:endParaRPr>
          </a:p>
        </p:txBody>
      </p:sp>
      <p:sp>
        <p:nvSpPr>
          <p:cNvPr id="10506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案例二：通过数据挖掘发现学生潜在问题</a:t>
            </a:r>
            <a:endParaRPr altLang="en-US" dirty="0" sz="2000" lang="zh-CN" spc="150">
              <a:solidFill>
                <a:schemeClr val="tx1">
                  <a:lumMod val="85000"/>
                  <a:lumOff val="15000"/>
                </a:schemeClr>
              </a:solidFill>
              <a:latin typeface="+mn-ea"/>
              <a:sym typeface="+mn-ea"/>
            </a:endParaRPr>
          </a:p>
        </p:txBody>
      </p:sp>
      <p:sp>
        <p:nvSpPr>
          <p:cNvPr id="10506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案例三：利用大数据技术提升校园安全管理水平</a:t>
            </a:r>
            <a:endParaRPr altLang="en-US" dirty="0" sz="2000" lang="zh-CN" spc="150">
              <a:solidFill>
                <a:schemeClr val="tx1">
                  <a:lumMod val="85000"/>
                  <a:lumOff val="15000"/>
                </a:schemeClr>
              </a:solidFill>
              <a:latin typeface="+mn-ea"/>
              <a:sym typeface="+mn-ea"/>
            </a:endParaRPr>
          </a:p>
        </p:txBody>
      </p:sp>
      <p:sp>
        <p:nvSpPr>
          <p:cNvPr id="10506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案例四：借助人工智能技术优化学生个性化教育方案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718" name="标题 2"/>
          <p:cNvSpPr>
            <a:spLocks noGrp="1"/>
          </p:cNvSpPr>
          <p:nvPr>
            <p:ph type="title" idx="2"/>
          </p:nvPr>
        </p:nvSpPr>
        <p:spPr/>
        <p:txBody>
          <a:bodyPr/>
          <a:p>
            <a:r>
              <a:rPr altLang="en-US" lang="zh-CN"/>
              <a:t>未来发展趋势与展望</a:t>
            </a:r>
            <a:endParaRPr altLang="en-US" lang="zh-CN"/>
          </a:p>
        </p:txBody>
      </p:sp>
      <p:sp>
        <p:nvSpPr>
          <p:cNvPr id="105072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人工智能与大数据在教育领域的深度融合</a:t>
            </a:r>
            <a:endParaRPr altLang="en-US" dirty="0" sz="2000" lang="zh-CN" spc="150">
              <a:solidFill>
                <a:schemeClr val="tx1">
                  <a:lumMod val="75000"/>
                  <a:lumOff val="25000"/>
                </a:schemeClr>
              </a:solidFill>
              <a:latin typeface="+mn-ea"/>
              <a:sym typeface="+mn-ea"/>
            </a:endParaRPr>
          </a:p>
        </p:txBody>
      </p:sp>
      <p:sp>
        <p:nvSpPr>
          <p:cNvPr id="105072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2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个性化教育与自适应学习的发展趋势</a:t>
            </a:r>
            <a:endParaRPr altLang="en-US" dirty="0" sz="2000" lang="zh-CN" spc="150">
              <a:solidFill>
                <a:schemeClr val="tx1">
                  <a:lumMod val="75000"/>
                  <a:lumOff val="25000"/>
                </a:schemeClr>
              </a:solidFill>
              <a:latin typeface="+mn-ea"/>
              <a:sym typeface="+mn-ea"/>
            </a:endParaRPr>
          </a:p>
        </p:txBody>
      </p:sp>
      <p:sp>
        <p:nvSpPr>
          <p:cNvPr id="105073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3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3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跨学科与跨界合作在教育数据分析和决策中的应用</a:t>
            </a:r>
            <a:endParaRPr altLang="en-US" dirty="0" sz="2000" lang="zh-CN" spc="150">
              <a:solidFill>
                <a:schemeClr val="tx1">
                  <a:lumMod val="75000"/>
                  <a:lumOff val="25000"/>
                </a:schemeClr>
              </a:solidFill>
              <a:latin typeface="+mn-ea"/>
              <a:sym typeface="+mn-ea"/>
            </a:endParaRPr>
          </a:p>
        </p:txBody>
      </p:sp>
      <p:sp>
        <p:nvSpPr>
          <p:cNvPr id="105073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3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4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未来教育数据分析和决策面临的挑战与机遇</a:t>
            </a:r>
            <a:endParaRPr altLang="en-US" dirty="0" sz="2000" lang="zh-CN" spc="150">
              <a:solidFill>
                <a:schemeClr val="tx1">
                  <a:lumMod val="75000"/>
                  <a:lumOff val="25000"/>
                </a:schemeClr>
              </a:solidFill>
              <a:latin typeface="+mn-ea"/>
              <a:sym typeface="+mn-ea"/>
            </a:endParaRPr>
          </a:p>
        </p:txBody>
      </p:sp>
      <p:sp>
        <p:nvSpPr>
          <p:cNvPr id="105074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78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78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6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5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4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406.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2023-12-15T12:48:49Z</dcterms:created>
  <dcterms:modified xsi:type="dcterms:W3CDTF">2023-12-15T12:48:49Z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0c58dd308001449fa65f4573362f67fa_21</vt:lpwstr>
  </property>
</Properties>
</file>