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1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2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notesSlides/notesSlide3.xml" ContentType="application/vnd.openxmlformats-officedocument.presentationml.notesSlide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66" r:id="rId3"/>
    <p:sldId id="267" r:id="rId4"/>
    <p:sldId id="268" r:id="rId5"/>
    <p:sldId id="301" r:id="rId6"/>
    <p:sldId id="257" r:id="rId7"/>
    <p:sldId id="288" r:id="rId8"/>
    <p:sldId id="289" r:id="rId9"/>
    <p:sldId id="294" r:id="rId10"/>
    <p:sldId id="300" r:id="rId11"/>
    <p:sldId id="279" r:id="rId12"/>
    <p:sldId id="262" r:id="rId13"/>
    <p:sldId id="263" r:id="rId14"/>
    <p:sldId id="264" r:id="rId15"/>
    <p:sldId id="265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80" r:id="rId24"/>
    <p:sldId id="278" r:id="rId25"/>
    <p:sldId id="293" r:id="rId26"/>
    <p:sldId id="292" r:id="rId27"/>
    <p:sldId id="295" r:id="rId28"/>
    <p:sldId id="298" r:id="rId29"/>
    <p:sldId id="297" r:id="rId30"/>
    <p:sldId id="260" r:id="rId31"/>
    <p:sldId id="302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姜伟光" initials="" lastIdx="1" clrIdx="0"/>
  <p:cmAuthor id="1" name="胡文迪" initials="胡文迪" lastIdx="1" clrIdx="0"/>
  <p:cmAuthor id="2" name="作者" initials="作" lastIdx="0" clrIdx="1"/>
  <p:cmAuthor id="3" name="123" initials="1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>
        <p:scale>
          <a:sx n="25" d="100"/>
          <a:sy n="25" d="100"/>
        </p:scale>
        <p:origin x="2952" y="1378"/>
      </p:cViewPr>
      <p:guideLst>
        <p:guide orient="horz" pos="219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  <a:t>2021/3/17</a:t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  <a:t>‹#›</a:t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  <a:t>2021/3/17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2021/3/17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2021/3/17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2021/3/17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6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5" Type="http://schemas.openxmlformats.org/officeDocument/2006/relationships/image" Target="../media/image11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image" Target="../media/image11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5" Type="http://schemas.openxmlformats.org/officeDocument/2006/relationships/image" Target="../media/image11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image" Target="../media/image11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5" Type="http://schemas.openxmlformats.org/officeDocument/2006/relationships/image" Target="../media/image11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5" Type="http://schemas.openxmlformats.org/officeDocument/2006/relationships/image" Target="../media/image1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image" Target="../media/image11.png"/><Relationship Id="rId5" Type="http://schemas.openxmlformats.org/officeDocument/2006/relationships/image" Target="../media/image32.png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9.xml"/><Relationship Id="rId6" Type="http://schemas.openxmlformats.org/officeDocument/2006/relationships/image" Target="../media/image1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空白演示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在此输入您的封面副标题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321685" y="2006600"/>
            <a:ext cx="6298565" cy="2209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427730" y="2169160"/>
            <a:ext cx="619252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>
                <a:solidFill>
                  <a:schemeClr val="tx1">
                    <a:lumMod val="75000"/>
                    <a:lumOff val="25000"/>
                  </a:schemeClr>
                </a:solidFill>
                <a:latin typeface="造字工房刻宋（非商用）常规体" charset="-122"/>
                <a:ea typeface="造字工房刻宋（非商用）常规体" charset="-122"/>
                <a:cs typeface="造字工房刻宋（非商用）常规体" charset="-122"/>
              </a:rPr>
              <a:t>2020</a:t>
            </a:r>
            <a:r>
              <a:rPr lang="zh-CN" altLang="en-US" sz="4800">
                <a:solidFill>
                  <a:schemeClr val="tx1">
                    <a:lumMod val="75000"/>
                    <a:lumOff val="25000"/>
                  </a:schemeClr>
                </a:solidFill>
                <a:latin typeface="造字工房刻宋（非商用）常规体" charset="-122"/>
                <a:ea typeface="造字工房刻宋（非商用）常规体" charset="-122"/>
                <a:cs typeface="造字工房刻宋（非商用）常规体" charset="-122"/>
              </a:rPr>
              <a:t>景区清明节</a:t>
            </a:r>
          </a:p>
          <a:p>
            <a:pPr algn="ctr"/>
            <a:r>
              <a:rPr lang="zh-CN" altLang="en-US" sz="4800">
                <a:solidFill>
                  <a:schemeClr val="tx1">
                    <a:lumMod val="75000"/>
                    <a:lumOff val="25000"/>
                  </a:schemeClr>
                </a:solidFill>
                <a:latin typeface="造字工房刻宋（非商用）常规体" charset="-122"/>
                <a:ea typeface="造字工房刻宋（非商用）常规体" charset="-122"/>
                <a:cs typeface="造字工房刻宋（非商用）常规体" charset="-122"/>
              </a:rPr>
              <a:t>活动策划方案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188335" y="3737610"/>
            <a:ext cx="65659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Qingming festival activity planning of scenic spot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263650" y="2661285"/>
            <a:ext cx="96647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壹：</a:t>
            </a:r>
            <a:r>
              <a:rPr lang="zh-CN" altLang="en-US" sz="3600">
                <a:latin typeface="方正清刻本悦宋简体" panose="02000000000000000000" charset="-122"/>
                <a:ea typeface="方正清刻本悦宋简体" panose="02000000000000000000" charset="-122"/>
              </a:rPr>
              <a:t>正值春天，景区如速写中含苞待放的花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80415" y="2503170"/>
            <a:ext cx="10630535" cy="1383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贰：</a:t>
            </a:r>
            <a:r>
              <a:rPr lang="zh-CN" altLang="en-US" sz="3600">
                <a:latin typeface="方正清刻本悦宋简体" panose="02000000000000000000" charset="-122"/>
                <a:ea typeface="方正清刻本悦宋简体" panose="02000000000000000000" charset="-122"/>
              </a:rPr>
              <a:t>色彩绚丽而大胆的搭配，与自然界中最为丰富的鲜花相呼应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0095" cy="68573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256280" y="3390900"/>
            <a:ext cx="6096000" cy="774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61315" y="2273300"/>
            <a:ext cx="11236325" cy="14763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zh-CN" altLang="en-US" sz="36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因此，我们以</a:t>
            </a:r>
            <a:r>
              <a:rPr lang="en-US" altLang="zh-CN" sz="3600"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“</a:t>
            </a:r>
            <a:r>
              <a:rPr lang="zh-CN" altLang="en-US" sz="36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花</a:t>
            </a:r>
            <a:r>
              <a:rPr lang="en-US" altLang="zh-CN" sz="3600"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”</a:t>
            </a:r>
            <a:r>
              <a:rPr lang="zh-CN" altLang="en-US" sz="36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为载体，用</a:t>
            </a:r>
            <a:r>
              <a:rPr lang="en-US" altLang="zh-CN" sz="3600"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“</a:t>
            </a:r>
            <a:r>
              <a:rPr lang="zh-CN" altLang="en-US" sz="36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艺术</a:t>
            </a:r>
            <a:r>
              <a:rPr lang="en-US" altLang="zh-CN" sz="36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”</a:t>
            </a:r>
            <a:r>
              <a:rPr lang="zh-CN" altLang="en-US" sz="36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来释放情怀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l="70438" r="229"/>
          <a:stretch>
            <a:fillRect/>
          </a:stretch>
        </p:blipFill>
        <p:spPr>
          <a:xfrm flipH="1">
            <a:off x="0" y="0"/>
            <a:ext cx="3366135" cy="68573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366135" y="1703705"/>
            <a:ext cx="8301355" cy="3451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sz="4000">
                <a:solidFill>
                  <a:srgbClr val="C00000"/>
                </a:solidFill>
                <a:latin typeface="造字工房刻宋（非商用）粗体" charset="-122"/>
                <a:ea typeface="造字工房刻宋（非商用）粗体" charset="-122"/>
              </a:rPr>
              <a:t>踏青游 看花展</a:t>
            </a:r>
          </a:p>
          <a:p>
            <a:pPr algn="ctr" fontAlgn="auto">
              <a:lnSpc>
                <a:spcPct val="130000"/>
              </a:lnSpc>
            </a:pPr>
            <a:r>
              <a:rPr 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造字工房刻宋（非商用）粗体" charset="-122"/>
                <a:ea typeface="造字工房刻宋（非商用）粗体" charset="-122"/>
              </a:rPr>
              <a:t>给父母一场春光旅行</a:t>
            </a:r>
          </a:p>
          <a:p>
            <a:pPr algn="ctr" fontAlgn="auto">
              <a:lnSpc>
                <a:spcPct val="130000"/>
              </a:lnSpc>
            </a:pPr>
            <a:r>
              <a:rPr 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造字工房刻宋（非商用）粗体" charset="-122"/>
                <a:ea typeface="造字工房刻宋（非商用）粗体" charset="-122"/>
              </a:rPr>
              <a:t>予孩子一场童年欢乐</a:t>
            </a:r>
          </a:p>
          <a:p>
            <a:pPr algn="ctr" fontAlgn="auto">
              <a:lnSpc>
                <a:spcPct val="130000"/>
              </a:lnSpc>
            </a:pPr>
            <a:r>
              <a:rPr 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造字工房刻宋（非商用）粗体" charset="-122"/>
                <a:ea typeface="造字工房刻宋（非商用）粗体" charset="-122"/>
              </a:rPr>
              <a:t>陪爱人忆那时年少</a:t>
            </a:r>
          </a:p>
          <a:p>
            <a:pPr algn="ctr" fontAlgn="auto">
              <a:lnSpc>
                <a:spcPct val="130000"/>
              </a:lnSpc>
            </a:pPr>
            <a:r>
              <a:rPr 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造字工房刻宋（非商用）粗体" charset="-122"/>
                <a:ea typeface="造字工房刻宋（非商用）粗体" charset="-122"/>
              </a:rPr>
              <a:t>享一场春光盛宴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t="18784"/>
          <a:stretch>
            <a:fillRect/>
          </a:stretch>
        </p:blipFill>
        <p:spPr>
          <a:xfrm>
            <a:off x="0" y="1288415"/>
            <a:ext cx="12192000" cy="55708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1376680"/>
            <a:ext cx="9373235" cy="457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活动前期，邀请模特身穿秘密花园主题服饰，在景区拍摄大片宣传，吸引人流到访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32130" y="704850"/>
            <a:ext cx="32639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造字工房刻宋（非商用）粗体" charset="-122"/>
                <a:ea typeface="造字工房刻宋（非商用）粗体" charset="-122"/>
              </a:rPr>
              <a:t>前期宣传</a:t>
            </a:r>
            <a:r>
              <a:rPr lang="en-US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造字工房刻宋（非商用）粗体" charset="-122"/>
                <a:ea typeface="造字工房刻宋（非商用）粗体" charset="-122"/>
              </a:rPr>
              <a:t>-1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EE47834-7091-4D65-A587-BD654A380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" y="0"/>
            <a:ext cx="12178253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79145" y="1410970"/>
            <a:ext cx="32359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造字工房刻宋（非商用）粗体" charset="-122"/>
                <a:ea typeface="造字工房刻宋（非商用）粗体" charset="-122"/>
              </a:rPr>
              <a:t>前期宣传</a:t>
            </a:r>
            <a:r>
              <a:rPr lang="en-US" altLang="zh-CN" sz="4000">
                <a:solidFill>
                  <a:schemeClr val="tx1">
                    <a:lumMod val="75000"/>
                    <a:lumOff val="25000"/>
                  </a:schemeClr>
                </a:solidFill>
                <a:latin typeface="造字工房刻宋（非商用）粗体" charset="-122"/>
                <a:ea typeface="造字工房刻宋（非商用）粗体" charset="-122"/>
              </a:rPr>
              <a:t>-3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79145" y="2686685"/>
            <a:ext cx="4145280" cy="2594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造字工房刻宋（非商用）粗体" charset="-122"/>
                <a:ea typeface="造字工房刻宋（非商用）粗体" charset="-122"/>
              </a:rPr>
              <a:t>线下推广</a:t>
            </a:r>
          </a:p>
          <a:p>
            <a:pPr>
              <a:lnSpc>
                <a:spcPct val="110000"/>
              </a:lnSpc>
            </a:pPr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造字工房刻宋（非商用）粗体" charset="-122"/>
                <a:ea typeface="造字工房刻宋（非商用）粗体" charset="-122"/>
              </a:rPr>
              <a:t>谁是秘密花语解读者</a:t>
            </a:r>
          </a:p>
          <a:p>
            <a:pPr>
              <a:lnSpc>
                <a:spcPct val="110000"/>
              </a:lnSpc>
            </a:pPr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造字工房刻宋（非商用）粗体" charset="-122"/>
                <a:ea typeface="造字工房刻宋（非商用）粗体" charset="-122"/>
              </a:rPr>
              <a:t>花语街头采访</a:t>
            </a:r>
          </a:p>
          <a:p>
            <a:pPr>
              <a:lnSpc>
                <a:spcPct val="110000"/>
              </a:lnSpc>
            </a:pPr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造字工房刻宋（非商用）粗体" charset="-122"/>
                <a:ea typeface="造字工房刻宋（非商用）粗体" charset="-122"/>
              </a:rPr>
              <a:t>网红流行语大拷问</a:t>
            </a:r>
          </a:p>
          <a:p>
            <a:pPr>
              <a:lnSpc>
                <a:spcPct val="110000"/>
              </a:lnSpc>
            </a:pPr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造字工房刻宋（非商用）粗体" charset="-122"/>
                <a:ea typeface="造字工房刻宋（非商用）粗体" charset="-122"/>
              </a:rPr>
              <a:t>在核心街道区域以采访的形式进行线下互动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t="5263" r="2011"/>
          <a:stretch>
            <a:fillRect/>
          </a:stretch>
        </p:blipFill>
        <p:spPr>
          <a:xfrm>
            <a:off x="4787265" y="1797050"/>
            <a:ext cx="3350895" cy="43745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7715" y="1797050"/>
            <a:ext cx="3185160" cy="437388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 rot="10800000">
            <a:off x="4427220" y="1367790"/>
            <a:ext cx="497205" cy="5185410"/>
            <a:chOff x="10517950" y="1194774"/>
            <a:chExt cx="497114" cy="4609076"/>
          </a:xfrm>
        </p:grpSpPr>
        <p:grpSp>
          <p:nvGrpSpPr>
            <p:cNvPr id="9" name="组合 8"/>
            <p:cNvGrpSpPr/>
            <p:nvPr/>
          </p:nvGrpSpPr>
          <p:grpSpPr>
            <a:xfrm>
              <a:off x="10538814" y="1194774"/>
              <a:ext cx="476250" cy="441276"/>
              <a:chOff x="9871075" y="981124"/>
              <a:chExt cx="476250" cy="441276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10326461" y="981124"/>
                <a:ext cx="0" cy="441276"/>
              </a:xfrm>
              <a:prstGeom prst="line">
                <a:avLst/>
              </a:prstGeom>
              <a:ln w="38100">
                <a:solidFill>
                  <a:srgbClr val="1C1C1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H="1">
                <a:off x="9871075" y="1000126"/>
                <a:ext cx="476250" cy="0"/>
              </a:xfrm>
              <a:prstGeom prst="line">
                <a:avLst/>
              </a:prstGeom>
              <a:ln w="38100">
                <a:solidFill>
                  <a:srgbClr val="1C1C1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 flipV="1">
              <a:off x="10517950" y="5362574"/>
              <a:ext cx="476250" cy="441276"/>
              <a:chOff x="9871075" y="981124"/>
              <a:chExt cx="476250" cy="441276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10326461" y="981124"/>
                <a:ext cx="0" cy="441276"/>
              </a:xfrm>
              <a:prstGeom prst="line">
                <a:avLst/>
              </a:prstGeom>
              <a:ln w="38100">
                <a:solidFill>
                  <a:srgbClr val="1C1C1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H="1">
                <a:off x="9871075" y="1000126"/>
                <a:ext cx="476250" cy="0"/>
              </a:xfrm>
              <a:prstGeom prst="line">
                <a:avLst/>
              </a:prstGeom>
              <a:ln w="38100">
                <a:solidFill>
                  <a:srgbClr val="1C1C1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组合 5"/>
          <p:cNvGrpSpPr/>
          <p:nvPr/>
        </p:nvGrpSpPr>
        <p:grpSpPr>
          <a:xfrm rot="10800000" flipH="1">
            <a:off x="11259820" y="1389380"/>
            <a:ext cx="614045" cy="5164455"/>
            <a:chOff x="10517950" y="1194774"/>
            <a:chExt cx="497114" cy="4609076"/>
          </a:xfrm>
        </p:grpSpPr>
        <p:grpSp>
          <p:nvGrpSpPr>
            <p:cNvPr id="15" name="组合 14"/>
            <p:cNvGrpSpPr/>
            <p:nvPr/>
          </p:nvGrpSpPr>
          <p:grpSpPr>
            <a:xfrm>
              <a:off x="10538814" y="1194774"/>
              <a:ext cx="476250" cy="441276"/>
              <a:chOff x="9871075" y="981124"/>
              <a:chExt cx="476250" cy="441276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10326461" y="981124"/>
                <a:ext cx="0" cy="441276"/>
              </a:xfrm>
              <a:prstGeom prst="line">
                <a:avLst/>
              </a:prstGeom>
              <a:ln w="38100">
                <a:solidFill>
                  <a:srgbClr val="1C1C1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H="1">
                <a:off x="9871075" y="1000126"/>
                <a:ext cx="476250" cy="0"/>
              </a:xfrm>
              <a:prstGeom prst="line">
                <a:avLst/>
              </a:prstGeom>
              <a:ln w="38100">
                <a:solidFill>
                  <a:srgbClr val="1C1C1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组合 17"/>
            <p:cNvGrpSpPr/>
            <p:nvPr/>
          </p:nvGrpSpPr>
          <p:grpSpPr>
            <a:xfrm flipV="1">
              <a:off x="10517950" y="5362574"/>
              <a:ext cx="476250" cy="441276"/>
              <a:chOff x="9871075" y="981124"/>
              <a:chExt cx="476250" cy="441276"/>
            </a:xfrm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10326461" y="981124"/>
                <a:ext cx="0" cy="441276"/>
              </a:xfrm>
              <a:prstGeom prst="line">
                <a:avLst/>
              </a:prstGeom>
              <a:ln w="38100">
                <a:solidFill>
                  <a:srgbClr val="1C1C1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9871075" y="1000126"/>
                <a:ext cx="476250" cy="0"/>
              </a:xfrm>
              <a:prstGeom prst="line">
                <a:avLst/>
              </a:prstGeom>
              <a:ln w="38100">
                <a:solidFill>
                  <a:srgbClr val="1C1C1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t="14413"/>
          <a:stretch>
            <a:fillRect/>
          </a:stretch>
        </p:blipFill>
        <p:spPr>
          <a:xfrm>
            <a:off x="6936740" y="1520190"/>
            <a:ext cx="4762500" cy="407606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444750" y="353060"/>
            <a:ext cx="4491990" cy="97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sz="440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手环装饰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000" y="1519555"/>
            <a:ext cx="6096000" cy="40767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993265" y="5819140"/>
            <a:ext cx="830135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为进入景区的每一位游客都发放鲜花手环，为游客带来参与的仪式感</a:t>
            </a: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 r="83649" b="82600"/>
          <a:stretch>
            <a:fillRect/>
          </a:stretch>
        </p:blipFill>
        <p:spPr>
          <a:xfrm>
            <a:off x="0" y="0"/>
            <a:ext cx="1993265" cy="11931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t="39622"/>
          <a:stretch>
            <a:fillRect/>
          </a:stretch>
        </p:blipFill>
        <p:spPr>
          <a:xfrm>
            <a:off x="0" y="2717800"/>
            <a:ext cx="12192000" cy="414147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679065" y="1867535"/>
            <a:ext cx="8137525" cy="491490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亲子合影，专业摄影师为其拍摄大片，上传至云端，来宾自行下载照片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567305" y="496570"/>
            <a:ext cx="9355455" cy="1370965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天伦之乐</a:t>
            </a:r>
          </a:p>
          <a:p>
            <a:pPr fontAlgn="auto">
              <a:lnSpc>
                <a:spcPct val="130000"/>
              </a:lnSpc>
            </a:pPr>
            <a:r>
              <a:rPr 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现场提供专业摄影师，定格这场春日游的幸福瞬间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r="83649" b="82600"/>
          <a:stretch>
            <a:fillRect/>
          </a:stretch>
        </p:blipFill>
        <p:spPr>
          <a:xfrm>
            <a:off x="0" y="0"/>
            <a:ext cx="1993265" cy="11931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051560" y="1538605"/>
            <a:ext cx="449199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路口花艺指引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64540" y="3028315"/>
            <a:ext cx="5065395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在景区每个路口以花艺门进行道路指引</a:t>
            </a:r>
          </a:p>
          <a:p>
            <a:pPr fontAlgn="auto">
              <a:lnSpc>
                <a:spcPct val="130000"/>
              </a:lnSpc>
            </a:pPr>
            <a:r>
              <a:rPr 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为游客带来沉浸体验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rcRect r="83649" b="82600"/>
          <a:stretch>
            <a:fillRect/>
          </a:stretch>
        </p:blipFill>
        <p:spPr>
          <a:xfrm>
            <a:off x="0" y="0"/>
            <a:ext cx="1993265" cy="11931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7810" y="0"/>
            <a:ext cx="558419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t="48407"/>
          <a:stretch>
            <a:fillRect/>
          </a:stretch>
        </p:blipFill>
        <p:spPr>
          <a:xfrm>
            <a:off x="0" y="3319780"/>
            <a:ext cx="12192000" cy="353822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063750" y="647700"/>
            <a:ext cx="3108960" cy="431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花艺集市</a:t>
            </a:r>
          </a:p>
        </p:txBody>
      </p:sp>
      <p:sp>
        <p:nvSpPr>
          <p:cNvPr id="7" name="矩形 6"/>
          <p:cNvSpPr/>
          <p:nvPr/>
        </p:nvSpPr>
        <p:spPr>
          <a:xfrm>
            <a:off x="2063750" y="1193800"/>
            <a:ext cx="7010400" cy="82486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993265" y="1408430"/>
            <a:ext cx="9357360" cy="1050290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游客可凭门票兑换</a:t>
            </a:r>
            <a:r>
              <a:rPr lang="en-US" altLang="zh-CN" sz="24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5</a:t>
            </a:r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元以内的物品</a:t>
            </a:r>
          </a:p>
          <a:p>
            <a:pPr fontAlgn="auto">
              <a:lnSpc>
                <a:spcPct val="130000"/>
              </a:lnSpc>
            </a:pPr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市集类型：美食类、手工类、花艺类、文创类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r="83649" b="82600"/>
          <a:stretch>
            <a:fillRect/>
          </a:stretch>
        </p:blipFill>
        <p:spPr>
          <a:xfrm>
            <a:off x="0" y="0"/>
            <a:ext cx="1993265" cy="11931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t="45556"/>
          <a:stretch>
            <a:fillRect/>
          </a:stretch>
        </p:blipFill>
        <p:spPr>
          <a:xfrm>
            <a:off x="635" y="3124200"/>
            <a:ext cx="12191365" cy="37338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098675" y="1437640"/>
            <a:ext cx="9733915" cy="891540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水景海洋游乐园，直径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12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米，自带防雨水晶棚，儿童游乐的天堂</a:t>
            </a:r>
          </a:p>
          <a:p>
            <a:pPr fontAlgn="auto">
              <a:lnSpc>
                <a:spcPct val="130000"/>
              </a:lnSpc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亲子成员可凭门票排队进入玩耍</a:t>
            </a: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r="83649" b="82600"/>
          <a:stretch>
            <a:fillRect/>
          </a:stretch>
        </p:blipFill>
        <p:spPr>
          <a:xfrm>
            <a:off x="0" y="-36195"/>
            <a:ext cx="1993265" cy="11931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252345" y="345440"/>
            <a:ext cx="4859020" cy="811530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sz="36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亲子水景海洋球乐园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t="44320"/>
          <a:stretch>
            <a:fillRect/>
          </a:stretch>
        </p:blipFill>
        <p:spPr>
          <a:xfrm>
            <a:off x="0" y="3039745"/>
            <a:ext cx="12191365" cy="38188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025650" y="641985"/>
            <a:ext cx="7036435" cy="44513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百米亲子绘画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913890" y="1773555"/>
            <a:ext cx="9733915" cy="1050290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在景区布置百米绘画布，采用秘密花园手绘方法，将图案提前创意出来，游客现场涂鸦上色，描绘五彩斑斓的花艺景区，描绘未来美好生活</a:t>
            </a: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r="83649" b="82600"/>
          <a:stretch>
            <a:fillRect/>
          </a:stretch>
        </p:blipFill>
        <p:spPr>
          <a:xfrm>
            <a:off x="0" y="-36195"/>
            <a:ext cx="1993265" cy="11931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t="34522"/>
          <a:stretch>
            <a:fillRect/>
          </a:stretch>
        </p:blipFill>
        <p:spPr>
          <a:xfrm>
            <a:off x="0" y="2367280"/>
            <a:ext cx="12190730" cy="449008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22250" y="1459865"/>
            <a:ext cx="7404100" cy="66103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1220" y="1363345"/>
            <a:ext cx="7321550" cy="3962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1220" y="1759585"/>
            <a:ext cx="4147820" cy="37020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252345" y="1156970"/>
            <a:ext cx="7661910" cy="1050290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一大波萌系动物来袭，鹦鹉、百灵鸟、兔子，萌动全场，与大自然无缝连接</a:t>
            </a: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rcRect r="83649" b="82600"/>
          <a:stretch>
            <a:fillRect/>
          </a:stretch>
        </p:blipFill>
        <p:spPr>
          <a:xfrm>
            <a:off x="0" y="-36195"/>
            <a:ext cx="1993265" cy="11931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252345" y="345440"/>
            <a:ext cx="4859020" cy="811530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sz="36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萌宠来袭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b="82600"/>
          <a:stretch>
            <a:fillRect/>
          </a:stretch>
        </p:blipFill>
        <p:spPr>
          <a:xfrm>
            <a:off x="0" y="0"/>
            <a:ext cx="12190730" cy="119316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127250" y="634365"/>
            <a:ext cx="1765935" cy="44513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t="1569"/>
          <a:stretch>
            <a:fillRect/>
          </a:stretch>
        </p:blipFill>
        <p:spPr>
          <a:xfrm>
            <a:off x="3626485" y="735965"/>
            <a:ext cx="7235190" cy="58115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26415" y="3263900"/>
            <a:ext cx="2717800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曲行道路</a:t>
            </a:r>
          </a:p>
          <a:p>
            <a:pPr fontAlgn="auto">
              <a:lnSpc>
                <a:spcPct val="130000"/>
              </a:lnSpc>
            </a:pP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鲜花陈设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6415" y="1395095"/>
            <a:ext cx="2717800" cy="81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美陈造景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2406015"/>
            <a:ext cx="4267835" cy="28473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rcRect r="1095"/>
          <a:stretch>
            <a:fillRect/>
          </a:stretch>
        </p:blipFill>
        <p:spPr>
          <a:xfrm>
            <a:off x="8611235" y="1579245"/>
            <a:ext cx="3499485" cy="45561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rcRect t="2640"/>
          <a:stretch>
            <a:fillRect/>
          </a:stretch>
        </p:blipFill>
        <p:spPr>
          <a:xfrm>
            <a:off x="78105" y="2406015"/>
            <a:ext cx="4333875" cy="284670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127250" y="634365"/>
            <a:ext cx="1765935" cy="44513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93260" y="5481955"/>
            <a:ext cx="2717800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曲行道路</a:t>
            </a:r>
          </a:p>
          <a:p>
            <a:pPr fontAlgn="auto">
              <a:lnSpc>
                <a:spcPct val="130000"/>
              </a:lnSpc>
            </a:pP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鲜花陈设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127250" y="767715"/>
            <a:ext cx="2717800" cy="81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美陈造景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 r="83649" b="82600"/>
          <a:stretch>
            <a:fillRect/>
          </a:stretch>
        </p:blipFill>
        <p:spPr>
          <a:xfrm>
            <a:off x="0" y="0"/>
            <a:ext cx="1993265" cy="11931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b="6649"/>
          <a:stretch>
            <a:fillRect/>
          </a:stretch>
        </p:blipFill>
        <p:spPr>
          <a:xfrm>
            <a:off x="2061845" y="1337310"/>
            <a:ext cx="8345805" cy="439293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127250" y="634365"/>
            <a:ext cx="1765935" cy="44513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27250" y="525780"/>
            <a:ext cx="4491990" cy="81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花艺</a:t>
            </a:r>
            <a:r>
              <a:rPr lang="en-US" altLang="zh-CN" sz="36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DP</a:t>
            </a:r>
            <a:r>
              <a:rPr lang="zh-CN" alt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点合影造景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957320" y="5805170"/>
            <a:ext cx="572389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定制花艺风车合影装置，随风旋转</a:t>
            </a:r>
          </a:p>
          <a:p>
            <a:pPr algn="ctr" fontAlgn="auto">
              <a:lnSpc>
                <a:spcPct val="130000"/>
              </a:lnSpc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为来宾提供合影打卡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r="83649" b="82600"/>
          <a:stretch>
            <a:fillRect/>
          </a:stretch>
        </p:blipFill>
        <p:spPr>
          <a:xfrm>
            <a:off x="0" y="0"/>
            <a:ext cx="1993265" cy="11931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127250" y="634365"/>
            <a:ext cx="1765935" cy="44513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810" y="1562735"/>
            <a:ext cx="6958330" cy="46532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205355" y="634365"/>
            <a:ext cx="4491990" cy="81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花艺</a:t>
            </a:r>
            <a:r>
              <a:rPr lang="en-US" altLang="zh-CN" sz="36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DP</a:t>
            </a:r>
            <a:r>
              <a:rPr lang="zh-CN" alt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点合影造景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rcRect t="18749"/>
          <a:stretch>
            <a:fillRect/>
          </a:stretch>
        </p:blipFill>
        <p:spPr>
          <a:xfrm>
            <a:off x="7254875" y="889000"/>
            <a:ext cx="4375150" cy="53270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 r="83649" b="82600"/>
          <a:stretch>
            <a:fillRect/>
          </a:stretch>
        </p:blipFill>
        <p:spPr>
          <a:xfrm>
            <a:off x="0" y="0"/>
            <a:ext cx="1993265" cy="11931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127250" y="634365"/>
            <a:ext cx="1765935" cy="44513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0735" y="839470"/>
            <a:ext cx="7329170" cy="55029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0505" y="1446530"/>
            <a:ext cx="4491990" cy="81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花艺</a:t>
            </a:r>
            <a:r>
              <a:rPr lang="en-US" altLang="zh-CN" sz="36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DP</a:t>
            </a:r>
            <a:r>
              <a:rPr lang="zh-CN" alt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点合影造景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79425" y="2903855"/>
            <a:ext cx="3249295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布置花艺火车通道，打造网红合影打卡点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r="83649" b="82600"/>
          <a:stretch>
            <a:fillRect/>
          </a:stretch>
        </p:blipFill>
        <p:spPr>
          <a:xfrm>
            <a:off x="133985" y="112395"/>
            <a:ext cx="1993265" cy="11931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87020" y="1495425"/>
            <a:ext cx="449199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花艺</a:t>
            </a:r>
            <a:r>
              <a:rPr lang="en-US" alt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DP</a:t>
            </a:r>
            <a:r>
              <a:rPr lang="zh-CN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点合影造景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765" y="252730"/>
            <a:ext cx="4762500" cy="63531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500" y="285750"/>
            <a:ext cx="4191000" cy="62865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00380" y="3221355"/>
            <a:ext cx="3249295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2400"/>
              <a:t>以挤颜料的创意形式</a:t>
            </a:r>
          </a:p>
          <a:p>
            <a:pPr fontAlgn="auto">
              <a:lnSpc>
                <a:spcPct val="130000"/>
              </a:lnSpc>
            </a:pPr>
            <a:r>
              <a:rPr lang="zh-CN" altLang="en-US" sz="2400"/>
              <a:t>展示花艺美陈造景</a:t>
            </a:r>
          </a:p>
          <a:p>
            <a:pPr fontAlgn="auto">
              <a:lnSpc>
                <a:spcPct val="130000"/>
              </a:lnSpc>
            </a:pPr>
            <a:r>
              <a:rPr lang="zh-CN" altLang="en-US" sz="2400"/>
              <a:t>吸引游客关注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 r="83649" b="82600"/>
          <a:stretch>
            <a:fillRect/>
          </a:stretch>
        </p:blipFill>
        <p:spPr>
          <a:xfrm>
            <a:off x="0" y="0"/>
            <a:ext cx="1993265" cy="11931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6895" y="1193165"/>
            <a:ext cx="6267450" cy="41243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87020" y="1495425"/>
            <a:ext cx="449199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花艺</a:t>
            </a:r>
            <a:r>
              <a:rPr lang="en-US" alt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DP</a:t>
            </a:r>
            <a:r>
              <a:rPr lang="zh-CN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点合影造景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00380" y="3221355"/>
            <a:ext cx="3249295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蝴蝶纷飞</a:t>
            </a:r>
          </a:p>
          <a:p>
            <a:pPr fontAlgn="auto">
              <a:lnSpc>
                <a:spcPct val="130000"/>
              </a:lnSpc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花艺围绕</a:t>
            </a:r>
          </a:p>
          <a:p>
            <a:pPr fontAlgn="auto">
              <a:lnSpc>
                <a:spcPct val="130000"/>
              </a:lnSpc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一片春意黯然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r="83649" b="82600"/>
          <a:stretch>
            <a:fillRect/>
          </a:stretch>
        </p:blipFill>
        <p:spPr>
          <a:xfrm>
            <a:off x="0" y="0"/>
            <a:ext cx="1993265" cy="11931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87020" y="1495425"/>
            <a:ext cx="449199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花艺</a:t>
            </a:r>
            <a:r>
              <a:rPr lang="en-US" alt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DP</a:t>
            </a:r>
            <a:r>
              <a:rPr lang="zh-CN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点合影造景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t="16498"/>
          <a:stretch>
            <a:fillRect/>
          </a:stretch>
        </p:blipFill>
        <p:spPr>
          <a:xfrm>
            <a:off x="6871970" y="223520"/>
            <a:ext cx="5081270" cy="63715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00380" y="3221355"/>
            <a:ext cx="4149090" cy="2009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花艺合影相框</a:t>
            </a:r>
          </a:p>
          <a:p>
            <a:pPr fontAlgn="auto">
              <a:lnSpc>
                <a:spcPct val="130000"/>
              </a:lnSpc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来宾在花艺相框合影打卡</a:t>
            </a:r>
          </a:p>
          <a:p>
            <a:pPr fontAlgn="auto">
              <a:lnSpc>
                <a:spcPct val="130000"/>
              </a:lnSpc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在朋友圈引流聚势</a:t>
            </a:r>
          </a:p>
          <a:p>
            <a:pPr fontAlgn="auto">
              <a:lnSpc>
                <a:spcPct val="130000"/>
              </a:lnSpc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增加景区的曝光度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r="83649" b="82600"/>
          <a:stretch>
            <a:fillRect/>
          </a:stretch>
        </p:blipFill>
        <p:spPr>
          <a:xfrm>
            <a:off x="0" y="0"/>
            <a:ext cx="1993265" cy="11931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87020" y="1495425"/>
            <a:ext cx="449199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花艺</a:t>
            </a:r>
            <a:r>
              <a:rPr lang="en-US" alt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DP</a:t>
            </a:r>
            <a:r>
              <a:rPr lang="zh-CN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点合影造景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9700" y="1312545"/>
            <a:ext cx="6267450" cy="47053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00380" y="3221355"/>
            <a:ext cx="4149090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景区花艺迷宫</a:t>
            </a:r>
          </a:p>
          <a:p>
            <a:pPr fontAlgn="auto">
              <a:lnSpc>
                <a:spcPct val="130000"/>
              </a:lnSpc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在景区布置花艺迷宫</a:t>
            </a:r>
          </a:p>
          <a:p>
            <a:pPr fontAlgn="auto">
              <a:lnSpc>
                <a:spcPct val="130000"/>
              </a:lnSpc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增加游客的互动性与参与感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r="83649" b="82600"/>
          <a:stretch>
            <a:fillRect/>
          </a:stretch>
        </p:blipFill>
        <p:spPr>
          <a:xfrm>
            <a:off x="0" y="0"/>
            <a:ext cx="1993265" cy="11931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rcRect l="60096" t="8914"/>
          <a:stretch>
            <a:fillRect/>
          </a:stretch>
        </p:blipFill>
        <p:spPr>
          <a:xfrm>
            <a:off x="6981825" y="395605"/>
            <a:ext cx="4901565" cy="629412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127250" y="634365"/>
            <a:ext cx="1765935" cy="44513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27250" y="431800"/>
            <a:ext cx="449199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草坪造景</a:t>
            </a: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 r="83649" b="82600"/>
          <a:stretch>
            <a:fillRect/>
          </a:stretch>
        </p:blipFill>
        <p:spPr>
          <a:xfrm>
            <a:off x="0" y="0"/>
            <a:ext cx="1993265" cy="11931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rcRect l="2052" t="26742" r="42194" b="2435"/>
          <a:stretch>
            <a:fillRect/>
          </a:stretch>
        </p:blipFill>
        <p:spPr>
          <a:xfrm>
            <a:off x="770890" y="2409825"/>
            <a:ext cx="5989320" cy="42799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791335" y="1420495"/>
            <a:ext cx="449199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参差穿落在草地上的透明亚克力花盒，给游客带来更沉浸式的体验</a:t>
            </a: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rcRect r="83649" b="82600"/>
          <a:stretch>
            <a:fillRect/>
          </a:stretch>
        </p:blipFill>
        <p:spPr>
          <a:xfrm>
            <a:off x="0" y="-36195"/>
            <a:ext cx="1993265" cy="11931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l="12010" t="39578" r="60819" b="5844"/>
          <a:stretch>
            <a:fillRect/>
          </a:stretch>
        </p:blipFill>
        <p:spPr>
          <a:xfrm>
            <a:off x="1676400" y="1294765"/>
            <a:ext cx="3752215" cy="42398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l="41526" t="39938" r="25013" b="5845"/>
          <a:stretch>
            <a:fillRect/>
          </a:stretch>
        </p:blipFill>
        <p:spPr>
          <a:xfrm>
            <a:off x="5655310" y="1294765"/>
            <a:ext cx="4681855" cy="426783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127250" y="634365"/>
            <a:ext cx="1765935" cy="44513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27250" y="431800"/>
            <a:ext cx="449199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sz="32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艺术楼梯画</a:t>
            </a: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r="83649" b="82600"/>
          <a:stretch>
            <a:fillRect/>
          </a:stretch>
        </p:blipFill>
        <p:spPr>
          <a:xfrm>
            <a:off x="0" y="0"/>
            <a:ext cx="1993265" cy="119316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77190" y="5908040"/>
            <a:ext cx="1167511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在景区有阶梯的地方装饰布置，将阶梯布置成一幅花艺主题的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“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楼梯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”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画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322820" y="2069465"/>
            <a:ext cx="44246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清明</a:t>
            </a:r>
            <a:r>
              <a:rPr lang="zh-CN" altLang="en-US" sz="16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等你来踏青赏花</a:t>
            </a:r>
          </a:p>
        </p:txBody>
      </p:sp>
      <p:sp>
        <p:nvSpPr>
          <p:cNvPr id="7" name="矩形 6"/>
          <p:cNvSpPr/>
          <p:nvPr/>
        </p:nvSpPr>
        <p:spPr>
          <a:xfrm>
            <a:off x="579120" y="1564640"/>
            <a:ext cx="5643880" cy="1693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30000"/>
              </a:lnSpc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造字工房刻宋（非商用）常规体" charset="-122"/>
                <a:ea typeface="造字工房刻宋（非商用）常规体" charset="-122"/>
                <a:cs typeface="造字工房刻宋（非商用）常规体" charset="-122"/>
              </a:rPr>
              <a:t>打卡景区</a:t>
            </a:r>
          </a:p>
          <a:p>
            <a:pPr algn="ctr" fontAlgn="auto">
              <a:lnSpc>
                <a:spcPct val="130000"/>
              </a:lnSpc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造字工房刻宋（非商用）常规体" charset="-122"/>
                <a:ea typeface="造字工房刻宋（非商用）常规体" charset="-122"/>
                <a:cs typeface="造字工房刻宋（非商用）常规体" charset="-122"/>
              </a:rPr>
              <a:t>参观留影，集齐</a:t>
            </a: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造字工房刻宋（非商用）常规体" charset="-122"/>
                <a:ea typeface="造字工房刻宋（非商用）常规体" charset="-122"/>
                <a:cs typeface="造字工房刻宋（非商用）常规体" charset="-122"/>
              </a:rPr>
              <a:t>9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造字工房刻宋（非商用）常规体" charset="-122"/>
                <a:ea typeface="造字工房刻宋（非商用）常规体" charset="-122"/>
                <a:cs typeface="造字工房刻宋（非商用）常规体" charset="-122"/>
              </a:rPr>
              <a:t>张，转发至朋友圈集</a:t>
            </a:r>
          </a:p>
          <a:p>
            <a:pPr algn="ctr" fontAlgn="auto">
              <a:lnSpc>
                <a:spcPct val="130000"/>
              </a:lnSpc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造字工房刻宋（非商用）常规体" charset="-122"/>
                <a:ea typeface="造字工房刻宋（非商用）常规体" charset="-122"/>
                <a:cs typeface="造字工房刻宋（非商用）常规体" charset="-122"/>
              </a:rPr>
              <a:t>将获赠鲜花花束</a:t>
            </a:r>
          </a:p>
          <a:p>
            <a:pPr algn="ctr" fontAlgn="auto">
              <a:lnSpc>
                <a:spcPct val="130000"/>
              </a:lnSpc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造字工房刻宋（非商用）常规体" charset="-122"/>
                <a:ea typeface="造字工房刻宋（非商用）常规体" charset="-122"/>
                <a:cs typeface="造字工房刻宋（非商用）常规体" charset="-122"/>
              </a:rPr>
              <a:t>线上转发增加品牌活动曝光率，扩大品牌发声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389505" y="548005"/>
            <a:ext cx="29298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3600" b="1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  <a:sym typeface="+mn-ea"/>
              </a:rPr>
              <a:t>景区拍照打卡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 r="83649" b="82600"/>
          <a:stretch>
            <a:fillRect/>
          </a:stretch>
        </p:blipFill>
        <p:spPr>
          <a:xfrm>
            <a:off x="0" y="0"/>
            <a:ext cx="1993265" cy="11931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" y="3258185"/>
            <a:ext cx="2939415" cy="29394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9185" y="3258185"/>
            <a:ext cx="2583815" cy="281686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6315" y="3006725"/>
            <a:ext cx="4411980" cy="2938780"/>
          </a:xfrm>
          <a:prstGeom prst="rect">
            <a:avLst/>
          </a:prstGeom>
        </p:spPr>
      </p:pic>
      <p:cxnSp>
        <p:nvCxnSpPr>
          <p:cNvPr id="15" name="直接连接符 14"/>
          <p:cNvCxnSpPr/>
          <p:nvPr/>
        </p:nvCxnSpPr>
        <p:spPr>
          <a:xfrm flipH="1" flipV="1">
            <a:off x="8722360" y="2961640"/>
            <a:ext cx="13970" cy="298386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 flipV="1">
            <a:off x="10502265" y="3175000"/>
            <a:ext cx="13970" cy="298386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7346315" y="3778885"/>
            <a:ext cx="4401185" cy="1079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7357110" y="5068570"/>
            <a:ext cx="4401185" cy="1079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4575" y="1864995"/>
            <a:ext cx="5771515" cy="33604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615" y="1864995"/>
            <a:ext cx="5381625" cy="37719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389505" y="548005"/>
            <a:ext cx="384556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3600" b="1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  <a:sym typeface="+mn-ea"/>
              </a:rPr>
              <a:t>景区游览折页手册</a:t>
            </a:r>
            <a:endParaRPr lang="en-US" altLang="zh-CN" sz="3600" b="1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charset="-122"/>
              <a:ea typeface="Arial Unicode MS" panose="020B0604020202020204" charset="-122"/>
              <a:cs typeface="Arial Unicode MS" panose="020B0604020202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rcRect r="83649" b="82600"/>
          <a:stretch>
            <a:fillRect/>
          </a:stretch>
        </p:blipFill>
        <p:spPr>
          <a:xfrm>
            <a:off x="0" y="0"/>
            <a:ext cx="1993265" cy="119316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845560" y="5819140"/>
            <a:ext cx="450088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造字工房刻宋（非商用）粗体" charset="-122"/>
                <a:ea typeface="造字工房刻宋（非商用）粗体" charset="-122"/>
                <a:cs typeface="Arial Unicode MS" panose="020B0604020202020204" charset="-122"/>
                <a:sym typeface="+mn-ea"/>
              </a:rPr>
              <a:t>定制清明节活动景区活动游览手册折页</a:t>
            </a:r>
          </a:p>
          <a:p>
            <a:pPr algn="ctr">
              <a:lnSpc>
                <a:spcPct val="120000"/>
              </a:lnSpc>
            </a:pPr>
            <a:r>
              <a:rPr 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造字工房刻宋（非商用）粗体" charset="-122"/>
                <a:ea typeface="造字工房刻宋（非商用）粗体" charset="-122"/>
                <a:cs typeface="Arial Unicode MS" panose="020B0604020202020204" charset="-122"/>
                <a:sym typeface="+mn-ea"/>
              </a:rPr>
              <a:t>让游客更清晰的找到每个游览点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空白演示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在此输入您的封面副标题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358515" y="2073275"/>
            <a:ext cx="6262370" cy="362394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693795" y="3014345"/>
            <a:ext cx="61925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>
                <a:solidFill>
                  <a:schemeClr val="tx1">
                    <a:lumMod val="75000"/>
                    <a:lumOff val="25000"/>
                  </a:schemeClr>
                </a:solidFill>
                <a:latin typeface="造字工房刻宋（非商用）常规体" charset="-122"/>
                <a:ea typeface="造字工房刻宋（非商用）常规体" charset="-122"/>
                <a:cs typeface="造字工房刻宋（非商用）常规体" charset="-122"/>
              </a:rPr>
              <a:t>感谢观看！</a:t>
            </a: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BCCD86C-8678-475B-81C7-840B8E024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1316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建筑物&#10;&#10;描述已自动生成">
            <a:extLst>
              <a:ext uri="{FF2B5EF4-FFF2-40B4-BE49-F238E27FC236}">
                <a16:creationId xmlns:a16="http://schemas.microsoft.com/office/drawing/2014/main" id="{424E9075-0D4D-4E01-8E1A-BD7B2E478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2342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空白演示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187308_1*a*1"/>
  <p:tag name="KSO_WM_TEMPLATE_CATEGORY" val="custom"/>
  <p:tag name="KSO_WM_TEMPLATE_INDEX" val="20187308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在此输入您的封面副标题"/>
  <p:tag name="KSO_WM_UNIT_NOCLEAR" val="0"/>
  <p:tag name="KSO_WM_UNIT_VALUE" val="15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187308_1*b*1"/>
  <p:tag name="KSO_WM_TEMPLATE_CATEGORY" val="custom"/>
  <p:tag name="KSO_WM_TEMPLATE_INDEX" val="20187308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79,&quot;width&quot;:19198}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空白演示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187308_1*a*1"/>
  <p:tag name="KSO_WM_TEMPLATE_CATEGORY" val="custom"/>
  <p:tag name="KSO_WM_TEMPLATE_INDEX" val="20187308"/>
  <p:tag name="KSO_WM_UNIT_LAYERLEVEL" val="1"/>
  <p:tag name="KSO_WM_TAG_VERSION" val="1.0"/>
  <p:tag name="KSO_WM_BEAUTIFY_FLAG" val="#wm#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在此输入您的封面副标题"/>
  <p:tag name="KSO_WM_UNIT_NOCLEAR" val="0"/>
  <p:tag name="KSO_WM_UNIT_VALUE" val="15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187308_1*b*1"/>
  <p:tag name="KSO_WM_TEMPLATE_CATEGORY" val="custom"/>
  <p:tag name="KSO_WM_TEMPLATE_INDEX" val="20187308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643</Words>
  <Application>Microsoft Office PowerPoint</Application>
  <PresentationFormat>宽屏</PresentationFormat>
  <Paragraphs>86</Paragraphs>
  <Slides>31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8" baseType="lpstr">
      <vt:lpstr>Arial Unicode MS</vt:lpstr>
      <vt:lpstr>方正清刻本悦宋简体</vt:lpstr>
      <vt:lpstr>微软雅黑</vt:lpstr>
      <vt:lpstr>造字工房刻宋（非商用）常规体</vt:lpstr>
      <vt:lpstr>造字工房刻宋（非商用）粗体</vt:lpstr>
      <vt:lpstr>Arial</vt:lpstr>
      <vt:lpstr>Office 主题​​</vt:lpstr>
      <vt:lpstr>空白演示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空白演示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Administrator</cp:lastModifiedBy>
  <cp:revision>31</cp:revision>
  <dcterms:created xsi:type="dcterms:W3CDTF">2019-06-19T02:08:00Z</dcterms:created>
  <dcterms:modified xsi:type="dcterms:W3CDTF">2021-03-17T05:55:50Z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