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207" r:id="rId1"/>
    <p:sldMasterId id="2147486244" r:id="rId2"/>
  </p:sldMasterIdLst>
  <p:notesMasterIdLst>
    <p:notesMasterId r:id="rId3"/>
  </p:notesMasterIdLst>
  <p:sldIdLst>
    <p:sldId id="1427" r:id="rId4"/>
    <p:sldId id="1432" r:id="rId5"/>
    <p:sldId id="1436" r:id="rId6"/>
    <p:sldId id="1439" r:id="rId7"/>
    <p:sldId id="1445" r:id="rId9"/>
    <p:sldId id="1448" r:id="rId10"/>
    <p:sldId id="1451" r:id="rId11"/>
    <p:sldId id="1454" r:id="rId12"/>
    <p:sldId id="1460" r:id="rId14"/>
    <p:sldId id="1463" r:id="rId15"/>
    <p:sldId id="1466" r:id="rId16"/>
    <p:sldId id="1469" r:id="rId17"/>
    <p:sldId id="1472" r:id="rId18"/>
    <p:sldId id="1478" r:id="rId20"/>
    <p:sldId id="1481" r:id="rId21"/>
    <p:sldId id="1484" r:id="rId22"/>
    <p:sldId id="1487" r:id="rId23"/>
    <p:sldId id="1493" r:id="rId25"/>
    <p:sldId id="1496" r:id="rId26"/>
    <p:sldId id="1499" r:id="rId27"/>
    <p:sldId id="1502" r:id="rId28"/>
    <p:sldId id="1508" r:id="rId30"/>
    <p:sldId id="1511" r:id="rId31"/>
    <p:sldId id="1514"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208" r:id="rId1"/>
    <p:sldLayoutId id="2147486209" r:id="rId2"/>
    <p:sldLayoutId id="2147486210" r:id="rId3"/>
    <p:sldLayoutId id="2147486211" r:id="rId4"/>
    <p:sldLayoutId id="2147486212" r:id="rId5"/>
    <p:sldLayoutId id="2147486213" r:id="rId6"/>
    <p:sldLayoutId id="2147486214" r:id="rId7"/>
    <p:sldLayoutId id="2147486215" r:id="rId8"/>
    <p:sldLayoutId id="2147486216" r:id="rId9"/>
    <p:sldLayoutId id="2147486217" r:id="rId10"/>
    <p:sldLayoutId id="214748621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245" r:id="rId1"/>
    <p:sldLayoutId id="2147486246" r:id="rId2"/>
    <p:sldLayoutId id="2147486247" r:id="rId3"/>
    <p:sldLayoutId id="2147486248" r:id="rId4"/>
    <p:sldLayoutId id="2147486249" r:id="rId5"/>
    <p:sldLayoutId id="2147486250" r:id="rId6"/>
    <p:sldLayoutId id="2147486251" r:id="rId7"/>
    <p:sldLayoutId id="2147486252" r:id="rId8"/>
    <p:sldLayoutId id="2147486253" r:id="rId9"/>
    <p:sldLayoutId id="2147486254" r:id="rId10"/>
    <p:sldLayoutId id="214748625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tags" Target="../tags/tag138.xml"/><Relationship Id="rId18" Type="http://schemas.openxmlformats.org/officeDocument/2006/relationships/tags" Target="../tags/tag139.xml"/><Relationship Id="rId19" Type="http://schemas.openxmlformats.org/officeDocument/2006/relationships/tags" Target="../tags/tag140.xml"/><Relationship Id="rId20" Type="http://schemas.openxmlformats.org/officeDocument/2006/relationships/tags" Target="../tags/tag141.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,a click to unlimited possibilities</a:t>
            </a:r>
            <a:endParaRPr altLang="en-US" lang="zh-CN"/>
          </a:p>
        </p:txBody>
      </p:sp>
      <p:sp>
        <p:nvSpPr>
          <p:cNvPr id="1048652" name="标题 7"/>
          <p:cNvSpPr>
            <a:spLocks noGrp="1"/>
          </p:cNvSpPr>
          <p:nvPr>
            <p:ph type="title" idx="9"/>
            <p:custDataLst>
              <p:tags r:id="rId3"/>
            </p:custDataLst>
          </p:nvPr>
        </p:nvSpPr>
        <p:spPr/>
        <p:txBody>
          <a:bodyPr/>
          <a:p>
            <a:r>
              <a:rPr altLang="en-US" lang="zh-CN"/>
              <a:t>数字化教学环境的分析与优化</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数字化教学环境现状分析</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数字化教学环境优化策略</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数字化教学环境未来展望</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数字化教学环境应用案例</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结论与建议</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数字化教学环境现状分析</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当前数字化教学环境概述</a:t>
            </a:r>
            <a:endParaRPr altLang="en-US" lang="zh-CN"/>
          </a:p>
        </p:txBody>
      </p:sp>
      <p:sp>
        <p:nvSpPr>
          <p:cNvPr id="104902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数字化教学环境的定义和构成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当前数字化教学环境的现状和特点</a:t>
            </a:r>
            <a:endParaRPr dirty="0" sz="2000" err="1">
              <a:solidFill>
                <a:schemeClr val="tx1">
                  <a:lumMod val="75000"/>
                  <a:lumOff val="25000"/>
                </a:schemeClr>
              </a:solidFill>
              <a:latin typeface="+mn-ea"/>
              <a:ea typeface="+mn-ea"/>
              <a:cs typeface="+mn-ea"/>
              <a:sym typeface="+mn-lt"/>
            </a:endParaRPr>
          </a:p>
        </p:txBody>
      </p:sp>
      <p:sp>
        <p:nvSpPr>
          <p:cNvPr id="104904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4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数字化教学环境存在的问题和挑战</a:t>
            </a:r>
            <a:endParaRPr dirty="0" sz="2000" err="1">
              <a:solidFill>
                <a:schemeClr val="tx1">
                  <a:lumMod val="75000"/>
                  <a:lumOff val="25000"/>
                </a:schemeClr>
              </a:solidFill>
              <a:latin typeface="+mn-ea"/>
              <a:ea typeface="+mn-ea"/>
              <a:cs typeface="+mn-ea"/>
              <a:sym typeface="+mn-lt"/>
            </a:endParaRPr>
          </a:p>
        </p:txBody>
      </p:sp>
      <p:sp>
        <p:nvSpPr>
          <p:cNvPr id="1049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数字化教学环境的发展历程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0" name="标题 2"/>
          <p:cNvSpPr>
            <a:spLocks noGrp="1"/>
          </p:cNvSpPr>
          <p:nvPr>
            <p:ph type="title" idx="2"/>
          </p:nvPr>
        </p:nvSpPr>
        <p:spPr/>
        <p:txBody>
          <a:bodyPr/>
          <a:p>
            <a:r>
              <a:rPr altLang="en-US" lang="zh-CN"/>
              <a:t>数字化教学环境存在的问题</a:t>
            </a:r>
            <a:endParaRPr altLang="en-US" lang="zh-CN"/>
          </a:p>
        </p:txBody>
      </p:sp>
      <p:sp>
        <p:nvSpPr>
          <p:cNvPr id="104910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硬件设施不完善：部分学校缺乏先进的数字化教学设备，如计算机、投影仪等</a:t>
            </a:r>
            <a:endParaRPr altLang="en-US" dirty="0" sz="2000" lang="zh-CN" spc="150">
              <a:solidFill>
                <a:schemeClr val="tx1">
                  <a:lumMod val="75000"/>
                  <a:lumOff val="25000"/>
                </a:schemeClr>
              </a:solidFill>
              <a:latin typeface="+mn-ea"/>
              <a:sym typeface="+mn-ea"/>
            </a:endParaRPr>
          </a:p>
        </p:txBody>
      </p:sp>
      <p:sp>
        <p:nvSpPr>
          <p:cNvPr id="104910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软件资源匮乏：缺乏丰富的教学软件资源，无法满足不同学科的教学需求</a:t>
            </a:r>
            <a:endParaRPr altLang="en-US" dirty="0" sz="2000" lang="zh-CN" spc="150">
              <a:solidFill>
                <a:schemeClr val="tx1">
                  <a:lumMod val="75000"/>
                  <a:lumOff val="25000"/>
                </a:schemeClr>
              </a:solidFill>
              <a:latin typeface="+mn-ea"/>
              <a:sym typeface="+mn-ea"/>
            </a:endParaRPr>
          </a:p>
        </p:txBody>
      </p:sp>
      <p:sp>
        <p:nvSpPr>
          <p:cNvPr id="104911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1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教师技能不足：部分教师缺乏数字化教学技能，无法充分利用数字化教学环境提高教学效果</a:t>
            </a:r>
            <a:endParaRPr altLang="en-US" dirty="0" sz="2000" lang="zh-CN" spc="150">
              <a:solidFill>
                <a:schemeClr val="tx1">
                  <a:lumMod val="75000"/>
                  <a:lumOff val="25000"/>
                </a:schemeClr>
              </a:solidFill>
              <a:latin typeface="+mn-ea"/>
              <a:sym typeface="+mn-ea"/>
            </a:endParaRPr>
          </a:p>
        </p:txBody>
      </p:sp>
      <p:sp>
        <p:nvSpPr>
          <p:cNvPr id="104911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2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2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学生参与度低：部分学生对数字化教学环境的兴趣不高，缺乏主动参与的积极性</a:t>
            </a:r>
            <a:endParaRPr altLang="en-US" dirty="0" sz="2000" lang="zh-CN" spc="150">
              <a:solidFill>
                <a:schemeClr val="tx1">
                  <a:lumMod val="75000"/>
                  <a:lumOff val="25000"/>
                </a:schemeClr>
              </a:solidFill>
              <a:latin typeface="+mn-ea"/>
              <a:sym typeface="+mn-ea"/>
            </a:endParaRPr>
          </a:p>
        </p:txBody>
      </p:sp>
      <p:sp>
        <p:nvSpPr>
          <p:cNvPr id="104912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64" name="标题 2"/>
          <p:cNvSpPr>
            <a:spLocks noGrp="1"/>
          </p:cNvSpPr>
          <p:nvPr>
            <p:ph type="title" idx="2"/>
          </p:nvPr>
        </p:nvSpPr>
        <p:spPr/>
        <p:txBody>
          <a:bodyPr/>
          <a:p>
            <a:r>
              <a:rPr altLang="en-US" lang="zh-CN"/>
              <a:t>学生对数字化教学环境的反馈</a:t>
            </a:r>
            <a:endParaRPr altLang="en-US" lang="zh-CN"/>
          </a:p>
        </p:txBody>
      </p:sp>
      <p:sp>
        <p:nvSpPr>
          <p:cNvPr id="104916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学生对数字化教学环境的接受程度</a:t>
            </a:r>
            <a:endParaRPr altLang="en-US" dirty="0" sz="2000" lang="zh-CN" spc="150">
              <a:solidFill>
                <a:schemeClr val="tx1">
                  <a:lumMod val="85000"/>
                  <a:lumOff val="15000"/>
                </a:schemeClr>
              </a:solidFill>
              <a:latin typeface="+mn-ea"/>
              <a:sym typeface="+mn-ea"/>
            </a:endParaRPr>
          </a:p>
        </p:txBody>
      </p:sp>
      <p:sp>
        <p:nvSpPr>
          <p:cNvPr id="104917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学生对数字化教学环境的优势和不足的看法</a:t>
            </a:r>
            <a:endParaRPr altLang="en-US" dirty="0" sz="2000" lang="zh-CN" spc="150">
              <a:solidFill>
                <a:schemeClr val="tx1">
                  <a:lumMod val="85000"/>
                  <a:lumOff val="15000"/>
                </a:schemeClr>
              </a:solidFill>
              <a:latin typeface="+mn-ea"/>
              <a:sym typeface="+mn-ea"/>
            </a:endParaRPr>
          </a:p>
        </p:txBody>
      </p:sp>
      <p:sp>
        <p:nvSpPr>
          <p:cNvPr id="104917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学生对数字化教学环境改进的建议和期望</a:t>
            </a:r>
            <a:endParaRPr altLang="en-US" dirty="0" sz="2000" lang="zh-CN" spc="150">
              <a:solidFill>
                <a:schemeClr val="tx1">
                  <a:lumMod val="85000"/>
                  <a:lumOff val="15000"/>
                </a:schemeClr>
              </a:solidFill>
              <a:latin typeface="+mn-ea"/>
              <a:sym typeface="+mn-ea"/>
            </a:endParaRPr>
          </a:p>
        </p:txBody>
      </p:sp>
      <p:sp>
        <p:nvSpPr>
          <p:cNvPr id="104918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学生对数字化教学环境与学习效果的关联性的认识</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8"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230" name="标题 4"/>
          <p:cNvSpPr>
            <a:spLocks noGrp="1"/>
          </p:cNvSpPr>
          <p:nvPr>
            <p:ph type="title" idx="1"/>
            <p:custDataLst>
              <p:tags r:id="rId2"/>
            </p:custDataLst>
          </p:nvPr>
        </p:nvSpPr>
        <p:spPr/>
        <p:txBody>
          <a:bodyPr/>
          <a:p>
            <a:r>
              <a:rPr altLang="en-US" dirty="0" lang="zh-CN"/>
              <a:t>数字化教学环境优化策略</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0" name="标题 2"/>
          <p:cNvSpPr>
            <a:spLocks noGrp="1"/>
          </p:cNvSpPr>
          <p:nvPr>
            <p:ph type="title" idx="2"/>
          </p:nvPr>
        </p:nvSpPr>
        <p:spPr/>
        <p:txBody>
          <a:bodyPr/>
          <a:p>
            <a:r>
              <a:rPr altLang="en-US" lang="zh-CN"/>
              <a:t>硬件设备升级</a:t>
            </a:r>
            <a:endParaRPr altLang="en-US" lang="zh-CN"/>
          </a:p>
        </p:txBody>
      </p:sp>
      <p:sp>
        <p:nvSpPr>
          <p:cNvPr id="104930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完善网络覆盖：完善网络覆盖，确保教学顺利进行</a:t>
            </a:r>
            <a:endParaRPr altLang="en-US" dirty="0" sz="2400" lang="zh-CN">
              <a:latin typeface="+mn-ea"/>
              <a:ea typeface="+mn-ea"/>
            </a:endParaRPr>
          </a:p>
        </p:txBody>
      </p:sp>
      <p:sp>
        <p:nvSpPr>
          <p:cNvPr id="104932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提升设备性能：提升设备性能，提高教学效率</a:t>
            </a:r>
            <a:endParaRPr altLang="en-US" dirty="0" sz="2400" lang="zh-CN">
              <a:latin typeface="+mn-ea"/>
              <a:ea typeface="+mn-ea"/>
            </a:endParaRPr>
          </a:p>
        </p:txBody>
      </p:sp>
      <p:sp>
        <p:nvSpPr>
          <p:cNvPr id="104932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升级教学设备：更新教学设备，提高教学效果</a:t>
            </a:r>
            <a:endParaRPr altLang="en-US" dirty="0" sz="2400" lang="zh-CN">
              <a:latin typeface="+mn-ea"/>
              <a:ea typeface="+mn-ea"/>
            </a:endParaRPr>
          </a:p>
        </p:txBody>
      </p:sp>
      <p:sp>
        <p:nvSpPr>
          <p:cNvPr id="104932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增加互动功能：增加互动功能，提高学生学习兴趣</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4" name="标题 2"/>
          <p:cNvSpPr>
            <a:spLocks noGrp="1"/>
          </p:cNvSpPr>
          <p:nvPr>
            <p:ph type="title" idx="2"/>
          </p:nvPr>
        </p:nvSpPr>
        <p:spPr/>
        <p:txBody>
          <a:bodyPr/>
          <a:p>
            <a:r>
              <a:rPr altLang="en-US" lang="zh-CN"/>
              <a:t>软件资源整合</a:t>
            </a:r>
            <a:endParaRPr altLang="en-US" lang="zh-CN"/>
          </a:p>
        </p:txBody>
      </p:sp>
      <p:sp>
        <p:nvSpPr>
          <p:cNvPr id="104936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优化软件资源布局，提高资源利用效率</a:t>
            </a:r>
            <a:endParaRPr altLang="en-US" dirty="0" sz="2400" lang="zh-CN">
              <a:latin typeface="+mn-ea"/>
              <a:ea typeface="+mn-ea"/>
            </a:endParaRPr>
          </a:p>
        </p:txBody>
      </p:sp>
      <p:sp>
        <p:nvSpPr>
          <p:cNvPr id="104938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加强软件资源更新和维护，确保教学顺利进行</a:t>
            </a:r>
            <a:endParaRPr altLang="en-US" dirty="0" sz="2400" lang="zh-CN">
              <a:latin typeface="+mn-ea"/>
              <a:ea typeface="+mn-ea"/>
            </a:endParaRPr>
          </a:p>
        </p:txBody>
      </p:sp>
      <p:sp>
        <p:nvSpPr>
          <p:cNvPr id="104938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整合各类教学软件资源，提高教学效率</a:t>
            </a:r>
            <a:endParaRPr altLang="en-US" dirty="0" sz="2400" lang="zh-CN">
              <a:latin typeface="+mn-ea"/>
              <a:ea typeface="+mn-ea"/>
            </a:endParaRPr>
          </a:p>
        </p:txBody>
      </p:sp>
      <p:sp>
        <p:nvSpPr>
          <p:cNvPr id="104938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建立统一的软件资源平台，实现资源共享</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8" name="标题 2"/>
          <p:cNvSpPr>
            <a:spLocks noGrp="1"/>
          </p:cNvSpPr>
          <p:nvPr>
            <p:ph type="title" idx="2"/>
          </p:nvPr>
        </p:nvSpPr>
        <p:spPr/>
        <p:txBody>
          <a:bodyPr/>
          <a:p>
            <a:r>
              <a:rPr altLang="en-US" lang="zh-CN"/>
              <a:t>教学模式创新</a:t>
            </a:r>
            <a:endParaRPr altLang="en-US" lang="zh-CN"/>
          </a:p>
        </p:txBody>
      </p:sp>
      <p:sp>
        <p:nvSpPr>
          <p:cNvPr id="104943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43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线上线下融合：利用互联网技术，实现线上与线下教学的有机结合，提高教学效果。</a:t>
            </a:r>
            <a:endParaRPr altLang="en-US" dirty="0" sz="2000" lang="zh-CN" spc="200">
              <a:solidFill>
                <a:schemeClr val="tx1">
                  <a:lumMod val="85000"/>
                  <a:lumOff val="15000"/>
                </a:schemeClr>
              </a:solidFill>
              <a:latin typeface="+mn-ea"/>
              <a:sym typeface="+mn-ea"/>
            </a:endParaRPr>
          </a:p>
        </p:txBody>
      </p:sp>
      <p:sp>
        <p:nvSpPr>
          <p:cNvPr id="104943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4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个性化教学：根据学生的特点和需求，采用个性化的教学方式，激发学生的学习兴趣和主动性。</a:t>
            </a:r>
            <a:endParaRPr altLang="en-US" dirty="0" sz="2000" lang="zh-CN" spc="200">
              <a:solidFill>
                <a:schemeClr val="tx1">
                  <a:lumMod val="85000"/>
                  <a:lumOff val="15000"/>
                </a:schemeClr>
              </a:solidFill>
              <a:latin typeface="+mn-ea"/>
              <a:sym typeface="+mn-ea"/>
            </a:endParaRPr>
          </a:p>
        </p:txBody>
      </p:sp>
      <p:sp>
        <p:nvSpPr>
          <p:cNvPr id="104944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4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合作学习：鼓励学生之间的合作与交流，培养学生的团队协作能力和沟通能力。</a:t>
            </a:r>
            <a:endParaRPr altLang="en-US" dirty="0" sz="2000" lang="zh-CN" spc="200">
              <a:solidFill>
                <a:schemeClr val="tx1">
                  <a:lumMod val="85000"/>
                  <a:lumOff val="15000"/>
                </a:schemeClr>
              </a:solidFill>
              <a:latin typeface="+mn-ea"/>
              <a:sym typeface="+mn-ea"/>
            </a:endParaRPr>
          </a:p>
        </p:txBody>
      </p:sp>
      <p:sp>
        <p:nvSpPr>
          <p:cNvPr id="104944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5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探究式教学：通过问题引导、实验探究等方式，引导学生主动思考、发现问题和解决问题。</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2" name="标题 2"/>
          <p:cNvSpPr>
            <a:spLocks noGrp="1"/>
          </p:cNvSpPr>
          <p:nvPr>
            <p:ph type="title" idx="2"/>
          </p:nvPr>
        </p:nvSpPr>
        <p:spPr/>
        <p:txBody>
          <a:bodyPr/>
          <a:p>
            <a:r>
              <a:rPr altLang="en-US" lang="zh-CN"/>
              <a:t>网络安全保障</a:t>
            </a:r>
            <a:endParaRPr altLang="en-US" lang="zh-CN"/>
          </a:p>
        </p:txBody>
      </p:sp>
      <p:sp>
        <p:nvSpPr>
          <p:cNvPr id="104949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9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9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加强网络安全意识培训</a:t>
            </a:r>
            <a:endParaRPr altLang="en-US" dirty="0" sz="1200" lang="zh-CN" spc="150">
              <a:solidFill>
                <a:srgbClr val="FFFFFF"/>
              </a:solidFill>
              <a:latin typeface="+mn-ea"/>
              <a:sym typeface="+mn-ea"/>
            </a:endParaRPr>
          </a:p>
        </p:txBody>
      </p:sp>
      <p:sp>
        <p:nvSpPr>
          <p:cNvPr id="104950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定期进行网络安全检查</a:t>
            </a:r>
            <a:endParaRPr altLang="en-US" dirty="0" sz="1200" lang="zh-CN" spc="150">
              <a:solidFill>
                <a:schemeClr val="tx1">
                  <a:lumMod val="65000"/>
                  <a:lumOff val="35000"/>
                </a:schemeClr>
              </a:solidFill>
              <a:latin typeface="+mn-ea"/>
              <a:sym typeface="+mn-ea"/>
            </a:endParaRPr>
          </a:p>
        </p:txBody>
      </p:sp>
      <p:sp>
        <p:nvSpPr>
          <p:cNvPr id="104951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采取有效的网络安全措施</a:t>
            </a:r>
            <a:endParaRPr altLang="en-US" dirty="0" sz="1200" lang="zh-CN" spc="150">
              <a:solidFill>
                <a:srgbClr val="FFFFFF"/>
              </a:solidFill>
              <a:latin typeface="+mn-ea"/>
              <a:sym typeface="+mn-ea"/>
            </a:endParaRPr>
          </a:p>
        </p:txBody>
      </p:sp>
      <p:sp>
        <p:nvSpPr>
          <p:cNvPr id="104951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保障数字化教学环境的安全性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60"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562" name="标题 4"/>
          <p:cNvSpPr>
            <a:spLocks noGrp="1"/>
          </p:cNvSpPr>
          <p:nvPr>
            <p:ph type="title" idx="1"/>
            <p:custDataLst>
              <p:tags r:id="rId2"/>
            </p:custDataLst>
          </p:nvPr>
        </p:nvSpPr>
        <p:spPr/>
        <p:txBody>
          <a:bodyPr/>
          <a:p>
            <a:r>
              <a:rPr altLang="en-US" dirty="0" lang="zh-CN"/>
              <a:t>数字化教学环境应用案例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2" name="标题 2"/>
          <p:cNvSpPr>
            <a:spLocks noGrp="1"/>
          </p:cNvSpPr>
          <p:nvPr>
            <p:ph type="title" idx="2"/>
          </p:nvPr>
        </p:nvSpPr>
        <p:spPr/>
        <p:txBody>
          <a:bodyPr/>
          <a:p>
            <a:r>
              <a:rPr altLang="en-US" lang="zh-CN"/>
              <a:t>案例一：某高校数字化教学环境优化实践</a:t>
            </a:r>
            <a:endParaRPr altLang="en-US" lang="zh-CN"/>
          </a:p>
        </p:txBody>
      </p:sp>
      <p:sp>
        <p:nvSpPr>
          <p:cNvPr id="104963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优化目标：提高教学质量、促进师生互动、提升学习体验</a:t>
            </a:r>
            <a:endParaRPr altLang="en-US" sz="1400" lang="zh-CN" spc="150">
              <a:solidFill>
                <a:schemeClr val="tx1"/>
              </a:solidFill>
              <a:effectLst/>
              <a:latin typeface="+mn-ea"/>
              <a:sym typeface="+mn-ea"/>
            </a:endParaRPr>
          </a:p>
        </p:txBody>
      </p:sp>
      <p:sp>
        <p:nvSpPr>
          <p:cNvPr id="104964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案例背景：某高校数字化教学环境现状及问题</a:t>
            </a:r>
            <a:endParaRPr altLang="en-US" dirty="0" sz="1400" lang="zh-CN" spc="150">
              <a:solidFill>
                <a:schemeClr val="tx1"/>
              </a:solidFill>
              <a:effectLst/>
              <a:latin typeface="+mn-ea"/>
              <a:sym typeface="+mn-ea"/>
            </a:endParaRPr>
          </a:p>
        </p:txBody>
      </p:sp>
      <p:sp>
        <p:nvSpPr>
          <p:cNvPr id="104964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优化措施：采用先进技术手段、完善教学资源库、建立师生互动平台</a:t>
            </a:r>
            <a:endParaRPr altLang="en-US" sz="1400" lang="zh-CN" spc="150">
              <a:solidFill>
                <a:schemeClr val="tx1"/>
              </a:solidFill>
              <a:effectLst/>
              <a:latin typeface="+mn-ea"/>
              <a:sym typeface="+mn-ea"/>
            </a:endParaRPr>
          </a:p>
        </p:txBody>
      </p:sp>
      <p:sp>
        <p:nvSpPr>
          <p:cNvPr id="104964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实施效果：提高教学效果、增强师生互动、提升学习满意度</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8" name="标题 2"/>
          <p:cNvSpPr>
            <a:spLocks noGrp="1"/>
          </p:cNvSpPr>
          <p:nvPr>
            <p:ph type="title" idx="2"/>
          </p:nvPr>
        </p:nvSpPr>
        <p:spPr/>
        <p:txBody>
          <a:bodyPr/>
          <a:p>
            <a:r>
              <a:rPr altLang="en-US" lang="zh-CN"/>
              <a:t>案例二：某地区多所学校共享数字化教学资源</a:t>
            </a:r>
            <a:endParaRPr altLang="en-US" lang="zh-CN"/>
          </a:p>
        </p:txBody>
      </p:sp>
      <p:cxnSp>
        <p:nvCxnSpPr>
          <p:cNvPr id="3145735" name="直接连接符 28"/>
          <p:cNvCxnSpPr>
            <a:cxnSpLocks/>
          </p:cNvCxnSpPr>
          <p:nvPr>
            <p:custDataLst>
              <p:tags r:id="rId1"/>
            </p:custDataLst>
          </p:nvPr>
        </p:nvCxnSpPr>
        <p:spPr>
          <a:xfrm>
            <a:off x="2457829" y="3823960"/>
            <a:ext cx="7271000" cy="4998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cxnSp>
        <p:nvCxnSpPr>
          <p:cNvPr id="3145737" name="直接连接符 29"/>
          <p:cNvCxnSpPr>
            <a:cxnSpLocks/>
          </p:cNvCxnSpPr>
          <p:nvPr>
            <p:custDataLst>
              <p:tags r:id="rId2"/>
            </p:custDataLst>
          </p:nvPr>
        </p:nvCxnSpPr>
        <p:spPr>
          <a:xfrm flipV="1">
            <a:off x="2457829" y="2568389"/>
            <a:ext cx="7271000" cy="8550"/>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cxnSp>
        <p:nvCxnSpPr>
          <p:cNvPr id="3145739" name="直接连接符 30"/>
          <p:cNvCxnSpPr>
            <a:cxnSpLocks/>
          </p:cNvCxnSpPr>
          <p:nvPr>
            <p:custDataLst>
              <p:tags r:id="rId3"/>
            </p:custDataLst>
          </p:nvPr>
        </p:nvCxnSpPr>
        <p:spPr>
          <a:xfrm>
            <a:off x="2457829" y="5153195"/>
            <a:ext cx="7271000" cy="34859"/>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49690" name="正文"/>
          <p:cNvSpPr txBox="1"/>
          <p:nvPr>
            <p:custDataLst>
              <p:tags r:id="rId4"/>
            </p:custDataLst>
          </p:nvPr>
        </p:nvSpPr>
        <p:spPr>
          <a:xfrm>
            <a:off x="2692632" y="1914624"/>
            <a:ext cx="6679717" cy="457767"/>
          </a:xfrm>
          <a:prstGeom prst="rect"/>
          <a:noFill/>
        </p:spPr>
        <p:txBody>
          <a:bodyPr anchor="t" anchorCtr="0" bIns="0" lIns="0" rIns="0" rtlCol="0" tIns="0" wrap="square">
            <a:normAutofit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692" name="正文"/>
          <p:cNvSpPr txBox="1"/>
          <p:nvPr>
            <p:custDataLst>
              <p:tags r:id="rId5"/>
            </p:custDataLst>
          </p:nvPr>
        </p:nvSpPr>
        <p:spPr>
          <a:xfrm>
            <a:off x="2692632" y="3207027"/>
            <a:ext cx="6679717" cy="457767"/>
          </a:xfrm>
          <a:prstGeom prst="rect"/>
          <a:noFill/>
        </p:spPr>
        <p:txBody>
          <a:bodyPr anchor="t" anchorCtr="0" bIns="0" lIns="0" rIns="0" rtlCol="0" tIns="0" wrap="square">
            <a:normAutofit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694" name="正文"/>
          <p:cNvSpPr txBox="1"/>
          <p:nvPr>
            <p:custDataLst>
              <p:tags r:id="rId6"/>
            </p:custDataLst>
          </p:nvPr>
        </p:nvSpPr>
        <p:spPr>
          <a:xfrm>
            <a:off x="2691317" y="4499430"/>
            <a:ext cx="6679717" cy="457767"/>
          </a:xfrm>
          <a:prstGeom prst="rect"/>
          <a:noFill/>
        </p:spPr>
        <p:txBody>
          <a:bodyPr anchor="t" anchorCtr="0" bIns="0" lIns="0" rIns="0" rtlCol="0" tIns="0" wrap="square">
            <a:normAutofit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696" name="正文"/>
          <p:cNvSpPr txBox="1"/>
          <p:nvPr>
            <p:custDataLst>
              <p:tags r:id="rId7"/>
            </p:custDataLst>
          </p:nvPr>
        </p:nvSpPr>
        <p:spPr>
          <a:xfrm>
            <a:off x="2691317" y="5791833"/>
            <a:ext cx="6679717" cy="457767"/>
          </a:xfrm>
          <a:prstGeom prst="rect"/>
          <a:noFill/>
        </p:spPr>
        <p:txBody>
          <a:bodyPr anchor="t" anchorCtr="0" bIns="0" lIns="0" rIns="0" rtlCol="0" tIns="0" wrap="square">
            <a:normAutofit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698" name="标题"/>
          <p:cNvSpPr txBox="1"/>
          <p:nvPr>
            <p:custDataLst>
              <p:tags r:id="rId8"/>
            </p:custDataLst>
          </p:nvPr>
        </p:nvSpPr>
        <p:spPr>
          <a:xfrm>
            <a:off x="2691317" y="2777541"/>
            <a:ext cx="6680375" cy="376211"/>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实施过程：通过搭建数字化教学平台，整合各学校的教学资源，实现资源共享。同时，制定统一的教学标准和资源管理规范，确保资源质量和教学效率。 </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49700" name="标题"/>
          <p:cNvSpPr txBox="1"/>
          <p:nvPr>
            <p:custDataLst>
              <p:tags r:id="rId9"/>
            </p:custDataLst>
          </p:nvPr>
        </p:nvSpPr>
        <p:spPr>
          <a:xfrm>
            <a:off x="2690659" y="5351824"/>
            <a:ext cx="6680375" cy="376211"/>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经验总结：数字化教学环境的应用需要结合实际情况，制定科学合理的实施方案。同时，需要加强教学管理和资源管理，确保数字化教学环境的稳定性和可持续性。</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49702" name="标题"/>
          <p:cNvSpPr txBox="1"/>
          <p:nvPr>
            <p:custDataLst>
              <p:tags r:id="rId10"/>
            </p:custDataLst>
          </p:nvPr>
        </p:nvSpPr>
        <p:spPr>
          <a:xfrm>
            <a:off x="2691317" y="4064683"/>
            <a:ext cx="6680375" cy="376211"/>
          </a:xfrm>
          <a:prstGeom prst="rect"/>
          <a:noFill/>
        </p:spPr>
        <p:txBody>
          <a:bodyPr anchor="b" bIns="0" lIns="0" rIns="0" rtlCol="0" tIns="0" wrap="square">
            <a:normAutofit fontScale="60000"/>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效果评估：经过一段时间的实施，该地区学校的教学质量得到显著提高，学生的学习效果也得到改善。同时，资源共享降低了教学成本，提高了教育资源的利用效率。 </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49704" name="标题"/>
          <p:cNvSpPr txBox="1"/>
          <p:nvPr>
            <p:custDataLst>
              <p:tags r:id="rId11"/>
            </p:custDataLst>
          </p:nvPr>
        </p:nvSpPr>
        <p:spPr>
          <a:xfrm>
            <a:off x="2691974" y="1490400"/>
            <a:ext cx="6680375" cy="376211"/>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背景介绍：某地区多所学校面临教学资源分配不均的问题，为了提高教学质量和资源利用效率，决定共享数字化教学资源。 </a:t>
            </a:r>
            <a:endParaRPr altLang="en-US" b="1" dirty="0" lang="zh-CN" spc="300">
              <a:solidFill>
                <a:schemeClr val="accent1"/>
              </a:solidFill>
              <a:latin typeface="+mj-ea"/>
              <a:ea typeface="+mj-ea"/>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4" name="标题 2"/>
          <p:cNvSpPr>
            <a:spLocks noGrp="1"/>
          </p:cNvSpPr>
          <p:nvPr>
            <p:ph type="title" idx="2"/>
          </p:nvPr>
        </p:nvSpPr>
        <p:spPr/>
        <p:txBody>
          <a:bodyPr/>
          <a:p>
            <a:r>
              <a:rPr altLang="en-US" lang="zh-CN"/>
              <a:t>案例三：某公司推出数字化教学平台</a:t>
            </a:r>
            <a:endParaRPr altLang="en-US" lang="zh-CN"/>
          </a:p>
        </p:txBody>
      </p:sp>
      <p:sp>
        <p:nvSpPr>
          <p:cNvPr id="104974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案例效果：该平台提高了学生的学习效果和兴趣，降低了教学成本，得到了广泛应用和认可</a:t>
            </a:r>
            <a:endParaRPr altLang="zh-CN" dirty="0" lang="en-US">
              <a:solidFill>
                <a:schemeClr val="dk1">
                  <a:lumMod val="80000"/>
                  <a:lumOff val="20000"/>
                </a:schemeClr>
              </a:solidFill>
              <a:latin typeface="+mn-ea"/>
              <a:sym typeface="+mn-ea"/>
            </a:endParaRPr>
          </a:p>
        </p:txBody>
      </p:sp>
      <p:sp>
        <p:nvSpPr>
          <p:cNvPr id="104975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案例背景：某公司为了满足数字化教学的需求，推出了数字化教学平台</a:t>
            </a:r>
            <a:endParaRPr altLang="en-US" dirty="0" sz="1600" lang="zh-CN">
              <a:solidFill>
                <a:schemeClr val="dk1">
                  <a:lumMod val="80000"/>
                  <a:lumOff val="20000"/>
                </a:schemeClr>
              </a:solidFill>
              <a:latin typeface="+mn-ea"/>
              <a:sym typeface="+mn-ea"/>
            </a:endParaRPr>
          </a:p>
        </p:txBody>
      </p:sp>
      <p:sp>
        <p:nvSpPr>
          <p:cNvPr id="104976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案例内容：该平台包括在线课程、互动教学、学习评估等功能，为教师和学生提供全面的数字化教学体验</a:t>
            </a:r>
            <a:endParaRPr altLang="en-US" dirty="0" lang="zh-CN">
              <a:solidFill>
                <a:schemeClr val="dk1">
                  <a:lumMod val="80000"/>
                  <a:lumOff val="20000"/>
                </a:schemeClr>
              </a:solidFill>
              <a:latin typeface="+mn-ea"/>
              <a:sym typeface="+mn-ea"/>
            </a:endParaRPr>
          </a:p>
        </p:txBody>
      </p:sp>
      <p:sp>
        <p:nvSpPr>
          <p:cNvPr id="104977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案例总结：该案例展示了数字化教学平台在提高教学效果和降低成本方面的优势，为数字化教学环境的优化提供了有益的参考</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16"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818" name="标题 4"/>
          <p:cNvSpPr>
            <a:spLocks noGrp="1"/>
          </p:cNvSpPr>
          <p:nvPr>
            <p:ph type="title" idx="1"/>
            <p:custDataLst>
              <p:tags r:id="rId2"/>
            </p:custDataLst>
          </p:nvPr>
        </p:nvSpPr>
        <p:spPr/>
        <p:txBody>
          <a:bodyPr/>
          <a:p>
            <a:r>
              <a:rPr altLang="en-US" dirty="0" lang="zh-CN"/>
              <a:t>数字化教学环境未来展望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8" name="标题 2"/>
          <p:cNvSpPr>
            <a:spLocks noGrp="1"/>
          </p:cNvSpPr>
          <p:nvPr>
            <p:ph type="title" idx="2"/>
          </p:nvPr>
        </p:nvSpPr>
        <p:spPr/>
        <p:txBody>
          <a:bodyPr/>
          <a:p>
            <a:r>
              <a:rPr altLang="en-US" lang="zh-CN"/>
              <a:t>未来数字化教学环境发展趋势</a:t>
            </a:r>
            <a:endParaRPr altLang="en-US" lang="zh-CN"/>
          </a:p>
        </p:txBody>
      </p:sp>
      <p:sp>
        <p:nvSpPr>
          <p:cNvPr id="104989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人工智能与大数据的融合：实现个性化教学和学习体验</a:t>
            </a:r>
            <a:endParaRPr altLang="en-US" dirty="0" sz="2000" lang="zh-CN" spc="150">
              <a:solidFill>
                <a:schemeClr val="tx1">
                  <a:lumMod val="85000"/>
                  <a:lumOff val="15000"/>
                </a:schemeClr>
              </a:solidFill>
              <a:latin typeface="+mn-ea"/>
              <a:sym typeface="+mn-ea"/>
            </a:endParaRPr>
          </a:p>
        </p:txBody>
      </p:sp>
      <p:sp>
        <p:nvSpPr>
          <p:cNvPr id="104989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虚拟现实与增强现实技术的应用：提供沉浸式学习环境</a:t>
            </a:r>
            <a:endParaRPr altLang="en-US" dirty="0" sz="2000" lang="zh-CN" spc="150">
              <a:solidFill>
                <a:schemeClr val="tx1">
                  <a:lumMod val="85000"/>
                  <a:lumOff val="15000"/>
                </a:schemeClr>
              </a:solidFill>
              <a:latin typeface="+mn-ea"/>
              <a:sym typeface="+mn-ea"/>
            </a:endParaRPr>
          </a:p>
        </p:txBody>
      </p:sp>
      <p:sp>
        <p:nvSpPr>
          <p:cNvPr id="104990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云计算与边缘计算的协同：提高教学资源的利用效率和响应速度</a:t>
            </a:r>
            <a:endParaRPr altLang="en-US" dirty="0" sz="2000" lang="zh-CN" spc="150">
              <a:solidFill>
                <a:schemeClr val="tx1">
                  <a:lumMod val="85000"/>
                  <a:lumOff val="15000"/>
                </a:schemeClr>
              </a:solidFill>
              <a:latin typeface="+mn-ea"/>
              <a:sym typeface="+mn-ea"/>
            </a:endParaRPr>
          </a:p>
        </p:txBody>
      </p:sp>
      <p:sp>
        <p:nvSpPr>
          <p:cNvPr id="104990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5G技术的普及：为在线教育提供更稳定、更快速的网络支持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52" name="标题 2"/>
          <p:cNvSpPr>
            <a:spLocks noGrp="1"/>
          </p:cNvSpPr>
          <p:nvPr>
            <p:ph type="title" idx="2"/>
          </p:nvPr>
        </p:nvSpPr>
        <p:spPr/>
        <p:txBody>
          <a:bodyPr/>
          <a:p>
            <a:r>
              <a:rPr altLang="en-US" lang="zh-CN"/>
              <a:t>未来数字化教学环境面临的挑战与机遇</a:t>
            </a:r>
            <a:endParaRPr altLang="en-US" lang="zh-CN"/>
          </a:p>
        </p:txBody>
      </p:sp>
      <p:sp>
        <p:nvSpPr>
          <p:cNvPr id="1049954" name="圆角矩形 26"/>
          <p:cNvSpPr/>
          <p:nvPr>
            <p:custDataLst>
              <p:tags r:id="rId1"/>
            </p:custDataLst>
          </p:nvPr>
        </p:nvSpPr>
        <p:spPr>
          <a:xfrm>
            <a:off x="1708948"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56" name="圆角矩形 28"/>
          <p:cNvSpPr/>
          <p:nvPr>
            <p:custDataLst>
              <p:tags r:id="rId2"/>
            </p:custDataLst>
          </p:nvPr>
        </p:nvSpPr>
        <p:spPr>
          <a:xfrm>
            <a:off x="1712829"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9958" name="圆角矩形 29"/>
          <p:cNvSpPr/>
          <p:nvPr>
            <p:custDataLst>
              <p:tags r:id="rId3"/>
            </p:custDataLst>
          </p:nvPr>
        </p:nvSpPr>
        <p:spPr>
          <a:xfrm>
            <a:off x="6372420"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60" name="文本框 31"/>
          <p:cNvSpPr txBox="1"/>
          <p:nvPr>
            <p:custDataLst>
              <p:tags r:id="rId4"/>
            </p:custDataLst>
          </p:nvPr>
        </p:nvSpPr>
        <p:spPr>
          <a:xfrm>
            <a:off x="2012300" y="2102279"/>
            <a:ext cx="3498109" cy="3804970"/>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挑战：技术更新迅速，需要不断适应新的技术和工具；学生信息素养参差不齐，需要个性化教学；网络安全和隐私保护问题日益突出。</a:t>
            </a:r>
            <a:endParaRPr altLang="en-US" dirty="0" sz="2400" lang="zh-CN" spc="200">
              <a:solidFill>
                <a:schemeClr val="tx1">
                  <a:lumMod val="85000"/>
                  <a:lumOff val="15000"/>
                </a:schemeClr>
              </a:solidFill>
              <a:latin typeface="+mn-ea"/>
              <a:sym typeface="+mn-ea"/>
            </a:endParaRPr>
          </a:p>
        </p:txBody>
      </p:sp>
      <p:sp>
        <p:nvSpPr>
          <p:cNvPr id="1049962" name="圆角矩形 32"/>
          <p:cNvSpPr/>
          <p:nvPr>
            <p:custDataLst>
              <p:tags r:id="rId5"/>
            </p:custDataLst>
          </p:nvPr>
        </p:nvSpPr>
        <p:spPr>
          <a:xfrm>
            <a:off x="6376948"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9964" name="文本框 34"/>
          <p:cNvSpPr txBox="1"/>
          <p:nvPr>
            <p:custDataLst>
              <p:tags r:id="rId6"/>
            </p:custDataLst>
          </p:nvPr>
        </p:nvSpPr>
        <p:spPr>
          <a:xfrm>
            <a:off x="6677066" y="2101632"/>
            <a:ext cx="3497288" cy="3806732"/>
          </a:xfrm>
          <a:prstGeom prst="rect"/>
          <a:noFill/>
        </p:spPr>
        <p:txBody>
          <a:bodyPr anchor="t" anchorCtr="0" rtlCol="0" wrap="square">
            <a:normAutofit fontScale="95833" lnSpcReduction="20000"/>
          </a:bodyPr>
          <a:p>
            <a:pPr algn="just" lvl="0">
              <a:lnSpc>
                <a:spcPct val="120000"/>
              </a:lnSpc>
              <a:buClrTx/>
              <a:buSzTx/>
              <a:buFontTx/>
            </a:pPr>
            <a:r>
              <a:rPr altLang="en-US" dirty="0" sz="2400" lang="zh-CN" spc="200">
                <a:solidFill>
                  <a:schemeClr val="tx1">
                    <a:lumMod val="85000"/>
                    <a:lumOff val="15000"/>
                  </a:schemeClr>
                </a:solidFill>
                <a:latin typeface="+mn-ea"/>
                <a:sym typeface="+mn-ea"/>
              </a:rPr>
              <a:t>机遇：数字化教学环境可以提供更加丰富的教学资源和工具，提高教学效果；个性化教学可以更好地满足学生的需求，提高学习效果；通过加强网络安全和隐私保护措施，可以保障数字化教学环境的安全性和可靠性。</a:t>
            </a:r>
            <a:endParaRPr altLang="en-US" dirty="0" sz="24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04" name="标题 2"/>
          <p:cNvSpPr>
            <a:spLocks noGrp="1"/>
          </p:cNvSpPr>
          <p:nvPr>
            <p:ph type="title" idx="2"/>
          </p:nvPr>
        </p:nvSpPr>
        <p:spPr/>
        <p:txBody>
          <a:bodyPr/>
          <a:p>
            <a:r>
              <a:rPr altLang="en-US" lang="zh-CN"/>
              <a:t>未来数字化教学环境创新方向</a:t>
            </a:r>
            <a:endParaRPr altLang="en-US" lang="zh-CN"/>
          </a:p>
        </p:txBody>
      </p:sp>
      <p:sp>
        <p:nvSpPr>
          <p:cNvPr id="105000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人工智能与大数据技术融合：实现个性化教学和精准评估</a:t>
            </a:r>
            <a:endParaRPr altLang="en-US" dirty="0" sz="2000" lang="zh-CN" spc="150">
              <a:solidFill>
                <a:schemeClr val="tx1">
                  <a:lumMod val="75000"/>
                  <a:lumOff val="25000"/>
                </a:schemeClr>
              </a:solidFill>
              <a:latin typeface="+mn-ea"/>
              <a:sym typeface="+mn-ea"/>
            </a:endParaRPr>
          </a:p>
        </p:txBody>
      </p:sp>
      <p:sp>
        <p:nvSpPr>
          <p:cNvPr id="105001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1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1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虚拟现实与增强现实技术应用：提供沉浸式学习体验</a:t>
            </a:r>
            <a:endParaRPr altLang="en-US" dirty="0" sz="2000" lang="zh-CN" spc="150">
              <a:solidFill>
                <a:schemeClr val="tx1">
                  <a:lumMod val="75000"/>
                  <a:lumOff val="25000"/>
                </a:schemeClr>
              </a:solidFill>
              <a:latin typeface="+mn-ea"/>
              <a:sym typeface="+mn-ea"/>
            </a:endParaRPr>
          </a:p>
        </p:txBody>
      </p:sp>
      <p:sp>
        <p:nvSpPr>
          <p:cNvPr id="105001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1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2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在线协作与互动工具发展：促进师生之间、学生之间的交流与合作</a:t>
            </a:r>
            <a:endParaRPr altLang="en-US" dirty="0" sz="2000" lang="zh-CN" spc="150">
              <a:solidFill>
                <a:schemeClr val="tx1">
                  <a:lumMod val="75000"/>
                  <a:lumOff val="25000"/>
                </a:schemeClr>
              </a:solidFill>
              <a:latin typeface="+mn-ea"/>
              <a:sym typeface="+mn-ea"/>
            </a:endParaRPr>
          </a:p>
        </p:txBody>
      </p:sp>
      <p:sp>
        <p:nvSpPr>
          <p:cNvPr id="105002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2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2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智能教学系统与机器人辅助教学：提高教学效率和质量</a:t>
            </a:r>
            <a:endParaRPr altLang="en-US" dirty="0" sz="2000" lang="zh-CN" spc="150">
              <a:solidFill>
                <a:schemeClr val="tx1">
                  <a:lumMod val="75000"/>
                  <a:lumOff val="25000"/>
                </a:schemeClr>
              </a:solidFill>
              <a:latin typeface="+mn-ea"/>
              <a:sym typeface="+mn-ea"/>
            </a:endParaRPr>
          </a:p>
        </p:txBody>
      </p:sp>
      <p:sp>
        <p:nvSpPr>
          <p:cNvPr id="105002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68"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070" name="标题 4"/>
          <p:cNvSpPr>
            <a:spLocks noGrp="1"/>
          </p:cNvSpPr>
          <p:nvPr>
            <p:ph type="title" idx="1"/>
            <p:custDataLst>
              <p:tags r:id="rId2"/>
            </p:custDataLst>
          </p:nvPr>
        </p:nvSpPr>
        <p:spPr/>
        <p:txBody>
          <a:bodyPr/>
          <a:p>
            <a:r>
              <a:rPr altLang="en-US" dirty="0" lang="zh-CN"/>
              <a:t>结论与建议</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40" name="标题 2"/>
          <p:cNvSpPr>
            <a:spLocks noGrp="1"/>
          </p:cNvSpPr>
          <p:nvPr>
            <p:ph type="title" idx="2"/>
          </p:nvPr>
        </p:nvSpPr>
        <p:spPr/>
        <p:txBody>
          <a:bodyPr/>
          <a:p>
            <a:r>
              <a:rPr altLang="en-US" lang="zh-CN"/>
              <a:t>对数字化教学环境的总结</a:t>
            </a:r>
            <a:endParaRPr altLang="en-US" lang="zh-CN"/>
          </a:p>
        </p:txBody>
      </p:sp>
      <p:sp>
        <p:nvSpPr>
          <p:cNvPr id="105014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4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4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4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5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数字化教学环境的应用现状</a:t>
            </a:r>
            <a:endParaRPr altLang="en-US" sz="1400" lang="zh-CN" spc="150">
              <a:solidFill>
                <a:schemeClr val="tx1"/>
              </a:solidFill>
              <a:effectLst/>
              <a:latin typeface="+mn-ea"/>
              <a:sym typeface="+mn-ea"/>
            </a:endParaRPr>
          </a:p>
        </p:txBody>
      </p:sp>
      <p:sp>
        <p:nvSpPr>
          <p:cNvPr id="105015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数字化教学环境的发展趋势</a:t>
            </a:r>
            <a:endParaRPr altLang="en-US" dirty="0" sz="1400" lang="zh-CN" spc="150">
              <a:solidFill>
                <a:schemeClr val="tx1"/>
              </a:solidFill>
              <a:effectLst/>
              <a:latin typeface="+mn-ea"/>
              <a:sym typeface="+mn-ea"/>
            </a:endParaRPr>
          </a:p>
        </p:txBody>
      </p:sp>
      <p:sp>
        <p:nvSpPr>
          <p:cNvPr id="105015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数字化教学环境的优势与挑战</a:t>
            </a:r>
            <a:endParaRPr altLang="en-US" sz="1400" lang="zh-CN" spc="150">
              <a:solidFill>
                <a:schemeClr val="tx1"/>
              </a:solidFill>
              <a:effectLst/>
              <a:latin typeface="+mn-ea"/>
              <a:sym typeface="+mn-ea"/>
            </a:endParaRPr>
          </a:p>
        </p:txBody>
      </p:sp>
      <p:sp>
        <p:nvSpPr>
          <p:cNvPr id="105015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数字化教学环境的优化建议</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96" name="标题 2"/>
          <p:cNvSpPr>
            <a:spLocks noGrp="1"/>
          </p:cNvSpPr>
          <p:nvPr>
            <p:ph type="title" idx="2"/>
          </p:nvPr>
        </p:nvSpPr>
        <p:spPr/>
        <p:txBody>
          <a:bodyPr/>
          <a:p>
            <a:r>
              <a:rPr altLang="en-US" lang="zh-CN"/>
              <a:t>对未来数字化教学环境的建议</a:t>
            </a:r>
            <a:endParaRPr altLang="en-US" lang="zh-CN"/>
          </a:p>
        </p:txBody>
      </p:sp>
      <p:sp>
        <p:nvSpPr>
          <p:cNvPr id="105019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完善数字化教学环境的基础设施建设</a:t>
            </a:r>
            <a:endParaRPr altLang="en-US" dirty="0" sz="1200" lang="zh-CN" spc="150">
              <a:solidFill>
                <a:schemeClr val="tx1">
                  <a:lumMod val="65000"/>
                  <a:lumOff val="35000"/>
                </a:schemeClr>
              </a:solidFill>
              <a:latin typeface="+mn-ea"/>
              <a:sym typeface="+mn-ea"/>
            </a:endParaRPr>
          </a:p>
        </p:txBody>
      </p:sp>
      <p:sp>
        <p:nvSpPr>
          <p:cNvPr id="105020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加强数字化教学资源的建设与共享</a:t>
            </a:r>
            <a:endParaRPr altLang="en-US" dirty="0" sz="1200" lang="zh-CN" spc="150">
              <a:solidFill>
                <a:schemeClr val="tx1">
                  <a:lumMod val="65000"/>
                  <a:lumOff val="35000"/>
                </a:schemeClr>
              </a:solidFill>
              <a:latin typeface="+mn-ea"/>
              <a:sym typeface="+mn-ea"/>
            </a:endParaRPr>
          </a:p>
        </p:txBody>
      </p:sp>
      <p:sp>
        <p:nvSpPr>
          <p:cNvPr id="105020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提升数字化教学环境的技术应用水平</a:t>
            </a:r>
            <a:endParaRPr altLang="en-US" dirty="0" sz="1200" lang="zh-CN" spc="150">
              <a:solidFill>
                <a:schemeClr val="tx1">
                  <a:lumMod val="65000"/>
                  <a:lumOff val="35000"/>
                </a:schemeClr>
              </a:solidFill>
              <a:latin typeface="+mn-ea"/>
              <a:sym typeface="+mn-ea"/>
            </a:endParaRPr>
          </a:p>
        </p:txBody>
      </p:sp>
      <p:sp>
        <p:nvSpPr>
          <p:cNvPr id="105020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建立数字化教学环境的评估与反馈机制</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44"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246"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6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3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2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4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0_3*l_h_f*1_1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0_3*l_h_f*1_2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100_3*l_h_f*1_3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100_3*l_h_f*1_4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0_3*l_h_a*1_2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100_3*l_h_a*1_4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100_3*l_h_a*1_3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0_3*l_h_a*1_1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59.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2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9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07.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2023-12-15T17:00:55Z</dcterms:created>
  <dcterms:modified xsi:type="dcterms:W3CDTF">2023-12-15T17:00:55Z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99552b76a9694f48a209cb65234ccc0b_21</vt:lpwstr>
  </property>
</Properties>
</file>