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2"/>
  </p:sldMasterIdLst>
  <p:sldIdLst>
    <p:sldId id="389" r:id="rId3"/>
    <p:sldId id="392" r:id="rId4"/>
    <p:sldId id="395" r:id="rId5"/>
    <p:sldId id="398" r:id="rId6"/>
    <p:sldId id="401" r:id="rId7"/>
    <p:sldId id="404" r:id="rId8"/>
    <p:sldId id="407" r:id="rId9"/>
    <p:sldId id="410" r:id="rId10"/>
    <p:sldId id="413" r:id="rId11"/>
    <p:sldId id="416" r:id="rId12"/>
    <p:sldId id="419" r:id="rId13"/>
    <p:sldId id="422" r:id="rId14"/>
    <p:sldId id="425" r:id="rId15"/>
    <p:sldId id="428" r:id="rId16"/>
    <p:sldId id="431" r:id="rId17"/>
    <p:sldId id="434" r:id="rId18"/>
    <p:sldId id="437" r:id="rId19"/>
    <p:sldId id="440" r:id="rId20"/>
    <p:sldId id="443" r:id="rId21"/>
    <p:sldId id="446" r:id="rId22"/>
    <p:sldId id="449" r:id="rId23"/>
    <p:sldId id="452" r:id="rId24"/>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Epo ch"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54E"/>
    <a:srgbClr val="016C90"/>
    <a:srgbClr val="D5DEE3"/>
    <a:srgbClr val="01D5E3"/>
    <a:srgbClr val="FA5856"/>
    <a:srgbClr val="89DB2F"/>
    <a:srgbClr val="7C9EFF"/>
    <a:srgbClr val="9D2A23"/>
    <a:srgbClr val="8122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4" d="100"/>
          <a:sy n="64" d="100"/>
        </p:scale>
        <p:origin x="680" y="40"/>
      </p:cViewPr>
      <p:guideLst>
        <p:guide orient="horz" pos="2160"/>
        <p:guide pos="3840"/>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t/>
            </a:fld>
            <a:endParaRPr lang="zh-CN" altLang="en-US"/>
          </a:p>
        </p:txBody>
      </p:sp>
      <p:sp>
        <p:nvSpPr>
          <p:cNvPr id="7" name="矩形 6"/>
          <p:cNvSpPr/>
          <p:nvPr userDrawn="1"/>
        </p:nvSpPr>
        <p:spPr>
          <a:xfrm>
            <a:off x="0" y="45085"/>
            <a:ext cx="12192000" cy="6767830"/>
          </a:xfrm>
          <a:prstGeom prst="rect">
            <a:avLst/>
          </a:prstGeom>
          <a:noFill/>
          <a:ln w="76200">
            <a:solidFill>
              <a:srgbClr val="016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png" /><Relationship Id="rId3" Type="http://schemas.openxmlformats.org/officeDocument/2006/relationships/hyperlink" Target="&#38463;&#22522;&#31859;&#24503;&#21407;&#29702;&#23454;&#39564;_&#26631;&#28165;.mp4" TargetMode="External"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png"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矩形 1"/>
          <p:cNvSpPr/>
          <p:nvPr/>
        </p:nvSpPr>
        <p:spPr>
          <a:xfrm>
            <a:off x="0" y="1913467"/>
            <a:ext cx="12192000" cy="3031067"/>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099" name="TextBox 3"/>
          <p:cNvSpPr txBox="1"/>
          <p:nvPr/>
        </p:nvSpPr>
        <p:spPr>
          <a:xfrm>
            <a:off x="1399117" y="2677584"/>
            <a:ext cx="9393767" cy="1039283"/>
          </a:xfrm>
          <a:prstGeom prst="rect">
            <a:avLst/>
          </a:prstGeom>
          <a:noFill/>
          <a:ln w="9525">
            <a:noFill/>
          </a:ln>
        </p:spPr>
        <p:txBody>
          <a:bodyPr>
            <a:spAutoFit/>
          </a:bodyPr>
          <a:lstStyle>
            <a:defPPr>
              <a:defRPr lang="en-US"/>
            </a:defPPr>
          </a:lstStyle>
          <a:p>
            <a:pPr algn="ctr">
              <a:lnSpc>
                <a:spcPct val="120000"/>
              </a:lnSpc>
              <a:buNone/>
            </a:pPr>
            <a:r>
              <a:rPr lang="zh-CN" altLang="en-US" sz="5333" b="1" u="sng">
                <a:latin typeface="Times New Roman" pitchFamily="18" charset="0"/>
                <a:ea typeface="等线" panose="02010600030101010101" pitchFamily="2" charset="-122"/>
              </a:rPr>
              <a:t>第</a:t>
            </a:r>
            <a:r>
              <a:rPr lang="en-US" altLang="zh-CN" sz="5333" b="1" u="sng">
                <a:latin typeface="Times New Roman" pitchFamily="18" charset="0"/>
                <a:ea typeface="等线" panose="02010600030101010101" pitchFamily="2" charset="-122"/>
              </a:rPr>
              <a:t>2</a:t>
            </a:r>
            <a:r>
              <a:rPr lang="zh-CN" altLang="en-US" sz="5333" b="1" u="sng">
                <a:latin typeface="Times New Roman" pitchFamily="18" charset="0"/>
                <a:ea typeface="等线" panose="02010600030101010101" pitchFamily="2" charset="-122"/>
              </a:rPr>
              <a:t>课时 阿基米德原理</a:t>
            </a:r>
          </a:p>
        </p:txBody>
      </p:sp>
      <p:sp>
        <p:nvSpPr>
          <p:cNvPr id="4100" name="TextBox 4"/>
          <p:cNvSpPr txBox="1"/>
          <p:nvPr/>
        </p:nvSpPr>
        <p:spPr>
          <a:xfrm>
            <a:off x="3617384" y="4201585"/>
            <a:ext cx="4959350" cy="533400"/>
          </a:xfrm>
          <a:prstGeom prst="rect">
            <a:avLst/>
          </a:prstGeom>
          <a:noFill/>
          <a:ln w="9525">
            <a:noFill/>
          </a:ln>
        </p:spPr>
        <p:txBody>
          <a:bodyPr>
            <a:spAutoFit/>
          </a:bodyPr>
          <a:lstStyle>
            <a:defPPr>
              <a:defRPr lang="en-US"/>
            </a:defPPr>
          </a:lstStyle>
          <a:p>
            <a:pPr algn="ctr"/>
            <a:r>
              <a:rPr lang="zh-CN" altLang="en-US" sz="2667" b="1">
                <a:latin typeface="黑体" pitchFamily="49" charset="-122"/>
                <a:ea typeface="等线" panose="02010600030101010101" pitchFamily="2" charset="-122"/>
              </a:rPr>
              <a:t>沪科版</a:t>
            </a:r>
            <a:r>
              <a:rPr lang="en-US" altLang="zh-CN" sz="2667" b="1">
                <a:latin typeface="黑体" pitchFamily="49" charset="-122"/>
                <a:ea typeface="等线" panose="02010600030101010101" pitchFamily="2" charset="-122"/>
              </a:rPr>
              <a:t>·</a:t>
            </a:r>
            <a:r>
              <a:rPr lang="zh-CN" altLang="en-US" sz="2667" b="1">
                <a:latin typeface="黑体" pitchFamily="49" charset="-122"/>
                <a:ea typeface="等线" panose="02010600030101010101" pitchFamily="2" charset="-122"/>
              </a:rPr>
              <a:t>八年级下册</a:t>
            </a: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4103" name="图片 6"/>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4104"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4105"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5883A3"/>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5122" name="Group 63"/>
          <p:cNvGrpSpPr/>
          <p:nvPr/>
        </p:nvGrpSpPr>
        <p:grpSpPr>
          <a:xfrm>
            <a:off x="4675718" y="165100"/>
            <a:ext cx="2840567" cy="685800"/>
            <a:chOff x="4922" y="1235"/>
            <a:chExt cx="2385" cy="576"/>
          </a:xfrm>
        </p:grpSpPr>
        <p:sp>
          <p:nvSpPr>
            <p:cNvPr id="5132" name="Rectangle 59"/>
            <p:cNvSpPr/>
            <p:nvPr/>
          </p:nvSpPr>
          <p:spPr>
            <a:xfrm>
              <a:off x="4922" y="1235"/>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5133" name="AutoShape 60"/>
            <p:cNvSpPr/>
            <p:nvPr/>
          </p:nvSpPr>
          <p:spPr>
            <a:xfrm>
              <a:off x="4922" y="1235"/>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4106" name="Rectangle 2"/>
            <p:cNvSpPr>
              <a:spLocks noChangeArrowheads="1"/>
            </p:cNvSpPr>
            <p:nvPr/>
          </p:nvSpPr>
          <p:spPr bwMode="auto">
            <a:xfrm>
              <a:off x="5259" y="1356"/>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汉仪粗黑简"/>
                  <a:ea typeface="+mn-ea"/>
                  <a:cs typeface="+mn-cs"/>
                </a:rPr>
                <a:t>新课导入</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pic>
        <p:nvPicPr>
          <p:cNvPr id="3082" name="Picture 10" descr="http://pic.qbaobei.com/Uploads/Picture/2016-12-01/583ff3ecb77c1.jpg"/>
          <p:cNvPicPr>
            <a:picLocks noChangeAspect="1" noChangeArrowheads="1"/>
          </p:cNvPicPr>
          <p:nvPr/>
        </p:nvPicPr>
        <p:blipFill>
          <a:blip r:embed="rId2"/>
          <a:stretch>
            <a:fillRect/>
          </a:stretch>
        </p:blipFill>
        <p:spPr bwMode="auto">
          <a:xfrm>
            <a:off x="431371" y="1299338"/>
            <a:ext cx="3893011" cy="32155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云形标注 2"/>
          <p:cNvSpPr/>
          <p:nvPr/>
        </p:nvSpPr>
        <p:spPr>
          <a:xfrm>
            <a:off x="2063751" y="4025900"/>
            <a:ext cx="7871884" cy="2341033"/>
          </a:xfrm>
          <a:prstGeom prst="cloudCallout">
            <a:avLst>
              <a:gd name="adj1" fmla="val -29989"/>
              <a:gd name="adj2" fmla="val -53483"/>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chemeClr val="tx1"/>
                </a:solidFill>
                <a:effectLst/>
                <a:uLnTx/>
                <a:uFillTx/>
                <a:latin typeface="黑体" pitchFamily="49" charset="-122"/>
                <a:ea typeface="黑体" pitchFamily="49" charset="-122"/>
                <a:cs typeface="+mn-cs"/>
              </a:rPr>
              <a:t>给我一个支点，我就能撬起整个地球。</a:t>
            </a:r>
            <a:endParaRPr kumimoji="0" lang="zh-CN" altLang="en-US" sz="4267" b="1" i="0" u="none" strike="noStrike" kern="1200" cap="none" spc="0" normalizeH="0" baseline="0" noProof="0">
              <a:ln>
                <a:noFill/>
              </a:ln>
              <a:solidFill>
                <a:schemeClr val="tx1"/>
              </a:solidFill>
              <a:effectLst/>
              <a:uLnTx/>
              <a:uFillTx/>
              <a:latin typeface="黑体" pitchFamily="49" charset="-122"/>
              <a:ea typeface="黑体" pitchFamily="49" charset="-122"/>
              <a:cs typeface="+mn-cs"/>
            </a:endParaRPr>
          </a:p>
        </p:txBody>
      </p:sp>
      <p:sp>
        <p:nvSpPr>
          <p:cNvPr id="5125" name="矩形 3"/>
          <p:cNvSpPr/>
          <p:nvPr/>
        </p:nvSpPr>
        <p:spPr>
          <a:xfrm>
            <a:off x="4324351" y="1604434"/>
            <a:ext cx="7435850" cy="2190751"/>
          </a:xfrm>
          <a:prstGeom prst="rect">
            <a:avLst/>
          </a:prstGeom>
          <a:noFill/>
          <a:ln w="9525">
            <a:noFill/>
          </a:ln>
        </p:spPr>
        <p:txBody>
          <a:bodyPr>
            <a:spAutoFit/>
          </a:bodyPr>
          <a:lstStyle>
            <a:defPPr>
              <a:defRPr lang="en-US"/>
            </a:defPPr>
          </a:lstStyle>
          <a:p>
            <a:pPr eaLnBrk="1" hangingPunct="1">
              <a:lnSpc>
                <a:spcPct val="120000"/>
              </a:lnSpc>
            </a:pPr>
            <a:r>
              <a:rPr lang="zh-CN" altLang="en-US" sz="3733" b="1">
                <a:solidFill>
                  <a:srgbClr val="FFC000"/>
                </a:solidFill>
                <a:latin typeface="黑体" pitchFamily="49" charset="-122"/>
                <a:ea typeface="黑体" pitchFamily="49" charset="-122"/>
              </a:rPr>
              <a:t>    阿基米德，伟大的古希腊哲学家、百科式科学家、数学家、物理学家，享有“力学之父”的美称。</a:t>
            </a:r>
          </a:p>
        </p:txBody>
      </p:sp>
      <p:sp>
        <p:nvSpPr>
          <p:cNvPr id="9" name="文本框 8"/>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0" name="文本框 9"/>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5128" name="图片 10"/>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5129" name="图片 11"/>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5130" name="文本框 12"/>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4" name="图片 13"/>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146" name="矩形 1"/>
          <p:cNvSpPr/>
          <p:nvPr/>
        </p:nvSpPr>
        <p:spPr>
          <a:xfrm>
            <a:off x="364067" y="658284"/>
            <a:ext cx="6817784" cy="5541433"/>
          </a:xfrm>
          <a:prstGeom prst="rect">
            <a:avLst/>
          </a:prstGeom>
          <a:noFill/>
          <a:ln w="9525">
            <a:noFill/>
          </a:ln>
        </p:spPr>
        <p:txBody>
          <a:bodyPr>
            <a:spAutoFit/>
          </a:bodyPr>
          <a:lstStyle>
            <a:defPPr>
              <a:defRPr lang="en-US"/>
            </a:defPPr>
          </a:lstStyle>
          <a:p>
            <a:pPr eaLnBrk="1" hangingPunct="1">
              <a:lnSpc>
                <a:spcPct val="120000"/>
              </a:lnSpc>
            </a:pPr>
            <a:r>
              <a:rPr lang="zh-CN" altLang="en-US" sz="2667">
                <a:solidFill>
                  <a:schemeClr val="bg1"/>
                </a:solidFill>
                <a:latin typeface="Calibri" pitchFamily="34" charset="0"/>
                <a:ea typeface="等线" panose="02010600030101010101" pitchFamily="2" charset="-122"/>
              </a:rPr>
              <a:t>         相传叙拉古赫农王让工匠替他做了一顶纯金的王冠。但是在做好后，国王疑心工匠做的金冠并非纯金，但这顶金冠确与当初交给金匠的纯金一样重。工匠到底有没有私吞黄金呢？</a:t>
            </a:r>
            <a:endParaRPr lang="en-US" altLang="zh-CN" sz="2667">
              <a:solidFill>
                <a:schemeClr val="bg1"/>
              </a:solidFill>
              <a:latin typeface="Calibri" pitchFamily="34" charset="0"/>
              <a:ea typeface="等线" panose="02010600030101010101" pitchFamily="2" charset="-122"/>
            </a:endParaRPr>
          </a:p>
          <a:p>
            <a:pPr eaLnBrk="1" hangingPunct="1">
              <a:lnSpc>
                <a:spcPct val="120000"/>
              </a:lnSpc>
            </a:pPr>
            <a:r>
              <a:rPr lang="zh-CN" altLang="en-US" sz="2667">
                <a:solidFill>
                  <a:schemeClr val="bg1"/>
                </a:solidFill>
                <a:latin typeface="Calibri" pitchFamily="34" charset="0"/>
                <a:ea typeface="等线" panose="02010600030101010101" pitchFamily="2" charset="-122"/>
              </a:rPr>
              <a:t>         经一大臣建议，国王请来阿基米德检验。最初，阿基米德也是冥思苦想而却无计可施。一天，他在家洗澡，当他坐进澡盆里时，看到水往外溢，同时感到身体被轻轻托起。他突然悟到可以用测定固体在水中排水量的办法，来确定金冠的比重。</a:t>
            </a:r>
            <a:endParaRPr lang="en-US" altLang="zh-CN" sz="2667">
              <a:solidFill>
                <a:schemeClr val="bg1"/>
              </a:solidFill>
              <a:latin typeface="Calibri" pitchFamily="34" charset="0"/>
              <a:ea typeface="等线" panose="02010600030101010101" pitchFamily="2" charset="-122"/>
            </a:endParaRPr>
          </a:p>
        </p:txBody>
      </p:sp>
      <p:pic>
        <p:nvPicPr>
          <p:cNvPr id="6147" name="Picture 4"/>
          <p:cNvPicPr>
            <a:picLocks noChangeAspect="1"/>
          </p:cNvPicPr>
          <p:nvPr/>
        </p:nvPicPr>
        <p:blipFill>
          <a:blip r:embed="rId2"/>
          <a:stretch>
            <a:fillRect/>
          </a:stretch>
        </p:blipFill>
        <p:spPr>
          <a:xfrm>
            <a:off x="7315200" y="1028700"/>
            <a:ext cx="4512733" cy="2419351"/>
          </a:xfrm>
          <a:prstGeom prst="rect">
            <a:avLst/>
          </a:prstGeom>
          <a:noFill/>
          <a:ln w="9525">
            <a:noFill/>
          </a:ln>
        </p:spPr>
      </p:pic>
      <p:pic>
        <p:nvPicPr>
          <p:cNvPr id="6148" name="Picture 8" descr="http://s9.rr.itc.cn/r/wapChange/20167_7_18/a2r6q21324091333362.jpg"/>
          <p:cNvPicPr>
            <a:picLocks noChangeAspect="1"/>
          </p:cNvPicPr>
          <p:nvPr/>
        </p:nvPicPr>
        <p:blipFill>
          <a:blip r:embed="rId3"/>
          <a:stretch>
            <a:fillRect/>
          </a:stretch>
        </p:blipFill>
        <p:spPr>
          <a:xfrm>
            <a:off x="7315200" y="3676651"/>
            <a:ext cx="4512733" cy="2192867"/>
          </a:xfrm>
          <a:prstGeom prst="rect">
            <a:avLst/>
          </a:prstGeom>
          <a:noFill/>
          <a:ln w="9525">
            <a:noFill/>
          </a:ln>
        </p:spPr>
      </p:pic>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6151" name="图片 6"/>
          <p:cNvPicPr>
            <a:picLocks noChangeAspect="1"/>
          </p:cNvPicPr>
          <p:nvPr/>
        </p:nvPicPr>
        <p:blipFill>
          <a:blip r:embed="rId4"/>
          <a:stretch>
            <a:fillRect/>
          </a:stretch>
        </p:blipFill>
        <p:spPr>
          <a:xfrm>
            <a:off x="4946651" y="6858000"/>
            <a:ext cx="1943100" cy="438151"/>
          </a:xfrm>
          <a:prstGeom prst="rect">
            <a:avLst/>
          </a:prstGeom>
          <a:noFill/>
          <a:ln w="9525">
            <a:noFill/>
          </a:ln>
        </p:spPr>
      </p:pic>
      <p:pic>
        <p:nvPicPr>
          <p:cNvPr id="6152" name="图片 7"/>
          <p:cNvPicPr>
            <a:picLocks noChangeAspect="1"/>
          </p:cNvPicPr>
          <p:nvPr/>
        </p:nvPicPr>
        <p:blipFill>
          <a:blip r:embed="rId5"/>
          <a:stretch>
            <a:fillRect/>
          </a:stretch>
        </p:blipFill>
        <p:spPr>
          <a:xfrm>
            <a:off x="12172952" y="2722033"/>
            <a:ext cx="480483" cy="1413933"/>
          </a:xfrm>
          <a:prstGeom prst="rect">
            <a:avLst/>
          </a:prstGeom>
          <a:noFill/>
          <a:ln w="9525">
            <a:noFill/>
          </a:ln>
        </p:spPr>
      </p:pic>
      <p:sp>
        <p:nvSpPr>
          <p:cNvPr id="6153"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6">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7170" name="Group 63"/>
          <p:cNvGrpSpPr/>
          <p:nvPr/>
        </p:nvGrpSpPr>
        <p:grpSpPr>
          <a:xfrm>
            <a:off x="4675718" y="165100"/>
            <a:ext cx="2840567" cy="685800"/>
            <a:chOff x="4922" y="1235"/>
            <a:chExt cx="2385" cy="576"/>
          </a:xfrm>
        </p:grpSpPr>
        <p:sp>
          <p:nvSpPr>
            <p:cNvPr id="7184" name="Rectangle 59"/>
            <p:cNvSpPr/>
            <p:nvPr/>
          </p:nvSpPr>
          <p:spPr>
            <a:xfrm>
              <a:off x="4922" y="1235"/>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7185" name="AutoShape 60"/>
            <p:cNvSpPr/>
            <p:nvPr/>
          </p:nvSpPr>
          <p:spPr>
            <a:xfrm>
              <a:off x="4922" y="1235"/>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13" name="Rectangle 2"/>
            <p:cNvSpPr>
              <a:spLocks noChangeArrowheads="1"/>
            </p:cNvSpPr>
            <p:nvPr/>
          </p:nvSpPr>
          <p:spPr bwMode="auto">
            <a:xfrm>
              <a:off x="5259" y="1356"/>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汉仪粗黑简"/>
                  <a:ea typeface="+mn-ea"/>
                  <a:cs typeface="+mn-cs"/>
                </a:rPr>
                <a:t>新课推进</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15" name="Text Box 11"/>
          <p:cNvSpPr txBox="1"/>
          <p:nvPr/>
        </p:nvSpPr>
        <p:spPr>
          <a:xfrm>
            <a:off x="814917" y="1130300"/>
            <a:ext cx="10202334" cy="1272117"/>
          </a:xfrm>
          <a:prstGeom prst="rect">
            <a:avLst/>
          </a:prstGeom>
          <a:solidFill>
            <a:schemeClr val="bg1"/>
          </a:solidFill>
          <a:ln w="28575" cap="flat" cmpd="sng">
            <a:solidFill>
              <a:srgbClr val="FF8409"/>
            </a:solidFill>
            <a:prstDash val="solid"/>
            <a:miter/>
            <a:headEnd type="none" w="med" len="med"/>
            <a:tailEnd type="none" w="med" len="med"/>
          </a:ln>
        </p:spPr>
        <p:txBody>
          <a:bodyPr>
            <a:spAutoFit/>
          </a:bodyPr>
          <a:lstStyle>
            <a:defPPr>
              <a:defRPr lang="en-US"/>
            </a:defPPr>
          </a:lstStyle>
          <a:p>
            <a:pPr algn="just" defTabSz="1219200" eaLnBrk="1" hangingPunct="1"/>
            <a:r>
              <a:rPr lang="zh-CN" altLang="en-US" sz="3733" b="1">
                <a:solidFill>
                  <a:srgbClr val="000000"/>
                </a:solidFill>
                <a:latin typeface="楷体" panose="02010609060101010101" pitchFamily="49" charset="-122"/>
                <a:ea typeface="楷体" panose="02010609060101010101" pitchFamily="49" charset="-122"/>
              </a:rPr>
              <a:t>将小烧杯等空心物体按入装满水的烧杯中，感受浮力与排开的液体的关系。</a:t>
            </a:r>
          </a:p>
        </p:txBody>
      </p:sp>
      <p:grpSp>
        <p:nvGrpSpPr>
          <p:cNvPr id="16" name="Group 4"/>
          <p:cNvGrpSpPr/>
          <p:nvPr/>
        </p:nvGrpSpPr>
        <p:grpSpPr>
          <a:xfrm>
            <a:off x="814917" y="2660651"/>
            <a:ext cx="10202335" cy="935567"/>
            <a:chOff x="125" y="419"/>
            <a:chExt cx="6272" cy="589"/>
          </a:xfrm>
        </p:grpSpPr>
        <p:sp>
          <p:nvSpPr>
            <p:cNvPr id="7181" name="Rectangle 5"/>
            <p:cNvSpPr/>
            <p:nvPr/>
          </p:nvSpPr>
          <p:spPr>
            <a:xfrm>
              <a:off x="4093" y="496"/>
              <a:ext cx="2304" cy="460"/>
            </a:xfrm>
            <a:prstGeom prst="rect">
              <a:avLst/>
            </a:prstGeom>
            <a:gradFill rotWithShape="1">
              <a:gsLst>
                <a:gs pos="0">
                  <a:schemeClr val="accent1"/>
                </a:gs>
                <a:gs pos="100000">
                  <a:srgbClr val="3D94E3"/>
                </a:gs>
              </a:gsLst>
              <a:lin ang="5400000" scaled="1"/>
            </a:gradFill>
            <a:ln w="28575" cap="flat" cmpd="sng">
              <a:solidFill>
                <a:schemeClr val="accent1"/>
              </a:solidFill>
              <a:prstDash val="solid"/>
              <a:miter/>
              <a:headEnd type="none" w="med" len="med"/>
              <a:tailEnd type="none" w="med" len="med"/>
            </a:ln>
          </p:spPr>
          <p:txBody>
            <a:bodyPr>
              <a:spAutoFit/>
            </a:bodyPr>
            <a:lstStyle>
              <a:defPPr>
                <a:defRPr lang="en-US"/>
              </a:defPPr>
            </a:lstStyle>
            <a:p>
              <a:r>
                <a:rPr lang="zh-CN" altLang="en-US" sz="3733" b="1">
                  <a:solidFill>
                    <a:schemeClr val="bg1"/>
                  </a:solidFill>
                  <a:latin typeface="Calibri" pitchFamily="34" charset="0"/>
                  <a:ea typeface="宋体" pitchFamily="2" charset="-122"/>
                </a:rPr>
                <a:t>排开液体的体积</a:t>
              </a:r>
            </a:p>
          </p:txBody>
        </p:sp>
        <p:sp>
          <p:nvSpPr>
            <p:cNvPr id="7182" name="Rectangle 6"/>
            <p:cNvSpPr/>
            <p:nvPr/>
          </p:nvSpPr>
          <p:spPr>
            <a:xfrm>
              <a:off x="125" y="496"/>
              <a:ext cx="3200" cy="460"/>
            </a:xfrm>
            <a:prstGeom prst="rect">
              <a:avLst/>
            </a:prstGeom>
            <a:gradFill rotWithShape="1">
              <a:gsLst>
                <a:gs pos="0">
                  <a:schemeClr val="accent1"/>
                </a:gs>
                <a:gs pos="100000">
                  <a:srgbClr val="3D94E3"/>
                </a:gs>
              </a:gsLst>
              <a:lin ang="5400000" scaled="1"/>
            </a:gradFill>
            <a:ln w="28575" cap="flat" cmpd="sng">
              <a:solidFill>
                <a:schemeClr val="accent1"/>
              </a:solidFill>
              <a:prstDash val="solid"/>
              <a:miter/>
              <a:headEnd type="none" w="med" len="med"/>
              <a:tailEnd type="none" w="med" len="med"/>
            </a:ln>
          </p:spPr>
          <p:txBody>
            <a:bodyPr>
              <a:spAutoFit/>
            </a:bodyPr>
            <a:lstStyle>
              <a:defPPr>
                <a:defRPr lang="en-US"/>
              </a:defPPr>
            </a:lstStyle>
            <a:p>
              <a:r>
                <a:rPr lang="zh-CN" altLang="en-US" sz="3733" b="1">
                  <a:solidFill>
                    <a:schemeClr val="bg1"/>
                  </a:solidFill>
                  <a:latin typeface="Calibri" pitchFamily="34" charset="0"/>
                  <a:ea typeface="宋体" pitchFamily="2" charset="-122"/>
                </a:rPr>
                <a:t>物体浸在液体中的体积</a:t>
              </a:r>
            </a:p>
          </p:txBody>
        </p:sp>
        <p:sp>
          <p:nvSpPr>
            <p:cNvPr id="7183" name="Rectangle 7"/>
            <p:cNvSpPr/>
            <p:nvPr/>
          </p:nvSpPr>
          <p:spPr>
            <a:xfrm>
              <a:off x="3517" y="419"/>
              <a:ext cx="384" cy="589"/>
            </a:xfrm>
            <a:prstGeom prst="rect">
              <a:avLst/>
            </a:prstGeom>
            <a:noFill/>
            <a:ln w="9525">
              <a:noFill/>
            </a:ln>
          </p:spPr>
          <p:txBody>
            <a:bodyPr>
              <a:spAutoFit/>
            </a:bodyPr>
            <a:lstStyle>
              <a:defPPr>
                <a:defRPr lang="en-US"/>
              </a:defPPr>
            </a:lstStyle>
            <a:p>
              <a:r>
                <a:rPr lang="en-US" altLang="zh-CN" sz="5333" b="1">
                  <a:solidFill>
                    <a:schemeClr val="bg1"/>
                  </a:solidFill>
                  <a:latin typeface="Times New Roman" pitchFamily="18" charset="0"/>
                  <a:ea typeface="宋体" pitchFamily="2" charset="-122"/>
                </a:rPr>
                <a:t>=</a:t>
              </a:r>
            </a:p>
          </p:txBody>
        </p:sp>
      </p:grpSp>
      <p:sp>
        <p:nvSpPr>
          <p:cNvPr id="20" name="Text Box 12"/>
          <p:cNvSpPr txBox="1">
            <a:spLocks noChangeArrowheads="1"/>
          </p:cNvSpPr>
          <p:nvPr/>
        </p:nvSpPr>
        <p:spPr bwMode="auto">
          <a:xfrm>
            <a:off x="814917" y="3702051"/>
            <a:ext cx="9601200" cy="692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457200" eaLnBrk="1" hangingPunct="1">
              <a:buClrTx/>
              <a:buSzTx/>
              <a:buFontTx/>
              <a:buNone/>
              <a:defRPr/>
            </a:pPr>
            <a:r>
              <a:rPr kumimoji="0" lang="zh-CN" altLang="en-US" sz="3733" b="1" kern="1200" cap="none" spc="0" normalizeH="0" baseline="0" noProof="0">
                <a:solidFill>
                  <a:schemeClr val="accent4"/>
                </a:solidFill>
                <a:latin typeface="黑体" pitchFamily="49" charset="-122"/>
                <a:ea typeface="黑体" pitchFamily="49" charset="-122"/>
                <a:cs typeface="+mn-cs"/>
              </a:rPr>
              <a:t>回顾：浮力大小与哪些因素有关？</a:t>
            </a:r>
          </a:p>
        </p:txBody>
      </p:sp>
      <p:sp>
        <p:nvSpPr>
          <p:cNvPr id="2" name="矩形 1"/>
          <p:cNvSpPr/>
          <p:nvPr/>
        </p:nvSpPr>
        <p:spPr>
          <a:xfrm>
            <a:off x="814917" y="4461933"/>
            <a:ext cx="10657416" cy="1847851"/>
          </a:xfrm>
          <a:prstGeom prst="rect">
            <a:avLst/>
          </a:prstGeom>
          <a:noFill/>
          <a:ln w="9525">
            <a:noFill/>
          </a:ln>
        </p:spPr>
        <p:txBody>
          <a:bodyPr>
            <a:spAutoFit/>
          </a:bodyPr>
          <a:lstStyle>
            <a:defPPr>
              <a:defRPr lang="en-US"/>
            </a:defPPr>
          </a:lstStyle>
          <a:p>
            <a:pPr algn="just" defTabSz="1219200" eaLnBrk="1" hangingPunct="1"/>
            <a:r>
              <a:rPr lang="zh-CN" altLang="en-US" sz="3733" b="1">
                <a:solidFill>
                  <a:srgbClr val="FF00FF"/>
                </a:solidFill>
                <a:latin typeface="黑体" pitchFamily="49" charset="-122"/>
                <a:ea typeface="黑体" pitchFamily="49" charset="-122"/>
              </a:rPr>
              <a:t>浮力大小</a:t>
            </a:r>
            <a:r>
              <a:rPr lang="zh-CN" altLang="en-US" sz="3733" b="1">
                <a:solidFill>
                  <a:schemeClr val="bg1"/>
                </a:solidFill>
                <a:latin typeface="黑体" pitchFamily="49" charset="-122"/>
                <a:ea typeface="黑体" pitchFamily="49" charset="-122"/>
              </a:rPr>
              <a:t>跟它</a:t>
            </a:r>
            <a:r>
              <a:rPr lang="zh-CN" altLang="en-US" sz="3733" b="1">
                <a:solidFill>
                  <a:srgbClr val="FF00FF"/>
                </a:solidFill>
                <a:latin typeface="黑体" pitchFamily="49" charset="-122"/>
                <a:ea typeface="黑体" pitchFamily="49" charset="-122"/>
              </a:rPr>
              <a:t>浸在液体中的体积</a:t>
            </a:r>
            <a:r>
              <a:rPr lang="zh-CN" altLang="en-US" sz="3733" b="1">
                <a:solidFill>
                  <a:schemeClr val="bg1"/>
                </a:solidFill>
                <a:latin typeface="黑体" pitchFamily="49" charset="-122"/>
                <a:ea typeface="黑体" pitchFamily="49" charset="-122"/>
              </a:rPr>
              <a:t>和</a:t>
            </a:r>
            <a:r>
              <a:rPr lang="zh-CN" altLang="en-US" sz="3733" b="1">
                <a:solidFill>
                  <a:srgbClr val="FF00FF"/>
                </a:solidFill>
                <a:latin typeface="黑体" pitchFamily="49" charset="-122"/>
                <a:ea typeface="黑体" pitchFamily="49" charset="-122"/>
              </a:rPr>
              <a:t>液体的密度</a:t>
            </a:r>
            <a:r>
              <a:rPr lang="zh-CN" altLang="en-US" sz="3733" b="1">
                <a:solidFill>
                  <a:schemeClr val="bg1"/>
                </a:solidFill>
                <a:latin typeface="黑体" pitchFamily="49" charset="-122"/>
                <a:ea typeface="黑体" pitchFamily="49" charset="-122"/>
              </a:rPr>
              <a:t>有关。浸在液体中的体积越大、液体的密度越大，浮力就越大。</a:t>
            </a:r>
          </a:p>
        </p:txBody>
      </p:sp>
      <p:sp>
        <p:nvSpPr>
          <p:cNvPr id="14" name="文本框 1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7" name="文本框 1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7177" name="图片 17"/>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7178" name="图片 18"/>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7179" name="文本框 20"/>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22" name="图片 21"/>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42" presetClass="entr" presetSubtype="0" fill="hold" grpId="2"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1"/>
      <p:bldP spid="2" grpId="2"/>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 Box 2"/>
          <p:cNvSpPr txBox="1">
            <a:spLocks noChangeArrowheads="1"/>
          </p:cNvSpPr>
          <p:nvPr/>
        </p:nvSpPr>
        <p:spPr bwMode="auto">
          <a:xfrm>
            <a:off x="575733" y="1221317"/>
            <a:ext cx="2590800"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457200">
              <a:spcBef>
                <a:spcPct val="50000"/>
              </a:spcBef>
              <a:buClrTx/>
              <a:buSzTx/>
              <a:buFontTx/>
              <a:buNone/>
              <a:defRPr/>
            </a:pPr>
            <a:r>
              <a:rPr kumimoji="1" lang="zh-CN" altLang="en-US" sz="4267" b="1" kern="1200" cap="none" spc="0" normalizeH="0" baseline="0" noProof="0">
                <a:solidFill>
                  <a:schemeClr val="accent4"/>
                </a:solidFill>
                <a:latin typeface="Calibri" pitchFamily="34" charset="0"/>
                <a:ea typeface="黑体" pitchFamily="49" charset="-122"/>
                <a:cs typeface="+mn-cs"/>
              </a:rPr>
              <a:t>猜想：</a:t>
            </a:r>
          </a:p>
        </p:txBody>
      </p:sp>
      <p:sp>
        <p:nvSpPr>
          <p:cNvPr id="6" name="Text Box 5"/>
          <p:cNvSpPr txBox="1"/>
          <p:nvPr/>
        </p:nvSpPr>
        <p:spPr>
          <a:xfrm>
            <a:off x="575733" y="2180167"/>
            <a:ext cx="10058400" cy="1437217"/>
          </a:xfrm>
          <a:prstGeom prst="rect">
            <a:avLst/>
          </a:prstGeom>
          <a:gradFill rotWithShape="1">
            <a:gsLst>
              <a:gs pos="0">
                <a:srgbClr val="FFD7AF"/>
              </a:gs>
              <a:gs pos="100000">
                <a:srgbClr val="FFB469"/>
              </a:gs>
            </a:gsLst>
            <a:lin ang="5400000" scaled="1"/>
          </a:gradFill>
          <a:ln w="9525">
            <a:noFill/>
          </a:ln>
        </p:spPr>
        <p:txBody>
          <a:bodyPr>
            <a:spAutoFit/>
          </a:bodyPr>
          <a:lstStyle>
            <a:defPPr>
              <a:defRPr lang="en-US"/>
            </a:defPPr>
          </a:lstStyle>
          <a:p>
            <a:pPr defTabSz="1219200" eaLnBrk="1" hangingPunct="1"/>
            <a:r>
              <a:rPr lang="zh-CN" altLang="en-US" sz="4267" b="1">
                <a:solidFill>
                  <a:srgbClr val="0000FF"/>
                </a:solidFill>
                <a:latin typeface="楷体" panose="02010609060101010101" pitchFamily="49" charset="-122"/>
                <a:ea typeface="楷体" panose="02010609060101010101" pitchFamily="49" charset="-122"/>
              </a:rPr>
              <a:t>浮力与排开的液体有什么关系？</a:t>
            </a:r>
          </a:p>
          <a:p>
            <a:pPr defTabSz="1219200" eaLnBrk="1" hangingPunct="1"/>
            <a:r>
              <a:rPr lang="zh-CN" altLang="en-US" sz="4267" b="1">
                <a:solidFill>
                  <a:srgbClr val="0000FF"/>
                </a:solidFill>
                <a:latin typeface="楷体" panose="02010609060101010101" pitchFamily="49" charset="-122"/>
                <a:ea typeface="楷体" panose="02010609060101010101" pitchFamily="49" charset="-122"/>
              </a:rPr>
              <a:t>可以怎样表述浮力的大小？</a:t>
            </a:r>
          </a:p>
        </p:txBody>
      </p:sp>
      <p:sp>
        <p:nvSpPr>
          <p:cNvPr id="2" name="矩形 1"/>
          <p:cNvSpPr/>
          <p:nvPr/>
        </p:nvSpPr>
        <p:spPr>
          <a:xfrm>
            <a:off x="575733" y="3797300"/>
            <a:ext cx="10896600" cy="721784"/>
          </a:xfrm>
          <a:prstGeom prst="rect">
            <a:avLst/>
          </a:prstGeom>
          <a:noFill/>
          <a:ln w="9525">
            <a:noFill/>
          </a:ln>
        </p:spPr>
        <p:txBody>
          <a:bodyPr>
            <a:spAutoFit/>
          </a:bodyPr>
          <a:lstStyle>
            <a:defPPr>
              <a:defRPr lang="en-US"/>
            </a:defPPr>
          </a:lstStyle>
          <a:p>
            <a:pPr defTabSz="1219200" eaLnBrk="1" hangingPunct="1">
              <a:lnSpc>
                <a:spcPct val="120000"/>
              </a:lnSpc>
            </a:pPr>
            <a:r>
              <a:rPr lang="zh-CN" altLang="en-US" sz="3733" b="1">
                <a:solidFill>
                  <a:schemeClr val="bg1"/>
                </a:solidFill>
                <a:latin typeface="黑体" pitchFamily="49" charset="-122"/>
                <a:ea typeface="黑体" pitchFamily="49" charset="-122"/>
              </a:rPr>
              <a:t>浮力大小可能与</a:t>
            </a:r>
            <a:r>
              <a:rPr lang="zh-CN" altLang="en-US" sz="3733" b="1">
                <a:solidFill>
                  <a:srgbClr val="FF00FF"/>
                </a:solidFill>
                <a:latin typeface="黑体" pitchFamily="49" charset="-122"/>
                <a:ea typeface="黑体" pitchFamily="49" charset="-122"/>
              </a:rPr>
              <a:t>排开液体的体积</a:t>
            </a:r>
            <a:r>
              <a:rPr lang="en-US" altLang="zh-CN" sz="3733" b="1">
                <a:solidFill>
                  <a:schemeClr val="bg1"/>
                </a:solidFill>
                <a:latin typeface="黑体" pitchFamily="49" charset="-122"/>
                <a:ea typeface="黑体" pitchFamily="49" charset="-122"/>
              </a:rPr>
              <a:t>×</a:t>
            </a:r>
            <a:r>
              <a:rPr lang="zh-CN" altLang="en-US" sz="3733" b="1">
                <a:solidFill>
                  <a:srgbClr val="FF00FF"/>
                </a:solidFill>
                <a:latin typeface="黑体" pitchFamily="49" charset="-122"/>
                <a:ea typeface="黑体" pitchFamily="49" charset="-122"/>
              </a:rPr>
              <a:t>液体的密度有关</a:t>
            </a:r>
          </a:p>
        </p:txBody>
      </p:sp>
      <p:sp>
        <p:nvSpPr>
          <p:cNvPr id="7" name="矩形 6"/>
          <p:cNvSpPr/>
          <p:nvPr/>
        </p:nvSpPr>
        <p:spPr>
          <a:xfrm>
            <a:off x="575733" y="4699000"/>
            <a:ext cx="8881534" cy="812800"/>
          </a:xfrm>
          <a:prstGeom prst="rect">
            <a:avLst/>
          </a:prstGeom>
          <a:noFill/>
          <a:ln w="9525">
            <a:noFill/>
          </a:ln>
        </p:spPr>
        <p:txBody>
          <a:bodyPr>
            <a:spAutoFit/>
          </a:bodyPr>
          <a:lstStyle>
            <a:defPPr>
              <a:defRPr lang="en-US"/>
            </a:defPPr>
          </a:lstStyle>
          <a:p>
            <a:pPr defTabSz="1219200" eaLnBrk="1" hangingPunct="1">
              <a:lnSpc>
                <a:spcPct val="120000"/>
              </a:lnSpc>
            </a:pPr>
            <a:r>
              <a:rPr lang="zh-CN" altLang="en-US" sz="3733" b="1">
                <a:solidFill>
                  <a:schemeClr val="bg1"/>
                </a:solidFill>
                <a:latin typeface="黑体" pitchFamily="49" charset="-122"/>
                <a:ea typeface="黑体" pitchFamily="49" charset="-122"/>
              </a:rPr>
              <a:t>浮力大小可能与排开液体的重力有关。</a:t>
            </a: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8200" name="图片 9"/>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8201" name="图片 10"/>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8202" name="文本框 11"/>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3" name="图片 12"/>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22" presetClass="entr" presetSubtype="8" fill="hold" grpId="2"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1"/>
      <p:bldP spid="7" grpId="2"/>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8" name="文本框 3"/>
          <p:cNvSpPr txBox="1"/>
          <p:nvPr/>
        </p:nvSpPr>
        <p:spPr>
          <a:xfrm>
            <a:off x="4529667" y="452967"/>
            <a:ext cx="3132667" cy="696384"/>
          </a:xfrm>
          <a:prstGeom prst="rect">
            <a:avLst/>
          </a:prstGeom>
          <a:solidFill>
            <a:srgbClr val="FFCCCC"/>
          </a:solidFill>
          <a:ln w="9525">
            <a:noFill/>
          </a:ln>
        </p:spPr>
        <p:txBody>
          <a:bodyPr wrap="none">
            <a:spAutoFit/>
          </a:bodyPr>
          <a:lstStyle>
            <a:defPPr>
              <a:defRPr lang="en-US"/>
            </a:defPPr>
          </a:lstStyle>
          <a:p>
            <a:r>
              <a:rPr lang="zh-CN" altLang="en-US" sz="3733" b="1">
                <a:solidFill>
                  <a:srgbClr val="C00000"/>
                </a:solidFill>
                <a:latin typeface="黑体" pitchFamily="49" charset="-122"/>
                <a:ea typeface="黑体" pitchFamily="49" charset="-122"/>
              </a:rPr>
              <a:t>阿基米德原理</a:t>
            </a:r>
          </a:p>
        </p:txBody>
      </p:sp>
      <p:sp>
        <p:nvSpPr>
          <p:cNvPr id="5" name="Text Box 2"/>
          <p:cNvSpPr txBox="1">
            <a:spLocks noChangeArrowheads="1"/>
          </p:cNvSpPr>
          <p:nvPr/>
        </p:nvSpPr>
        <p:spPr bwMode="auto">
          <a:xfrm>
            <a:off x="575733" y="1250951"/>
            <a:ext cx="2590800"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457200">
              <a:spcBef>
                <a:spcPct val="50000"/>
              </a:spcBef>
              <a:buClrTx/>
              <a:buSzTx/>
              <a:buFontTx/>
              <a:buNone/>
              <a:defRPr/>
            </a:pPr>
            <a:r>
              <a:rPr kumimoji="1" lang="zh-CN" altLang="en-US" sz="4267" b="1" kern="1200" cap="none" spc="0" normalizeH="0" baseline="0" noProof="0">
                <a:solidFill>
                  <a:schemeClr val="accent4"/>
                </a:solidFill>
                <a:latin typeface="Calibri" pitchFamily="34" charset="0"/>
                <a:ea typeface="黑体" pitchFamily="49" charset="-122"/>
                <a:cs typeface="+mn-cs"/>
              </a:rPr>
              <a:t>实验探究</a:t>
            </a:r>
          </a:p>
        </p:txBody>
      </p:sp>
      <p:sp>
        <p:nvSpPr>
          <p:cNvPr id="9220" name="Text Box 8"/>
          <p:cNvSpPr txBox="1"/>
          <p:nvPr/>
        </p:nvSpPr>
        <p:spPr>
          <a:xfrm>
            <a:off x="575733" y="2106084"/>
            <a:ext cx="11040534" cy="3915833"/>
          </a:xfrm>
          <a:prstGeom prst="rect">
            <a:avLst/>
          </a:prstGeom>
          <a:noFill/>
          <a:ln w="28575">
            <a:noFill/>
          </a:ln>
        </p:spPr>
        <p:txBody>
          <a:bodyPr>
            <a:spAutoFit/>
          </a:bodyPr>
          <a:lstStyle>
            <a:defPPr>
              <a:defRPr lang="en-US"/>
            </a:defPPr>
          </a:lstStyle>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活动：探究浮力的大小</a:t>
            </a:r>
            <a:endParaRPr lang="en-US" altLang="zh-CN" sz="3733" b="1">
              <a:solidFill>
                <a:schemeClr val="bg2"/>
              </a:solidFill>
              <a:latin typeface="Calibri" pitchFamily="34" charset="0"/>
              <a:ea typeface="等线" panose="02010600030101010101" pitchFamily="2" charset="-122"/>
            </a:endParaRPr>
          </a:p>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如图（</a:t>
            </a:r>
            <a:r>
              <a:rPr lang="en-US" altLang="zh-CN" sz="3733" b="1">
                <a:solidFill>
                  <a:schemeClr val="bg2"/>
                </a:solidFill>
                <a:latin typeface="Calibri" pitchFamily="34" charset="0"/>
                <a:ea typeface="等线" panose="02010600030101010101" pitchFamily="2" charset="-122"/>
              </a:rPr>
              <a:t>a</a:t>
            </a:r>
            <a:r>
              <a:rPr lang="zh-CN" altLang="en-US" sz="3733" b="1">
                <a:solidFill>
                  <a:schemeClr val="bg2"/>
                </a:solidFill>
                <a:latin typeface="Calibri" pitchFamily="34" charset="0"/>
                <a:ea typeface="等线" panose="02010600030101010101" pitchFamily="2" charset="-122"/>
              </a:rPr>
              <a:t>）所示，先用弹簧测力计分别测出石块和空杯所受的重力。</a:t>
            </a:r>
            <a:endParaRPr lang="en-US" altLang="zh-CN" sz="3733" b="1">
              <a:solidFill>
                <a:schemeClr val="bg2"/>
              </a:solidFill>
              <a:latin typeface="Calibri" pitchFamily="34" charset="0"/>
              <a:ea typeface="等线" panose="02010600030101010101" pitchFamily="2" charset="-122"/>
            </a:endParaRPr>
          </a:p>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如图（</a:t>
            </a:r>
            <a:r>
              <a:rPr lang="en-US" altLang="zh-CN" sz="3733" b="1">
                <a:solidFill>
                  <a:schemeClr val="bg2"/>
                </a:solidFill>
                <a:latin typeface="Calibri" pitchFamily="34" charset="0"/>
                <a:ea typeface="等线" panose="02010600030101010101" pitchFamily="2" charset="-122"/>
              </a:rPr>
              <a:t>b</a:t>
            </a:r>
            <a:r>
              <a:rPr lang="zh-CN" altLang="en-US" sz="3733" b="1">
                <a:solidFill>
                  <a:schemeClr val="bg2"/>
                </a:solidFill>
                <a:latin typeface="Calibri" pitchFamily="34" charset="0"/>
                <a:ea typeface="等线" panose="02010600030101010101" pitchFamily="2" charset="-122"/>
              </a:rPr>
              <a:t>）所示，把石块浸没在水面恰好与溢口相平的溢杯中，用空杯接从溢杯里被石块排开的水，读出此时弹簧测力计的示数。</a:t>
            </a:r>
            <a:endParaRPr lang="en-US" altLang="zh-CN" sz="3733" b="1">
              <a:solidFill>
                <a:schemeClr val="bg2"/>
              </a:solidFill>
              <a:latin typeface="Calibri" pitchFamily="34" charset="0"/>
              <a:ea typeface="等线" panose="02010600030101010101" pitchFamily="2" charset="-122"/>
            </a:endParaRPr>
          </a:p>
        </p:txBody>
      </p:sp>
      <p:sp>
        <p:nvSpPr>
          <p:cNvPr id="6" name="文本框 5"/>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9223" name="图片 7"/>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9224" name="图片 8"/>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9225"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242" name="Text Box 8"/>
          <p:cNvSpPr txBox="1"/>
          <p:nvPr/>
        </p:nvSpPr>
        <p:spPr>
          <a:xfrm>
            <a:off x="575733" y="1221317"/>
            <a:ext cx="11040534" cy="1386416"/>
          </a:xfrm>
          <a:prstGeom prst="rect">
            <a:avLst/>
          </a:prstGeom>
          <a:noFill/>
          <a:ln w="28575">
            <a:noFill/>
          </a:ln>
        </p:spPr>
        <p:txBody>
          <a:bodyPr>
            <a:spAutoFit/>
          </a:bodyPr>
          <a:lstStyle>
            <a:defPPr>
              <a:defRPr lang="en-US"/>
            </a:defPPr>
          </a:lstStyle>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如图（</a:t>
            </a:r>
            <a:r>
              <a:rPr lang="en-US" altLang="zh-CN" sz="3733" b="1">
                <a:solidFill>
                  <a:schemeClr val="bg2"/>
                </a:solidFill>
                <a:latin typeface="Calibri" pitchFamily="34" charset="0"/>
                <a:ea typeface="等线" panose="02010600030101010101" pitchFamily="2" charset="-122"/>
              </a:rPr>
              <a:t>C</a:t>
            </a:r>
            <a:r>
              <a:rPr lang="zh-CN" altLang="en-US" sz="3733" b="1">
                <a:solidFill>
                  <a:schemeClr val="bg2"/>
                </a:solidFill>
                <a:latin typeface="Calibri" pitchFamily="34" charset="0"/>
                <a:ea typeface="等线" panose="02010600030101010101" pitchFamily="2" charset="-122"/>
              </a:rPr>
              <a:t>）所示，用弹簧测力计测出接了水后杯子和水的总重。</a:t>
            </a:r>
            <a:endParaRPr lang="en-US" altLang="zh-CN" sz="3733" b="1">
              <a:solidFill>
                <a:schemeClr val="bg2"/>
              </a:solidFill>
              <a:latin typeface="Calibri" pitchFamily="34" charset="0"/>
              <a:ea typeface="等线" panose="02010600030101010101" pitchFamily="2" charset="-122"/>
            </a:endParaRPr>
          </a:p>
        </p:txBody>
      </p:sp>
      <p:pic>
        <p:nvPicPr>
          <p:cNvPr id="10243" name="图片 3"/>
          <p:cNvPicPr>
            <a:picLocks noChangeAspect="1"/>
          </p:cNvPicPr>
          <p:nvPr/>
        </p:nvPicPr>
        <p:blipFill>
          <a:blip r:embed="rId2"/>
          <a:stretch>
            <a:fillRect/>
          </a:stretch>
        </p:blipFill>
        <p:spPr>
          <a:xfrm>
            <a:off x="3094567" y="2372784"/>
            <a:ext cx="6002867" cy="3810000"/>
          </a:xfrm>
          <a:prstGeom prst="rect">
            <a:avLst/>
          </a:prstGeom>
          <a:noFill/>
          <a:ln w="9525">
            <a:noFill/>
          </a:ln>
        </p:spPr>
      </p:pic>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0246" name="图片 5"/>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0247" name="图片 6"/>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0248"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1266" name="图片 2">
            <a:hlinkClick r:id="rId3" action="ppaction://hlinkfile"/>
          </p:cNvPr>
          <p:cNvPicPr>
            <a:picLocks noChangeAspect="1"/>
          </p:cNvPicPr>
          <p:nvPr/>
        </p:nvPicPr>
        <p:blipFill>
          <a:blip r:embed="rId2"/>
          <a:stretch>
            <a:fillRect/>
          </a:stretch>
        </p:blipFill>
        <p:spPr>
          <a:xfrm>
            <a:off x="1638300" y="95251"/>
            <a:ext cx="8915400" cy="6667500"/>
          </a:xfrm>
          <a:prstGeom prst="rect">
            <a:avLst/>
          </a:prstGeom>
          <a:noFill/>
          <a:ln w="9525">
            <a:noFill/>
          </a:ln>
        </p:spPr>
      </p:pic>
      <p:sp>
        <p:nvSpPr>
          <p:cNvPr id="3" name="文本框 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4" name="文本框 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1269" name="图片 4"/>
          <p:cNvPicPr>
            <a:picLocks noChangeAspect="1"/>
          </p:cNvPicPr>
          <p:nvPr/>
        </p:nvPicPr>
        <p:blipFill>
          <a:blip r:embed="rId4"/>
          <a:stretch>
            <a:fillRect/>
          </a:stretch>
        </p:blipFill>
        <p:spPr>
          <a:xfrm>
            <a:off x="4946651" y="6858000"/>
            <a:ext cx="1943100" cy="438151"/>
          </a:xfrm>
          <a:prstGeom prst="rect">
            <a:avLst/>
          </a:prstGeom>
          <a:noFill/>
          <a:ln w="9525">
            <a:noFill/>
          </a:ln>
        </p:spPr>
      </p:pic>
      <p:pic>
        <p:nvPicPr>
          <p:cNvPr id="11270" name="图片 5"/>
          <p:cNvPicPr>
            <a:picLocks noChangeAspect="1"/>
          </p:cNvPicPr>
          <p:nvPr/>
        </p:nvPicPr>
        <p:blipFill>
          <a:blip r:embed="rId5"/>
          <a:stretch>
            <a:fillRect/>
          </a:stretch>
        </p:blipFill>
        <p:spPr>
          <a:xfrm>
            <a:off x="12172952" y="2722033"/>
            <a:ext cx="480483" cy="1413933"/>
          </a:xfrm>
          <a:prstGeom prst="rect">
            <a:avLst/>
          </a:prstGeom>
          <a:noFill/>
          <a:ln w="9525">
            <a:noFill/>
          </a:ln>
        </p:spPr>
      </p:pic>
      <p:sp>
        <p:nvSpPr>
          <p:cNvPr id="11271" name="文本框 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8" name="图片 7"/>
          <p:cNvPicPr>
            <a:picLocks noChangeAspect="1"/>
          </p:cNvPicPr>
          <p:nvPr/>
        </p:nvPicPr>
        <p:blipFill>
          <a:blip r:embed="rId6">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2290" name="Text Box 8"/>
          <p:cNvSpPr txBox="1"/>
          <p:nvPr/>
        </p:nvSpPr>
        <p:spPr>
          <a:xfrm>
            <a:off x="575733" y="457200"/>
            <a:ext cx="11040534" cy="726017"/>
          </a:xfrm>
          <a:prstGeom prst="rect">
            <a:avLst/>
          </a:prstGeom>
          <a:noFill/>
          <a:ln w="28575">
            <a:noFill/>
          </a:ln>
        </p:spPr>
        <p:txBody>
          <a:bodyPr>
            <a:spAutoFit/>
          </a:bodyPr>
          <a:lstStyle>
            <a:defPPr>
              <a:defRPr lang="en-US"/>
            </a:defPPr>
          </a:lstStyle>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将实验所收集的数据记录在下表中。</a:t>
            </a:r>
            <a:endParaRPr lang="en-US" altLang="zh-CN" sz="3733" b="1">
              <a:solidFill>
                <a:schemeClr val="bg2"/>
              </a:solidFill>
              <a:latin typeface="Calibri" pitchFamily="34" charset="0"/>
              <a:ea typeface="等线" panose="02010600030101010101" pitchFamily="2" charset="-122"/>
            </a:endParaRPr>
          </a:p>
        </p:txBody>
      </p:sp>
      <p:graphicFrame>
        <p:nvGraphicFramePr>
          <p:cNvPr id="4" name="Group 71"/>
          <p:cNvGraphicFramePr>
            <a:graphicFrameLocks noGrp="1"/>
          </p:cNvGraphicFramePr>
          <p:nvPr/>
        </p:nvGraphicFramePr>
        <p:xfrm>
          <a:off x="311150" y="1314451"/>
          <a:ext cx="11569699" cy="5052496"/>
        </p:xfrm>
        <a:graphic>
          <a:graphicData uri="http://schemas.openxmlformats.org/drawingml/2006/table">
            <a:tbl>
              <a:tblPr/>
              <a:tblGrid>
                <a:gridCol w="1110448"/>
                <a:gridCol w="1410133"/>
                <a:gridCol w="1536127"/>
                <a:gridCol w="2880237"/>
                <a:gridCol w="1627657"/>
                <a:gridCol w="1627657"/>
                <a:gridCol w="1377439"/>
              </a:tblGrid>
              <a:tr h="2736293">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研究对象</a:t>
                      </a:r>
                      <a:endParaRPr kumimoji="0" lang="zh-CN" altLang="en-US" sz="28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石块重</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p>
                      <a:pPr marL="0" marR="0" lvl="0" indent="0" algn="l" defTabSz="1219200" rtl="0" eaLnBrk="1" fontAlgn="base" latinLnBrk="0" hangingPunct="1">
                        <a:lnSpc>
                          <a:spcPct val="100000"/>
                        </a:lnSpc>
                        <a:spcBef>
                          <a:spcPct val="20000"/>
                        </a:spcBef>
                        <a:spcAft>
                          <a:spcPct val="0"/>
                        </a:spcAft>
                        <a:buClrTx/>
                        <a:buSzTx/>
                        <a:buFontTx/>
                        <a:buNone/>
                      </a:pPr>
                      <a:r>
                        <a:rPr kumimoji="0" lang="en-US" altLang="zh-CN" sz="3200" b="1" i="1"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G</a:t>
                      </a:r>
                      <a:r>
                        <a:rPr kumimoji="0" lang="zh-CN" altLang="en-US" sz="3200" b="1" i="0" u="none" strike="noStrike" cap="none" normalizeH="0" baseline="-25000">
                          <a:ln>
                            <a:noFill/>
                          </a:ln>
                          <a:solidFill>
                            <a:schemeClr val="tx1"/>
                          </a:solidFill>
                          <a:effectLst/>
                          <a:latin typeface="Times New Roman" pitchFamily="18" charset="0"/>
                          <a:ea typeface="黑体" pitchFamily="49" charset="-122"/>
                          <a:cs typeface="Times New Roman" panose="02020603050405020304" pitchFamily="18" charset="0"/>
                        </a:rPr>
                        <a:t>石</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zh-CN" sz="28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空杯重</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p>
                      <a:pPr marL="0" marR="0" lvl="0" indent="0" algn="l" defTabSz="1219200" rtl="0" eaLnBrk="1" fontAlgn="base" latinLnBrk="0" hangingPunct="1">
                        <a:lnSpc>
                          <a:spcPct val="100000"/>
                        </a:lnSpc>
                        <a:spcBef>
                          <a:spcPct val="20000"/>
                        </a:spcBef>
                        <a:spcAft>
                          <a:spcPct val="0"/>
                        </a:spcAft>
                        <a:buClrTx/>
                        <a:buSzTx/>
                        <a:buFontTx/>
                        <a:buNone/>
                      </a:pPr>
                      <a:r>
                        <a:rPr kumimoji="0" lang="en-US" altLang="zh-CN" sz="3200" b="1" i="1" u="none" strike="noStrike" kern="1200"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G</a:t>
                      </a:r>
                      <a:r>
                        <a:rPr kumimoji="0" lang="zh-CN" altLang="en-US" sz="3200" b="1" i="0" u="none" strike="noStrike" cap="none" normalizeH="0" baseline="-25000">
                          <a:ln>
                            <a:noFill/>
                          </a:ln>
                          <a:solidFill>
                            <a:schemeClr val="tx1"/>
                          </a:solidFill>
                          <a:effectLst/>
                          <a:latin typeface="Times New Roman" pitchFamily="18" charset="0"/>
                          <a:ea typeface="黑体" pitchFamily="49" charset="-122"/>
                          <a:cs typeface="Times New Roman" panose="02020603050405020304" pitchFamily="18" charset="0"/>
                        </a:rPr>
                        <a:t>杯</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石块浸没在水中时弹簧测力计的示数 </a:t>
                      </a:r>
                      <a:r>
                        <a:rPr kumimoji="0" lang="en-US" altLang="zh-CN" sz="3200" b="1" i="1" u="none" strike="noStrike" kern="1200"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F</a:t>
                      </a:r>
                      <a:r>
                        <a:rPr kumimoji="1" lang="ko-KR" altLang="zh-CN" sz="32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rPr>
                        <a:t>′</a:t>
                      </a:r>
                      <a:r>
                        <a:rPr kumimoji="1" lang="zh-CN"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 </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ko-KR"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杯、水总重</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p>
                      <a:pPr marL="0" marR="0" lvl="0" indent="0" algn="l" defTabSz="1219200" rtl="0" eaLnBrk="1" fontAlgn="base" latinLnBrk="0" hangingPunct="1">
                        <a:lnSpc>
                          <a:spcPct val="100000"/>
                        </a:lnSpc>
                        <a:spcBef>
                          <a:spcPct val="20000"/>
                        </a:spcBef>
                        <a:spcAft>
                          <a:spcPct val="0"/>
                        </a:spcAft>
                        <a:buClrTx/>
                        <a:buSzTx/>
                        <a:buFontTx/>
                        <a:buNone/>
                      </a:pPr>
                      <a:r>
                        <a:rPr kumimoji="0" lang="en-US" altLang="zh-CN" sz="3200" b="1" i="1" u="none" strike="noStrike" kern="1200"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G</a:t>
                      </a:r>
                      <a:r>
                        <a:rPr kumimoji="0" lang="zh-CN" altLang="en-US" sz="3200" b="1" i="0" u="none" strike="noStrike" cap="none" normalizeH="0" baseline="-25000">
                          <a:ln>
                            <a:noFill/>
                          </a:ln>
                          <a:solidFill>
                            <a:schemeClr val="tx1"/>
                          </a:solidFill>
                          <a:effectLst/>
                          <a:latin typeface="Times New Roman" pitchFamily="18" charset="0"/>
                          <a:ea typeface="黑体" pitchFamily="49" charset="-122"/>
                          <a:cs typeface="Times New Roman" panose="02020603050405020304" pitchFamily="18" charset="0"/>
                        </a:rPr>
                        <a:t>总</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浮力的大小</a:t>
                      </a:r>
                      <a:endPar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p>
                      <a:pPr marL="0" marR="0" lvl="0" indent="0" algn="l" defTabSz="1219200" rtl="0" eaLnBrk="1" fontAlgn="base" latinLnBrk="0" hangingPunct="1">
                        <a:lnSpc>
                          <a:spcPct val="100000"/>
                        </a:lnSpc>
                        <a:spcBef>
                          <a:spcPct val="20000"/>
                        </a:spcBef>
                        <a:spcAft>
                          <a:spcPct val="0"/>
                        </a:spcAft>
                        <a:buClrTx/>
                        <a:buSzTx/>
                        <a:buFontTx/>
                        <a:buNone/>
                      </a:pPr>
                      <a:r>
                        <a:rPr kumimoji="0" lang="en-US" altLang="zh-CN" sz="3200" b="1" i="1" u="none" strike="noStrike" kern="1200"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F</a:t>
                      </a:r>
                      <a:r>
                        <a:rPr kumimoji="0" lang="zh-CN" altLang="en-US" sz="3200" b="1" i="0" u="none" strike="noStrike" cap="none" normalizeH="0" baseline="-25000">
                          <a:ln>
                            <a:noFill/>
                          </a:ln>
                          <a:solidFill>
                            <a:schemeClr val="tx1"/>
                          </a:solidFill>
                          <a:effectLst/>
                          <a:latin typeface="Times New Roman" pitchFamily="18" charset="0"/>
                          <a:ea typeface="黑体" pitchFamily="49" charset="-122"/>
                          <a:cs typeface="Times New Roman" panose="02020603050405020304" pitchFamily="18" charset="0"/>
                        </a:rPr>
                        <a:t>浮</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r>
                        <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排开水所受的重力</a:t>
                      </a:r>
                      <a:endParaRPr kumimoji="0" lang="zh-CN" altLang="en-US"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p>
                      <a:pPr marL="0" marR="0" lvl="0" indent="0" algn="l" defTabSz="1219200" rtl="0" eaLnBrk="1" fontAlgn="base" latinLnBrk="0" hangingPunct="1">
                        <a:lnSpc>
                          <a:spcPct val="100000"/>
                        </a:lnSpc>
                        <a:spcBef>
                          <a:spcPct val="20000"/>
                        </a:spcBef>
                        <a:spcAft>
                          <a:spcPct val="0"/>
                        </a:spcAft>
                        <a:buClrTx/>
                        <a:buSzTx/>
                        <a:buFontTx/>
                        <a:buNone/>
                      </a:pPr>
                      <a:r>
                        <a:rPr kumimoji="0" lang="en-US" altLang="zh-CN" sz="3200" b="1" i="1" u="none" strike="noStrike" kern="1200"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G</a:t>
                      </a:r>
                      <a:r>
                        <a:rPr kumimoji="0" lang="zh-CN" altLang="en-US" sz="3200" b="1" i="0" u="none" strike="noStrike" cap="none" normalizeH="0" baseline="-25000">
                          <a:ln>
                            <a:noFill/>
                          </a:ln>
                          <a:solidFill>
                            <a:schemeClr val="tx1"/>
                          </a:solidFill>
                          <a:effectLst/>
                          <a:latin typeface="Times New Roman" pitchFamily="18" charset="0"/>
                          <a:ea typeface="黑体" pitchFamily="49" charset="-122"/>
                          <a:cs typeface="Times New Roman" panose="02020603050405020304" pitchFamily="18" charset="0"/>
                        </a:rPr>
                        <a:t>排</a:t>
                      </a:r>
                      <a:r>
                        <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rPr>
                        <a:t>/N</a:t>
                      </a:r>
                      <a:endParaRPr kumimoji="0" lang="en-US" altLang="zh-CN" sz="32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DDFFFF">
                            <a:alpha val="50000"/>
                          </a:srgbClr>
                        </a:gs>
                        <a:gs pos="100000">
                          <a:srgbClr val="EAC1FF"/>
                        </a:gs>
                      </a:gsLst>
                      <a:lin ang="5400000" scaled="1"/>
                    </a:gradFill>
                  </a:tcPr>
                </a:tc>
              </a:tr>
              <a:tr h="579048">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en-US" altLang="ko-KR" sz="2800" b="1" i="0" u="none" strike="noStrike" cap="none" normalizeH="0" baseline="0">
                        <a:ln>
                          <a:noFill/>
                        </a:ln>
                        <a:solidFill>
                          <a:schemeClr val="tx1"/>
                        </a:solidFill>
                        <a:effectLst/>
                        <a:latin typeface="Times New Roman" pitchFamily="18" charset="0"/>
                        <a:ea typeface="黑体" pitchFamily="49"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chemeClr val="folHlink"/>
                        </a:gs>
                        <a:gs pos="100000">
                          <a:schemeClr val="folHlink">
                            <a:gamma/>
                            <a:shade val="75686"/>
                            <a:invGamma/>
                          </a:schemeClr>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32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79048">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chemeClr val="folHlink"/>
                        </a:gs>
                        <a:gs pos="100000">
                          <a:schemeClr val="folHlink">
                            <a:gamma/>
                            <a:shade val="75686"/>
                            <a:invGamma/>
                          </a:schemeClr>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32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79048">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CC66FF">
                            <a:alpha val="50000"/>
                          </a:srgbClr>
                        </a:gs>
                        <a:gs pos="100000">
                          <a:srgbClr val="CC66FF">
                            <a:gamma/>
                            <a:shade val="76078"/>
                            <a:invGamma/>
                          </a:srgbClr>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32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79048">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0">
                      <a:gsLst>
                        <a:gs pos="0">
                          <a:srgbClr val="CC66FF">
                            <a:alpha val="50000"/>
                          </a:srgbClr>
                        </a:gs>
                        <a:gs pos="100000">
                          <a:srgbClr val="CC66FF">
                            <a:gamma/>
                            <a:shade val="76078"/>
                            <a:invGamma/>
                          </a:srgbClr>
                        </a:gs>
                      </a:gsLst>
                      <a:lin ang="5400000" scaled="1"/>
                    </a:grad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32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defRPr sz="3733">
                          <a:solidFill>
                            <a:schemeClr val="tx1"/>
                          </a:solidFill>
                          <a:latin typeface="Arial" pitchFamily="34" charset="0"/>
                          <a:ea typeface="宋体" pitchFamily="2" charset="-122"/>
                        </a:defRPr>
                      </a:lvl1pPr>
                      <a:lvl2pPr>
                        <a:spcBef>
                          <a:spcPct val="20000"/>
                        </a:spcBef>
                        <a:defRPr sz="3200">
                          <a:solidFill>
                            <a:schemeClr val="tx1"/>
                          </a:solidFill>
                          <a:latin typeface="Arial" pitchFamily="34" charset="0"/>
                          <a:ea typeface="宋体" pitchFamily="2" charset="-122"/>
                        </a:defRPr>
                      </a:lvl2pPr>
                      <a:lvl3pPr>
                        <a:spcBef>
                          <a:spcPct val="20000"/>
                        </a:spcBef>
                        <a:defRPr sz="2667">
                          <a:solidFill>
                            <a:schemeClr val="tx1"/>
                          </a:solidFill>
                          <a:latin typeface="Arial" pitchFamily="34" charset="0"/>
                          <a:ea typeface="宋体" pitchFamily="2" charset="-122"/>
                        </a:defRPr>
                      </a:lvl3pPr>
                      <a:lvl4pPr>
                        <a:spcBef>
                          <a:spcPct val="20000"/>
                        </a:spcBef>
                        <a:defRPr>
                          <a:solidFill>
                            <a:schemeClr val="tx1"/>
                          </a:solidFill>
                          <a:latin typeface="Arial" pitchFamily="34" charset="0"/>
                          <a:ea typeface="宋体" pitchFamily="2" charset="-122"/>
                        </a:defRPr>
                      </a:lvl4pPr>
                      <a:lvl5pPr>
                        <a:spcBef>
                          <a:spcPct val="20000"/>
                        </a:spcBef>
                        <a:defRPr>
                          <a:solidFill>
                            <a:schemeClr val="tx1"/>
                          </a:solidFill>
                          <a:latin typeface="Arial" pitchFamily="34" charset="0"/>
                          <a:ea typeface="宋体" pitchFamily="2" charset="-122"/>
                        </a:defRPr>
                      </a:lvl5pPr>
                      <a:lvl6pPr fontAlgn="base">
                        <a:spcBef>
                          <a:spcPct val="20000"/>
                        </a:spcBef>
                        <a:spcAft>
                          <a:spcPct val="0"/>
                        </a:spcAft>
                        <a:defRPr>
                          <a:solidFill>
                            <a:schemeClr val="tx1"/>
                          </a:solidFill>
                          <a:latin typeface="Arial" pitchFamily="34" charset="0"/>
                          <a:ea typeface="宋体" pitchFamily="2" charset="-122"/>
                        </a:defRPr>
                      </a:lvl6pPr>
                      <a:lvl7pPr fontAlgn="base">
                        <a:spcBef>
                          <a:spcPct val="20000"/>
                        </a:spcBef>
                        <a:spcAft>
                          <a:spcPct val="0"/>
                        </a:spcAft>
                        <a:defRPr>
                          <a:solidFill>
                            <a:schemeClr val="tx1"/>
                          </a:solidFill>
                          <a:latin typeface="Arial" pitchFamily="34" charset="0"/>
                          <a:ea typeface="宋体" pitchFamily="2" charset="-122"/>
                        </a:defRPr>
                      </a:lvl7pPr>
                      <a:lvl8pPr fontAlgn="base">
                        <a:spcBef>
                          <a:spcPct val="20000"/>
                        </a:spcBef>
                        <a:spcAft>
                          <a:spcPct val="0"/>
                        </a:spcAft>
                        <a:defRPr>
                          <a:solidFill>
                            <a:schemeClr val="tx1"/>
                          </a:solidFill>
                          <a:latin typeface="Arial" pitchFamily="34" charset="0"/>
                          <a:ea typeface="宋体" pitchFamily="2" charset="-122"/>
                        </a:defRPr>
                      </a:lvl8pPr>
                      <a:lvl9pPr fontAlgn="base">
                        <a:spcBef>
                          <a:spcPct val="20000"/>
                        </a:spcBef>
                        <a:spcAft>
                          <a:spcPct val="0"/>
                        </a:spcAft>
                        <a:defRPr>
                          <a:solidFill>
                            <a:schemeClr val="tx1"/>
                          </a:solidFill>
                          <a:latin typeface="Arial" pitchFamily="34" charset="0"/>
                          <a:ea typeface="宋体" pitchFamily="2" charset="-122"/>
                        </a:defRPr>
                      </a:lvl9pPr>
                    </a:lstStyle>
                    <a:p>
                      <a:pPr marL="0" marR="0" lvl="0" indent="0" algn="l" defTabSz="1219200" rtl="0" eaLnBrk="1" fontAlgn="base" latinLnBrk="0" hangingPunct="1">
                        <a:lnSpc>
                          <a:spcPct val="100000"/>
                        </a:lnSpc>
                        <a:spcBef>
                          <a:spcPct val="20000"/>
                        </a:spcBef>
                        <a:spcAft>
                          <a:spcPct val="0"/>
                        </a:spcAft>
                        <a:buClrTx/>
                        <a:buSzTx/>
                        <a:buFontTx/>
                        <a:buNone/>
                      </a:pPr>
                      <a:endParaRPr kumimoji="0" lang="ko-KR" altLang="en-US" sz="2800" b="1" i="0" u="none" strike="noStrike" cap="none" normalizeH="0" baseline="0">
                        <a:ln>
                          <a:noFill/>
                        </a:ln>
                        <a:solidFill>
                          <a:schemeClr val="tx1"/>
                        </a:solidFill>
                        <a:effectLst/>
                        <a:latin typeface="Times New Roman" pitchFamily="18" charset="0"/>
                        <a:ea typeface="宋体" pitchFamily="2" charset="-122"/>
                        <a:cs typeface="Times New Roman" panose="02020603050405020304" pitchFamily="18" charset="0"/>
                      </a:endParaRPr>
                    </a:p>
                  </a:txBody>
                  <a:tcPr marL="91452" marR="91452" marT="45685" marB="45685"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2343" name="图片 6"/>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2344"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2345"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Text Box 8"/>
          <p:cNvSpPr txBox="1"/>
          <p:nvPr/>
        </p:nvSpPr>
        <p:spPr>
          <a:xfrm>
            <a:off x="575733" y="1752600"/>
            <a:ext cx="11040534" cy="1388533"/>
          </a:xfrm>
          <a:prstGeom prst="rect">
            <a:avLst/>
          </a:prstGeom>
          <a:noFill/>
          <a:ln w="28575">
            <a:noFill/>
          </a:ln>
        </p:spPr>
        <p:txBody>
          <a:bodyPr>
            <a:spAutoFit/>
          </a:bodyPr>
          <a:lstStyle>
            <a:defPPr>
              <a:defRPr lang="en-US"/>
            </a:defPPr>
          </a:lstStyle>
          <a:p>
            <a:pPr algn="just" eaLnBrk="1" hangingPunct="1">
              <a:lnSpc>
                <a:spcPct val="110000"/>
              </a:lnSpc>
            </a:pPr>
            <a:r>
              <a:rPr lang="zh-CN" altLang="en-US" sz="3733" b="1">
                <a:solidFill>
                  <a:schemeClr val="bg2"/>
                </a:solidFill>
                <a:latin typeface="Calibri" pitchFamily="34" charset="0"/>
                <a:ea typeface="等线" panose="02010600030101010101" pitchFamily="2" charset="-122"/>
              </a:rPr>
              <a:t>比较测得的浮力与排开的水所受重力的大小，你发现了什么？</a:t>
            </a:r>
            <a:endParaRPr lang="en-US" altLang="zh-CN" sz="3733" b="1">
              <a:solidFill>
                <a:schemeClr val="bg2"/>
              </a:solidFill>
              <a:latin typeface="Calibri" pitchFamily="34" charset="0"/>
              <a:ea typeface="等线" panose="02010600030101010101" pitchFamily="2" charset="-122"/>
            </a:endParaRPr>
          </a:p>
        </p:txBody>
      </p:sp>
      <p:sp>
        <p:nvSpPr>
          <p:cNvPr id="5" name="Text Box 5"/>
          <p:cNvSpPr txBox="1"/>
          <p:nvPr/>
        </p:nvSpPr>
        <p:spPr>
          <a:xfrm>
            <a:off x="575733" y="3429000"/>
            <a:ext cx="11040534" cy="1536700"/>
          </a:xfrm>
          <a:prstGeom prst="rect">
            <a:avLst/>
          </a:prstGeom>
          <a:gradFill rotWithShape="1">
            <a:gsLst>
              <a:gs pos="0">
                <a:srgbClr val="FFD7AF"/>
              </a:gs>
              <a:gs pos="100000">
                <a:srgbClr val="FFB469"/>
              </a:gs>
            </a:gsLst>
            <a:lin ang="5400000" scaled="1"/>
          </a:gradFill>
          <a:ln w="9525">
            <a:noFill/>
          </a:ln>
        </p:spPr>
        <p:txBody>
          <a:bodyPr>
            <a:spAutoFit/>
          </a:bodyPr>
          <a:lstStyle>
            <a:defPPr>
              <a:defRPr lang="en-US"/>
            </a:defPPr>
          </a:lstStyle>
          <a:p>
            <a:pPr defTabSz="1219200" eaLnBrk="1" hangingPunct="1">
              <a:lnSpc>
                <a:spcPct val="130000"/>
              </a:lnSpc>
              <a:buNone/>
            </a:pPr>
            <a:r>
              <a:rPr lang="zh-CN" altLang="en-US" sz="3733" b="1">
                <a:solidFill>
                  <a:srgbClr val="0000FF"/>
                </a:solidFill>
                <a:latin typeface="Times New Roman" pitchFamily="18" charset="0"/>
                <a:ea typeface="楷体" panose="02010609060101010101" pitchFamily="49" charset="-122"/>
              </a:rPr>
              <a:t>比较</a:t>
            </a:r>
            <a:r>
              <a:rPr lang="en-US" altLang="zh-CN" sz="3733" b="1" i="1">
                <a:solidFill>
                  <a:srgbClr val="0000FF"/>
                </a:solidFill>
                <a:latin typeface="Times New Roman" pitchFamily="18" charset="0"/>
                <a:ea typeface="楷体" panose="02010609060101010101" pitchFamily="49" charset="-122"/>
              </a:rPr>
              <a:t>F</a:t>
            </a:r>
            <a:r>
              <a:rPr lang="zh-CN" altLang="en-US" sz="3733" b="1" baseline="-25000">
                <a:solidFill>
                  <a:srgbClr val="0000FF"/>
                </a:solidFill>
                <a:latin typeface="Times New Roman" pitchFamily="18" charset="0"/>
                <a:ea typeface="楷体" panose="02010609060101010101" pitchFamily="49" charset="-122"/>
              </a:rPr>
              <a:t>浮</a:t>
            </a:r>
            <a:r>
              <a:rPr lang="zh-CN" altLang="en-US" sz="3733" b="1">
                <a:solidFill>
                  <a:srgbClr val="0000FF"/>
                </a:solidFill>
                <a:latin typeface="Times New Roman" pitchFamily="18" charset="0"/>
                <a:ea typeface="楷体" panose="02010609060101010101" pitchFamily="49" charset="-122"/>
              </a:rPr>
              <a:t>和</a:t>
            </a:r>
            <a:r>
              <a:rPr lang="en-US" altLang="zh-CN" sz="3733" b="1" i="1">
                <a:solidFill>
                  <a:srgbClr val="0000FF"/>
                </a:solidFill>
                <a:latin typeface="Times New Roman" pitchFamily="18" charset="0"/>
                <a:ea typeface="楷体" panose="02010609060101010101" pitchFamily="49" charset="-122"/>
              </a:rPr>
              <a:t>G</a:t>
            </a:r>
            <a:r>
              <a:rPr lang="zh-CN" altLang="en-US" sz="3733" b="1" baseline="-25000">
                <a:solidFill>
                  <a:srgbClr val="0000FF"/>
                </a:solidFill>
                <a:latin typeface="Times New Roman" pitchFamily="18" charset="0"/>
                <a:ea typeface="楷体" panose="02010609060101010101" pitchFamily="49" charset="-122"/>
              </a:rPr>
              <a:t>排</a:t>
            </a:r>
            <a:r>
              <a:rPr lang="zh-CN" altLang="en-US" sz="3733" b="1">
                <a:solidFill>
                  <a:srgbClr val="0000FF"/>
                </a:solidFill>
                <a:latin typeface="Times New Roman" pitchFamily="18" charset="0"/>
                <a:ea typeface="楷体" panose="02010609060101010101" pitchFamily="49" charset="-122"/>
              </a:rPr>
              <a:t>可以看出</a:t>
            </a:r>
            <a:r>
              <a:rPr lang="en-US" altLang="zh-CN" sz="3733" b="1" i="1">
                <a:solidFill>
                  <a:srgbClr val="0000FF"/>
                </a:solidFill>
                <a:latin typeface="Times New Roman" pitchFamily="18" charset="0"/>
                <a:ea typeface="楷体" panose="02010609060101010101" pitchFamily="49" charset="-122"/>
              </a:rPr>
              <a:t>F</a:t>
            </a:r>
            <a:r>
              <a:rPr lang="zh-CN" altLang="en-US" sz="3733" b="1" baseline="-25000">
                <a:solidFill>
                  <a:srgbClr val="0000FF"/>
                </a:solidFill>
                <a:latin typeface="Times New Roman" pitchFamily="18" charset="0"/>
                <a:ea typeface="楷体" panose="02010609060101010101" pitchFamily="49" charset="-122"/>
              </a:rPr>
              <a:t>浮</a:t>
            </a:r>
            <a:r>
              <a:rPr lang="en-US" altLang="zh-CN" sz="3733" b="1">
                <a:solidFill>
                  <a:srgbClr val="0000FF"/>
                </a:solidFill>
                <a:latin typeface="Times New Roman" pitchFamily="18" charset="0"/>
                <a:ea typeface="楷体" panose="02010609060101010101" pitchFamily="49" charset="-122"/>
              </a:rPr>
              <a:t>=</a:t>
            </a:r>
            <a:r>
              <a:rPr lang="en-US" altLang="zh-CN" sz="3733" b="1" i="1">
                <a:solidFill>
                  <a:srgbClr val="0000FF"/>
                </a:solidFill>
                <a:latin typeface="Times New Roman" pitchFamily="18" charset="0"/>
                <a:ea typeface="楷体" panose="02010609060101010101" pitchFamily="49" charset="-122"/>
              </a:rPr>
              <a:t>G</a:t>
            </a:r>
            <a:r>
              <a:rPr lang="zh-CN" altLang="en-US" sz="3733" b="1" baseline="-25000">
                <a:solidFill>
                  <a:srgbClr val="0000FF"/>
                </a:solidFill>
                <a:latin typeface="Times New Roman" pitchFamily="18" charset="0"/>
                <a:ea typeface="楷体" panose="02010609060101010101" pitchFamily="49" charset="-122"/>
              </a:rPr>
              <a:t>排</a:t>
            </a:r>
            <a:r>
              <a:rPr lang="zh-CN" altLang="en-US" sz="3733" b="1">
                <a:solidFill>
                  <a:srgbClr val="0000FF"/>
                </a:solidFill>
                <a:latin typeface="Times New Roman" pitchFamily="18" charset="0"/>
                <a:ea typeface="楷体" panose="02010609060101010101" pitchFamily="49" charset="-122"/>
              </a:rPr>
              <a:t>，即小石块受到的水的浮力大小等于它排开的水所受的重力大小。</a:t>
            </a: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3318" name="图片 6"/>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3319"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3320"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 Box 2"/>
          <p:cNvSpPr txBox="1">
            <a:spLocks noChangeArrowheads="1"/>
          </p:cNvSpPr>
          <p:nvPr/>
        </p:nvSpPr>
        <p:spPr bwMode="auto">
          <a:xfrm>
            <a:off x="575733" y="548217"/>
            <a:ext cx="4751917" cy="78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457200">
              <a:spcBef>
                <a:spcPct val="50000"/>
              </a:spcBef>
              <a:buClrTx/>
              <a:buSzTx/>
              <a:buFontTx/>
              <a:buNone/>
              <a:defRPr/>
            </a:pPr>
            <a:r>
              <a:rPr kumimoji="1" lang="zh-CN" altLang="en-US" sz="4267" b="1" kern="1200" cap="none" spc="0" normalizeH="0" baseline="0" noProof="0">
                <a:solidFill>
                  <a:schemeClr val="accent4"/>
                </a:solidFill>
                <a:latin typeface="Calibri" pitchFamily="34" charset="0"/>
                <a:ea typeface="黑体" pitchFamily="49" charset="-122"/>
                <a:cs typeface="+mn-cs"/>
              </a:rPr>
              <a:t>阿基米德原理</a:t>
            </a:r>
          </a:p>
        </p:txBody>
      </p:sp>
      <p:sp>
        <p:nvSpPr>
          <p:cNvPr id="4" name="Text Box 2"/>
          <p:cNvSpPr txBox="1"/>
          <p:nvPr/>
        </p:nvSpPr>
        <p:spPr>
          <a:xfrm>
            <a:off x="575733" y="1449917"/>
            <a:ext cx="10564285" cy="1502833"/>
          </a:xfrm>
          <a:prstGeom prst="rect">
            <a:avLst/>
          </a:prstGeom>
          <a:noFill/>
          <a:ln w="9525">
            <a:noFill/>
          </a:ln>
        </p:spPr>
        <p:txBody>
          <a:bodyPr>
            <a:spAutoFit/>
          </a:bodyPr>
          <a:lstStyle>
            <a:defPPr>
              <a:defRPr lang="en-US"/>
            </a:defPPr>
          </a:lstStyle>
          <a:p>
            <a:pPr defTabSz="1219200">
              <a:lnSpc>
                <a:spcPct val="120000"/>
              </a:lnSpc>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．内容：</a:t>
            </a:r>
            <a:r>
              <a:rPr lang="zh-CN" altLang="en-US" sz="3733" b="1">
                <a:solidFill>
                  <a:srgbClr val="FF0000"/>
                </a:solidFill>
                <a:latin typeface="Times New Roman" pitchFamily="18" charset="0"/>
                <a:ea typeface="黑体" pitchFamily="49" charset="-122"/>
              </a:rPr>
              <a:t>浸入液体中的物体所受浮力的大小等于物体排开的液体所受重力的大小。</a:t>
            </a:r>
          </a:p>
        </p:txBody>
      </p:sp>
      <p:sp>
        <p:nvSpPr>
          <p:cNvPr id="5" name="Text Box 3"/>
          <p:cNvSpPr txBox="1"/>
          <p:nvPr/>
        </p:nvSpPr>
        <p:spPr>
          <a:xfrm>
            <a:off x="575733" y="3073400"/>
            <a:ext cx="7761818" cy="692151"/>
          </a:xfrm>
          <a:prstGeom prst="rect">
            <a:avLst/>
          </a:prstGeom>
          <a:noFill/>
          <a:ln w="9525">
            <a:noFill/>
          </a:ln>
        </p:spPr>
        <p:txBody>
          <a:bodyPr>
            <a:spAutoFit/>
          </a:bodyPr>
          <a:lstStyle>
            <a:defPPr>
              <a:defRPr lang="en-US"/>
            </a:defPPr>
          </a:lstStyle>
          <a:p>
            <a:pPr defTabSz="1219200">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．数学表达式：</a:t>
            </a:r>
            <a:r>
              <a:rPr lang="en-US" altLang="zh-CN" sz="3733" b="1" i="1">
                <a:solidFill>
                  <a:srgbClr val="FF0000"/>
                </a:solidFill>
                <a:latin typeface="Times New Roman" pitchFamily="18" charset="0"/>
                <a:ea typeface="黑体" pitchFamily="49" charset="-122"/>
              </a:rPr>
              <a:t>F</a:t>
            </a:r>
            <a:r>
              <a:rPr lang="zh-CN" altLang="en-US" sz="3733" b="1" baseline="-25000">
                <a:solidFill>
                  <a:srgbClr val="FF0000"/>
                </a:solidFill>
                <a:latin typeface="Times New Roman" pitchFamily="18" charset="0"/>
                <a:ea typeface="黑体" pitchFamily="49" charset="-122"/>
              </a:rPr>
              <a:t>浮</a:t>
            </a:r>
            <a:r>
              <a:rPr lang="en-US" altLang="zh-CN" sz="3733" b="1">
                <a:solidFill>
                  <a:srgbClr val="FF0000"/>
                </a:solidFill>
                <a:latin typeface="Times New Roman" pitchFamily="18" charset="0"/>
                <a:ea typeface="黑体" pitchFamily="49" charset="-122"/>
              </a:rPr>
              <a:t>=</a:t>
            </a:r>
            <a:r>
              <a:rPr lang="en-US" altLang="zh-CN" sz="3733" b="1" i="1">
                <a:solidFill>
                  <a:srgbClr val="FF0000"/>
                </a:solidFill>
                <a:latin typeface="Times New Roman" pitchFamily="18" charset="0"/>
                <a:ea typeface="黑体" pitchFamily="49" charset="-122"/>
              </a:rPr>
              <a:t>G</a:t>
            </a:r>
            <a:r>
              <a:rPr lang="zh-CN" altLang="en-US" sz="3733" b="1" baseline="-25000">
                <a:solidFill>
                  <a:srgbClr val="FF0000"/>
                </a:solidFill>
                <a:latin typeface="Times New Roman" pitchFamily="18" charset="0"/>
                <a:ea typeface="黑体" pitchFamily="49" charset="-122"/>
              </a:rPr>
              <a:t>排</a:t>
            </a:r>
          </a:p>
        </p:txBody>
      </p:sp>
      <p:sp>
        <p:nvSpPr>
          <p:cNvPr id="6" name="Text Box 5"/>
          <p:cNvSpPr txBox="1"/>
          <p:nvPr/>
        </p:nvSpPr>
        <p:spPr>
          <a:xfrm>
            <a:off x="575733" y="3886200"/>
            <a:ext cx="9480552" cy="1441451"/>
          </a:xfrm>
          <a:prstGeom prst="rect">
            <a:avLst/>
          </a:prstGeom>
          <a:noFill/>
          <a:ln w="9525">
            <a:noFill/>
          </a:ln>
        </p:spPr>
        <p:txBody>
          <a:bodyPr>
            <a:spAutoFit/>
          </a:bodyPr>
          <a:lstStyle>
            <a:defPPr>
              <a:defRPr lang="en-US"/>
            </a:defPPr>
          </a:lstStyle>
          <a:p>
            <a:pPr defTabSz="1219200">
              <a:lnSpc>
                <a:spcPct val="120000"/>
              </a:lnSpc>
              <a:buNone/>
            </a:pP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．用于计算的导出式：</a:t>
            </a:r>
          </a:p>
          <a:p>
            <a:pPr defTabSz="1219200">
              <a:lnSpc>
                <a:spcPct val="120000"/>
              </a:lnSpc>
              <a:buNone/>
            </a:pPr>
            <a:r>
              <a:rPr lang="zh-CN" altLang="en-US" sz="3733" b="1" i="1">
                <a:solidFill>
                  <a:srgbClr val="FF0000"/>
                </a:solidFill>
                <a:latin typeface="Times New Roman" pitchFamily="18" charset="0"/>
                <a:ea typeface="黑体" pitchFamily="49" charset="-122"/>
              </a:rPr>
              <a:t>                    </a:t>
            </a:r>
            <a:r>
              <a:rPr lang="en-US" altLang="zh-CN" sz="3733" b="1" i="1">
                <a:solidFill>
                  <a:srgbClr val="FF0000"/>
                </a:solidFill>
                <a:latin typeface="Times New Roman" pitchFamily="18" charset="0"/>
                <a:ea typeface="黑体" pitchFamily="49" charset="-122"/>
              </a:rPr>
              <a:t>F</a:t>
            </a:r>
            <a:r>
              <a:rPr lang="zh-CN" altLang="en-US" sz="3733" b="1" baseline="-25000">
                <a:solidFill>
                  <a:srgbClr val="FF0000"/>
                </a:solidFill>
                <a:latin typeface="Times New Roman" pitchFamily="18" charset="0"/>
                <a:ea typeface="黑体" pitchFamily="49" charset="-122"/>
              </a:rPr>
              <a:t>浮</a:t>
            </a:r>
            <a:r>
              <a:rPr lang="en-US" altLang="zh-CN" sz="3733" b="1">
                <a:solidFill>
                  <a:srgbClr val="FF0000"/>
                </a:solidFill>
                <a:latin typeface="Times New Roman" pitchFamily="18" charset="0"/>
                <a:ea typeface="黑体" pitchFamily="49" charset="-122"/>
              </a:rPr>
              <a:t>= </a:t>
            </a:r>
            <a:r>
              <a:rPr lang="en-US" altLang="zh-CN" sz="3733" b="1" i="1">
                <a:solidFill>
                  <a:srgbClr val="FF0000"/>
                </a:solidFill>
                <a:latin typeface="Times New Roman" pitchFamily="18" charset="0"/>
                <a:ea typeface="黑体" pitchFamily="49" charset="-122"/>
              </a:rPr>
              <a:t>G</a:t>
            </a:r>
            <a:r>
              <a:rPr lang="zh-CN" altLang="en-US" sz="3733" b="1" baseline="-25000">
                <a:solidFill>
                  <a:srgbClr val="FF0000"/>
                </a:solidFill>
                <a:latin typeface="Times New Roman" pitchFamily="18" charset="0"/>
                <a:ea typeface="黑体" pitchFamily="49" charset="-122"/>
              </a:rPr>
              <a:t>排</a:t>
            </a:r>
            <a:r>
              <a:rPr lang="en-US" altLang="zh-CN" sz="3733" b="1">
                <a:solidFill>
                  <a:srgbClr val="FF0000"/>
                </a:solidFill>
                <a:latin typeface="Times New Roman" pitchFamily="18" charset="0"/>
                <a:ea typeface="黑体" pitchFamily="49" charset="-122"/>
              </a:rPr>
              <a:t>= </a:t>
            </a:r>
            <a:r>
              <a:rPr lang="en-US" altLang="zh-CN" sz="3733" b="1" i="1">
                <a:solidFill>
                  <a:srgbClr val="FF0000"/>
                </a:solidFill>
                <a:latin typeface="Times New Roman" pitchFamily="18" charset="0"/>
                <a:ea typeface="黑体" pitchFamily="49" charset="-122"/>
              </a:rPr>
              <a:t>m</a:t>
            </a:r>
            <a:r>
              <a:rPr lang="zh-CN" altLang="en-US" sz="3733" b="1" baseline="-25000">
                <a:solidFill>
                  <a:srgbClr val="FF0000"/>
                </a:solidFill>
                <a:latin typeface="Times New Roman" pitchFamily="18" charset="0"/>
                <a:ea typeface="黑体" pitchFamily="49" charset="-122"/>
              </a:rPr>
              <a:t>排</a:t>
            </a:r>
            <a:r>
              <a:rPr lang="en-US" altLang="zh-CN" sz="3733" b="1" i="1">
                <a:solidFill>
                  <a:srgbClr val="FF0000"/>
                </a:solidFill>
                <a:latin typeface="Times New Roman" pitchFamily="18" charset="0"/>
                <a:ea typeface="黑体" pitchFamily="49" charset="-122"/>
              </a:rPr>
              <a:t>g= </a:t>
            </a:r>
            <a:r>
              <a:rPr lang="en-US" altLang="zh-CN" sz="3200" b="1">
                <a:solidFill>
                  <a:srgbClr val="FF0000"/>
                </a:solidFill>
                <a:latin typeface="Times New Roman" pitchFamily="18" charset="0"/>
                <a:ea typeface="黑体" pitchFamily="49" charset="-122"/>
              </a:rPr>
              <a:t>ρ</a:t>
            </a:r>
            <a:r>
              <a:rPr lang="zh-CN" altLang="en-US" sz="3200" b="1" baseline="-25000">
                <a:solidFill>
                  <a:srgbClr val="FF0000"/>
                </a:solidFill>
                <a:latin typeface="Times New Roman" pitchFamily="18" charset="0"/>
                <a:ea typeface="黑体" pitchFamily="49" charset="-122"/>
              </a:rPr>
              <a:t>液</a:t>
            </a:r>
            <a:r>
              <a:rPr lang="en-US" altLang="zh-CN" sz="3733" b="1" i="1">
                <a:solidFill>
                  <a:srgbClr val="FF0000"/>
                </a:solidFill>
                <a:latin typeface="Times New Roman" pitchFamily="18" charset="0"/>
                <a:ea typeface="黑体" pitchFamily="49" charset="-122"/>
              </a:rPr>
              <a:t>gV</a:t>
            </a:r>
            <a:r>
              <a:rPr lang="zh-CN" altLang="en-US" sz="3733" b="1" baseline="-25000">
                <a:solidFill>
                  <a:srgbClr val="FF0000"/>
                </a:solidFill>
                <a:latin typeface="Times New Roman" pitchFamily="18" charset="0"/>
                <a:ea typeface="黑体" pitchFamily="49" charset="-122"/>
              </a:rPr>
              <a:t>排</a:t>
            </a:r>
          </a:p>
        </p:txBody>
      </p:sp>
      <p:sp>
        <p:nvSpPr>
          <p:cNvPr id="7" name="Text Box 4"/>
          <p:cNvSpPr txBox="1"/>
          <p:nvPr/>
        </p:nvSpPr>
        <p:spPr>
          <a:xfrm>
            <a:off x="575733" y="5509684"/>
            <a:ext cx="9753600" cy="692149"/>
          </a:xfrm>
          <a:prstGeom prst="rect">
            <a:avLst/>
          </a:prstGeom>
          <a:noFill/>
          <a:ln w="9525">
            <a:noFill/>
          </a:ln>
        </p:spPr>
        <p:txBody>
          <a:bodyPr>
            <a:spAutoFit/>
          </a:bodyPr>
          <a:lstStyle>
            <a:defPPr>
              <a:defRPr lang="en-US"/>
            </a:defPPr>
          </a:lstStyle>
          <a:p>
            <a:pPr>
              <a:spcBef>
                <a:spcPct val="50000"/>
              </a:spcBef>
              <a:buNone/>
            </a:pPr>
            <a:r>
              <a:rPr lang="en-US" altLang="zh-CN" sz="3733" b="1">
                <a:solidFill>
                  <a:schemeClr val="bg1"/>
                </a:solidFill>
                <a:latin typeface="Times New Roman" pitchFamily="18" charset="0"/>
                <a:ea typeface="黑体" pitchFamily="49" charset="-122"/>
              </a:rPr>
              <a:t>4</a:t>
            </a:r>
            <a:r>
              <a:rPr lang="zh-CN" altLang="en-US" sz="3733" b="1">
                <a:solidFill>
                  <a:schemeClr val="bg1"/>
                </a:solidFill>
                <a:latin typeface="Times New Roman" pitchFamily="18" charset="0"/>
                <a:ea typeface="黑体" pitchFamily="49" charset="-122"/>
              </a:rPr>
              <a:t>．适用范围：</a:t>
            </a:r>
            <a:r>
              <a:rPr lang="zh-CN" altLang="en-US" sz="3733" b="1">
                <a:solidFill>
                  <a:srgbClr val="FF0000"/>
                </a:solidFill>
                <a:latin typeface="黑体" pitchFamily="49" charset="-122"/>
                <a:ea typeface="黑体" pitchFamily="49" charset="-122"/>
              </a:rPr>
              <a:t>液体和气体</a:t>
            </a:r>
            <a:endParaRPr lang="zh-CN" altLang="en-US" sz="3733" b="1" baseline="-25000">
              <a:solidFill>
                <a:srgbClr val="FF0000"/>
              </a:solidFill>
              <a:latin typeface="黑体" pitchFamily="49" charset="-122"/>
              <a:ea typeface="黑体" pitchFamily="49" charset="-122"/>
            </a:endParaRPr>
          </a:p>
        </p:txBody>
      </p:sp>
      <p:sp>
        <p:nvSpPr>
          <p:cNvPr id="14343" name="AutoShape 8"/>
          <p:cNvSpPr/>
          <p:nvPr/>
        </p:nvSpPr>
        <p:spPr>
          <a:xfrm flipV="1">
            <a:off x="10299700" y="5518151"/>
            <a:ext cx="586317" cy="285749"/>
          </a:xfrm>
          <a:prstGeom prst="triangle">
            <a:avLst>
              <a:gd name="adj" fmla="val 50000"/>
            </a:avLst>
          </a:prstGeom>
          <a:noFill/>
          <a:ln w="19050" cap="flat" cmpd="sng">
            <a:solidFill>
              <a:srgbClr val="333333"/>
            </a:solidFill>
            <a:prstDash val="solid"/>
            <a:miter/>
            <a:headEnd type="none" w="med" len="med"/>
            <a:tailEnd type="none" w="med" len="med"/>
          </a:ln>
        </p:spPr>
        <p:txBody>
          <a:bodyPr/>
          <a:lstStyle>
            <a:defPPr>
              <a:defRPr lang="en-US"/>
            </a:defPPr>
          </a:lstStyle>
          <a:p>
            <a:endParaRPr lang="zh-CN" altLang="en-US" sz="1800">
              <a:latin typeface="Calibri" pitchFamily="34" charset="0"/>
              <a:ea typeface="等线" panose="02010600030101010101" pitchFamily="2" charset="-122"/>
            </a:endParaRPr>
          </a:p>
        </p:txBody>
      </p:sp>
      <p:pic>
        <p:nvPicPr>
          <p:cNvPr id="14344" name="图片 1"/>
          <p:cNvPicPr>
            <a:picLocks noChangeAspect="1"/>
          </p:cNvPicPr>
          <p:nvPr/>
        </p:nvPicPr>
        <p:blipFill>
          <a:blip r:embed="rId2"/>
          <a:stretch>
            <a:fillRect/>
          </a:stretch>
        </p:blipFill>
        <p:spPr>
          <a:xfrm>
            <a:off x="9457267" y="2565400"/>
            <a:ext cx="2192867" cy="3759200"/>
          </a:xfrm>
          <a:prstGeom prst="rect">
            <a:avLst/>
          </a:prstGeom>
          <a:noFill/>
          <a:ln w="9525">
            <a:noFill/>
          </a:ln>
        </p:spPr>
      </p:pic>
      <p:sp>
        <p:nvSpPr>
          <p:cNvPr id="9" name="文本框 8"/>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0" name="文本框 9"/>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4347" name="图片 10"/>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4348" name="图片 11"/>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4349" name="文本框 12"/>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4" name="图片 13"/>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Text Box 2"/>
          <p:cNvSpPr txBox="1">
            <a:spLocks noChangeArrowheads="1"/>
          </p:cNvSpPr>
          <p:nvPr/>
        </p:nvSpPr>
        <p:spPr bwMode="auto">
          <a:xfrm>
            <a:off x="575733" y="520700"/>
            <a:ext cx="6000751"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457200">
              <a:spcBef>
                <a:spcPct val="50000"/>
              </a:spcBef>
              <a:buClrTx/>
              <a:buSzTx/>
              <a:buFontTx/>
              <a:buNone/>
              <a:defRPr/>
            </a:pPr>
            <a:r>
              <a:rPr kumimoji="1" lang="zh-CN" altLang="en-US" sz="4267" b="1" kern="1200" cap="none" spc="0" normalizeH="0" baseline="0" noProof="0">
                <a:solidFill>
                  <a:schemeClr val="accent4"/>
                </a:solidFill>
                <a:latin typeface="Calibri" pitchFamily="34" charset="0"/>
                <a:ea typeface="黑体" pitchFamily="49" charset="-122"/>
                <a:cs typeface="+mn-cs"/>
              </a:rPr>
              <a:t>对阿基米德原理的理解</a:t>
            </a:r>
          </a:p>
        </p:txBody>
      </p:sp>
      <p:sp>
        <p:nvSpPr>
          <p:cNvPr id="15363" name="Text Box 2"/>
          <p:cNvSpPr txBox="1"/>
          <p:nvPr/>
        </p:nvSpPr>
        <p:spPr>
          <a:xfrm>
            <a:off x="575733" y="1390651"/>
            <a:ext cx="11040534" cy="1437216"/>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4267" b="1">
                <a:solidFill>
                  <a:schemeClr val="bg1"/>
                </a:solidFill>
                <a:latin typeface="Times New Roman" pitchFamily="18" charset="0"/>
                <a:ea typeface="宋体" pitchFamily="2" charset="-122"/>
              </a:rPr>
              <a:t>1.</a:t>
            </a:r>
            <a:r>
              <a:rPr lang="zh-CN" altLang="en-US" sz="4267" b="1">
                <a:solidFill>
                  <a:schemeClr val="bg1"/>
                </a:solidFill>
                <a:latin typeface="Times New Roman" pitchFamily="18" charset="0"/>
                <a:ea typeface="宋体" pitchFamily="2" charset="-122"/>
              </a:rPr>
              <a:t>浮力的大小与液体的密度大小、排开液体的体积大小有关，即：</a:t>
            </a:r>
          </a:p>
        </p:txBody>
      </p:sp>
      <p:sp>
        <p:nvSpPr>
          <p:cNvPr id="10" name="Text Box 3"/>
          <p:cNvSpPr txBox="1"/>
          <p:nvPr/>
        </p:nvSpPr>
        <p:spPr>
          <a:xfrm>
            <a:off x="3888318" y="2990851"/>
            <a:ext cx="4800600" cy="772583"/>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4267" b="1" i="1">
                <a:solidFill>
                  <a:schemeClr val="bg1"/>
                </a:solidFill>
                <a:latin typeface="Times New Roman" pitchFamily="18" charset="0"/>
                <a:ea typeface="宋体" pitchFamily="2" charset="-122"/>
              </a:rPr>
              <a:t>F</a:t>
            </a:r>
            <a:r>
              <a:rPr lang="zh-CN" altLang="en-US" sz="4267" b="1" baseline="-25000">
                <a:solidFill>
                  <a:schemeClr val="bg1"/>
                </a:solidFill>
                <a:latin typeface="Times New Roman" pitchFamily="18" charset="0"/>
                <a:ea typeface="宋体" pitchFamily="2" charset="-122"/>
              </a:rPr>
              <a:t>浮</a:t>
            </a:r>
            <a:r>
              <a:rPr lang="zh-CN" altLang="en-US" sz="4267" b="1">
                <a:solidFill>
                  <a:schemeClr val="bg1"/>
                </a:solidFill>
                <a:latin typeface="Times New Roman" pitchFamily="18" charset="0"/>
                <a:ea typeface="宋体" pitchFamily="2" charset="-122"/>
              </a:rPr>
              <a:t>与</a:t>
            </a:r>
            <a:r>
              <a:rPr lang="en-US" altLang="zh-CN" sz="4267" b="1" i="1">
                <a:solidFill>
                  <a:srgbClr val="FF3300"/>
                </a:solidFill>
                <a:latin typeface="Times New Roman" pitchFamily="18" charset="0"/>
                <a:ea typeface="宋体" pitchFamily="2" charset="-122"/>
              </a:rPr>
              <a:t>ρ</a:t>
            </a:r>
            <a:r>
              <a:rPr lang="zh-CN" altLang="en-US" sz="4267" b="1" baseline="-25000">
                <a:solidFill>
                  <a:srgbClr val="FF3300"/>
                </a:solidFill>
                <a:latin typeface="Times New Roman" pitchFamily="18" charset="0"/>
                <a:ea typeface="宋体" pitchFamily="2" charset="-122"/>
              </a:rPr>
              <a:t>液</a:t>
            </a:r>
            <a:r>
              <a:rPr lang="zh-CN" altLang="en-US" sz="4267" b="1">
                <a:solidFill>
                  <a:schemeClr val="bg1"/>
                </a:solidFill>
                <a:latin typeface="Times New Roman" pitchFamily="18" charset="0"/>
                <a:ea typeface="宋体" pitchFamily="2" charset="-122"/>
              </a:rPr>
              <a:t>、</a:t>
            </a:r>
            <a:r>
              <a:rPr lang="en-US" altLang="zh-CN" sz="4267" b="1" i="1">
                <a:solidFill>
                  <a:srgbClr val="FF3300"/>
                </a:solidFill>
                <a:latin typeface="Times New Roman" pitchFamily="18" charset="0"/>
                <a:ea typeface="宋体" pitchFamily="2" charset="-122"/>
              </a:rPr>
              <a:t>V</a:t>
            </a:r>
            <a:r>
              <a:rPr lang="zh-CN" altLang="en-US" sz="4267" b="1" baseline="-25000">
                <a:solidFill>
                  <a:srgbClr val="FF3300"/>
                </a:solidFill>
                <a:latin typeface="Times New Roman" pitchFamily="18" charset="0"/>
                <a:ea typeface="宋体" pitchFamily="2" charset="-122"/>
              </a:rPr>
              <a:t>排</a:t>
            </a:r>
            <a:r>
              <a:rPr lang="zh-CN" altLang="en-US" sz="4267" b="1">
                <a:solidFill>
                  <a:schemeClr val="bg1"/>
                </a:solidFill>
                <a:latin typeface="Times New Roman" pitchFamily="18" charset="0"/>
                <a:ea typeface="宋体" pitchFamily="2" charset="-122"/>
              </a:rPr>
              <a:t>有关</a:t>
            </a:r>
          </a:p>
        </p:txBody>
      </p:sp>
      <p:sp>
        <p:nvSpPr>
          <p:cNvPr id="12" name="Text Box 4"/>
          <p:cNvSpPr txBox="1"/>
          <p:nvPr/>
        </p:nvSpPr>
        <p:spPr>
          <a:xfrm>
            <a:off x="3983567" y="3928533"/>
            <a:ext cx="4607984" cy="772584"/>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4267" b="1" i="1">
                <a:solidFill>
                  <a:schemeClr val="bg1"/>
                </a:solidFill>
                <a:latin typeface="Times New Roman" pitchFamily="18" charset="0"/>
                <a:ea typeface="宋体" pitchFamily="2" charset="-122"/>
              </a:rPr>
              <a:t>F</a:t>
            </a:r>
            <a:r>
              <a:rPr lang="zh-CN" altLang="en-US" sz="4267" b="1" baseline="-25000">
                <a:solidFill>
                  <a:schemeClr val="bg1"/>
                </a:solidFill>
                <a:latin typeface="Times New Roman" pitchFamily="18" charset="0"/>
                <a:ea typeface="宋体" pitchFamily="2" charset="-122"/>
              </a:rPr>
              <a:t>浮</a:t>
            </a:r>
            <a:r>
              <a:rPr lang="zh-CN" altLang="en-US" sz="4267" b="1">
                <a:solidFill>
                  <a:schemeClr val="bg1"/>
                </a:solidFill>
                <a:latin typeface="Times New Roman" pitchFamily="18" charset="0"/>
                <a:ea typeface="宋体" pitchFamily="2" charset="-122"/>
              </a:rPr>
              <a:t>与</a:t>
            </a:r>
            <a:r>
              <a:rPr lang="en-US" altLang="zh-CN" sz="4267" b="1" i="1">
                <a:solidFill>
                  <a:schemeClr val="bg1"/>
                </a:solidFill>
                <a:latin typeface="Times New Roman" pitchFamily="18" charset="0"/>
                <a:ea typeface="宋体" pitchFamily="2" charset="-122"/>
              </a:rPr>
              <a:t>h</a:t>
            </a:r>
            <a:r>
              <a:rPr lang="zh-CN" altLang="en-US" sz="4267" b="1" baseline="-25000">
                <a:solidFill>
                  <a:schemeClr val="bg1"/>
                </a:solidFill>
                <a:latin typeface="Times New Roman" pitchFamily="18" charset="0"/>
                <a:ea typeface="宋体" pitchFamily="2" charset="-122"/>
              </a:rPr>
              <a:t>深度</a:t>
            </a:r>
            <a:r>
              <a:rPr lang="zh-CN" altLang="en-US" sz="4267" b="1">
                <a:solidFill>
                  <a:schemeClr val="bg1"/>
                </a:solidFill>
                <a:latin typeface="Times New Roman" pitchFamily="18" charset="0"/>
                <a:ea typeface="宋体" pitchFamily="2" charset="-122"/>
              </a:rPr>
              <a:t>无关</a:t>
            </a:r>
          </a:p>
        </p:txBody>
      </p:sp>
      <p:sp>
        <p:nvSpPr>
          <p:cNvPr id="14" name="Text Box 5"/>
          <p:cNvSpPr txBox="1"/>
          <p:nvPr/>
        </p:nvSpPr>
        <p:spPr>
          <a:xfrm>
            <a:off x="575733" y="4927600"/>
            <a:ext cx="11040534" cy="1422400"/>
          </a:xfrm>
          <a:prstGeom prst="rect">
            <a:avLst/>
          </a:prstGeom>
          <a:noFill/>
          <a:ln w="9525">
            <a:noFill/>
          </a:ln>
        </p:spPr>
        <p:txBody>
          <a:bodyPr>
            <a:spAutoFit/>
          </a:bodyPr>
          <a:lstStyle>
            <a:defPPr>
              <a:defRPr lang="en-US"/>
            </a:defPPr>
          </a:lstStyle>
          <a:p>
            <a:pPr defTabSz="1219200" eaLnBrk="1" hangingPunct="1">
              <a:spcBef>
                <a:spcPct val="50000"/>
              </a:spcBef>
              <a:buNone/>
            </a:pPr>
            <a:r>
              <a:rPr lang="zh-CN" altLang="en-US" sz="4267" b="1">
                <a:solidFill>
                  <a:schemeClr val="bg1"/>
                </a:solidFill>
                <a:latin typeface="Times New Roman" pitchFamily="18" charset="0"/>
                <a:ea typeface="宋体" pitchFamily="2" charset="-122"/>
              </a:rPr>
              <a:t>其中</a:t>
            </a:r>
            <a:r>
              <a:rPr lang="en-US" altLang="zh-CN" sz="4267" b="1" i="1">
                <a:solidFill>
                  <a:srgbClr val="FF3300"/>
                </a:solidFill>
                <a:latin typeface="Times New Roman" pitchFamily="18" charset="0"/>
                <a:ea typeface="宋体" pitchFamily="2" charset="-122"/>
              </a:rPr>
              <a:t>F</a:t>
            </a:r>
            <a:r>
              <a:rPr lang="zh-CN" altLang="en-US" sz="4267" b="1" baseline="-25000">
                <a:solidFill>
                  <a:srgbClr val="FF3300"/>
                </a:solidFill>
                <a:latin typeface="Times New Roman" pitchFamily="18" charset="0"/>
                <a:ea typeface="宋体" pitchFamily="2" charset="-122"/>
              </a:rPr>
              <a:t>浮</a:t>
            </a:r>
            <a:r>
              <a:rPr lang="zh-CN" altLang="en-US" sz="4267" b="1">
                <a:solidFill>
                  <a:schemeClr val="bg1"/>
                </a:solidFill>
                <a:latin typeface="Times New Roman" pitchFamily="18" charset="0"/>
                <a:ea typeface="宋体" pitchFamily="2" charset="-122"/>
              </a:rPr>
              <a:t>表示物体所受的</a:t>
            </a:r>
            <a:r>
              <a:rPr lang="zh-CN" altLang="en-US" sz="4267" b="1">
                <a:solidFill>
                  <a:srgbClr val="FF00FF"/>
                </a:solidFill>
                <a:latin typeface="Times New Roman" pitchFamily="18" charset="0"/>
                <a:ea typeface="宋体" pitchFamily="2" charset="-122"/>
              </a:rPr>
              <a:t>浮力</a:t>
            </a:r>
            <a:r>
              <a:rPr lang="zh-CN" altLang="en-US" sz="4267" b="1">
                <a:solidFill>
                  <a:schemeClr val="bg1"/>
                </a:solidFill>
                <a:latin typeface="Times New Roman" pitchFamily="18" charset="0"/>
                <a:ea typeface="宋体" pitchFamily="2" charset="-122"/>
              </a:rPr>
              <a:t>、</a:t>
            </a:r>
            <a:r>
              <a:rPr lang="zh-CN" altLang="en-US" sz="4267" b="1">
                <a:solidFill>
                  <a:srgbClr val="000000"/>
                </a:solidFill>
                <a:latin typeface="Times New Roman" pitchFamily="18" charset="0"/>
                <a:ea typeface="宋体" pitchFamily="2" charset="-122"/>
              </a:rPr>
              <a:t> </a:t>
            </a:r>
            <a:r>
              <a:rPr lang="en-US" altLang="zh-CN" sz="4267" b="1" i="1">
                <a:solidFill>
                  <a:srgbClr val="FF3300"/>
                </a:solidFill>
                <a:latin typeface="Times New Roman" pitchFamily="18" charset="0"/>
                <a:ea typeface="宋体" pitchFamily="2" charset="-122"/>
              </a:rPr>
              <a:t>ρ</a:t>
            </a:r>
            <a:r>
              <a:rPr lang="zh-CN" altLang="en-US" sz="4267" b="1" baseline="-25000">
                <a:solidFill>
                  <a:srgbClr val="FF3300"/>
                </a:solidFill>
                <a:latin typeface="Times New Roman" pitchFamily="18" charset="0"/>
                <a:ea typeface="宋体" pitchFamily="2" charset="-122"/>
              </a:rPr>
              <a:t>液</a:t>
            </a:r>
            <a:r>
              <a:rPr lang="zh-CN" altLang="en-US" sz="4267" b="1">
                <a:solidFill>
                  <a:schemeClr val="bg1"/>
                </a:solidFill>
                <a:latin typeface="Times New Roman" pitchFamily="18" charset="0"/>
                <a:ea typeface="宋体" pitchFamily="2" charset="-122"/>
              </a:rPr>
              <a:t>表示液体的</a:t>
            </a:r>
            <a:r>
              <a:rPr lang="zh-CN" altLang="en-US" sz="4267" b="1">
                <a:solidFill>
                  <a:srgbClr val="FF00FF"/>
                </a:solidFill>
                <a:latin typeface="Times New Roman" pitchFamily="18" charset="0"/>
                <a:ea typeface="宋体" pitchFamily="2" charset="-122"/>
              </a:rPr>
              <a:t>密度</a:t>
            </a:r>
            <a:r>
              <a:rPr lang="zh-CN" altLang="en-US" sz="4267" b="1">
                <a:solidFill>
                  <a:schemeClr val="bg1"/>
                </a:solidFill>
                <a:latin typeface="Times New Roman" pitchFamily="18" charset="0"/>
                <a:ea typeface="宋体" pitchFamily="2" charset="-122"/>
              </a:rPr>
              <a:t>、</a:t>
            </a:r>
            <a:r>
              <a:rPr lang="zh-CN" altLang="en-US" sz="4267" b="1">
                <a:solidFill>
                  <a:srgbClr val="000000"/>
                </a:solidFill>
                <a:latin typeface="Times New Roman" pitchFamily="18" charset="0"/>
                <a:ea typeface="宋体" pitchFamily="2" charset="-122"/>
              </a:rPr>
              <a:t> </a:t>
            </a:r>
            <a:r>
              <a:rPr lang="en-US" altLang="zh-CN" sz="4267" b="1" i="1">
                <a:solidFill>
                  <a:srgbClr val="FF3300"/>
                </a:solidFill>
                <a:latin typeface="Times New Roman" pitchFamily="18" charset="0"/>
                <a:ea typeface="宋体" pitchFamily="2" charset="-122"/>
              </a:rPr>
              <a:t>V</a:t>
            </a:r>
            <a:r>
              <a:rPr lang="zh-CN" altLang="en-US" sz="4267" b="1" baseline="-25000">
                <a:solidFill>
                  <a:srgbClr val="FF3300"/>
                </a:solidFill>
                <a:latin typeface="Times New Roman" pitchFamily="18" charset="0"/>
                <a:ea typeface="宋体" pitchFamily="2" charset="-122"/>
              </a:rPr>
              <a:t>排</a:t>
            </a:r>
            <a:r>
              <a:rPr lang="zh-CN" altLang="en-US" sz="4267" b="1">
                <a:solidFill>
                  <a:schemeClr val="bg1"/>
                </a:solidFill>
                <a:latin typeface="Times New Roman" pitchFamily="18" charset="0"/>
                <a:ea typeface="宋体" pitchFamily="2" charset="-122"/>
              </a:rPr>
              <a:t>表示物体</a:t>
            </a:r>
            <a:r>
              <a:rPr lang="zh-CN" altLang="en-US" sz="4267" b="1">
                <a:solidFill>
                  <a:srgbClr val="FF00FF"/>
                </a:solidFill>
                <a:latin typeface="Times New Roman" pitchFamily="18" charset="0"/>
                <a:ea typeface="宋体" pitchFamily="2" charset="-122"/>
              </a:rPr>
              <a:t>排开液体的体积</a:t>
            </a:r>
            <a:r>
              <a:rPr lang="zh-CN" altLang="en-US" sz="4267" b="1">
                <a:solidFill>
                  <a:schemeClr val="bg1"/>
                </a:solidFill>
                <a:latin typeface="Times New Roman" pitchFamily="18" charset="0"/>
                <a:ea typeface="宋体" pitchFamily="2" charset="-122"/>
              </a:rPr>
              <a:t>。</a:t>
            </a: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5369" name="图片 10"/>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5370" name="图片 12"/>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5371" name="文本框 14"/>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6" name="图片 15"/>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lide(fromBottom)">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2" presetClass="entr" presetSubtype="4" fill="hold" grpId="2"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Bottom)">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1"/>
      <p:bldP spid="14" grpId="2"/>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Text Box 2"/>
          <p:cNvSpPr txBox="1"/>
          <p:nvPr/>
        </p:nvSpPr>
        <p:spPr>
          <a:xfrm>
            <a:off x="575733" y="1604433"/>
            <a:ext cx="11040534" cy="1437217"/>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4267" b="1">
                <a:solidFill>
                  <a:schemeClr val="bg1"/>
                </a:solidFill>
                <a:latin typeface="Times New Roman" pitchFamily="18" charset="0"/>
                <a:ea typeface="宋体" pitchFamily="2" charset="-122"/>
              </a:rPr>
              <a:t>2.</a:t>
            </a:r>
            <a:r>
              <a:rPr lang="zh-CN" altLang="en-US" sz="4267" b="1">
                <a:solidFill>
                  <a:schemeClr val="bg1"/>
                </a:solidFill>
                <a:latin typeface="Times New Roman" pitchFamily="18" charset="0"/>
                <a:ea typeface="宋体" pitchFamily="2" charset="-122"/>
              </a:rPr>
              <a:t>同一物体浸没在不同的液体中时，由于液体的密度不同，所受的浮力也不同。</a:t>
            </a:r>
            <a:endParaRPr lang="en-US" altLang="zh-CN" sz="4267" b="1">
              <a:solidFill>
                <a:schemeClr val="bg1"/>
              </a:solidFill>
              <a:latin typeface="Times New Roman" pitchFamily="18" charset="0"/>
              <a:ea typeface="宋体" pitchFamily="2" charset="-122"/>
            </a:endParaRPr>
          </a:p>
        </p:txBody>
      </p:sp>
      <p:sp>
        <p:nvSpPr>
          <p:cNvPr id="8" name="Text Box 3"/>
          <p:cNvSpPr txBox="1"/>
          <p:nvPr/>
        </p:nvSpPr>
        <p:spPr>
          <a:xfrm>
            <a:off x="575733" y="3259667"/>
            <a:ext cx="11040534" cy="2159000"/>
          </a:xfrm>
          <a:prstGeom prst="rect">
            <a:avLst/>
          </a:prstGeom>
          <a:noFill/>
          <a:ln w="9525">
            <a:noFill/>
          </a:ln>
        </p:spPr>
        <p:txBody>
          <a:bodyPr>
            <a:spAutoFit/>
          </a:bodyPr>
          <a:lstStyle>
            <a:defPPr>
              <a:defRPr lang="en-US"/>
            </a:defPPr>
          </a:lstStyle>
          <a:p>
            <a:pPr defTabSz="1219200" eaLnBrk="1" hangingPunct="1">
              <a:lnSpc>
                <a:spcPct val="155000"/>
              </a:lnSpc>
              <a:spcBef>
                <a:spcPct val="50000"/>
              </a:spcBef>
              <a:buNone/>
            </a:pPr>
            <a:r>
              <a:rPr lang="zh-CN" altLang="en-US" sz="4267" b="1">
                <a:solidFill>
                  <a:srgbClr val="FFFF00"/>
                </a:solidFill>
                <a:latin typeface="Times New Roman" pitchFamily="18" charset="0"/>
                <a:ea typeface="宋体" pitchFamily="2" charset="-122"/>
              </a:rPr>
              <a:t>根据公式  </a:t>
            </a:r>
            <a:r>
              <a:rPr lang="en-US" altLang="zh-CN" sz="4267" b="1" i="1">
                <a:solidFill>
                  <a:srgbClr val="FF0000"/>
                </a:solidFill>
                <a:latin typeface="Times New Roman" pitchFamily="18" charset="0"/>
                <a:ea typeface="宋体" pitchFamily="2" charset="-122"/>
              </a:rPr>
              <a:t>F</a:t>
            </a:r>
            <a:r>
              <a:rPr lang="zh-CN" altLang="en-US" sz="4267" b="1" baseline="-25000">
                <a:solidFill>
                  <a:srgbClr val="FF0000"/>
                </a:solidFill>
                <a:latin typeface="Times New Roman" pitchFamily="18" charset="0"/>
                <a:ea typeface="宋体" pitchFamily="2" charset="-122"/>
              </a:rPr>
              <a:t>浮</a:t>
            </a:r>
            <a:r>
              <a:rPr lang="en-US" altLang="zh-CN" sz="4267" b="1">
                <a:solidFill>
                  <a:srgbClr val="FF0000"/>
                </a:solidFill>
                <a:latin typeface="Times New Roman" pitchFamily="18" charset="0"/>
                <a:ea typeface="宋体" pitchFamily="2" charset="-122"/>
              </a:rPr>
              <a:t>=</a:t>
            </a:r>
            <a:r>
              <a:rPr lang="en-US" altLang="zh-CN" sz="4267" b="1" i="1">
                <a:solidFill>
                  <a:srgbClr val="FF0000"/>
                </a:solidFill>
                <a:latin typeface="Times New Roman" pitchFamily="18" charset="0"/>
                <a:ea typeface="宋体" pitchFamily="2" charset="-122"/>
              </a:rPr>
              <a:t>ρ</a:t>
            </a:r>
            <a:r>
              <a:rPr lang="zh-CN" altLang="en-US" sz="4267" b="1" baseline="-25000">
                <a:solidFill>
                  <a:srgbClr val="FF0000"/>
                </a:solidFill>
                <a:latin typeface="Times New Roman" pitchFamily="18" charset="0"/>
                <a:ea typeface="宋体" pitchFamily="2" charset="-122"/>
              </a:rPr>
              <a:t>液</a:t>
            </a:r>
            <a:r>
              <a:rPr lang="en-US" altLang="zh-CN" sz="4267" b="1" i="1">
                <a:solidFill>
                  <a:srgbClr val="FF0000"/>
                </a:solidFill>
                <a:latin typeface="Times New Roman" pitchFamily="18" charset="0"/>
                <a:ea typeface="宋体" pitchFamily="2" charset="-122"/>
              </a:rPr>
              <a:t>g</a:t>
            </a:r>
            <a:r>
              <a:rPr lang="en-US" altLang="zh-CN" sz="4267" b="1">
                <a:solidFill>
                  <a:srgbClr val="FF0000"/>
                </a:solidFill>
                <a:latin typeface="Times New Roman" pitchFamily="18" charset="0"/>
                <a:ea typeface="宋体" pitchFamily="2" charset="-122"/>
              </a:rPr>
              <a:t> </a:t>
            </a:r>
            <a:r>
              <a:rPr lang="en-US" altLang="zh-CN" sz="4267" b="1" i="1">
                <a:solidFill>
                  <a:srgbClr val="FF0000"/>
                </a:solidFill>
                <a:latin typeface="Times New Roman" pitchFamily="18" charset="0"/>
                <a:ea typeface="宋体" pitchFamily="2" charset="-122"/>
              </a:rPr>
              <a:t>V</a:t>
            </a:r>
            <a:r>
              <a:rPr lang="zh-CN" altLang="en-US" sz="4267" b="1" baseline="-25000">
                <a:solidFill>
                  <a:srgbClr val="FF0000"/>
                </a:solidFill>
                <a:latin typeface="Times New Roman" pitchFamily="18" charset="0"/>
                <a:ea typeface="宋体" pitchFamily="2" charset="-122"/>
              </a:rPr>
              <a:t>排，</a:t>
            </a:r>
            <a:r>
              <a:rPr lang="zh-CN" altLang="en-US" sz="4267" b="1">
                <a:solidFill>
                  <a:srgbClr val="FFFF00"/>
                </a:solidFill>
                <a:latin typeface="Times New Roman" pitchFamily="18" charset="0"/>
                <a:ea typeface="宋体" pitchFamily="2" charset="-122"/>
              </a:rPr>
              <a:t>浸没时</a:t>
            </a:r>
            <a:r>
              <a:rPr lang="zh-CN" altLang="en-US" sz="4267" b="1" baseline="-25000">
                <a:solidFill>
                  <a:srgbClr val="FFFF00"/>
                </a:solidFill>
                <a:latin typeface="Times New Roman" pitchFamily="18" charset="0"/>
                <a:ea typeface="宋体" pitchFamily="2" charset="-122"/>
              </a:rPr>
              <a:t>， </a:t>
            </a:r>
            <a:r>
              <a:rPr lang="en-US" altLang="zh-CN" sz="4267" b="1" i="1">
                <a:solidFill>
                  <a:srgbClr val="FF0000"/>
                </a:solidFill>
                <a:latin typeface="Times New Roman" pitchFamily="18" charset="0"/>
                <a:ea typeface="宋体" pitchFamily="2" charset="-122"/>
              </a:rPr>
              <a:t>V</a:t>
            </a:r>
            <a:r>
              <a:rPr lang="zh-CN" altLang="en-US" sz="4267" b="1" baseline="-25000">
                <a:solidFill>
                  <a:srgbClr val="FF0000"/>
                </a:solidFill>
                <a:latin typeface="Times New Roman" pitchFamily="18" charset="0"/>
                <a:ea typeface="宋体" pitchFamily="2" charset="-122"/>
              </a:rPr>
              <a:t>排 </a:t>
            </a:r>
            <a:r>
              <a:rPr lang="en-US" altLang="zh-CN" sz="4267" b="1">
                <a:solidFill>
                  <a:srgbClr val="FF0000"/>
                </a:solidFill>
                <a:latin typeface="Times New Roman" pitchFamily="18" charset="0"/>
                <a:ea typeface="宋体" pitchFamily="2" charset="-122"/>
              </a:rPr>
              <a:t>= </a:t>
            </a:r>
            <a:r>
              <a:rPr lang="en-US" altLang="zh-CN" sz="4267" b="1" i="1">
                <a:solidFill>
                  <a:srgbClr val="FF0000"/>
                </a:solidFill>
                <a:latin typeface="Times New Roman" pitchFamily="18" charset="0"/>
                <a:ea typeface="宋体" pitchFamily="2" charset="-122"/>
              </a:rPr>
              <a:t>V</a:t>
            </a:r>
            <a:r>
              <a:rPr lang="zh-CN" altLang="en-US" sz="4267" b="1" baseline="-25000">
                <a:solidFill>
                  <a:srgbClr val="FF0000"/>
                </a:solidFill>
                <a:latin typeface="Times New Roman" pitchFamily="18" charset="0"/>
                <a:ea typeface="宋体" pitchFamily="2" charset="-122"/>
              </a:rPr>
              <a:t>物</a:t>
            </a:r>
            <a:r>
              <a:rPr lang="zh-CN" altLang="en-US" sz="4267" b="1" baseline="-25000">
                <a:solidFill>
                  <a:srgbClr val="FFFF00"/>
                </a:solidFill>
                <a:latin typeface="Times New Roman" pitchFamily="18" charset="0"/>
                <a:ea typeface="宋体" pitchFamily="2" charset="-122"/>
              </a:rPr>
              <a:t>，</a:t>
            </a:r>
            <a:r>
              <a:rPr lang="zh-CN" altLang="en-US" sz="4267" b="1">
                <a:solidFill>
                  <a:srgbClr val="FFFF00"/>
                </a:solidFill>
                <a:latin typeface="Times New Roman" pitchFamily="18" charset="0"/>
                <a:ea typeface="宋体" pitchFamily="2" charset="-122"/>
              </a:rPr>
              <a:t>当</a:t>
            </a:r>
            <a:r>
              <a:rPr lang="en-US" altLang="zh-CN" sz="4267" b="1" i="1">
                <a:solidFill>
                  <a:srgbClr val="FFFF00"/>
                </a:solidFill>
                <a:latin typeface="Times New Roman" pitchFamily="18" charset="0"/>
                <a:ea typeface="宋体" pitchFamily="2" charset="-122"/>
              </a:rPr>
              <a:t>ρ</a:t>
            </a:r>
            <a:r>
              <a:rPr lang="zh-CN" altLang="en-US" sz="4267" b="1" baseline="-25000">
                <a:solidFill>
                  <a:srgbClr val="FFFF00"/>
                </a:solidFill>
                <a:latin typeface="Times New Roman" pitchFamily="18" charset="0"/>
                <a:ea typeface="宋体" pitchFamily="2" charset="-122"/>
              </a:rPr>
              <a:t>液</a:t>
            </a:r>
            <a:r>
              <a:rPr lang="zh-CN" altLang="en-US" sz="4267" b="1">
                <a:solidFill>
                  <a:srgbClr val="FFFF00"/>
                </a:solidFill>
                <a:latin typeface="Times New Roman" pitchFamily="18" charset="0"/>
                <a:ea typeface="宋体" pitchFamily="2" charset="-122"/>
              </a:rPr>
              <a:t>不同时，浮力也随之变化</a:t>
            </a:r>
            <a:r>
              <a:rPr lang="zh-CN" altLang="en-US" sz="4267" b="1" baseline="-25000">
                <a:solidFill>
                  <a:srgbClr val="FFFF00"/>
                </a:solidFill>
                <a:latin typeface="Times New Roman" pitchFamily="18" charset="0"/>
                <a:ea typeface="宋体" pitchFamily="2" charset="-122"/>
              </a:rPr>
              <a:t>。</a:t>
            </a: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6390"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6391"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6392"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Text Box 2"/>
          <p:cNvSpPr txBox="1"/>
          <p:nvPr/>
        </p:nvSpPr>
        <p:spPr>
          <a:xfrm>
            <a:off x="575733" y="412751"/>
            <a:ext cx="11040534" cy="778933"/>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4267" b="1">
                <a:solidFill>
                  <a:schemeClr val="bg1"/>
                </a:solidFill>
                <a:latin typeface="Times New Roman" pitchFamily="18" charset="0"/>
                <a:ea typeface="宋体" pitchFamily="2" charset="-122"/>
              </a:rPr>
              <a:t>3.</a:t>
            </a:r>
            <a:r>
              <a:rPr lang="zh-CN" altLang="en-US" sz="4267" b="1">
                <a:solidFill>
                  <a:schemeClr val="bg1"/>
                </a:solidFill>
                <a:latin typeface="Times New Roman" pitchFamily="18" charset="0"/>
                <a:ea typeface="宋体" pitchFamily="2" charset="-122"/>
              </a:rPr>
              <a:t>注意：</a:t>
            </a:r>
          </a:p>
        </p:txBody>
      </p:sp>
      <p:sp>
        <p:nvSpPr>
          <p:cNvPr id="6" name="Text Box 6"/>
          <p:cNvSpPr txBox="1">
            <a:spLocks noChangeArrowheads="1"/>
          </p:cNvSpPr>
          <p:nvPr/>
        </p:nvSpPr>
        <p:spPr bwMode="auto">
          <a:xfrm>
            <a:off x="1390651" y="1265767"/>
            <a:ext cx="9410700"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stStyle>
          <a:p>
            <a:pPr marR="0" defTabSz="1219200" eaLnBrk="1" hangingPunct="1">
              <a:buClrTx/>
              <a:buSzTx/>
              <a:buFont typeface="Arial" pitchFamily="34" charset="0"/>
              <a:buNone/>
              <a:defRPr/>
            </a:pPr>
            <a:r>
              <a:rPr kumimoji="0" lang="zh-CN" altLang="en-US" sz="4267" b="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阿基米德定律公式中 </a:t>
            </a:r>
            <a:r>
              <a:rPr kumimoji="0" lang="en-US" altLang="zh-CN" sz="4267" b="1" i="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F</a:t>
            </a:r>
            <a:r>
              <a:rPr kumimoji="0" lang="zh-CN" altLang="en-US" sz="4267" b="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浮</a:t>
            </a:r>
            <a:r>
              <a:rPr kumimoji="0" lang="en-US" altLang="zh-CN" sz="4267" b="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a:t>
            </a:r>
            <a:r>
              <a:rPr kumimoji="0" lang="en-US" altLang="zh-CN" sz="4267" b="1" i="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G</a:t>
            </a:r>
            <a:r>
              <a:rPr kumimoji="0" lang="zh-CN" altLang="en-US" sz="4267" b="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排</a:t>
            </a:r>
            <a:r>
              <a:rPr kumimoji="0" lang="en-US" altLang="zh-CN" sz="4267" b="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a:t>
            </a:r>
            <a:r>
              <a:rPr kumimoji="0" lang="en-US" altLang="zh-CN" sz="4267" b="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 </a:t>
            </a:r>
            <a:r>
              <a:rPr kumimoji="0" lang="en-US" altLang="zh-CN" sz="4267" b="1" i="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华文行楷" panose="02010800040101010101" pitchFamily="2" charset="-122"/>
                <a:cs typeface="Times New Roman" panose="02020603050405020304" pitchFamily="18" charset="0"/>
              </a:rPr>
              <a:t>ρ</a:t>
            </a:r>
            <a:r>
              <a:rPr kumimoji="0" lang="zh-CN" altLang="en-US" sz="4267" b="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液</a:t>
            </a:r>
            <a:r>
              <a:rPr kumimoji="0" lang="en-US" altLang="zh-CN" sz="4267" b="1" i="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V</a:t>
            </a:r>
            <a:r>
              <a:rPr kumimoji="0" lang="zh-CN" altLang="en-US" sz="4267" b="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排</a:t>
            </a:r>
            <a:r>
              <a:rPr kumimoji="0" lang="en-US" altLang="zh-CN" sz="4267" b="1" i="1" kern="1200" cap="none" spc="0" normalizeH="0" baseline="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rPr>
              <a:t>g</a:t>
            </a:r>
            <a:endParaRPr kumimoji="0" lang="en-US" altLang="zh-CN" sz="4267" b="1" i="1" kern="1200" cap="none" spc="0" normalizeH="0" baseline="-25000" noProof="0">
              <a:solidFill>
                <a:srgbClr val="FF00FF"/>
              </a:solidFill>
              <a:effectLst>
                <a:outerShdw blurRad="38100" dist="38100" dir="2700000" algn="tl">
                  <a:srgbClr val="000000">
                    <a:alpha val="43137"/>
                  </a:srgbClr>
                </a:outerShdw>
              </a:effectLst>
              <a:latin typeface="Times New Roman" pitchFamily="18" charset="0"/>
              <a:ea typeface="宋体" pitchFamily="2" charset="-122"/>
              <a:cs typeface="Times New Roman" panose="02020603050405020304" pitchFamily="18" charset="0"/>
            </a:endParaRPr>
          </a:p>
        </p:txBody>
      </p:sp>
      <p:sp>
        <p:nvSpPr>
          <p:cNvPr id="7" name="Text Box 2"/>
          <p:cNvSpPr txBox="1"/>
          <p:nvPr/>
        </p:nvSpPr>
        <p:spPr>
          <a:xfrm>
            <a:off x="575733" y="2019300"/>
            <a:ext cx="11040534" cy="698500"/>
          </a:xfrm>
          <a:prstGeom prst="rect">
            <a:avLst/>
          </a:prstGeom>
          <a:noFill/>
          <a:ln w="9525">
            <a:noFill/>
          </a:ln>
        </p:spPr>
        <p:txBody>
          <a:bodyPr>
            <a:spAutoFit/>
          </a:bodyPr>
          <a:lstStyle>
            <a:defPPr>
              <a:defRPr lang="en-US"/>
            </a:defPPr>
          </a:lstStyle>
          <a:p>
            <a:pPr defTabSz="1219200" eaLnBrk="1" hangingPunct="1">
              <a:spcBef>
                <a:spcPct val="50000"/>
              </a:spcBef>
              <a:buNone/>
            </a:pPr>
            <a:r>
              <a:rPr lang="el-GR" altLang="zh-CN" sz="3733" b="1">
                <a:solidFill>
                  <a:schemeClr val="bg1"/>
                </a:solidFill>
                <a:latin typeface="Times New Roman" pitchFamily="18" charset="0"/>
                <a:ea typeface="宋体" pitchFamily="2" charset="-122"/>
              </a:rPr>
              <a:t>※</a:t>
            </a:r>
            <a:r>
              <a:rPr lang="el-GR" altLang="zh-CN" sz="3733" b="1" i="1">
                <a:solidFill>
                  <a:schemeClr val="bg1"/>
                </a:solidFill>
                <a:latin typeface="Times New Roman" pitchFamily="18" charset="0"/>
                <a:ea typeface="宋体" pitchFamily="2" charset="-122"/>
              </a:rPr>
              <a:t>ρ</a:t>
            </a:r>
            <a:r>
              <a:rPr lang="zh-CN" altLang="en-US" sz="3733" b="1" baseline="-25000">
                <a:solidFill>
                  <a:schemeClr val="bg1"/>
                </a:solidFill>
                <a:latin typeface="Times New Roman" pitchFamily="18" charset="0"/>
                <a:ea typeface="宋体" pitchFamily="2" charset="-122"/>
              </a:rPr>
              <a:t>液</a:t>
            </a:r>
            <a:r>
              <a:rPr lang="zh-CN" altLang="en-US" sz="3733" b="1">
                <a:solidFill>
                  <a:schemeClr val="bg1"/>
                </a:solidFill>
                <a:latin typeface="Times New Roman" pitchFamily="18" charset="0"/>
                <a:ea typeface="宋体" pitchFamily="2" charset="-122"/>
              </a:rPr>
              <a:t>指的是液体的密度；</a:t>
            </a:r>
          </a:p>
        </p:txBody>
      </p:sp>
      <p:sp>
        <p:nvSpPr>
          <p:cNvPr id="9" name="Text Box 2"/>
          <p:cNvSpPr txBox="1"/>
          <p:nvPr/>
        </p:nvSpPr>
        <p:spPr>
          <a:xfrm>
            <a:off x="575733" y="2717800"/>
            <a:ext cx="11040534" cy="1272117"/>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3733" b="1">
                <a:solidFill>
                  <a:schemeClr val="bg1"/>
                </a:solidFill>
                <a:latin typeface="Times New Roman" pitchFamily="18" charset="0"/>
                <a:ea typeface="宋体" pitchFamily="2" charset="-122"/>
              </a:rPr>
              <a:t>※ </a:t>
            </a:r>
            <a:r>
              <a:rPr lang="en-US" altLang="zh-CN" sz="3733" b="1" i="1">
                <a:solidFill>
                  <a:schemeClr val="bg1"/>
                </a:solidFill>
                <a:latin typeface="Times New Roman" pitchFamily="18" charset="0"/>
                <a:ea typeface="宋体" pitchFamily="2" charset="-122"/>
              </a:rPr>
              <a:t>V</a:t>
            </a:r>
            <a:r>
              <a:rPr lang="zh-CN" altLang="en-US" sz="3733" b="1" baseline="-25000">
                <a:solidFill>
                  <a:schemeClr val="bg1"/>
                </a:solidFill>
                <a:latin typeface="Times New Roman" pitchFamily="18" charset="0"/>
                <a:ea typeface="宋体" pitchFamily="2" charset="-122"/>
              </a:rPr>
              <a:t>排</a:t>
            </a:r>
            <a:r>
              <a:rPr lang="zh-CN" altLang="en-US" sz="3733" b="1">
                <a:solidFill>
                  <a:schemeClr val="bg1"/>
                </a:solidFill>
                <a:latin typeface="Times New Roman" pitchFamily="18" charset="0"/>
                <a:ea typeface="宋体" pitchFamily="2" charset="-122"/>
              </a:rPr>
              <a:t>不一定等于</a:t>
            </a:r>
            <a:r>
              <a:rPr lang="en-US" altLang="zh-CN" sz="3733" b="1" i="1">
                <a:solidFill>
                  <a:schemeClr val="bg1"/>
                </a:solidFill>
                <a:latin typeface="Times New Roman" pitchFamily="18" charset="0"/>
                <a:ea typeface="宋体" pitchFamily="2" charset="-122"/>
              </a:rPr>
              <a:t>V</a:t>
            </a:r>
            <a:r>
              <a:rPr lang="zh-CN" altLang="en-US" sz="3733" b="1" baseline="-25000">
                <a:solidFill>
                  <a:schemeClr val="bg1"/>
                </a:solidFill>
                <a:latin typeface="Times New Roman" pitchFamily="18" charset="0"/>
                <a:ea typeface="宋体" pitchFamily="2" charset="-122"/>
              </a:rPr>
              <a:t>物</a:t>
            </a:r>
            <a:r>
              <a:rPr lang="zh-CN" altLang="en-US" sz="3733" b="1">
                <a:solidFill>
                  <a:schemeClr val="bg1"/>
                </a:solidFill>
                <a:latin typeface="Times New Roman" pitchFamily="18" charset="0"/>
                <a:ea typeface="宋体" pitchFamily="2" charset="-122"/>
              </a:rPr>
              <a:t>，只有在物体完全浸没时</a:t>
            </a:r>
            <a:r>
              <a:rPr lang="en-US" altLang="zh-CN" sz="3733" b="1" i="1">
                <a:solidFill>
                  <a:schemeClr val="bg1"/>
                </a:solidFill>
                <a:latin typeface="Times New Roman" pitchFamily="18" charset="0"/>
                <a:ea typeface="宋体" pitchFamily="2" charset="-122"/>
              </a:rPr>
              <a:t>V</a:t>
            </a:r>
            <a:r>
              <a:rPr lang="zh-CN" altLang="en-US" sz="3733" b="1" baseline="-25000">
                <a:solidFill>
                  <a:schemeClr val="bg1"/>
                </a:solidFill>
                <a:latin typeface="Times New Roman" pitchFamily="18" charset="0"/>
                <a:ea typeface="宋体" pitchFamily="2" charset="-122"/>
              </a:rPr>
              <a:t>排</a:t>
            </a:r>
            <a:r>
              <a:rPr lang="zh-CN" altLang="en-US" sz="3733" b="1">
                <a:solidFill>
                  <a:schemeClr val="bg1"/>
                </a:solidFill>
                <a:latin typeface="Times New Roman" pitchFamily="18" charset="0"/>
                <a:ea typeface="宋体" pitchFamily="2" charset="-122"/>
              </a:rPr>
              <a:t>才等于</a:t>
            </a:r>
            <a:r>
              <a:rPr lang="en-US" altLang="zh-CN" sz="3733" b="1" i="1">
                <a:solidFill>
                  <a:schemeClr val="bg1"/>
                </a:solidFill>
                <a:latin typeface="Times New Roman" pitchFamily="18" charset="0"/>
                <a:ea typeface="宋体" pitchFamily="2" charset="-122"/>
              </a:rPr>
              <a:t>V</a:t>
            </a:r>
            <a:r>
              <a:rPr lang="zh-CN" altLang="en-US" sz="3733" b="1" baseline="-25000">
                <a:solidFill>
                  <a:schemeClr val="bg1"/>
                </a:solidFill>
                <a:latin typeface="Times New Roman" pitchFamily="18" charset="0"/>
                <a:ea typeface="宋体" pitchFamily="2" charset="-122"/>
              </a:rPr>
              <a:t>物</a:t>
            </a:r>
            <a:r>
              <a:rPr lang="zh-CN" altLang="en-US" sz="3733" b="1">
                <a:solidFill>
                  <a:schemeClr val="bg1"/>
                </a:solidFill>
                <a:latin typeface="Times New Roman" pitchFamily="18" charset="0"/>
                <a:ea typeface="宋体" pitchFamily="2" charset="-122"/>
              </a:rPr>
              <a:t>。</a:t>
            </a:r>
            <a:endParaRPr lang="en-US" altLang="zh-CN" sz="3733" b="1">
              <a:solidFill>
                <a:schemeClr val="bg1"/>
              </a:solidFill>
              <a:latin typeface="Times New Roman" pitchFamily="18" charset="0"/>
              <a:ea typeface="宋体" pitchFamily="2" charset="-122"/>
            </a:endParaRPr>
          </a:p>
        </p:txBody>
      </p:sp>
      <p:sp>
        <p:nvSpPr>
          <p:cNvPr id="10" name="Text Box 2"/>
          <p:cNvSpPr txBox="1"/>
          <p:nvPr/>
        </p:nvSpPr>
        <p:spPr>
          <a:xfrm>
            <a:off x="575733" y="3964518"/>
            <a:ext cx="11040534" cy="2421467"/>
          </a:xfrm>
          <a:prstGeom prst="rect">
            <a:avLst/>
          </a:prstGeom>
          <a:noFill/>
          <a:ln w="9525">
            <a:noFill/>
          </a:ln>
        </p:spPr>
        <p:txBody>
          <a:bodyPr>
            <a:spAutoFit/>
          </a:bodyPr>
          <a:lstStyle>
            <a:defPPr>
              <a:defRPr lang="en-US"/>
            </a:defPPr>
          </a:lstStyle>
          <a:p>
            <a:pPr algn="just" defTabSz="1219200" eaLnBrk="1" hangingPunct="1">
              <a:spcBef>
                <a:spcPct val="50000"/>
              </a:spcBef>
              <a:buNone/>
            </a:pPr>
            <a:r>
              <a:rPr lang="en-US" altLang="zh-CN" sz="3733" b="1">
                <a:solidFill>
                  <a:schemeClr val="bg1"/>
                </a:solidFill>
                <a:latin typeface="Times New Roman" pitchFamily="18" charset="0"/>
                <a:ea typeface="宋体" pitchFamily="2" charset="-122"/>
              </a:rPr>
              <a:t>※</a:t>
            </a:r>
            <a:r>
              <a:rPr lang="zh-CN" altLang="en-US" sz="3733" b="1">
                <a:solidFill>
                  <a:schemeClr val="bg1"/>
                </a:solidFill>
                <a:latin typeface="Times New Roman" pitchFamily="18" charset="0"/>
                <a:ea typeface="宋体" pitchFamily="2" charset="-122"/>
              </a:rPr>
              <a:t>浮力的大小只与</a:t>
            </a:r>
            <a:r>
              <a:rPr lang="en-US" altLang="zh-CN" sz="3733" b="1" i="1">
                <a:solidFill>
                  <a:schemeClr val="bg1"/>
                </a:solidFill>
                <a:latin typeface="Times New Roman" pitchFamily="18" charset="0"/>
                <a:ea typeface="宋体" pitchFamily="2" charset="-122"/>
              </a:rPr>
              <a:t>ρ</a:t>
            </a:r>
            <a:r>
              <a:rPr lang="zh-CN" altLang="en-US" sz="3733" b="1" baseline="-25000">
                <a:solidFill>
                  <a:schemeClr val="bg1"/>
                </a:solidFill>
                <a:latin typeface="Times New Roman" pitchFamily="18" charset="0"/>
                <a:ea typeface="宋体" pitchFamily="2" charset="-122"/>
              </a:rPr>
              <a:t>液</a:t>
            </a:r>
            <a:r>
              <a:rPr lang="zh-CN" altLang="en-US" sz="3733" b="1">
                <a:solidFill>
                  <a:schemeClr val="bg1"/>
                </a:solidFill>
                <a:latin typeface="Times New Roman" pitchFamily="18" charset="0"/>
                <a:ea typeface="宋体" pitchFamily="2" charset="-122"/>
              </a:rPr>
              <a:t>、</a:t>
            </a:r>
            <a:r>
              <a:rPr lang="en-US" altLang="zh-CN" sz="3733" b="1" i="1">
                <a:solidFill>
                  <a:schemeClr val="bg1"/>
                </a:solidFill>
                <a:latin typeface="Times New Roman" pitchFamily="18" charset="0"/>
                <a:ea typeface="宋体" pitchFamily="2" charset="-122"/>
              </a:rPr>
              <a:t>V</a:t>
            </a:r>
            <a:r>
              <a:rPr lang="zh-CN" altLang="en-US" sz="3733" b="1" baseline="-25000">
                <a:solidFill>
                  <a:schemeClr val="bg1"/>
                </a:solidFill>
                <a:latin typeface="Times New Roman" pitchFamily="18" charset="0"/>
                <a:ea typeface="宋体" pitchFamily="2" charset="-122"/>
              </a:rPr>
              <a:t>排</a:t>
            </a:r>
            <a:r>
              <a:rPr lang="zh-CN" altLang="en-US" sz="3733" b="1">
                <a:solidFill>
                  <a:schemeClr val="bg1"/>
                </a:solidFill>
                <a:latin typeface="Times New Roman" pitchFamily="18" charset="0"/>
                <a:ea typeface="宋体" pitchFamily="2" charset="-122"/>
              </a:rPr>
              <a:t>有关</a:t>
            </a:r>
            <a:r>
              <a:rPr lang="zh-CN" altLang="en-US" sz="3733" b="1">
                <a:solidFill>
                  <a:srgbClr val="FF00FF"/>
                </a:solidFill>
                <a:latin typeface="Times New Roman" pitchFamily="18" charset="0"/>
                <a:ea typeface="宋体" pitchFamily="2" charset="-122"/>
              </a:rPr>
              <a:t>（即物体排开的液体受到的重力有关） </a:t>
            </a:r>
            <a:r>
              <a:rPr lang="zh-CN" altLang="en-US" sz="3733" b="1">
                <a:solidFill>
                  <a:schemeClr val="bg1"/>
                </a:solidFill>
                <a:latin typeface="Times New Roman" pitchFamily="18" charset="0"/>
                <a:ea typeface="宋体" pitchFamily="2" charset="-122"/>
              </a:rPr>
              <a:t>，浮力大小与物体的形状、密度，浸没在液体中的深度及物体在液体中是否运动等因素无关。</a:t>
            </a: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1" name="文本框 10"/>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7417" name="图片 11"/>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7418" name="图片 12"/>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7419" name="文本框 13"/>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5" name="图片 14"/>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 presetClass="entr" presetSubtype="4" fill="hold" grpId="2"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3"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9" grpId="2"/>
      <p:bldP spid="10" grpId="3"/>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8434" name="Group 63"/>
          <p:cNvGrpSpPr/>
          <p:nvPr/>
        </p:nvGrpSpPr>
        <p:grpSpPr>
          <a:xfrm>
            <a:off x="4675718" y="165100"/>
            <a:ext cx="2840567" cy="685800"/>
            <a:chOff x="4922" y="1235"/>
            <a:chExt cx="2385" cy="576"/>
          </a:xfrm>
        </p:grpSpPr>
        <p:sp>
          <p:nvSpPr>
            <p:cNvPr id="18445" name="Rectangle 59"/>
            <p:cNvSpPr/>
            <p:nvPr/>
          </p:nvSpPr>
          <p:spPr>
            <a:xfrm>
              <a:off x="4922" y="1235"/>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18446" name="AutoShape 60"/>
            <p:cNvSpPr/>
            <p:nvPr/>
          </p:nvSpPr>
          <p:spPr>
            <a:xfrm>
              <a:off x="4922" y="1235"/>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12" name="Rectangle 2"/>
            <p:cNvSpPr>
              <a:spLocks noChangeArrowheads="1"/>
            </p:cNvSpPr>
            <p:nvPr/>
          </p:nvSpPr>
          <p:spPr bwMode="auto">
            <a:xfrm>
              <a:off x="5259" y="1356"/>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rPr>
                <a:t>随堂练习</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18435" name="Text Box 2"/>
          <p:cNvSpPr txBox="1"/>
          <p:nvPr/>
        </p:nvSpPr>
        <p:spPr>
          <a:xfrm>
            <a:off x="575733" y="1028700"/>
            <a:ext cx="11040534" cy="698500"/>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比较下列物体受的浮力</a:t>
            </a:r>
            <a:endParaRPr lang="en-US" altLang="zh-CN" sz="3733" b="1">
              <a:solidFill>
                <a:schemeClr val="bg1"/>
              </a:solidFill>
              <a:latin typeface="Times New Roman" pitchFamily="18" charset="0"/>
              <a:ea typeface="黑体" pitchFamily="49" charset="-122"/>
            </a:endParaRPr>
          </a:p>
        </p:txBody>
      </p:sp>
      <p:pic>
        <p:nvPicPr>
          <p:cNvPr id="18436" name="图片 2"/>
          <p:cNvPicPr>
            <a:picLocks noChangeAspect="1"/>
          </p:cNvPicPr>
          <p:nvPr/>
        </p:nvPicPr>
        <p:blipFill>
          <a:blip r:embed="rId2"/>
          <a:stretch>
            <a:fillRect/>
          </a:stretch>
        </p:blipFill>
        <p:spPr>
          <a:xfrm>
            <a:off x="3503085" y="2575985"/>
            <a:ext cx="5909733" cy="2956983"/>
          </a:xfrm>
          <a:prstGeom prst="rect">
            <a:avLst/>
          </a:prstGeom>
          <a:noFill/>
          <a:ln w="9525">
            <a:noFill/>
          </a:ln>
        </p:spPr>
      </p:pic>
      <p:sp>
        <p:nvSpPr>
          <p:cNvPr id="18437" name="Text Box 4"/>
          <p:cNvSpPr txBox="1"/>
          <p:nvPr/>
        </p:nvSpPr>
        <p:spPr>
          <a:xfrm>
            <a:off x="575733" y="1809751"/>
            <a:ext cx="7567084" cy="698500"/>
          </a:xfrm>
          <a:prstGeom prst="rect">
            <a:avLst/>
          </a:prstGeom>
          <a:noFill/>
          <a:ln w="9525">
            <a:noFill/>
          </a:ln>
        </p:spPr>
        <p:txBody>
          <a:bodyPr>
            <a:spAutoFit/>
          </a:bodyPr>
          <a:lstStyle>
            <a:defPPr>
              <a:defRPr lang="en-US"/>
            </a:defPPr>
          </a:lstStyle>
          <a:p>
            <a:pPr defTabSz="1219200" eaLnBrk="1" hangingPunct="1">
              <a:spcBef>
                <a:spcPct val="50000"/>
              </a:spcBef>
              <a:buNone/>
            </a:pPr>
            <a:r>
              <a:rPr lang="zh-CN" altLang="en-US" sz="3733" b="1">
                <a:solidFill>
                  <a:schemeClr val="bg1"/>
                </a:solidFill>
                <a:latin typeface="Times New Roman" pitchFamily="18" charset="0"/>
                <a:ea typeface="黑体" pitchFamily="49" charset="-122"/>
              </a:rPr>
              <a:t>⑴体积相同的铜、铁、铝浸没水中</a:t>
            </a:r>
          </a:p>
        </p:txBody>
      </p:sp>
      <p:sp>
        <p:nvSpPr>
          <p:cNvPr id="26" name="Text Box 23"/>
          <p:cNvSpPr txBox="1"/>
          <p:nvPr/>
        </p:nvSpPr>
        <p:spPr>
          <a:xfrm>
            <a:off x="3647018" y="5602817"/>
            <a:ext cx="4897967" cy="696383"/>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3733" b="1" i="1">
                <a:solidFill>
                  <a:srgbClr val="FF00FF"/>
                </a:solidFill>
                <a:latin typeface="Times New Roman" pitchFamily="18" charset="0"/>
                <a:ea typeface="黑体" pitchFamily="49" charset="-122"/>
              </a:rPr>
              <a:t>F</a:t>
            </a:r>
            <a:r>
              <a:rPr lang="zh-CN" altLang="en-US" sz="3733" b="1" baseline="-25000">
                <a:solidFill>
                  <a:srgbClr val="FF00FF"/>
                </a:solidFill>
                <a:latin typeface="Times New Roman" pitchFamily="18" charset="0"/>
                <a:ea typeface="黑体" pitchFamily="49" charset="-122"/>
              </a:rPr>
              <a:t>浮铝 </a:t>
            </a:r>
            <a:r>
              <a:rPr lang="zh-CN" altLang="en-US" sz="3733" b="1">
                <a:solidFill>
                  <a:srgbClr val="FF00FF"/>
                </a:solidFill>
                <a:latin typeface="Times New Roman" pitchFamily="18" charset="0"/>
                <a:ea typeface="黑体" pitchFamily="49" charset="-122"/>
              </a:rPr>
              <a:t>＝ </a:t>
            </a:r>
            <a:r>
              <a:rPr lang="en-US" altLang="zh-CN" sz="3733" b="1" i="1">
                <a:solidFill>
                  <a:srgbClr val="FF00FF"/>
                </a:solidFill>
                <a:latin typeface="Times New Roman" pitchFamily="18" charset="0"/>
                <a:ea typeface="黑体" pitchFamily="49" charset="-122"/>
              </a:rPr>
              <a:t>F</a:t>
            </a:r>
            <a:r>
              <a:rPr lang="zh-CN" altLang="en-US" sz="3733" b="1" baseline="-25000">
                <a:solidFill>
                  <a:srgbClr val="FF00FF"/>
                </a:solidFill>
                <a:latin typeface="Times New Roman" pitchFamily="18" charset="0"/>
                <a:ea typeface="黑体" pitchFamily="49" charset="-122"/>
              </a:rPr>
              <a:t>浮铁</a:t>
            </a:r>
            <a:r>
              <a:rPr lang="zh-CN" altLang="en-US" sz="3733" b="1">
                <a:solidFill>
                  <a:srgbClr val="FF00FF"/>
                </a:solidFill>
                <a:latin typeface="Times New Roman" pitchFamily="18" charset="0"/>
                <a:ea typeface="黑体" pitchFamily="49" charset="-122"/>
              </a:rPr>
              <a:t>＝ </a:t>
            </a:r>
            <a:r>
              <a:rPr lang="en-US" altLang="zh-CN" sz="3733" b="1" i="1">
                <a:solidFill>
                  <a:srgbClr val="FF00FF"/>
                </a:solidFill>
                <a:latin typeface="Times New Roman" pitchFamily="18" charset="0"/>
                <a:ea typeface="黑体" pitchFamily="49" charset="-122"/>
              </a:rPr>
              <a:t>F</a:t>
            </a:r>
            <a:r>
              <a:rPr lang="zh-CN" altLang="en-US" sz="3733" b="1" baseline="-25000">
                <a:solidFill>
                  <a:srgbClr val="FF00FF"/>
                </a:solidFill>
                <a:latin typeface="Times New Roman" pitchFamily="18" charset="0"/>
                <a:ea typeface="黑体" pitchFamily="49" charset="-122"/>
              </a:rPr>
              <a:t>浮铜 </a:t>
            </a:r>
          </a:p>
        </p:txBody>
      </p:sp>
      <p:sp>
        <p:nvSpPr>
          <p:cNvPr id="10" name="文本框 9"/>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1" name="文本框 10"/>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8441" name="图片 12"/>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8442" name="图片 13"/>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8443" name="文本框 14"/>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6" name="图片 15"/>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458" name="Rectangle 5"/>
          <p:cNvSpPr txBox="1"/>
          <p:nvPr/>
        </p:nvSpPr>
        <p:spPr>
          <a:xfrm>
            <a:off x="575733" y="1297517"/>
            <a:ext cx="11040534" cy="1272116"/>
          </a:xfrm>
          <a:prstGeom prst="rect">
            <a:avLst/>
          </a:prstGeom>
          <a:noFill/>
          <a:ln w="9525">
            <a:noFill/>
          </a:ln>
        </p:spPr>
        <p:txBody>
          <a:bodyPr>
            <a:spAutoFit/>
          </a:bodyPr>
          <a:lstStyle>
            <a:defPPr>
              <a:defRPr lang="en-US"/>
            </a:defPPr>
          </a:lstStyle>
          <a:p>
            <a:pPr defTabSz="1219200" eaLnBrk="1" hangingPunct="1">
              <a:spcBef>
                <a:spcPct val="50000"/>
              </a:spcBef>
              <a:buNone/>
            </a:pPr>
            <a:r>
              <a:rPr lang="zh-CN" altLang="en-US" sz="3733" b="1">
                <a:solidFill>
                  <a:schemeClr val="bg1"/>
                </a:solidFill>
                <a:latin typeface="Times New Roman" pitchFamily="18" charset="0"/>
                <a:ea typeface="黑体" pitchFamily="49" charset="-122"/>
              </a:rPr>
              <a:t>⑵如图所示，</a:t>
            </a: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两个物体的体积相等，哪个受到的浮力大？ </a:t>
            </a:r>
          </a:p>
        </p:txBody>
      </p:sp>
      <p:pic>
        <p:nvPicPr>
          <p:cNvPr id="19459" name="图片 1"/>
          <p:cNvPicPr>
            <a:picLocks noChangeAspect="1"/>
          </p:cNvPicPr>
          <p:nvPr/>
        </p:nvPicPr>
        <p:blipFill>
          <a:blip r:embed="rId2"/>
          <a:stretch>
            <a:fillRect/>
          </a:stretch>
        </p:blipFill>
        <p:spPr>
          <a:xfrm>
            <a:off x="2351618" y="2825751"/>
            <a:ext cx="4349750" cy="2810933"/>
          </a:xfrm>
          <a:prstGeom prst="rect">
            <a:avLst/>
          </a:prstGeom>
          <a:noFill/>
          <a:ln w="9525">
            <a:noFill/>
          </a:ln>
        </p:spPr>
      </p:pic>
      <p:sp>
        <p:nvSpPr>
          <p:cNvPr id="5" name="Text Box 12"/>
          <p:cNvSpPr txBox="1"/>
          <p:nvPr/>
        </p:nvSpPr>
        <p:spPr>
          <a:xfrm>
            <a:off x="7440084" y="3881967"/>
            <a:ext cx="3073400" cy="698500"/>
          </a:xfrm>
          <a:prstGeom prst="rect">
            <a:avLst/>
          </a:prstGeom>
          <a:noFill/>
          <a:ln w="9525">
            <a:noFill/>
          </a:ln>
        </p:spPr>
        <p:txBody>
          <a:bodyPr>
            <a:spAutoFit/>
          </a:bodyPr>
          <a:lstStyle>
            <a:defPPr>
              <a:defRPr lang="en-US"/>
            </a:defPPr>
          </a:lstStyle>
          <a:p>
            <a:pPr defTabSz="1219200" eaLnBrk="1" hangingPunct="1">
              <a:spcBef>
                <a:spcPct val="50000"/>
              </a:spcBef>
              <a:buNone/>
            </a:pPr>
            <a:r>
              <a:rPr lang="en-US" altLang="zh-CN" sz="3733" b="1" i="1">
                <a:solidFill>
                  <a:srgbClr val="FF00FF"/>
                </a:solidFill>
                <a:latin typeface="Times New Roman" pitchFamily="18" charset="0"/>
                <a:ea typeface="黑体" pitchFamily="49" charset="-122"/>
              </a:rPr>
              <a:t>F</a:t>
            </a:r>
            <a:r>
              <a:rPr lang="zh-CN" altLang="en-US" sz="3733" b="1" baseline="-25000">
                <a:solidFill>
                  <a:srgbClr val="FF00FF"/>
                </a:solidFill>
                <a:latin typeface="Times New Roman" pitchFamily="18" charset="0"/>
                <a:ea typeface="黑体" pitchFamily="49" charset="-122"/>
              </a:rPr>
              <a:t>浮</a:t>
            </a:r>
            <a:r>
              <a:rPr lang="en-US" altLang="zh-CN" sz="3733" b="1" baseline="-25000">
                <a:solidFill>
                  <a:srgbClr val="FF00FF"/>
                </a:solidFill>
                <a:latin typeface="Times New Roman" pitchFamily="18" charset="0"/>
                <a:ea typeface="黑体" pitchFamily="49" charset="-122"/>
              </a:rPr>
              <a:t>A</a:t>
            </a:r>
            <a:r>
              <a:rPr lang="en-US" altLang="zh-CN" sz="3733" b="1">
                <a:solidFill>
                  <a:srgbClr val="FF00FF"/>
                </a:solidFill>
                <a:latin typeface="Times New Roman" pitchFamily="18" charset="0"/>
                <a:ea typeface="黑体" pitchFamily="49" charset="-122"/>
              </a:rPr>
              <a:t>&lt; </a:t>
            </a:r>
            <a:r>
              <a:rPr lang="en-US" altLang="zh-CN" sz="3733" b="1" i="1">
                <a:solidFill>
                  <a:srgbClr val="FF00FF"/>
                </a:solidFill>
                <a:latin typeface="Times New Roman" pitchFamily="18" charset="0"/>
                <a:ea typeface="黑体" pitchFamily="49" charset="-122"/>
              </a:rPr>
              <a:t>F</a:t>
            </a:r>
            <a:r>
              <a:rPr lang="zh-CN" altLang="en-US" sz="3733" b="1" baseline="-25000">
                <a:solidFill>
                  <a:srgbClr val="FF00FF"/>
                </a:solidFill>
                <a:latin typeface="Times New Roman" pitchFamily="18" charset="0"/>
                <a:ea typeface="黑体" pitchFamily="49" charset="-122"/>
              </a:rPr>
              <a:t>浮</a:t>
            </a:r>
            <a:r>
              <a:rPr lang="en-US" altLang="zh-CN" sz="3733" b="1" baseline="-25000">
                <a:solidFill>
                  <a:srgbClr val="FF00FF"/>
                </a:solidFill>
                <a:latin typeface="Times New Roman" pitchFamily="18" charset="0"/>
                <a:ea typeface="黑体" pitchFamily="49" charset="-122"/>
              </a:rPr>
              <a:t>B</a:t>
            </a:r>
          </a:p>
        </p:txBody>
      </p:sp>
      <p:sp>
        <p:nvSpPr>
          <p:cNvPr id="6" name="文本框 5"/>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9463" name="图片 7"/>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9464" name="图片 8"/>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9465"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0482" name="Rectangle 4"/>
          <p:cNvSpPr/>
          <p:nvPr/>
        </p:nvSpPr>
        <p:spPr>
          <a:xfrm>
            <a:off x="575733" y="1483784"/>
            <a:ext cx="11040534" cy="1272116"/>
          </a:xfrm>
          <a:prstGeom prst="rect">
            <a:avLst/>
          </a:prstGeom>
          <a:noFill/>
          <a:ln w="9525">
            <a:noFill/>
          </a:ln>
        </p:spPr>
        <p:txBody>
          <a:bodyPr>
            <a:spAutoFit/>
          </a:bodyPr>
          <a:lstStyle>
            <a:defPPr>
              <a:defRPr lang="en-US"/>
            </a:defPPr>
          </a:lstStyle>
          <a:p>
            <a:pPr defTabSz="1219200" eaLnBrk="1" hangingPunct="1">
              <a:spcBef>
                <a:spcPct val="50000"/>
              </a:spcBef>
              <a:buNone/>
            </a:pPr>
            <a:r>
              <a:rPr lang="zh-CN" altLang="en-US" sz="3733" b="1">
                <a:solidFill>
                  <a:schemeClr val="bg1"/>
                </a:solidFill>
                <a:latin typeface="Times New Roman" pitchFamily="18" charset="0"/>
                <a:ea typeface="黑体" pitchFamily="49" charset="-122"/>
              </a:rPr>
              <a:t>⑶质量是</a:t>
            </a:r>
            <a:r>
              <a:rPr lang="en-US" altLang="zh-CN" sz="3733" b="1">
                <a:solidFill>
                  <a:schemeClr val="bg1"/>
                </a:solidFill>
                <a:latin typeface="Times New Roman" pitchFamily="18" charset="0"/>
                <a:ea typeface="黑体" pitchFamily="49" charset="-122"/>
              </a:rPr>
              <a:t>1kg</a:t>
            </a:r>
            <a:r>
              <a:rPr lang="zh-CN" altLang="en-US" sz="3733" b="1">
                <a:solidFill>
                  <a:schemeClr val="bg1"/>
                </a:solidFill>
                <a:latin typeface="Times New Roman" pitchFamily="18" charset="0"/>
                <a:ea typeface="黑体" pitchFamily="49" charset="-122"/>
              </a:rPr>
              <a:t>的实心铜球和铝球浸没水中，</a:t>
            </a:r>
            <a:r>
              <a:rPr lang="en-US" altLang="zh-CN" sz="3733" b="1">
                <a:solidFill>
                  <a:schemeClr val="bg1"/>
                </a:solidFill>
                <a:latin typeface="Times New Roman" pitchFamily="18" charset="0"/>
                <a:ea typeface="黑体" pitchFamily="49" charset="-122"/>
              </a:rPr>
              <a:t>______</a:t>
            </a:r>
            <a:r>
              <a:rPr lang="zh-CN" altLang="en-US" sz="3733" b="1">
                <a:solidFill>
                  <a:schemeClr val="bg1"/>
                </a:solidFill>
                <a:latin typeface="Times New Roman" pitchFamily="18" charset="0"/>
                <a:ea typeface="黑体" pitchFamily="49" charset="-122"/>
              </a:rPr>
              <a:t>受到的浮力大。（</a:t>
            </a:r>
            <a:r>
              <a:rPr lang="el-GR" altLang="zh-CN" sz="3733" b="1" i="1">
                <a:solidFill>
                  <a:schemeClr val="bg1"/>
                </a:solidFill>
                <a:latin typeface="Times New Roman" pitchFamily="18" charset="0"/>
                <a:ea typeface="黑体" pitchFamily="49" charset="-122"/>
              </a:rPr>
              <a:t>ρ</a:t>
            </a:r>
            <a:r>
              <a:rPr lang="zh-CN" altLang="en-US" sz="3733" b="1" baseline="-25000">
                <a:solidFill>
                  <a:schemeClr val="bg1"/>
                </a:solidFill>
                <a:latin typeface="Times New Roman" pitchFamily="18" charset="0"/>
                <a:ea typeface="黑体" pitchFamily="49" charset="-122"/>
              </a:rPr>
              <a:t>铜</a:t>
            </a:r>
            <a:r>
              <a:rPr lang="en-US" altLang="zh-CN" sz="3733" b="1">
                <a:solidFill>
                  <a:schemeClr val="bg1"/>
                </a:solidFill>
                <a:latin typeface="Times New Roman" pitchFamily="18" charset="0"/>
                <a:ea typeface="黑体" pitchFamily="49" charset="-122"/>
              </a:rPr>
              <a:t>&gt;</a:t>
            </a:r>
            <a:r>
              <a:rPr lang="el-GR" altLang="zh-CN" sz="3733" b="1" i="1">
                <a:solidFill>
                  <a:schemeClr val="bg1"/>
                </a:solidFill>
                <a:latin typeface="Times New Roman" pitchFamily="18" charset="0"/>
                <a:ea typeface="黑体" pitchFamily="49" charset="-122"/>
              </a:rPr>
              <a:t>ρ</a:t>
            </a:r>
            <a:r>
              <a:rPr lang="zh-CN" altLang="en-US" sz="3733" b="1" baseline="-25000">
                <a:solidFill>
                  <a:schemeClr val="bg1"/>
                </a:solidFill>
                <a:latin typeface="Times New Roman" pitchFamily="18" charset="0"/>
                <a:ea typeface="黑体" pitchFamily="49" charset="-122"/>
              </a:rPr>
              <a:t>铝</a:t>
            </a:r>
            <a:r>
              <a:rPr lang="zh-CN" altLang="en-US" sz="3733" b="1">
                <a:solidFill>
                  <a:schemeClr val="bg1"/>
                </a:solidFill>
                <a:latin typeface="Times New Roman" pitchFamily="18" charset="0"/>
                <a:ea typeface="黑体" pitchFamily="49" charset="-122"/>
              </a:rPr>
              <a:t>）</a:t>
            </a:r>
            <a:endParaRPr lang="en-US" altLang="zh-CN" sz="3733" b="1">
              <a:solidFill>
                <a:schemeClr val="bg1"/>
              </a:solidFill>
              <a:latin typeface="Times New Roman" pitchFamily="18" charset="0"/>
              <a:ea typeface="黑体" pitchFamily="49" charset="-122"/>
            </a:endParaRPr>
          </a:p>
        </p:txBody>
      </p:sp>
      <p:pic>
        <p:nvPicPr>
          <p:cNvPr id="20483" name="图片 3"/>
          <p:cNvPicPr>
            <a:picLocks noChangeAspect="1"/>
          </p:cNvPicPr>
          <p:nvPr/>
        </p:nvPicPr>
        <p:blipFill>
          <a:blip r:embed="rId2"/>
          <a:stretch>
            <a:fillRect/>
          </a:stretch>
        </p:blipFill>
        <p:spPr>
          <a:xfrm>
            <a:off x="4112685" y="2948518"/>
            <a:ext cx="3966633" cy="3130549"/>
          </a:xfrm>
          <a:prstGeom prst="rect">
            <a:avLst/>
          </a:prstGeom>
          <a:noFill/>
          <a:ln w="9525">
            <a:noFill/>
          </a:ln>
        </p:spPr>
      </p:pic>
      <p:sp>
        <p:nvSpPr>
          <p:cNvPr id="6" name="Rectangle 19"/>
          <p:cNvSpPr/>
          <p:nvPr/>
        </p:nvSpPr>
        <p:spPr>
          <a:xfrm>
            <a:off x="9647767" y="1411817"/>
            <a:ext cx="1202267" cy="698500"/>
          </a:xfrm>
          <a:prstGeom prst="rect">
            <a:avLst/>
          </a:prstGeom>
          <a:noFill/>
          <a:ln w="9525">
            <a:noFill/>
          </a:ln>
        </p:spPr>
        <p:txBody>
          <a:bodyPr wrap="none">
            <a:spAutoFit/>
          </a:bodyPr>
          <a:lstStyle>
            <a:defPPr>
              <a:defRPr lang="en-US"/>
            </a:defPPr>
          </a:lstStyle>
          <a:p>
            <a:r>
              <a:rPr lang="zh-CN" altLang="en-US" sz="3733" b="1">
                <a:solidFill>
                  <a:srgbClr val="FF0000"/>
                </a:solidFill>
                <a:latin typeface="黑体" pitchFamily="49" charset="-122"/>
                <a:ea typeface="黑体" pitchFamily="49" charset="-122"/>
              </a:rPr>
              <a:t>铝球</a:t>
            </a: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0487" name="图片 7"/>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20488" name="图片 8"/>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20489"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506" name="Text Box 2"/>
          <p:cNvSpPr txBox="1"/>
          <p:nvPr/>
        </p:nvSpPr>
        <p:spPr>
          <a:xfrm>
            <a:off x="863600" y="1068917"/>
            <a:ext cx="10513485" cy="4720167"/>
          </a:xfrm>
          <a:prstGeom prst="rect">
            <a:avLst/>
          </a:prstGeom>
          <a:noFill/>
          <a:ln w="9525">
            <a:noFill/>
          </a:ln>
        </p:spPr>
        <p:txBody>
          <a:bodyPr>
            <a:spAutoFit/>
          </a:bodyPr>
          <a:lstStyle>
            <a:defPPr>
              <a:defRPr lang="en-US"/>
            </a:defPPr>
          </a:lstStyle>
          <a:p>
            <a:pPr defTabSz="1219200" eaLnBrk="1" hangingPunct="1">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浸在液体中的物体，受到的浮力大小取决于</a:t>
            </a:r>
            <a:r>
              <a:rPr lang="en-US" altLang="zh-CN" sz="3733" b="1">
                <a:solidFill>
                  <a:schemeClr val="bg1"/>
                </a:solidFill>
                <a:latin typeface="Times New Roman" pitchFamily="18" charset="0"/>
                <a:ea typeface="黑体" pitchFamily="49" charset="-122"/>
              </a:rPr>
              <a:t>(     )</a:t>
            </a:r>
            <a:endParaRPr lang="zh-CN" altLang="en-US" sz="3733" b="1">
              <a:solidFill>
                <a:schemeClr val="bg1"/>
              </a:solidFill>
              <a:latin typeface="Times New Roman" pitchFamily="18" charset="0"/>
              <a:ea typeface="黑体" pitchFamily="49" charset="-122"/>
            </a:endParaRPr>
          </a:p>
          <a:p>
            <a:pPr defTabSz="1219200" eaLnBrk="1" hangingPunct="1">
              <a:spcBef>
                <a:spcPct val="50000"/>
              </a:spcBef>
              <a:buNone/>
            </a:pPr>
            <a:r>
              <a:rPr lang="en-US" altLang="zh-CN" sz="3733" b="1">
                <a:solidFill>
                  <a:schemeClr val="bg1"/>
                </a:solidFill>
                <a:latin typeface="Times New Roman" pitchFamily="18" charset="0"/>
                <a:ea typeface="黑体" pitchFamily="49" charset="-122"/>
              </a:rPr>
              <a:t>A. </a:t>
            </a:r>
            <a:r>
              <a:rPr lang="zh-CN" altLang="en-US" sz="3733" b="1">
                <a:solidFill>
                  <a:schemeClr val="bg1"/>
                </a:solidFill>
                <a:latin typeface="Times New Roman" pitchFamily="18" charset="0"/>
                <a:ea typeface="黑体" pitchFamily="49" charset="-122"/>
              </a:rPr>
              <a:t>物体的体积和液体的密度</a:t>
            </a:r>
          </a:p>
          <a:p>
            <a:pPr defTabSz="1219200" eaLnBrk="1" hangingPunct="1">
              <a:spcBef>
                <a:spcPct val="50000"/>
              </a:spcBef>
              <a:buNone/>
            </a:pP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物体的质量、体积、浸入液体的深度及形状等因素</a:t>
            </a:r>
          </a:p>
          <a:p>
            <a:pPr defTabSz="1219200" eaLnBrk="1" hangingPunct="1">
              <a:spcBef>
                <a:spcPct val="50000"/>
              </a:spcBef>
              <a:buNone/>
            </a:pPr>
            <a:r>
              <a:rPr lang="en-US" altLang="zh-CN" sz="3733" b="1">
                <a:solidFill>
                  <a:schemeClr val="bg1"/>
                </a:solidFill>
                <a:latin typeface="Times New Roman" pitchFamily="18" charset="0"/>
                <a:ea typeface="黑体" pitchFamily="49" charset="-122"/>
              </a:rPr>
              <a:t>C. </a:t>
            </a:r>
            <a:r>
              <a:rPr lang="zh-CN" altLang="en-US" sz="3733" b="1">
                <a:solidFill>
                  <a:schemeClr val="bg1"/>
                </a:solidFill>
                <a:latin typeface="Times New Roman" pitchFamily="18" charset="0"/>
                <a:ea typeface="黑体" pitchFamily="49" charset="-122"/>
              </a:rPr>
              <a:t>物体浸入液体的体积和液体的密度</a:t>
            </a:r>
          </a:p>
          <a:p>
            <a:pPr defTabSz="1219200" eaLnBrk="1" hangingPunct="1">
              <a:spcBef>
                <a:spcPct val="50000"/>
              </a:spcBef>
              <a:buNone/>
            </a:pPr>
            <a:r>
              <a:rPr lang="en-US" altLang="zh-CN" sz="3733" b="1">
                <a:solidFill>
                  <a:schemeClr val="bg1"/>
                </a:solidFill>
                <a:latin typeface="Times New Roman" pitchFamily="18" charset="0"/>
                <a:ea typeface="黑体" pitchFamily="49" charset="-122"/>
              </a:rPr>
              <a:t>D.</a:t>
            </a:r>
            <a:r>
              <a:rPr lang="zh-CN" altLang="en-US" sz="3733" b="1">
                <a:solidFill>
                  <a:schemeClr val="bg1"/>
                </a:solidFill>
                <a:latin typeface="Times New Roman" pitchFamily="18" charset="0"/>
                <a:ea typeface="黑体" pitchFamily="49" charset="-122"/>
              </a:rPr>
              <a:t> 物体的密度和物体浸入液体的深度</a:t>
            </a:r>
          </a:p>
        </p:txBody>
      </p:sp>
      <p:sp>
        <p:nvSpPr>
          <p:cNvPr id="3" name="Rectangle 19"/>
          <p:cNvSpPr/>
          <p:nvPr/>
        </p:nvSpPr>
        <p:spPr>
          <a:xfrm>
            <a:off x="10543118" y="1115484"/>
            <a:ext cx="592667" cy="696383"/>
          </a:xfrm>
          <a:prstGeom prst="rect">
            <a:avLst/>
          </a:prstGeom>
          <a:noFill/>
          <a:ln w="9525">
            <a:noFill/>
          </a:ln>
        </p:spPr>
        <p:txBody>
          <a:bodyPr wrap="none">
            <a:spAutoFit/>
          </a:bodyPr>
          <a:lstStyle>
            <a:defPPr>
              <a:defRPr lang="en-US"/>
            </a:defPPr>
          </a:lstStyle>
          <a:p>
            <a:pPr>
              <a:buNone/>
            </a:pPr>
            <a:r>
              <a:rPr lang="en-US" altLang="zh-CN" sz="3733" b="1">
                <a:solidFill>
                  <a:srgbClr val="FF0000"/>
                </a:solidFill>
                <a:latin typeface="Times New Roman" pitchFamily="18" charset="0"/>
                <a:ea typeface="黑体" pitchFamily="49" charset="-122"/>
              </a:rPr>
              <a:t>C</a:t>
            </a:r>
            <a:endParaRPr lang="zh-CN" altLang="en-US" sz="3733" b="1">
              <a:solidFill>
                <a:srgbClr val="FF0000"/>
              </a:solidFill>
              <a:latin typeface="Times New Roman" pitchFamily="18" charset="0"/>
              <a:ea typeface="黑体" pitchFamily="49" charset="-122"/>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1510"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1511"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1512"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0" name="Text Box 2"/>
          <p:cNvSpPr txBox="1"/>
          <p:nvPr/>
        </p:nvSpPr>
        <p:spPr>
          <a:xfrm>
            <a:off x="575733" y="1697567"/>
            <a:ext cx="11040534" cy="3462867"/>
          </a:xfrm>
          <a:prstGeom prst="rect">
            <a:avLst/>
          </a:prstGeom>
          <a:noFill/>
          <a:ln w="9525">
            <a:noFill/>
          </a:ln>
        </p:spPr>
        <p:txBody>
          <a:bodyPr>
            <a:spAutoFit/>
          </a:bodyPr>
          <a:lstStyle>
            <a:defPPr>
              <a:defRPr lang="en-US"/>
            </a:defPPr>
          </a:lstStyle>
          <a:p>
            <a:pPr defTabSz="1219200" eaLnBrk="1" hangingPunct="1">
              <a:lnSpc>
                <a:spcPct val="150000"/>
              </a:lnSpc>
              <a:buNone/>
            </a:pP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把两个物重相同的实心铁球和铝球，浸没在水中，它们受到的浮力（     ）</a:t>
            </a:r>
          </a:p>
          <a:p>
            <a:pPr defTabSz="1219200" eaLnBrk="1" hangingPunct="1">
              <a:lnSpc>
                <a:spcPct val="150000"/>
              </a:lnSpc>
              <a:buNone/>
            </a:pP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．相等                               </a:t>
            </a: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．铝球的比铁球大</a:t>
            </a:r>
          </a:p>
          <a:p>
            <a:pPr defTabSz="1219200" eaLnBrk="1" hangingPunct="1">
              <a:lnSpc>
                <a:spcPct val="150000"/>
              </a:lnSpc>
              <a:buNone/>
            </a:pP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．铝球的比铁球小           </a:t>
            </a:r>
            <a:r>
              <a:rPr lang="en-US" altLang="zh-CN" sz="3733" b="1">
                <a:solidFill>
                  <a:schemeClr val="bg1"/>
                </a:solidFill>
                <a:latin typeface="Times New Roman" pitchFamily="18" charset="0"/>
                <a:ea typeface="黑体" pitchFamily="49" charset="-122"/>
              </a:rPr>
              <a:t>D</a:t>
            </a:r>
            <a:r>
              <a:rPr lang="zh-CN" altLang="en-US" sz="3733" b="1">
                <a:solidFill>
                  <a:schemeClr val="bg1"/>
                </a:solidFill>
                <a:latin typeface="Times New Roman" pitchFamily="18" charset="0"/>
                <a:ea typeface="黑体" pitchFamily="49" charset="-122"/>
              </a:rPr>
              <a:t>．浮力都等于重力</a:t>
            </a:r>
          </a:p>
        </p:txBody>
      </p:sp>
      <p:sp>
        <p:nvSpPr>
          <p:cNvPr id="3" name="Rectangle 19"/>
          <p:cNvSpPr/>
          <p:nvPr/>
        </p:nvSpPr>
        <p:spPr>
          <a:xfrm>
            <a:off x="4531784" y="2730500"/>
            <a:ext cx="565149" cy="698500"/>
          </a:xfrm>
          <a:prstGeom prst="rect">
            <a:avLst/>
          </a:prstGeom>
          <a:noFill/>
          <a:ln w="9525">
            <a:noFill/>
          </a:ln>
        </p:spPr>
        <p:txBody>
          <a:bodyPr wrap="none">
            <a:spAutoFit/>
          </a:bodyPr>
          <a:lstStyle>
            <a:defPPr>
              <a:defRPr lang="en-US"/>
            </a:defPPr>
          </a:lstStyle>
          <a:p>
            <a:pPr>
              <a:buNone/>
            </a:pPr>
            <a:r>
              <a:rPr lang="en-US" altLang="zh-CN" sz="3733" b="1">
                <a:solidFill>
                  <a:srgbClr val="FF0000"/>
                </a:solidFill>
                <a:latin typeface="Times New Roman" pitchFamily="18" charset="0"/>
                <a:ea typeface="黑体" pitchFamily="49" charset="-122"/>
              </a:rPr>
              <a:t>B</a:t>
            </a:r>
            <a:endParaRPr lang="zh-CN" altLang="en-US" sz="3733" b="1">
              <a:solidFill>
                <a:srgbClr val="FF0000"/>
              </a:solidFill>
              <a:latin typeface="Times New Roman" pitchFamily="18" charset="0"/>
              <a:ea typeface="黑体" pitchFamily="49" charset="-122"/>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2534"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2535"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2536"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Text Box 2"/>
          <p:cNvSpPr txBox="1"/>
          <p:nvPr/>
        </p:nvSpPr>
        <p:spPr>
          <a:xfrm>
            <a:off x="575733" y="2074333"/>
            <a:ext cx="11040534" cy="2709333"/>
          </a:xfrm>
          <a:prstGeom prst="rect">
            <a:avLst/>
          </a:prstGeom>
          <a:noFill/>
          <a:ln w="9525">
            <a:noFill/>
          </a:ln>
        </p:spPr>
        <p:txBody>
          <a:bodyPr>
            <a:spAutoFit/>
          </a:bodyPr>
          <a:lstStyle>
            <a:defPPr>
              <a:defRPr lang="en-US"/>
            </a:defPPr>
          </a:lstStyle>
          <a:p>
            <a:pPr defTabSz="1219200" eaLnBrk="1" hangingPunct="1">
              <a:lnSpc>
                <a:spcPct val="150000"/>
              </a:lnSpc>
              <a:buNone/>
            </a:pPr>
            <a:r>
              <a:rPr lang="en-US" altLang="zh-CN" sz="3733" b="1">
                <a:solidFill>
                  <a:schemeClr val="bg1"/>
                </a:solidFill>
                <a:latin typeface="Times New Roman" pitchFamily="18" charset="0"/>
                <a:ea typeface="黑体" pitchFamily="49" charset="-122"/>
              </a:rPr>
              <a:t>4.</a:t>
            </a:r>
            <a:r>
              <a:rPr lang="zh-CN" altLang="en-US" sz="3733" b="1">
                <a:solidFill>
                  <a:schemeClr val="bg1"/>
                </a:solidFill>
                <a:latin typeface="Times New Roman" pitchFamily="18" charset="0"/>
                <a:ea typeface="黑体" pitchFamily="49" charset="-122"/>
              </a:rPr>
              <a:t>一个体积为</a:t>
            </a:r>
            <a:r>
              <a:rPr lang="en-US" altLang="zh-CN" sz="3733" b="1">
                <a:solidFill>
                  <a:schemeClr val="bg1"/>
                </a:solidFill>
                <a:latin typeface="Times New Roman" pitchFamily="18" charset="0"/>
                <a:ea typeface="黑体" pitchFamily="49" charset="-122"/>
              </a:rPr>
              <a:t>300 cm</a:t>
            </a:r>
            <a:r>
              <a:rPr lang="en-US" altLang="zh-CN" sz="3733" b="1" baseline="30000">
                <a:solidFill>
                  <a:schemeClr val="bg1"/>
                </a:solidFill>
                <a:latin typeface="Times New Roman" pitchFamily="18" charset="0"/>
                <a:ea typeface="黑体" pitchFamily="49" charset="-122"/>
              </a:rPr>
              <a:t>3</a:t>
            </a:r>
            <a:r>
              <a:rPr lang="en-US" altLang="zh-CN" sz="3733" b="1">
                <a:solidFill>
                  <a:schemeClr val="bg1"/>
                </a:solidFill>
                <a:latin typeface="Times New Roman" pitchFamily="18" charset="0"/>
                <a:ea typeface="黑体" pitchFamily="49" charset="-122"/>
              </a:rPr>
              <a:t> </a:t>
            </a:r>
            <a:r>
              <a:rPr lang="zh-CN" altLang="en-US" sz="3733" b="1">
                <a:solidFill>
                  <a:schemeClr val="bg1"/>
                </a:solidFill>
                <a:latin typeface="Times New Roman" pitchFamily="18" charset="0"/>
                <a:ea typeface="黑体" pitchFamily="49" charset="-122"/>
              </a:rPr>
              <a:t>的物体浮在水面上，它的</a:t>
            </a:r>
            <a:r>
              <a:rPr lang="en-US" altLang="zh-CN" sz="3733" b="1">
                <a:solidFill>
                  <a:schemeClr val="bg1"/>
                </a:solidFill>
                <a:latin typeface="Times New Roman" pitchFamily="18" charset="0"/>
                <a:ea typeface="黑体" pitchFamily="49" charset="-122"/>
              </a:rPr>
              <a:t>2/3</a:t>
            </a:r>
            <a:r>
              <a:rPr lang="zh-CN" altLang="en-US" sz="3733" b="1">
                <a:solidFill>
                  <a:schemeClr val="bg1"/>
                </a:solidFill>
                <a:latin typeface="Times New Roman" pitchFamily="18" charset="0"/>
                <a:ea typeface="黑体" pitchFamily="49" charset="-122"/>
              </a:rPr>
              <a:t>体积露出水面，它受的浮力是多大</a:t>
            </a:r>
            <a:r>
              <a:rPr lang="en-US" altLang="zh-CN" sz="3733" b="1">
                <a:solidFill>
                  <a:schemeClr val="bg1"/>
                </a:solidFill>
                <a:latin typeface="Times New Roman" pitchFamily="18" charset="0"/>
                <a:ea typeface="黑体" pitchFamily="49" charset="-122"/>
              </a:rPr>
              <a:t>________N</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g</a:t>
            </a:r>
            <a:r>
              <a:rPr lang="zh-CN" altLang="en-US" sz="3733" b="1">
                <a:solidFill>
                  <a:schemeClr val="bg1"/>
                </a:solidFill>
                <a:latin typeface="Times New Roman" pitchFamily="18" charset="0"/>
                <a:ea typeface="黑体" pitchFamily="49" charset="-122"/>
              </a:rPr>
              <a:t>取</a:t>
            </a:r>
            <a:r>
              <a:rPr lang="en-US" altLang="zh-CN" sz="3733" b="1">
                <a:solidFill>
                  <a:schemeClr val="bg1"/>
                </a:solidFill>
                <a:latin typeface="Times New Roman" pitchFamily="18" charset="0"/>
                <a:ea typeface="黑体" pitchFamily="49" charset="-122"/>
              </a:rPr>
              <a:t>10 N/kg</a:t>
            </a:r>
            <a:r>
              <a:rPr lang="zh-CN" altLang="en-US" sz="3733" b="1">
                <a:solidFill>
                  <a:schemeClr val="bg1"/>
                </a:solidFill>
                <a:latin typeface="Times New Roman" pitchFamily="18" charset="0"/>
                <a:ea typeface="黑体" pitchFamily="49" charset="-122"/>
              </a:rPr>
              <a:t>）</a:t>
            </a:r>
          </a:p>
        </p:txBody>
      </p:sp>
      <p:sp>
        <p:nvSpPr>
          <p:cNvPr id="3" name="Rectangle 19"/>
          <p:cNvSpPr/>
          <p:nvPr/>
        </p:nvSpPr>
        <p:spPr>
          <a:xfrm>
            <a:off x="8053918" y="3079751"/>
            <a:ext cx="486833" cy="698500"/>
          </a:xfrm>
          <a:prstGeom prst="rect">
            <a:avLst/>
          </a:prstGeom>
          <a:noFill/>
          <a:ln w="9525">
            <a:noFill/>
          </a:ln>
        </p:spPr>
        <p:txBody>
          <a:bodyPr wrap="none">
            <a:spAutoFit/>
          </a:bodyPr>
          <a:lstStyle>
            <a:defPPr>
              <a:defRPr lang="en-US"/>
            </a:defPPr>
          </a:lstStyle>
          <a:p>
            <a:pPr>
              <a:buNone/>
            </a:pPr>
            <a:r>
              <a:rPr lang="en-US" altLang="zh-CN" sz="3733" b="1">
                <a:solidFill>
                  <a:srgbClr val="FF0000"/>
                </a:solidFill>
                <a:latin typeface="Times New Roman" pitchFamily="18" charset="0"/>
                <a:ea typeface="黑体" pitchFamily="49" charset="-122"/>
              </a:rPr>
              <a:t>1</a:t>
            </a:r>
            <a:endParaRPr lang="zh-CN" altLang="en-US" sz="3733" b="1">
              <a:solidFill>
                <a:srgbClr val="FF0000"/>
              </a:solidFill>
              <a:latin typeface="Times New Roman" pitchFamily="18" charset="0"/>
              <a:ea typeface="黑体" pitchFamily="49" charset="-122"/>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3558"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3559"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3560"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Text Box 2"/>
          <p:cNvSpPr txBox="1"/>
          <p:nvPr/>
        </p:nvSpPr>
        <p:spPr>
          <a:xfrm>
            <a:off x="575733" y="1221317"/>
            <a:ext cx="11040534" cy="1845733"/>
          </a:xfrm>
          <a:prstGeom prst="rect">
            <a:avLst/>
          </a:prstGeom>
          <a:noFill/>
          <a:ln w="9525">
            <a:noFill/>
          </a:ln>
        </p:spPr>
        <p:txBody>
          <a:bodyPr>
            <a:spAutoFit/>
          </a:bodyPr>
          <a:lstStyle>
            <a:defPPr>
              <a:defRPr lang="en-US"/>
            </a:defPPr>
          </a:lstStyle>
          <a:p>
            <a:pPr defTabSz="1219200" eaLnBrk="1" hangingPunct="1">
              <a:lnSpc>
                <a:spcPct val="150000"/>
              </a:lnSpc>
              <a:buNone/>
            </a:pPr>
            <a:r>
              <a:rPr lang="en-US" altLang="zh-CN" sz="3733" b="1">
                <a:solidFill>
                  <a:schemeClr val="bg1"/>
                </a:solidFill>
                <a:latin typeface="Times New Roman" pitchFamily="18" charset="0"/>
                <a:ea typeface="黑体" pitchFamily="49" charset="-122"/>
              </a:rPr>
              <a:t>5.</a:t>
            </a:r>
            <a:r>
              <a:rPr lang="zh-CN" altLang="en-US" sz="3733" b="1">
                <a:solidFill>
                  <a:schemeClr val="bg1"/>
                </a:solidFill>
                <a:latin typeface="Times New Roman" pitchFamily="18" charset="0"/>
                <a:ea typeface="黑体" pitchFamily="49" charset="-122"/>
              </a:rPr>
              <a:t>金属块排开水的体积为</a:t>
            </a:r>
            <a:r>
              <a:rPr lang="en-US" altLang="zh-CN" sz="3733" b="1">
                <a:solidFill>
                  <a:schemeClr val="bg1"/>
                </a:solidFill>
                <a:latin typeface="Times New Roman" pitchFamily="18" charset="0"/>
                <a:ea typeface="黑体" pitchFamily="49" charset="-122"/>
              </a:rPr>
              <a:t>2×10</a:t>
            </a:r>
            <a:r>
              <a:rPr lang="zh-CN" altLang="en-US" sz="3733" b="1" baseline="30000">
                <a:solidFill>
                  <a:schemeClr val="bg1"/>
                </a:solidFill>
                <a:latin typeface="Times New Roman" pitchFamily="18" charset="0"/>
                <a:ea typeface="黑体" pitchFamily="49" charset="-122"/>
              </a:rPr>
              <a:t>－</a:t>
            </a:r>
            <a:r>
              <a:rPr lang="en-US" altLang="zh-CN" sz="3733" b="1" baseline="30000">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ｍ</a:t>
            </a:r>
            <a:r>
              <a:rPr lang="en-US" altLang="zh-CN" sz="3733" b="1" baseline="30000">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，求金属块受到的浮力</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浮</a:t>
            </a:r>
            <a:r>
              <a:rPr lang="zh-CN" altLang="en-US" sz="3733" b="1">
                <a:solidFill>
                  <a:schemeClr val="bg1"/>
                </a:solidFill>
                <a:latin typeface="Times New Roman" pitchFamily="18" charset="0"/>
                <a:ea typeface="黑体" pitchFamily="49" charset="-122"/>
              </a:rPr>
              <a:t>的大小</a:t>
            </a:r>
            <a:r>
              <a:rPr lang="en-US" altLang="zh-CN" sz="3733" b="1">
                <a:solidFill>
                  <a:schemeClr val="bg1"/>
                </a:solidFill>
                <a:latin typeface="Times New Roman" pitchFamily="18" charset="0"/>
                <a:ea typeface="黑体" pitchFamily="49" charset="-122"/>
              </a:rPr>
              <a:t>.</a:t>
            </a:r>
            <a:endParaRPr lang="zh-CN" altLang="en-US" sz="3733" b="1">
              <a:solidFill>
                <a:schemeClr val="bg1"/>
              </a:solidFill>
              <a:latin typeface="Times New Roman" pitchFamily="18" charset="0"/>
              <a:ea typeface="黑体" pitchFamily="49" charset="-122"/>
            </a:endParaRPr>
          </a:p>
        </p:txBody>
      </p:sp>
      <p:sp>
        <p:nvSpPr>
          <p:cNvPr id="22531" name="矩形 2"/>
          <p:cNvSpPr/>
          <p:nvPr/>
        </p:nvSpPr>
        <p:spPr>
          <a:xfrm>
            <a:off x="575733" y="3236384"/>
            <a:ext cx="11040534" cy="1754716"/>
          </a:xfrm>
          <a:prstGeom prst="rect">
            <a:avLst/>
          </a:prstGeom>
          <a:noFill/>
          <a:ln w="9525">
            <a:noFill/>
          </a:ln>
        </p:spPr>
        <p:txBody>
          <a:bodyPr>
            <a:spAutoFit/>
          </a:bodyPr>
          <a:lstStyle>
            <a:defPPr>
              <a:defRPr lang="en-US"/>
            </a:defPPr>
          </a:lstStyle>
          <a:p>
            <a:pPr>
              <a:lnSpc>
                <a:spcPct val="150000"/>
              </a:lnSpc>
              <a:buNone/>
            </a:pPr>
            <a:r>
              <a:rPr lang="zh-CN" altLang="en-US" sz="3733" b="1">
                <a:solidFill>
                  <a:srgbClr val="FF0000"/>
                </a:solidFill>
                <a:latin typeface="Times New Roman" pitchFamily="18" charset="0"/>
                <a:ea typeface="等线" panose="02010600030101010101" pitchFamily="2" charset="-122"/>
              </a:rPr>
              <a:t>解</a:t>
            </a:r>
            <a:r>
              <a:rPr lang="en-US" altLang="zh-CN" sz="3733" b="1">
                <a:solidFill>
                  <a:srgbClr val="FF0000"/>
                </a:solidFill>
                <a:latin typeface="Times New Roman" pitchFamily="18" charset="0"/>
                <a:ea typeface="等线" panose="02010600030101010101" pitchFamily="2" charset="-122"/>
              </a:rPr>
              <a:t>:</a:t>
            </a:r>
            <a:r>
              <a:rPr lang="zh-CN" altLang="en-US" sz="3733" b="1">
                <a:solidFill>
                  <a:srgbClr val="FF0000"/>
                </a:solidFill>
                <a:latin typeface="Times New Roman" pitchFamily="18" charset="0"/>
                <a:ea typeface="等线" panose="02010600030101010101" pitchFamily="2" charset="-122"/>
              </a:rPr>
              <a:t>金属受到的浮力</a:t>
            </a:r>
            <a:r>
              <a:rPr lang="en-US" altLang="zh-CN" sz="3733" b="1" i="1">
                <a:solidFill>
                  <a:srgbClr val="FF0000"/>
                </a:solidFill>
                <a:latin typeface="Times New Roman" pitchFamily="18" charset="0"/>
                <a:ea typeface="等线" panose="02010600030101010101" pitchFamily="2" charset="-122"/>
              </a:rPr>
              <a:t>F</a:t>
            </a:r>
            <a:r>
              <a:rPr lang="zh-CN" altLang="en-US" sz="3733" b="1" baseline="-25000">
                <a:solidFill>
                  <a:srgbClr val="FF0000"/>
                </a:solidFill>
                <a:latin typeface="Times New Roman" pitchFamily="18" charset="0"/>
                <a:ea typeface="等线" panose="02010600030101010101" pitchFamily="2" charset="-122"/>
              </a:rPr>
              <a:t>浮</a:t>
            </a:r>
            <a:r>
              <a:rPr lang="zh-CN" altLang="en-US" sz="3733" b="1">
                <a:solidFill>
                  <a:srgbClr val="FF0000"/>
                </a:solidFill>
                <a:latin typeface="Times New Roman" pitchFamily="18" charset="0"/>
                <a:ea typeface="等线" panose="02010600030101010101" pitchFamily="2" charset="-122"/>
              </a:rPr>
              <a:t>＝</a:t>
            </a:r>
            <a:r>
              <a:rPr lang="en-US" altLang="zh-CN" sz="3733" b="1" i="1">
                <a:solidFill>
                  <a:srgbClr val="FF0000"/>
                </a:solidFill>
                <a:latin typeface="Times New Roman" pitchFamily="18" charset="0"/>
                <a:ea typeface="等线" panose="02010600030101010101" pitchFamily="2" charset="-122"/>
              </a:rPr>
              <a:t>ρ</a:t>
            </a:r>
            <a:r>
              <a:rPr lang="zh-CN" altLang="en-US" sz="3733" b="1" baseline="-25000">
                <a:solidFill>
                  <a:srgbClr val="FF0000"/>
                </a:solidFill>
                <a:latin typeface="Times New Roman" pitchFamily="18" charset="0"/>
                <a:ea typeface="等线" panose="02010600030101010101" pitchFamily="2" charset="-122"/>
              </a:rPr>
              <a:t>水</a:t>
            </a:r>
            <a:r>
              <a:rPr lang="en-US" altLang="zh-CN" sz="3733" b="1" i="1">
                <a:solidFill>
                  <a:srgbClr val="FF0000"/>
                </a:solidFill>
                <a:latin typeface="Times New Roman" pitchFamily="18" charset="0"/>
                <a:ea typeface="等线" panose="02010600030101010101" pitchFamily="2" charset="-122"/>
              </a:rPr>
              <a:t>gV</a:t>
            </a:r>
            <a:r>
              <a:rPr lang="zh-CN" altLang="en-US" sz="3733" b="1" baseline="-25000">
                <a:solidFill>
                  <a:srgbClr val="FF0000"/>
                </a:solidFill>
                <a:latin typeface="Times New Roman" pitchFamily="18" charset="0"/>
                <a:ea typeface="等线" panose="02010600030101010101" pitchFamily="2" charset="-122"/>
              </a:rPr>
              <a:t>排</a:t>
            </a:r>
            <a:endParaRPr lang="en-US" altLang="zh-CN" sz="3733" b="1" baseline="-25000">
              <a:solidFill>
                <a:srgbClr val="FF0000"/>
              </a:solidFill>
              <a:latin typeface="Times New Roman" pitchFamily="18" charset="0"/>
              <a:ea typeface="等线" panose="02010600030101010101" pitchFamily="2" charset="-122"/>
            </a:endParaRPr>
          </a:p>
          <a:p>
            <a:pPr>
              <a:lnSpc>
                <a:spcPct val="150000"/>
              </a:lnSpc>
              <a:buNone/>
            </a:pPr>
            <a:r>
              <a:rPr lang="zh-CN" altLang="en-US" sz="3733" b="1">
                <a:solidFill>
                  <a:srgbClr val="FF0000"/>
                </a:solidFill>
                <a:latin typeface="Times New Roman" pitchFamily="18" charset="0"/>
                <a:ea typeface="等线" panose="02010600030101010101" pitchFamily="2" charset="-122"/>
              </a:rPr>
              <a:t>＝</a:t>
            </a:r>
            <a:r>
              <a:rPr lang="en-US" altLang="zh-CN" sz="3733" b="1">
                <a:solidFill>
                  <a:srgbClr val="FF0000"/>
                </a:solidFill>
                <a:latin typeface="Times New Roman" pitchFamily="18" charset="0"/>
                <a:ea typeface="等线" panose="02010600030101010101" pitchFamily="2" charset="-122"/>
              </a:rPr>
              <a:t>1.0×10</a:t>
            </a:r>
            <a:r>
              <a:rPr lang="en-US" altLang="zh-CN" sz="3733" b="1" baseline="30000">
                <a:solidFill>
                  <a:srgbClr val="FF0000"/>
                </a:solidFill>
                <a:latin typeface="Times New Roman" pitchFamily="18" charset="0"/>
                <a:ea typeface="等线" panose="02010600030101010101" pitchFamily="2" charset="-122"/>
              </a:rPr>
              <a:t>3</a:t>
            </a:r>
            <a:r>
              <a:rPr lang="en-US" altLang="zh-CN" sz="3733" b="1">
                <a:solidFill>
                  <a:srgbClr val="FF0000"/>
                </a:solidFill>
                <a:latin typeface="Times New Roman" pitchFamily="18" charset="0"/>
                <a:ea typeface="等线" panose="02010600030101010101" pitchFamily="2" charset="-122"/>
              </a:rPr>
              <a:t>kg/m</a:t>
            </a:r>
            <a:r>
              <a:rPr lang="en-US" altLang="zh-CN" sz="3733" b="1" baseline="30000">
                <a:solidFill>
                  <a:srgbClr val="FF0000"/>
                </a:solidFill>
                <a:latin typeface="Times New Roman" pitchFamily="18" charset="0"/>
                <a:ea typeface="等线" panose="02010600030101010101" pitchFamily="2" charset="-122"/>
              </a:rPr>
              <a:t>3</a:t>
            </a:r>
            <a:r>
              <a:rPr lang="zh-CN" altLang="en-US" sz="3733" b="1" baseline="30000">
                <a:solidFill>
                  <a:srgbClr val="FF0000"/>
                </a:solidFill>
                <a:latin typeface="Times New Roman" pitchFamily="18" charset="0"/>
                <a:ea typeface="等线" panose="02010600030101010101" pitchFamily="2" charset="-122"/>
              </a:rPr>
              <a:t> </a:t>
            </a:r>
            <a:r>
              <a:rPr lang="en-US" altLang="zh-CN" sz="3733" b="1">
                <a:solidFill>
                  <a:srgbClr val="FF0000"/>
                </a:solidFill>
                <a:latin typeface="Times New Roman" pitchFamily="18" charset="0"/>
                <a:ea typeface="等线" panose="02010600030101010101" pitchFamily="2" charset="-122"/>
              </a:rPr>
              <a:t>×9.8N/kg×2×10</a:t>
            </a:r>
            <a:r>
              <a:rPr lang="zh-CN" altLang="en-US" sz="3733" b="1" baseline="30000">
                <a:solidFill>
                  <a:srgbClr val="FF0000"/>
                </a:solidFill>
                <a:latin typeface="Times New Roman" pitchFamily="18" charset="0"/>
                <a:ea typeface="等线" panose="02010600030101010101" pitchFamily="2" charset="-122"/>
              </a:rPr>
              <a:t>－</a:t>
            </a:r>
            <a:r>
              <a:rPr lang="en-US" altLang="zh-CN" sz="3733" b="1" baseline="30000">
                <a:solidFill>
                  <a:srgbClr val="FF0000"/>
                </a:solidFill>
                <a:latin typeface="Times New Roman" pitchFamily="18" charset="0"/>
                <a:ea typeface="等线" panose="02010600030101010101" pitchFamily="2" charset="-122"/>
              </a:rPr>
              <a:t>3</a:t>
            </a:r>
            <a:r>
              <a:rPr lang="en-US" altLang="zh-CN" sz="3733" b="1">
                <a:solidFill>
                  <a:srgbClr val="FF0000"/>
                </a:solidFill>
                <a:latin typeface="Times New Roman" pitchFamily="18" charset="0"/>
                <a:ea typeface="等线" panose="02010600030101010101" pitchFamily="2" charset="-122"/>
              </a:rPr>
              <a:t>m</a:t>
            </a:r>
            <a:r>
              <a:rPr lang="en-US" altLang="zh-CN" sz="3733" b="1" baseline="30000">
                <a:solidFill>
                  <a:srgbClr val="FF0000"/>
                </a:solidFill>
                <a:latin typeface="Times New Roman" pitchFamily="18" charset="0"/>
                <a:ea typeface="等线" panose="02010600030101010101" pitchFamily="2" charset="-122"/>
              </a:rPr>
              <a:t>3</a:t>
            </a:r>
            <a:r>
              <a:rPr lang="zh-CN" altLang="en-US" sz="3733" b="1">
                <a:solidFill>
                  <a:srgbClr val="FF0000"/>
                </a:solidFill>
                <a:latin typeface="Times New Roman" pitchFamily="18" charset="0"/>
                <a:ea typeface="等线" panose="02010600030101010101" pitchFamily="2" charset="-122"/>
              </a:rPr>
              <a:t> ＝</a:t>
            </a:r>
            <a:r>
              <a:rPr lang="en-US" altLang="zh-CN" sz="3733" b="1">
                <a:solidFill>
                  <a:srgbClr val="FF0000"/>
                </a:solidFill>
                <a:latin typeface="Times New Roman" pitchFamily="18" charset="0"/>
                <a:ea typeface="等线" panose="02010600030101010101" pitchFamily="2" charset="-122"/>
              </a:rPr>
              <a:t>19.6N.</a:t>
            </a:r>
            <a:endParaRPr lang="zh-CN" altLang="en-US" sz="3733" b="1">
              <a:solidFill>
                <a:srgbClr val="FF0000"/>
              </a:solidFill>
              <a:latin typeface="Times New Roman" pitchFamily="18" charset="0"/>
              <a:ea typeface="等线" panose="02010600030101010101" pitchFamily="2" charset="-122"/>
            </a:endParaRP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4582"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4583"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4584"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ppt_x"/>
                                          </p:val>
                                        </p:tav>
                                        <p:tav tm="100000">
                                          <p:val>
                                            <p:strVal val="#ppt_x"/>
                                          </p:val>
                                        </p:tav>
                                      </p:tavLst>
                                    </p:anim>
                                    <p:anim calcmode="lin" valueType="num">
                                      <p:cBhvr additive="base">
                                        <p:cTn id="8"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5602" name="Group 63"/>
          <p:cNvGrpSpPr/>
          <p:nvPr/>
        </p:nvGrpSpPr>
        <p:grpSpPr>
          <a:xfrm>
            <a:off x="4675718" y="436960"/>
            <a:ext cx="2840567" cy="686991"/>
            <a:chOff x="4922" y="1291"/>
            <a:chExt cx="2385" cy="577"/>
          </a:xfrm>
        </p:grpSpPr>
        <p:sp>
          <p:nvSpPr>
            <p:cNvPr id="25610" name="Rectangle 59"/>
            <p:cNvSpPr/>
            <p:nvPr/>
          </p:nvSpPr>
          <p:spPr>
            <a:xfrm>
              <a:off x="4922" y="1292"/>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25611" name="AutoShape 60"/>
            <p:cNvSpPr/>
            <p:nvPr/>
          </p:nvSpPr>
          <p:spPr>
            <a:xfrm>
              <a:off x="4922" y="1292"/>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5" name="Rectangle 2"/>
            <p:cNvSpPr>
              <a:spLocks noChangeArrowheads="1"/>
            </p:cNvSpPr>
            <p:nvPr/>
          </p:nvSpPr>
          <p:spPr bwMode="auto">
            <a:xfrm>
              <a:off x="5259" y="1413"/>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rPr>
                <a:t>课堂小结</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7" name="Rectangle 12"/>
          <p:cNvSpPr>
            <a:spLocks noChangeArrowheads="1"/>
          </p:cNvSpPr>
          <p:nvPr/>
        </p:nvSpPr>
        <p:spPr bwMode="auto">
          <a:xfrm>
            <a:off x="575733" y="1869017"/>
            <a:ext cx="11040534"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Arial"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Arial"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Arial"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Arial"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Arial" pitchFamily="34" charset="0"/>
                <a:ea typeface="+mn-ea"/>
                <a:cs typeface="+mn-cs"/>
              </a:defRPr>
            </a:lvl5pPr>
            <a:lvl6pPr marL="3352800" lvl="5" indent="-304800" algn="l" defTabSz="457200" rtl="0" eaLnBrk="0" fontAlgn="base" latinLnBrk="0" hangingPunct="0">
              <a:lnSpc>
                <a:spcPct val="100000"/>
              </a:lnSpc>
              <a:spcBef>
                <a:spcPct val="0"/>
              </a:spcBef>
              <a:spcAft>
                <a:spcPct val="0"/>
              </a:spcAft>
              <a:buFont typeface="Arial" pitchFamily="34" charset="0"/>
              <a:buNone/>
              <a:defRPr sz="2400" b="0" i="0" u="none" kern="1200" baseline="0">
                <a:solidFill>
                  <a:schemeClr val="tx1"/>
                </a:solidFill>
                <a:latin typeface="Arial" pitchFamily="34" charset="0"/>
                <a:ea typeface="+mn-ea"/>
                <a:cs typeface="+mn-cs"/>
              </a:defRPr>
            </a:lvl6pPr>
            <a:lvl7pPr marL="3962400" lvl="6" indent="-304800" algn="l" defTabSz="457200" rtl="0" eaLnBrk="0" fontAlgn="base" latinLnBrk="0" hangingPunct="0">
              <a:lnSpc>
                <a:spcPct val="100000"/>
              </a:lnSpc>
              <a:spcBef>
                <a:spcPct val="0"/>
              </a:spcBef>
              <a:spcAft>
                <a:spcPct val="0"/>
              </a:spcAft>
              <a:buFont typeface="Arial" pitchFamily="34" charset="0"/>
              <a:buNone/>
              <a:defRPr sz="2400" b="0" i="0" u="none" kern="1200" baseline="0">
                <a:solidFill>
                  <a:schemeClr val="tx1"/>
                </a:solidFill>
                <a:latin typeface="Arial" pitchFamily="34" charset="0"/>
                <a:ea typeface="+mn-ea"/>
                <a:cs typeface="+mn-cs"/>
              </a:defRPr>
            </a:lvl7pPr>
            <a:lvl8pPr marL="4572000" lvl="7" indent="-304800" algn="l" defTabSz="457200" rtl="0" eaLnBrk="0" fontAlgn="base" latinLnBrk="0" hangingPunct="0">
              <a:lnSpc>
                <a:spcPct val="100000"/>
              </a:lnSpc>
              <a:spcBef>
                <a:spcPct val="0"/>
              </a:spcBef>
              <a:spcAft>
                <a:spcPct val="0"/>
              </a:spcAft>
              <a:buFont typeface="Arial" pitchFamily="34" charset="0"/>
              <a:buNone/>
              <a:defRPr sz="2400" b="0" i="0" u="none" kern="1200" baseline="0">
                <a:solidFill>
                  <a:schemeClr val="tx1"/>
                </a:solidFill>
                <a:latin typeface="Arial" pitchFamily="34" charset="0"/>
                <a:ea typeface="+mn-ea"/>
                <a:cs typeface="+mn-cs"/>
              </a:defRPr>
            </a:lvl8pPr>
            <a:lvl9pPr marL="5181600" indent="-304800"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1219200" rtl="0" eaLnBrk="0" fontAlgn="base" latinLnBrk="0" hangingPunct="0">
              <a:lnSpc>
                <a:spcPct val="140000"/>
              </a:lnSpc>
              <a:spcBef>
                <a:spcPct val="0"/>
              </a:spcBef>
              <a:spcAft>
                <a:spcPct val="0"/>
              </a:spcAft>
              <a:buClrTx/>
              <a:buSzTx/>
              <a:buFont typeface="Arial" pitchFamily="34" charset="0"/>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1</a:t>
            </a:r>
            <a:r>
              <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．阿基米德原理的探究实验</a:t>
            </a:r>
            <a:endPar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endParaRPr>
          </a:p>
          <a:p>
            <a:pPr marL="0" marR="0" lvl="0" indent="0" algn="l" defTabSz="1219200" rtl="0" eaLnBrk="0" fontAlgn="base" latinLnBrk="0" hangingPunct="0">
              <a:lnSpc>
                <a:spcPct val="140000"/>
              </a:lnSpc>
              <a:spcBef>
                <a:spcPct val="0"/>
              </a:spcBef>
              <a:spcAft>
                <a:spcPct val="0"/>
              </a:spcAft>
              <a:buClrTx/>
              <a:buSzTx/>
              <a:buFont typeface="Arial" pitchFamily="34" charset="0"/>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2</a:t>
            </a:r>
            <a:r>
              <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．阿基米德原理的数学表达式</a:t>
            </a:r>
            <a:endPar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endParaRPr>
          </a:p>
          <a:p>
            <a:pPr marL="0" marR="0" lvl="0" indent="0" algn="l" defTabSz="1219200" rtl="0" eaLnBrk="0" fontAlgn="base" latinLnBrk="0" hangingPunct="0">
              <a:lnSpc>
                <a:spcPct val="140000"/>
              </a:lnSpc>
              <a:spcBef>
                <a:spcPct val="0"/>
              </a:spcBef>
              <a:spcAft>
                <a:spcPct val="0"/>
              </a:spcAft>
              <a:buClrTx/>
              <a:buSzTx/>
              <a:buFont typeface="Arial" pitchFamily="34" charset="0"/>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3</a:t>
            </a:r>
            <a:r>
              <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．阿基米德原理的公式讨论</a:t>
            </a:r>
            <a:endParaRPr kumimoji="0" lang="zh-CN" altLang="en-US"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endParaRPr>
          </a:p>
          <a:p>
            <a:pPr marL="0" marR="0" lvl="0" indent="0" algn="l" defTabSz="1219200" rtl="0" eaLnBrk="0" fontAlgn="base" latinLnBrk="0" hangingPunct="0">
              <a:lnSpc>
                <a:spcPct val="140000"/>
              </a:lnSpc>
              <a:spcBef>
                <a:spcPct val="0"/>
              </a:spcBef>
              <a:spcAft>
                <a:spcPct val="0"/>
              </a:spcAft>
              <a:buClrTx/>
              <a:buSzTx/>
              <a:buFont typeface="Arial" pitchFamily="34" charset="0"/>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宋体" pitchFamily="2" charset="-122"/>
                <a:cs typeface="+mn-cs"/>
              </a:rPr>
              <a:t>4</a:t>
            </a:r>
            <a:r>
              <a:rPr kumimoji="0" lang="zh-CN" altLang="en-US" sz="4267" b="1" i="0" u="none" strike="noStrike" kern="1200" cap="none" spc="0" normalizeH="0" baseline="0" noProof="0">
                <a:ln>
                  <a:noFill/>
                </a:ln>
                <a:solidFill>
                  <a:schemeClr val="accent4"/>
                </a:solidFill>
                <a:effectLst/>
                <a:uLnTx/>
                <a:uFillTx/>
                <a:latin typeface="宋体" pitchFamily="2" charset="-122"/>
                <a:ea typeface="宋体" pitchFamily="2" charset="-122"/>
                <a:cs typeface="+mn-cs"/>
              </a:rPr>
              <a:t>．利用阿基米德原理的分析与计算</a:t>
            </a:r>
            <a:endParaRPr kumimoji="0" lang="zh-CN" altLang="en-US" sz="4267" b="1" i="0" u="none" strike="noStrike" kern="1200" cap="none" spc="0" normalizeH="0" baseline="0" noProof="0">
              <a:ln>
                <a:noFill/>
              </a:ln>
              <a:solidFill>
                <a:schemeClr val="accent4"/>
              </a:solidFill>
              <a:effectLst/>
              <a:uLnTx/>
              <a:uFillTx/>
              <a:latin typeface="宋体" pitchFamily="2" charset="-122"/>
              <a:ea typeface="宋体" pitchFamily="2" charset="-122"/>
              <a:cs typeface="+mn-cs"/>
            </a:endParaRP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5606" name="图片 9"/>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5607" name="图片 10"/>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5608" name="文本框 11"/>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3" name="图片 12"/>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140</Paragraphs>
  <Slides>22</Slides>
  <Notes>0</Notes>
  <TotalTime>0</TotalTime>
  <HiddenSlides>0</HiddenSlides>
  <MMClips>0</MMClips>
  <ScaleCrop>0</ScaleCrop>
  <HeadingPairs>
    <vt:vector baseType="variant" size="4">
      <vt:variant>
        <vt:lpstr>Theme</vt:lpstr>
      </vt:variant>
      <vt:variant>
        <vt:i4>1</vt:i4>
      </vt:variant>
      <vt:variant>
        <vt:lpstr>Slide Titles</vt:lpstr>
      </vt:variant>
      <vt:variant>
        <vt:i4>22</vt:i4>
      </vt:variant>
    </vt:vector>
  </HeadingPairs>
  <TitlesOfParts>
    <vt:vector baseType="lpstr" size="23">
      <vt:lpstr>1_Office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Epo ch</dc:creator>
  <cp:lastModifiedBy>天天向上</cp:lastModifiedBy>
  <cp:revision>11</cp:revision>
  <dcterms:created xsi:type="dcterms:W3CDTF">2020-01-19T08:13:00Z</dcterms:created>
  <dcterms:modified xsi:type="dcterms:W3CDTF">2023-02-01T09:56:21Z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71D3F8F922EA4E2487E9AA7FF49E35B2</vt:lpwstr>
  </property>
  <property fmtid="{D5CDD505-2E9C-101B-9397-08002B2CF9AE}" pid="3" name="KSOProductBuildVer">
    <vt:lpwstr>2052-11.1.0.11365</vt:lpwstr>
  </property>
  <property fmtid="{D5CDD505-2E9C-101B-9397-08002B2CF9AE}" pid="4" name="KSOTemplateUUID">
    <vt:lpwstr>v1.0_mb_gdCjiisvr0+xcq4hl+IpOw==</vt:lpwstr>
  </property>
</Properties>
</file>